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9"/>
  </p:notesMasterIdLst>
  <p:sldIdLst>
    <p:sldId id="256" r:id="rId2"/>
    <p:sldId id="269" r:id="rId3"/>
    <p:sldId id="270" r:id="rId4"/>
    <p:sldId id="281" r:id="rId5"/>
    <p:sldId id="278" r:id="rId6"/>
    <p:sldId id="276"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1098" y="-6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כ"ג/חשון/תשע"ח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latin typeface="+mn-lt"/>
                <a:ea typeface="+mn-ea"/>
                <a:cs typeface="+mn-cs"/>
              </a:rPr>
              <a:t>מצלמת ה-</a:t>
            </a:r>
            <a:r>
              <a:rPr lang="en-US" sz="1200" kern="1200" dirty="0" smtClean="0">
                <a:solidFill>
                  <a:schemeClr val="tx1"/>
                </a:solidFill>
                <a:latin typeface="+mn-lt"/>
                <a:ea typeface="+mn-ea"/>
                <a:cs typeface="+mn-cs"/>
              </a:rPr>
              <a:t>USB</a:t>
            </a:r>
            <a:r>
              <a:rPr lang="he-IL" sz="1200" kern="1200" dirty="0" smtClean="0">
                <a:solidFill>
                  <a:schemeClr val="tx1"/>
                </a:solidFill>
                <a:latin typeface="+mn-lt"/>
                <a:ea typeface="+mn-ea"/>
                <a:cs typeface="+mn-cs"/>
              </a:rPr>
              <a:t> של פישרטקניק הינה מערכת חישה ורסטילית – בנוסף לצילום וידאו המצלמה מסוגלת לאסוף סוגים שונים של מידע באמצעות ביצוע של עיבוד תמונה, המתרחש בבקר ה-</a:t>
            </a:r>
            <a:r>
              <a:rPr lang="en-US" sz="1200" kern="1200" dirty="0" smtClean="0">
                <a:solidFill>
                  <a:schemeClr val="tx1"/>
                </a:solidFill>
                <a:latin typeface="+mn-lt"/>
                <a:ea typeface="+mn-ea"/>
                <a:cs typeface="+mn-cs"/>
              </a:rPr>
              <a:t>TXT</a:t>
            </a:r>
            <a:r>
              <a:rPr lang="he-IL" sz="1200" kern="1200" dirty="0" smtClean="0">
                <a:solidFill>
                  <a:schemeClr val="tx1"/>
                </a:solidFill>
                <a:latin typeface="+mn-lt"/>
                <a:ea typeface="+mn-ea"/>
                <a:cs typeface="+mn-cs"/>
              </a:rPr>
              <a:t> על גבי המעבד הייעודי שלו. כך עיבוד התמונה מתבצע במקביל לעבודת המעבד הנוסף שאחראי על שאר עבודת הרובוט וחלקיו, על מנת לא לגרום להאטה ול"גמגום" בעבודה הרציפה של הרובוט בזמן עיבוד התמונה.</a:t>
            </a:r>
            <a:endParaRPr lang="en-US" sz="1200" kern="1200" dirty="0" smtClean="0">
              <a:solidFill>
                <a:schemeClr val="tx1"/>
              </a:solidFill>
              <a:latin typeface="+mn-lt"/>
              <a:ea typeface="+mn-ea"/>
              <a:cs typeface="+mn-cs"/>
            </a:endParaRPr>
          </a:p>
          <a:p>
            <a:endParaRPr lang="he-IL" dirty="0" smtClean="0"/>
          </a:p>
        </p:txBody>
      </p:sp>
      <p:sp>
        <p:nvSpPr>
          <p:cNvPr id="4" name="Slide Number Placeholder 3"/>
          <p:cNvSpPr>
            <a:spLocks noGrp="1"/>
          </p:cNvSpPr>
          <p:nvPr>
            <p:ph type="sldNum" sz="quarter" idx="10"/>
          </p:nvPr>
        </p:nvSpPr>
        <p:spPr/>
        <p:txBody>
          <a:bodyPr/>
          <a:lstStyle/>
          <a:p>
            <a:fld id="{8056BFB0-2B78-46EB-ACD6-0CEA529A7DA7}" type="slidenum">
              <a:rPr lang="he-IL" smtClean="0"/>
              <a:pPr/>
              <a:t>4</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המצלמה עובדת בצורה שונה מהעין שלנו, היא מסוגלת לאסוף מידע רב לניתוח</a:t>
            </a:r>
            <a:r>
              <a:rPr lang="he-IL" sz="1200" kern="1200" baseline="0" dirty="0" smtClean="0">
                <a:solidFill>
                  <a:schemeClr val="tx1"/>
                </a:solidFill>
                <a:latin typeface="+mn-lt"/>
                <a:ea typeface="+mn-ea"/>
                <a:cs typeface="+mn-cs"/>
              </a:rPr>
              <a:t> בזמן אמת. המידע הזה כולל בין השאר את ממוצע ניגודיות התמונה ואת מיקום גופים בתמונה ביחס לסביבתם.</a:t>
            </a:r>
          </a:p>
          <a:p>
            <a:r>
              <a:rPr lang="he-IL" sz="1200" b="0" i="0" kern="1200" dirty="0" smtClean="0">
                <a:solidFill>
                  <a:schemeClr val="tx1"/>
                </a:solidFill>
                <a:latin typeface="+mn-lt"/>
                <a:ea typeface="+mn-ea"/>
                <a:cs typeface="+mn-cs"/>
              </a:rPr>
              <a:t>ניגודיות = הבדל במאפיינים</a:t>
            </a:r>
            <a:r>
              <a:rPr lang="he-IL" sz="1200" b="0" i="0" kern="1200" baseline="0" dirty="0" smtClean="0">
                <a:solidFill>
                  <a:schemeClr val="tx1"/>
                </a:solidFill>
                <a:latin typeface="+mn-lt"/>
                <a:ea typeface="+mn-ea"/>
                <a:cs typeface="+mn-cs"/>
              </a:rPr>
              <a:t> ויזואליים</a:t>
            </a:r>
            <a:r>
              <a:rPr lang="he-IL" sz="1200" b="0" i="0" kern="1200" dirty="0" smtClean="0">
                <a:solidFill>
                  <a:schemeClr val="tx1"/>
                </a:solidFill>
                <a:latin typeface="+mn-lt"/>
                <a:ea typeface="+mn-ea"/>
                <a:cs typeface="+mn-cs"/>
              </a:rPr>
              <a:t> אשר גורם לעצמים להיות נפרדים מסביבתם, מתבטאת בהבדל בתאורה ובצבע בין עצם לעצם בתמונה.</a:t>
            </a:r>
          </a:p>
          <a:p>
            <a:r>
              <a:rPr lang="he-IL" sz="1200" b="0" i="0" kern="1200" dirty="0" smtClean="0">
                <a:solidFill>
                  <a:schemeClr val="tx1"/>
                </a:solidFill>
                <a:latin typeface="+mn-lt"/>
                <a:ea typeface="+mn-ea"/>
                <a:cs typeface="+mn-cs"/>
              </a:rPr>
              <a:t>בפשטות, ניתן לבטא ניגודיות על ידי היחס שבין ההבדל בבהירות של עצמים לבהירות הממוצעת.</a:t>
            </a:r>
          </a:p>
          <a:p>
            <a:r>
              <a:rPr lang="he-IL" sz="1200" kern="1200" dirty="0" smtClean="0">
                <a:solidFill>
                  <a:schemeClr val="tx1"/>
                </a:solidFill>
                <a:latin typeface="+mn-lt"/>
                <a:ea typeface="+mn-ea"/>
                <a:cs typeface="+mn-cs"/>
              </a:rPr>
              <a:t>השוואת</a:t>
            </a:r>
            <a:r>
              <a:rPr lang="he-IL" sz="1200" kern="1200" baseline="0" dirty="0" smtClean="0">
                <a:solidFill>
                  <a:schemeClr val="tx1"/>
                </a:solidFill>
                <a:latin typeface="+mn-lt"/>
                <a:ea typeface="+mn-ea"/>
                <a:cs typeface="+mn-cs"/>
              </a:rPr>
              <a:t> ממוצעי הניגודיות ובמיקומי עצמים בתמונה מאפשר למצלמה לזהות שינוי בתמונה, כלומר זיהוי תנועה המאפשר לה לתפקד כגלאי נפח המתריע על תנועה במרחב.</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package" Target="../embeddings/Microsoft_Office_Word_Document2.doc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pPr algn="ctr"/>
            <a:r>
              <a:rPr lang="he-IL" sz="8000" dirty="0" smtClean="0"/>
              <a:t>עיבוד תמונה </a:t>
            </a:r>
            <a:br>
              <a:rPr lang="he-IL" sz="8000" dirty="0" smtClean="0"/>
            </a:br>
            <a:r>
              <a:rPr lang="he-IL" sz="8000" dirty="0" smtClean="0"/>
              <a:t>מצלמת ה-</a:t>
            </a:r>
            <a:r>
              <a:rPr lang="en-US" sz="8000" dirty="0" smtClean="0"/>
              <a:t>USB</a:t>
            </a:r>
            <a:endParaRPr lang="he-IL" sz="8000" dirty="0"/>
          </a:p>
        </p:txBody>
      </p:sp>
    </p:spTree>
    <p:extLst>
      <p:ext uri="{BB962C8B-B14F-4D97-AF65-F5344CB8AC3E}">
        <p14:creationId xmlns="" xmlns:p14="http://schemas.microsoft.com/office/powerpoint/2010/main" val="1597654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a:bodyPr>
          <a:lstStyle/>
          <a:p>
            <a:r>
              <a:rPr lang="he-IL" sz="4000" dirty="0" smtClean="0"/>
              <a:t> חזרה ותזכורת</a:t>
            </a:r>
          </a:p>
          <a:p>
            <a:r>
              <a:rPr lang="he-IL" sz="4200" dirty="0" smtClean="0"/>
              <a:t> עיבוד תמונה במצלמת ה-</a:t>
            </a:r>
            <a:r>
              <a:rPr lang="en-US" sz="4200" dirty="0" smtClean="0"/>
              <a:t>USB</a:t>
            </a:r>
          </a:p>
          <a:p>
            <a:pPr marL="800100" lvl="1" indent="-342900">
              <a:buClr>
                <a:srgbClr val="0F6FC6"/>
              </a:buClr>
            </a:pPr>
            <a:r>
              <a:rPr lang="he-IL" sz="3200" dirty="0" smtClean="0">
                <a:solidFill>
                  <a:prstClr val="black">
                    <a:lumMod val="75000"/>
                    <a:lumOff val="25000"/>
                  </a:prstClr>
                </a:solidFill>
              </a:rPr>
              <a:t> רכיב קלט או פלט?</a:t>
            </a:r>
          </a:p>
          <a:p>
            <a:pPr marL="800100" lvl="1" indent="-342900">
              <a:buClr>
                <a:srgbClr val="0F6FC6"/>
              </a:buClr>
            </a:pPr>
            <a:r>
              <a:rPr lang="he-IL" sz="3200" dirty="0" smtClean="0">
                <a:solidFill>
                  <a:prstClr val="black">
                    <a:lumMod val="75000"/>
                    <a:lumOff val="25000"/>
                  </a:prstClr>
                </a:solidFill>
              </a:rPr>
              <a:t> עיבוד תמונה</a:t>
            </a:r>
          </a:p>
          <a:p>
            <a:r>
              <a:rPr lang="he-IL" sz="3500" dirty="0" smtClean="0"/>
              <a:t>בואו </a:t>
            </a:r>
            <a:r>
              <a:rPr lang="he-IL" sz="3500" dirty="0" smtClean="0"/>
              <a:t>נבנה רובוט!</a:t>
            </a:r>
          </a:p>
          <a:p>
            <a:pPr lvl="1"/>
            <a:r>
              <a:rPr lang="he-IL" sz="3300" dirty="0" smtClean="0"/>
              <a:t> מצלמת מעקב לזיהוי תנועה בחדר</a:t>
            </a:r>
          </a:p>
          <a:p>
            <a:r>
              <a:rPr lang="he-IL" sz="4000" dirty="0" smtClean="0"/>
              <a:t> סדר וניקיון</a:t>
            </a:r>
          </a:p>
          <a:p>
            <a:pPr>
              <a:buNone/>
            </a:pPr>
            <a:endParaRPr lang="en-US" sz="4000" dirty="0" smtClean="0"/>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 תכנות ברובופרו – תתי תכניות</a:t>
            </a:r>
          </a:p>
          <a:p>
            <a:pPr lvl="1"/>
            <a:r>
              <a:rPr lang="he-IL" sz="3800" dirty="0" smtClean="0"/>
              <a:t> מהי תת תכנית </a:t>
            </a:r>
          </a:p>
          <a:p>
            <a:pPr lvl="1"/>
            <a:r>
              <a:rPr lang="he-IL" sz="3800" dirty="0" smtClean="0"/>
              <a:t> מוטיבציה</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עיבוד תמונה במצלמת ה-</a:t>
            </a:r>
            <a:r>
              <a:rPr lang="en-US" sz="4400" b="1" dirty="0" smtClean="0"/>
              <a:t>USB</a:t>
            </a:r>
            <a:endParaRPr lang="he-IL" sz="4400" b="1" dirty="0"/>
          </a:p>
        </p:txBody>
      </p:sp>
      <p:sp>
        <p:nvSpPr>
          <p:cNvPr id="4" name="מציין מיקום תוכן 2"/>
          <p:cNvSpPr txBox="1">
            <a:spLocks/>
          </p:cNvSpPr>
          <p:nvPr/>
        </p:nvSpPr>
        <p:spPr>
          <a:xfrm>
            <a:off x="240632" y="145592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מצלמה</a:t>
            </a:r>
          </a:p>
          <a:p>
            <a:pPr marL="800100" lvl="1" indent="-342900" algn="r" rtl="1">
              <a:spcBef>
                <a:spcPts val="1000"/>
              </a:spcBef>
              <a:buClr>
                <a:srgbClr val="0F6FC6"/>
              </a:buClr>
              <a:buSzPct val="80000"/>
              <a:buFont typeface="Wingdings 3" charset="2"/>
              <a:buChar char=""/>
            </a:pPr>
            <a:r>
              <a:rPr lang="he-IL" sz="3600" dirty="0" smtClean="0">
                <a:solidFill>
                  <a:prstClr val="black">
                    <a:lumMod val="75000"/>
                    <a:lumOff val="25000"/>
                  </a:prstClr>
                </a:solidFill>
              </a:rPr>
              <a:t> רכיב קלט או פלט</a:t>
            </a:r>
            <a:r>
              <a:rPr lang="he-IL" sz="3600" dirty="0" smtClean="0">
                <a:solidFill>
                  <a:prstClr val="black">
                    <a:lumMod val="75000"/>
                    <a:lumOff val="25000"/>
                  </a:prstClr>
                </a:solidFill>
              </a:rPr>
              <a:t>?</a:t>
            </a:r>
          </a:p>
          <a:p>
            <a:pPr marL="800100" lvl="1" indent="-342900" algn="r" rtl="1">
              <a:spcBef>
                <a:spcPts val="1000"/>
              </a:spcBef>
              <a:buClr>
                <a:srgbClr val="0F6FC6"/>
              </a:buClr>
              <a:buSzPct val="80000"/>
              <a:buFont typeface="Wingdings 3" charset="2"/>
              <a:buChar char=""/>
            </a:pPr>
            <a:r>
              <a:rPr lang="he-IL" sz="3600" dirty="0" smtClean="0">
                <a:solidFill>
                  <a:prstClr val="black">
                    <a:lumMod val="75000"/>
                    <a:lumOff val="25000"/>
                  </a:prstClr>
                </a:solidFill>
              </a:rPr>
              <a:t> עיבוד </a:t>
            </a:r>
            <a:r>
              <a:rPr lang="he-IL" sz="3600" dirty="0" smtClean="0">
                <a:solidFill>
                  <a:prstClr val="black">
                    <a:lumMod val="75000"/>
                    <a:lumOff val="25000"/>
                  </a:prstClr>
                </a:solidFill>
              </a:rPr>
              <a:t>תמונה</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איסוף מידע וניתוחו על ידי הבקר</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עיבוד מקבילי</a:t>
            </a:r>
          </a:p>
          <a:p>
            <a:pPr marL="1257300" lvl="2" indent="-342900" algn="r" rtl="1">
              <a:spcBef>
                <a:spcPts val="1000"/>
              </a:spcBef>
              <a:buClr>
                <a:srgbClr val="0F6FC6"/>
              </a:buClr>
              <a:buSzPct val="80000"/>
              <a:buFont typeface="Wingdings 3" charset="2"/>
              <a:buChar char=""/>
            </a:pPr>
            <a:r>
              <a:rPr lang="he-IL" sz="3200" dirty="0" smtClean="0">
                <a:solidFill>
                  <a:prstClr val="black">
                    <a:lumMod val="75000"/>
                    <a:lumOff val="25000"/>
                  </a:prstClr>
                </a:solidFill>
              </a:rPr>
              <a:t> יכולות חישה מגוונות</a:t>
            </a:r>
          </a:p>
          <a:p>
            <a:pPr marL="342900" indent="-342900" algn="r" rtl="1">
              <a:spcBef>
                <a:spcPts val="1000"/>
              </a:spcBef>
              <a:buClr>
                <a:srgbClr val="0F6FC6"/>
              </a:buClr>
              <a:buSzPct val="80000"/>
              <a:buFont typeface="Wingdings 3" charset="2"/>
              <a:buChar char=""/>
            </a:pPr>
            <a:r>
              <a:rPr lang="he-IL" sz="3600" b="1" dirty="0" smtClean="0">
                <a:solidFill>
                  <a:prstClr val="black">
                    <a:lumMod val="75000"/>
                    <a:lumOff val="25000"/>
                  </a:prstClr>
                </a:solidFill>
              </a:rPr>
              <a:t>חוברת עבודה- </a:t>
            </a:r>
            <a:r>
              <a:rPr lang="he-IL" sz="3600" dirty="0" smtClean="0">
                <a:solidFill>
                  <a:prstClr val="black">
                    <a:lumMod val="75000"/>
                    <a:lumOff val="25000"/>
                  </a:prstClr>
                </a:solidFill>
              </a:rPr>
              <a:t>היכרות:</a:t>
            </a:r>
          </a:p>
          <a:p>
            <a:pPr marL="800100" lvl="1"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a:p>
            <a:pPr marL="800100" lvl="1" indent="-342900" algn="r" rtl="1">
              <a:spcBef>
                <a:spcPts val="1000"/>
              </a:spcBef>
              <a:buClr>
                <a:srgbClr val="0F6FC6"/>
              </a:buClr>
              <a:buSzPct val="80000"/>
              <a:buFont typeface="Wingdings 3" charset="2"/>
              <a:buChar char=""/>
            </a:pPr>
            <a:endParaRPr lang="he-IL" sz="4000" dirty="0" smtClean="0">
              <a:solidFill>
                <a:prstClr val="black">
                  <a:lumMod val="75000"/>
                  <a:lumOff val="25000"/>
                </a:prstClr>
              </a:solidFill>
            </a:endParaRPr>
          </a:p>
        </p:txBody>
      </p:sp>
      <p:graphicFrame>
        <p:nvGraphicFramePr>
          <p:cNvPr id="7" name="Object 6"/>
          <p:cNvGraphicFramePr>
            <a:graphicFrameLocks noChangeAspect="1"/>
          </p:cNvGraphicFramePr>
          <p:nvPr/>
        </p:nvGraphicFramePr>
        <p:xfrm>
          <a:off x="2342151" y="5281111"/>
          <a:ext cx="1868905" cy="1576889"/>
        </p:xfrm>
        <a:graphic>
          <a:graphicData uri="http://schemas.openxmlformats.org/presentationml/2006/ole">
            <p:oleObj spid="_x0000_s1028" name="Document" showAsIcon="1" r:id="rId4" imgW="914400" imgH="771480" progId="Word.Document.12">
              <p:embed/>
            </p:oleObj>
          </a:graphicData>
        </a:graphic>
      </p:graphicFrame>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עיבוד תמונה במצלמת ה-</a:t>
            </a:r>
            <a:r>
              <a:rPr lang="en-US" sz="4400" b="1" dirty="0" smtClean="0"/>
              <a:t>USB</a:t>
            </a:r>
            <a:endParaRPr lang="he-IL" sz="4400" b="1" dirty="0"/>
          </a:p>
        </p:txBody>
      </p:sp>
      <p:sp>
        <p:nvSpPr>
          <p:cNvPr id="4" name="מציין מיקום תוכן 2"/>
          <p:cNvSpPr txBox="1">
            <a:spLocks/>
          </p:cNvSpPr>
          <p:nvPr/>
        </p:nvSpPr>
        <p:spPr>
          <a:xfrm>
            <a:off x="240632" y="1536133"/>
            <a:ext cx="9033370" cy="5089256"/>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זיהוי תנועה – גלאי נפח</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ניתוח כל תמונה</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בדיקת ממוצעי ניגודיות</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בדיקת מיקום גופים ביחס לסביבתם</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4"/>
            <a:ext cx="8596668" cy="499300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מצלמת אבטחה</a:t>
            </a: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22</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תכנות בסיסי: תכנת את המצלמה </a:t>
            </a:r>
            <a:r>
              <a:rPr lang="he-IL" sz="4000" dirty="0" smtClean="0">
                <a:solidFill>
                  <a:prstClr val="black">
                    <a:lumMod val="75000"/>
                    <a:lumOff val="25000"/>
                  </a:prstClr>
                </a:solidFill>
              </a:rPr>
              <a:t>(ללא </a:t>
            </a:r>
            <a:r>
              <a:rPr lang="he-IL" sz="4000" dirty="0" smtClean="0">
                <a:solidFill>
                  <a:prstClr val="black">
                    <a:lumMod val="75000"/>
                    <a:lumOff val="25000"/>
                  </a:prstClr>
                </a:solidFill>
              </a:rPr>
              <a:t>תזוזה) להשמעת צליל אזעקה כאשר היא קולטת תנועה במרחב </a:t>
            </a:r>
            <a:r>
              <a:rPr lang="he-IL" sz="4000" dirty="0" smtClean="0">
                <a:solidFill>
                  <a:prstClr val="black">
                    <a:lumMod val="75000"/>
                    <a:lumOff val="25000"/>
                  </a:prstClr>
                </a:solidFill>
              </a:rPr>
              <a:t>מולה</a:t>
            </a: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a:t>
            </a:r>
            <a:r>
              <a:rPr lang="he-IL" sz="4000" b="1" dirty="0" smtClean="0">
                <a:solidFill>
                  <a:prstClr val="black">
                    <a:lumMod val="75000"/>
                    <a:lumOff val="25000"/>
                  </a:prstClr>
                </a:solidFill>
              </a:rPr>
              <a:t>חוברת עבודה</a:t>
            </a:r>
            <a:r>
              <a:rPr lang="he-IL" sz="4000" dirty="0" smtClean="0">
                <a:solidFill>
                  <a:prstClr val="black">
                    <a:lumMod val="75000"/>
                    <a:lumOff val="25000"/>
                  </a:prstClr>
                </a:solidFill>
              </a:rPr>
              <a:t> </a:t>
            </a:r>
            <a:r>
              <a:rPr lang="he-IL" sz="4000" dirty="0" smtClean="0">
                <a:solidFill>
                  <a:prstClr val="black">
                    <a:lumMod val="75000"/>
                    <a:lumOff val="25000"/>
                  </a:prstClr>
                </a:solidFill>
              </a:rPr>
              <a:t>- תרגול תכנות:</a:t>
            </a:r>
            <a:endParaRPr lang="en-US"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graphicFrame>
        <p:nvGraphicFramePr>
          <p:cNvPr id="5" name="Object 4"/>
          <p:cNvGraphicFramePr>
            <a:graphicFrameLocks noChangeAspect="1"/>
          </p:cNvGraphicFramePr>
          <p:nvPr/>
        </p:nvGraphicFramePr>
        <p:xfrm>
          <a:off x="481265" y="5197642"/>
          <a:ext cx="1967831" cy="1660358"/>
        </p:xfrm>
        <a:graphic>
          <a:graphicData uri="http://schemas.openxmlformats.org/presentationml/2006/ole">
            <p:oleObj spid="_x0000_s2050" name="Document" showAsIcon="1" r:id="rId4" imgW="914400" imgH="771480" progId="Word.Document.12">
              <p:embed/>
            </p:oleObj>
          </a:graphicData>
        </a:graphic>
      </p:graphicFrame>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70000" lnSpcReduction="20000"/>
          </a:bodyPr>
          <a:lstStyle/>
          <a:p>
            <a:pPr marL="609600" indent="-609600"/>
            <a:r>
              <a:rPr lang="he-IL" sz="4800" dirty="0" smtClean="0"/>
              <a:t>שמירת העבודה ברובופרו</a:t>
            </a:r>
            <a:endParaRPr lang="en-US" sz="4800" dirty="0" smtClean="0"/>
          </a:p>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1450</TotalTime>
  <Words>280</Words>
  <Application>Microsoft Office PowerPoint</Application>
  <PresentationFormat>Custom</PresentationFormat>
  <Paragraphs>48</Paragraphs>
  <Slides>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פיאה</vt:lpstr>
      <vt:lpstr>Microsoft Office Word Document</vt:lpstr>
      <vt:lpstr>עיבוד תמונה  מצלמת ה-USB</vt:lpstr>
      <vt:lpstr>תוכן עניינים</vt:lpstr>
      <vt:lpstr>חזרה ותזכורת</vt:lpstr>
      <vt:lpstr>עיבוד תמונה במצלמת ה-USB</vt:lpstr>
      <vt:lpstr>עיבוד תמונה במצלמת ה-USB</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144</cp:revision>
  <dcterms:created xsi:type="dcterms:W3CDTF">2017-08-08T19:01:28Z</dcterms:created>
  <dcterms:modified xsi:type="dcterms:W3CDTF">2017-11-12T17:48:17Z</dcterms:modified>
</cp:coreProperties>
</file>