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90" r:id="rId13"/>
    <p:sldId id="291" r:id="rId14"/>
    <p:sldId id="311" r:id="rId15"/>
    <p:sldId id="312" r:id="rId16"/>
    <p:sldId id="313" r:id="rId17"/>
    <p:sldId id="273" r:id="rId18"/>
    <p:sldId id="274" r:id="rId19"/>
    <p:sldId id="275" r:id="rId20"/>
    <p:sldId id="304" r:id="rId21"/>
    <p:sldId id="305" r:id="rId22"/>
    <p:sldId id="302" r:id="rId23"/>
    <p:sldId id="303" r:id="rId24"/>
    <p:sldId id="276" r:id="rId25"/>
    <p:sldId id="278" r:id="rId26"/>
    <p:sldId id="280" r:id="rId27"/>
    <p:sldId id="281" r:id="rId28"/>
    <p:sldId id="282" r:id="rId29"/>
    <p:sldId id="283" r:id="rId30"/>
    <p:sldId id="285" r:id="rId31"/>
    <p:sldId id="306" r:id="rId32"/>
    <p:sldId id="307" r:id="rId33"/>
    <p:sldId id="308" r:id="rId34"/>
    <p:sldId id="309" r:id="rId35"/>
    <p:sldId id="286" r:id="rId36"/>
    <p:sldId id="287" r:id="rId37"/>
    <p:sldId id="310" r:id="rId38"/>
    <p:sldId id="288" r:id="rId39"/>
    <p:sldId id="289" r:id="rId40"/>
    <p:sldId id="293" r:id="rId41"/>
    <p:sldId id="314" r:id="rId42"/>
    <p:sldId id="315" r:id="rId43"/>
    <p:sldId id="294" r:id="rId44"/>
    <p:sldId id="295" r:id="rId45"/>
    <p:sldId id="298" r:id="rId46"/>
    <p:sldId id="299" r:id="rId47"/>
    <p:sldId id="300" r:id="rId48"/>
    <p:sldId id="316" r:id="rId49"/>
    <p:sldId id="301" r:id="rId5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4" autoAdjust="0"/>
    <p:restoredTop sz="70057" autoAdjust="0"/>
  </p:normalViewPr>
  <p:slideViewPr>
    <p:cSldViewPr showGuides="1">
      <p:cViewPr varScale="1">
        <p:scale>
          <a:sx n="110" d="100"/>
          <a:sy n="110" d="100"/>
        </p:scale>
        <p:origin x="342" y="10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08.05.2017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ag/resource/attribution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goarchitects.com/Files/fallacies.pdf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Vorstellen,</a:t>
            </a:r>
            <a:r>
              <a:rPr lang="de-CH" baseline="0" dirty="0" smtClean="0"/>
              <a:t> Bern, BCS</a:t>
            </a:r>
            <a:br>
              <a:rPr lang="de-CH" baseline="0" dirty="0" smtClean="0"/>
            </a:br>
            <a:r>
              <a:rPr lang="de-CH" baseline="0" dirty="0" smtClean="0"/>
              <a:t>Swisscom, </a:t>
            </a:r>
            <a:r>
              <a:rPr lang="de-CH" baseline="0" dirty="0" err="1" smtClean="0"/>
              <a:t>IaaS</a:t>
            </a:r>
            <a:r>
              <a:rPr lang="de-CH" baseline="0" dirty="0" smtClean="0"/>
              <a:t>, Viele </a:t>
            </a:r>
            <a:r>
              <a:rPr lang="de-CH" baseline="0" dirty="0" err="1" smtClean="0"/>
              <a:t>Serivces</a:t>
            </a:r>
            <a:endParaRPr lang="de-CH" baseline="0" dirty="0" smtClean="0"/>
          </a:p>
          <a:p>
            <a:r>
              <a:rPr lang="de-CH" baseline="0" dirty="0" smtClean="0"/>
              <a:t>Aktuelles Projekt TVM</a:t>
            </a:r>
          </a:p>
          <a:p>
            <a:r>
              <a:rPr lang="de-CH" baseline="0" dirty="0" smtClean="0"/>
              <a:t>Erfahrungen</a:t>
            </a:r>
          </a:p>
          <a:p>
            <a:r>
              <a:rPr lang="de-CH" baseline="0" dirty="0" err="1" smtClean="0"/>
              <a:t>Vertrautlich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Bild Küchengeräte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Übung 2: «</a:t>
            </a:r>
            <a:r>
              <a:rPr lang="de-CH" b="1" dirty="0" err="1" smtClean="0"/>
              <a:t>Get</a:t>
            </a:r>
            <a:r>
              <a:rPr lang="de-CH" b="1" dirty="0" smtClean="0"/>
              <a:t> Movies»</a:t>
            </a:r>
            <a:endParaRPr lang="de-CH" b="1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 Whiteboard</a:t>
            </a:r>
            <a:r>
              <a:rPr lang="de-CH" baseline="0" dirty="0" smtClean="0"/>
              <a:t> notieren welche Arten von Service Integration die TN kennen (REST, SOAP, Messaging,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Database, RPC)</a:t>
            </a:r>
          </a:p>
          <a:p>
            <a:endParaRPr lang="de-CH" baseline="0" dirty="0" smtClean="0"/>
          </a:p>
          <a:p>
            <a:r>
              <a:rPr lang="de-CH" baseline="0" dirty="0" smtClean="0"/>
              <a:t>Eigenschaften die wir von einer Technology für die Service Integration erwarten: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(neues Feld hinzufügen ohne das Clients nicht mehr funktionieren)</a:t>
            </a:r>
          </a:p>
          <a:p>
            <a:r>
              <a:rPr lang="de-CH" baseline="0" dirty="0" smtClean="0"/>
              <a:t>- 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(Integration gibt keinen Technology vor z.B. Java oder .NET)</a:t>
            </a:r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Hide</a:t>
            </a:r>
            <a:r>
              <a:rPr lang="de-CH" baseline="0" dirty="0" smtClean="0"/>
              <a:t> Internal Implementation Detail (Losekopplung)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Matrix auf Whiteboard aufzeichnen: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!: trifft gar nicht zu (rot)</a:t>
            </a:r>
          </a:p>
          <a:p>
            <a:r>
              <a:rPr lang="de-CH" baseline="0" dirty="0" smtClean="0"/>
              <a:t>(x): trifft teilweise zu</a:t>
            </a:r>
          </a:p>
          <a:p>
            <a:r>
              <a:rPr lang="de-CH" baseline="0" dirty="0" smtClean="0"/>
              <a:t>x: trifft zu</a:t>
            </a:r>
          </a:p>
          <a:p>
            <a:endParaRPr lang="de-CH" baseline="0" dirty="0" smtClean="0"/>
          </a:p>
          <a:p>
            <a:r>
              <a:rPr lang="de-CH" baseline="0" dirty="0" smtClean="0"/>
              <a:t>			|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Database  | SOAP  	| REST	| Messaging e.g. </a:t>
            </a:r>
            <a:r>
              <a:rPr lang="de-CH" baseline="0" dirty="0" err="1" smtClean="0"/>
              <a:t>RabbitMQ</a:t>
            </a:r>
            <a:r>
              <a:rPr lang="de-CH" baseline="0" dirty="0" smtClean="0"/>
              <a:t> 	|</a:t>
            </a:r>
          </a:p>
          <a:p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		| (x)	       | (x)      	| x	| x	   	|			</a:t>
            </a:r>
          </a:p>
          <a:p>
            <a:r>
              <a:rPr lang="de-CH" baseline="0" dirty="0" smtClean="0"/>
              <a:t>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		| x	       | x	| x	| x		|</a:t>
            </a:r>
          </a:p>
          <a:p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r>
              <a:rPr lang="de-CH" baseline="0" dirty="0" smtClean="0"/>
              <a:t>		| x	       | (x)	| x	| (x)		|</a:t>
            </a:r>
          </a:p>
          <a:p>
            <a:r>
              <a:rPr lang="de-CH" baseline="0" dirty="0" err="1" smtClean="0"/>
              <a:t>Hide</a:t>
            </a:r>
            <a:r>
              <a:rPr lang="de-CH" baseline="0" dirty="0" smtClean="0"/>
              <a:t> Internal Implementation Detail        	| !	       | x	| x	| x		|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3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der SOA </a:t>
            </a:r>
            <a:r>
              <a:rPr lang="en-US" dirty="0" err="1" smtClean="0"/>
              <a:t>Welte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häufig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Logik</a:t>
            </a:r>
            <a:r>
              <a:rPr lang="en-US" baseline="0" dirty="0" smtClean="0"/>
              <a:t> in ESB. Workflows etc.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ESB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zum</a:t>
            </a:r>
            <a:r>
              <a:rPr lang="en-US" baseline="0" dirty="0" smtClean="0">
                <a:sym typeface="Wingdings" panose="05000000000000000000" pitchFamily="2" charset="2"/>
              </a:rPr>
              <a:t> Monolith und fast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ersetzbar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erweiterbar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Flaschenhals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REST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Vermittlungskomponente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Eventbasierend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dummen</a:t>
            </a:r>
            <a:r>
              <a:rPr lang="en-US" baseline="0" dirty="0" smtClean="0"/>
              <a:t>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2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Übung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4: “Service Integration”</a:t>
            </a:r>
            <a:endParaRPr lang="en-US" b="1" baseline="0" dirty="0" smtClean="0"/>
          </a:p>
          <a:p>
            <a:endParaRPr lang="de-CH" dirty="0" smtClean="0"/>
          </a:p>
          <a:p>
            <a:r>
              <a:rPr lang="de-CH" dirty="0" smtClean="0"/>
              <a:t>Achtet dabei</a:t>
            </a:r>
            <a:r>
              <a:rPr lang="de-CH" baseline="0" dirty="0" smtClean="0"/>
              <a:t> auf die Möglichkeit, dass die angebunden Services sich verändern können ohne das der Movie Ticket Service nicht mehr funktioniert.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8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Schön dass es verschiedenste Probleme gibt. Riesige</a:t>
            </a:r>
            <a:r>
              <a:rPr lang="de-CH" baseline="0" dirty="0" smtClean="0"/>
              <a:t> Datenmengen zu a</a:t>
            </a:r>
            <a:r>
              <a:rPr lang="de-CH" dirty="0" smtClean="0"/>
              <a:t>nalysieren</a:t>
            </a:r>
            <a:r>
              <a:rPr lang="de-CH" baseline="0" dirty="0" smtClean="0"/>
              <a:t> und Daten in ein Formular zu speichern sind nun mal sehr unterschiedlich.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tool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Nur weil man es machen kann, heisst</a:t>
            </a:r>
            <a:r>
              <a:rPr lang="de-CH" baseline="0" dirty="0" smtClean="0"/>
              <a:t> es noch lange nicht dass man dies tun sollte. Aber man hat die Option.</a:t>
            </a:r>
          </a:p>
          <a:p>
            <a:endParaRPr lang="de-CH" baseline="0" dirty="0" smtClean="0"/>
          </a:p>
          <a:p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Netflix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hat Microservices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Arichtektur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setzt z.B. auf die JVM</a:t>
            </a:r>
          </a:p>
          <a:p>
            <a:endParaRPr lang="de-CH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Graph, SQL, </a:t>
            </a:r>
            <a:r>
              <a:rPr lang="de-CH" dirty="0" err="1" smtClean="0"/>
              <a:t>Documentsstore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Datenbank Integration</a:t>
            </a:r>
            <a:r>
              <a:rPr lang="de-CH" baseline="0" dirty="0" smtClean="0"/>
              <a:t> z.B. Story Swisscom Projekt AD, schon bei zwei Teams führt dies zu Schwierigkeiten</a:t>
            </a:r>
          </a:p>
          <a:p>
            <a:r>
              <a:rPr lang="de-CH" baseline="0" dirty="0" smtClean="0"/>
              <a:t>Amazon Ex. </a:t>
            </a:r>
            <a:r>
              <a:rPr lang="de-CH" baseline="0" dirty="0" err="1" smtClean="0"/>
              <a:t>Army</a:t>
            </a:r>
            <a:r>
              <a:rPr lang="de-CH" baseline="0" dirty="0" smtClean="0"/>
              <a:t> Ranger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 Service von Hand </a:t>
            </a:r>
            <a:r>
              <a:rPr lang="de-CH" dirty="0" err="1" smtClean="0"/>
              <a:t>deployen</a:t>
            </a:r>
            <a:r>
              <a:rPr lang="de-CH" baseline="0" dirty="0" smtClean="0"/>
              <a:t> vs. 100 Services von Hand </a:t>
            </a:r>
            <a:r>
              <a:rPr lang="de-CH" baseline="0" dirty="0" err="1" smtClean="0"/>
              <a:t>deployen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Beispiel: In unserem Projekt </a:t>
            </a:r>
            <a:r>
              <a:rPr lang="de-CH" baseline="0" dirty="0" err="1" smtClean="0"/>
              <a:t>Deployment</a:t>
            </a:r>
            <a:r>
              <a:rPr lang="de-CH" baseline="0" dirty="0" smtClean="0"/>
              <a:t> Pipeline und Private </a:t>
            </a:r>
            <a:r>
              <a:rPr lang="de-CH" baseline="0" dirty="0" err="1" smtClean="0"/>
              <a:t>PaaS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Wissen</a:t>
            </a:r>
            <a:r>
              <a:rPr lang="de-CH" baseline="0" dirty="0" smtClean="0"/>
              <a:t>: Vieles aus dem Buch, Artikel und Vorträgen im Web, Aber auch Erfahrungen beim Grossen </a:t>
            </a:r>
            <a:r>
              <a:rPr lang="de-CH" baseline="0" dirty="0" err="1" smtClean="0"/>
              <a:t>Telekommunikations</a:t>
            </a:r>
            <a:r>
              <a:rPr lang="de-CH" baseline="0" dirty="0" smtClean="0"/>
              <a:t> Unternehmen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2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Netzwerk, Server</a:t>
            </a:r>
            <a:r>
              <a:rPr lang="de-CH" baseline="0" dirty="0" smtClean="0"/>
              <a:t> </a:t>
            </a:r>
            <a:r>
              <a:rPr lang="de-CH" baseline="0" dirty="0" smtClean="0"/>
              <a:t>Ausfall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Patterns aus dem Buch «Release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!»</a:t>
            </a:r>
          </a:p>
          <a:p>
            <a:endParaRPr lang="de-CH" baseline="0" dirty="0" smtClean="0"/>
          </a:p>
          <a:p>
            <a:r>
              <a:rPr lang="de-CH" dirty="0" smtClean="0"/>
              <a:t>https://blogs.oracle.com/jag/resource/Fallacies.html</a:t>
            </a:r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 Eight Fallacies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Distributed Computing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Peter Deutsch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Essentially everyone, when they first build a distributed application, makes the following eight assumptions. All prove to be false in the long run and all cause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big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trouble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 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painful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learning experiences.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1.The network is reliable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2.Latency is zero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3.Bandwidth is infinite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4.The network is secure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5.Topology doesn't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6.There is one administrator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7.Transport cost is zero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8.The network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homogeneousFor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more details, read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article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Arnon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Rotem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-Gal-Oz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0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3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Beim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Schiff, Wände die verhindern, dass das Wasser, nicht weiter eindringt. Ein einziges Leck soll das Schiff nicht zum Kentern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Legacy System A hat sehr lange Antwortzeiten 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 Connection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pool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 ist voll  Web Shop reagiert nicht mehr.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Idee: Ein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Umsystem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, soll das Hauptsystem nicht zum Fall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Wie soll man das ganze Testen?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Netflix</a:t>
            </a:r>
            <a:r>
              <a:rPr lang="de-CH" baseline="0" dirty="0" smtClean="0"/>
              <a:t> hat sehr viele Tools im Bereich </a:t>
            </a:r>
            <a:r>
              <a:rPr lang="de-CH" baseline="0" dirty="0" err="1" smtClean="0"/>
              <a:t>Microservcies</a:t>
            </a:r>
            <a:r>
              <a:rPr lang="de-CH" baseline="0" dirty="0" smtClean="0"/>
              <a:t>. Chaos </a:t>
            </a:r>
            <a:r>
              <a:rPr lang="de-CH" baseline="0" dirty="0" err="1" smtClean="0"/>
              <a:t>Monkey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Netflix</a:t>
            </a:r>
            <a:r>
              <a:rPr lang="de-CH" baseline="0" dirty="0" smtClean="0"/>
              <a:t> lässt dies in der Produktion laufen!</a:t>
            </a:r>
          </a:p>
          <a:p>
            <a:endParaRPr lang="de-CH" dirty="0" smtClean="0"/>
          </a:p>
          <a:p>
            <a:r>
              <a:rPr lang="de-CH" b="1" dirty="0" smtClean="0"/>
              <a:t>Übung  6: «</a:t>
            </a:r>
            <a:r>
              <a:rPr lang="de-CH" b="1" dirty="0" err="1" smtClean="0"/>
              <a:t>Desing</a:t>
            </a:r>
            <a:r>
              <a:rPr lang="de-CH" b="1" dirty="0" smtClean="0"/>
              <a:t> </a:t>
            </a:r>
            <a:r>
              <a:rPr lang="de-CH" b="1" dirty="0" err="1" smtClean="0"/>
              <a:t>for</a:t>
            </a:r>
            <a:r>
              <a:rPr lang="de-CH" b="1" dirty="0" smtClean="0"/>
              <a:t> </a:t>
            </a:r>
            <a:r>
              <a:rPr lang="de-CH" b="1" dirty="0" err="1" smtClean="0"/>
              <a:t>Faiulre</a:t>
            </a:r>
            <a:r>
              <a:rPr lang="de-CH" b="1" dirty="0" smtClean="0"/>
              <a:t>»</a:t>
            </a: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7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SOA</a:t>
            </a:r>
            <a:r>
              <a:rPr lang="de-CH" baseline="0" dirty="0" smtClean="0"/>
              <a:t> 10 Jahre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5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dem Begriff</a:t>
            </a:r>
            <a:r>
              <a:rPr lang="de-CH" baseline="0" dirty="0" smtClean="0"/>
              <a:t> SOA wir sehr viel darunter verstanden.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Micro Services stark beeinflusst. Martin Fowler, Microservices sind ein kleiner Teil.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ToughtWorks</a:t>
            </a:r>
            <a:r>
              <a:rPr lang="de-CH" dirty="0" smtClean="0"/>
              <a:t>,</a:t>
            </a:r>
            <a:r>
              <a:rPr lang="de-CH" baseline="0" dirty="0" smtClean="0"/>
              <a:t> Amazon, </a:t>
            </a:r>
            <a:r>
              <a:rPr lang="de-CH" baseline="0" dirty="0" err="1" smtClean="0"/>
              <a:t>Netflix</a:t>
            </a:r>
            <a:endParaRPr lang="de-CH" dirty="0" smtClean="0"/>
          </a:p>
          <a:p>
            <a:r>
              <a:rPr lang="de-CH" dirty="0" smtClean="0"/>
              <a:t>Google Trend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8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100 </a:t>
            </a:r>
            <a:r>
              <a:rPr lang="de-CH" dirty="0" err="1" smtClean="0"/>
              <a:t>LoC</a:t>
            </a:r>
            <a:r>
              <a:rPr lang="de-CH" dirty="0" smtClean="0"/>
              <a:t>, 1000 </a:t>
            </a:r>
            <a:r>
              <a:rPr lang="de-CH" dirty="0" err="1" smtClean="0"/>
              <a:t>LoC</a:t>
            </a:r>
            <a:r>
              <a:rPr lang="de-CH" dirty="0" smtClean="0"/>
              <a:t>, 1000</a:t>
            </a:r>
            <a:r>
              <a:rPr lang="de-CH" baseline="0" dirty="0" smtClean="0"/>
              <a:t>0 </a:t>
            </a:r>
            <a:r>
              <a:rPr lang="de-CH" baseline="0" dirty="0" err="1" smtClean="0"/>
              <a:t>LoC</a:t>
            </a:r>
            <a:r>
              <a:rPr lang="de-CH" baseline="0" dirty="0" smtClean="0"/>
              <a:t>? </a:t>
            </a:r>
            <a:r>
              <a:rPr lang="de-CH" baseline="0" dirty="0" err="1" smtClean="0"/>
              <a:t>Programmiersprachenabhänig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SRP - </a:t>
            </a:r>
            <a:r>
              <a:rPr lang="de-CH" baseline="0" dirty="0" err="1" smtClean="0"/>
              <a:t>Responsabilty</a:t>
            </a:r>
            <a:r>
              <a:rPr lang="de-CH" baseline="0" dirty="0" smtClean="0"/>
              <a:t> kann auch unterschiedlich Gross sein</a:t>
            </a:r>
          </a:p>
          <a:p>
            <a:endParaRPr lang="de-CH" baseline="0" dirty="0" smtClean="0"/>
          </a:p>
          <a:p>
            <a:r>
              <a:rPr lang="de-CH" dirty="0" smtClean="0"/>
              <a:t>Es gibt verschiedene</a:t>
            </a:r>
            <a:r>
              <a:rPr lang="de-CH" baseline="0" dirty="0" smtClean="0"/>
              <a:t> Angaben zur Grösse, von mehre Service pro Entwickler bis zu ein Service pro Team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Maximum: Muss von einem Team gemanagt werden können.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0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baseline="0" dirty="0" smtClean="0"/>
              <a:t>Bekannt, Erfahrung, Alls ganzes </a:t>
            </a:r>
            <a:r>
              <a:rPr lang="de-CH" baseline="0" dirty="0" err="1" smtClean="0"/>
              <a:t>einfachers</a:t>
            </a:r>
            <a:r>
              <a:rPr lang="de-CH" baseline="0" dirty="0" smtClean="0"/>
              <a:t> zu verstehen all ein verteiltes System.</a:t>
            </a:r>
          </a:p>
          <a:p>
            <a:r>
              <a:rPr lang="de-CH" baseline="0" dirty="0" smtClean="0"/>
              <a:t>Vorteil Microservices: Einzelne Services sind einfacher zu verstehen</a:t>
            </a:r>
          </a:p>
          <a:p>
            <a:r>
              <a:rPr lang="de-CH" baseline="0" dirty="0" smtClean="0"/>
              <a:t>Es kann sinnvoll sein mit einem Monolith zu starten, damit man die Domäne besser kennen lernt und bei einer </a:t>
            </a:r>
            <a:r>
              <a:rPr lang="de-CH" baseline="0" dirty="0" err="1" smtClean="0"/>
              <a:t>gewiessen</a:t>
            </a:r>
            <a:r>
              <a:rPr lang="de-CH" baseline="0" dirty="0" smtClean="0"/>
              <a:t> Grösse die Applikation in Microservices </a:t>
            </a:r>
            <a:r>
              <a:rPr lang="de-CH" baseline="0" dirty="0" err="1" smtClean="0"/>
              <a:t>zuzerlegen</a:t>
            </a:r>
            <a:r>
              <a:rPr lang="de-CH" baseline="0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Partital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: Muss nicht den kompletten Webshop </a:t>
            </a:r>
            <a:r>
              <a:rPr lang="de-CH" dirty="0" err="1" smtClean="0"/>
              <a:t>deployen</a:t>
            </a:r>
            <a:r>
              <a:rPr lang="de-CH" dirty="0" smtClean="0"/>
              <a:t>,</a:t>
            </a:r>
            <a:r>
              <a:rPr lang="de-CH" baseline="0" dirty="0" smtClean="0"/>
              <a:t> wenn neues Empfehlungssystem vorhanden. </a:t>
            </a:r>
            <a:r>
              <a:rPr lang="de-CH" baseline="0" dirty="0" smtClean="0">
                <a:sym typeface="Wingdings" panose="05000000000000000000" pitchFamily="2" charset="2"/>
              </a:rPr>
              <a:t> Reduziert Ausfall </a:t>
            </a:r>
            <a:r>
              <a:rPr lang="de-CH" baseline="0" dirty="0" err="1" smtClean="0">
                <a:sym typeface="Wingdings" panose="05000000000000000000" pitchFamily="2" charset="2"/>
              </a:rPr>
              <a:t>Risikio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Erweiterung ohne Effekt auf bestehende Service  Einzelne Service können ersetzt werden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Time </a:t>
            </a:r>
            <a:r>
              <a:rPr lang="de-CH" baseline="0" dirty="0" err="1" smtClean="0">
                <a:sym typeface="Wingdings" panose="05000000000000000000" pitchFamily="2" charset="2"/>
              </a:rPr>
              <a:t>to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market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Availability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Empefhlungssystem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läfut</a:t>
            </a:r>
            <a:r>
              <a:rPr lang="de-CH" baseline="0" dirty="0" smtClean="0">
                <a:sym typeface="Wingdings" panose="05000000000000000000" pitchFamily="2" charset="2"/>
              </a:rPr>
              <a:t> nicht mehr, Bestellservice funktioniert immer noch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r>
              <a:rPr lang="de-CH" baseline="0" dirty="0" smtClean="0">
                <a:sym typeface="Wingdings" panose="05000000000000000000" pitchFamily="2" charset="2"/>
              </a:rPr>
              <a:t>: Schwieriger, Verteiltes System, Eventual </a:t>
            </a: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Inter-module </a:t>
            </a:r>
            <a:r>
              <a:rPr lang="de-CH" baseline="0" dirty="0" err="1" smtClean="0">
                <a:sym typeface="Wingdings" panose="05000000000000000000" pitchFamily="2" charset="2"/>
              </a:rPr>
              <a:t>refacotring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Refactoring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tools</a:t>
            </a:r>
            <a:r>
              <a:rPr lang="de-CH" baseline="0" dirty="0" smtClean="0">
                <a:sym typeface="Wingdings" panose="05000000000000000000" pitchFamily="2" charset="2"/>
              </a:rPr>
              <a:t>, Ein </a:t>
            </a:r>
            <a:r>
              <a:rPr lang="de-CH" baseline="0" dirty="0" err="1" smtClean="0">
                <a:sym typeface="Wingdings" panose="05000000000000000000" pitchFamily="2" charset="2"/>
              </a:rPr>
              <a:t>Repo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Preserve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Modularity</a:t>
            </a:r>
            <a:r>
              <a:rPr lang="de-CH" baseline="0" dirty="0" smtClean="0">
                <a:sym typeface="Wingdings" panose="05000000000000000000" pitchFamily="2" charset="2"/>
              </a:rPr>
              <a:t>: Klare Schnittstellen, Code der Service ist eigenen </a:t>
            </a:r>
            <a:r>
              <a:rPr lang="de-CH" baseline="0" dirty="0" err="1" smtClean="0">
                <a:sym typeface="Wingdings" panose="05000000000000000000" pitchFamily="2" charset="2"/>
              </a:rPr>
              <a:t>Repos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Multiple </a:t>
            </a:r>
            <a:r>
              <a:rPr lang="de-CH" baseline="0" dirty="0" err="1" smtClean="0">
                <a:sym typeface="Wingdings" panose="05000000000000000000" pitchFamily="2" charset="2"/>
              </a:rPr>
              <a:t>Platforms</a:t>
            </a:r>
            <a:r>
              <a:rPr lang="de-CH" baseline="0" dirty="0" smtClean="0">
                <a:sym typeface="Wingdings" panose="05000000000000000000" pitchFamily="2" charset="2"/>
              </a:rPr>
              <a:t>: Java, Scala, </a:t>
            </a:r>
            <a:r>
              <a:rPr lang="de-CH" baseline="0" dirty="0" err="1" smtClean="0">
                <a:sym typeface="Wingdings" panose="05000000000000000000" pitchFamily="2" charset="2"/>
              </a:rPr>
              <a:t>Datebanken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endParaRPr lang="de-CH" baseline="0" dirty="0" smtClean="0">
              <a:sym typeface="Wingdings" panose="05000000000000000000" pitchFamily="2" charset="2"/>
            </a:endParaRPr>
          </a:p>
          <a:p>
            <a:r>
              <a:rPr lang="de-CH" baseline="0" dirty="0" smtClean="0">
                <a:sym typeface="Wingdings" panose="05000000000000000000" pitchFamily="2" charset="2"/>
              </a:rPr>
              <a:t>Martin Fowler  Wenn man nicht sicher ist oder man ein relatives kleines System hat. Ist es besser man startet mit einem Monolith.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9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9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Player Example</a:t>
            </a:r>
          </a:p>
          <a:p>
            <a:r>
              <a:rPr lang="en-US" dirty="0" err="1" smtClean="0"/>
              <a:t>Zwei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Formen</a:t>
            </a:r>
            <a:endParaRPr lang="en-US" baseline="0" dirty="0" smtClean="0"/>
          </a:p>
          <a:p>
            <a:r>
              <a:rPr lang="en-US" baseline="0" dirty="0" smtClean="0"/>
              <a:t>Library: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JSON Library </a:t>
            </a:r>
          </a:p>
          <a:p>
            <a:r>
              <a:rPr lang="en-US" baseline="0" dirty="0" smtClean="0"/>
              <a:t>Service: Hat </a:t>
            </a:r>
            <a:r>
              <a:rPr lang="en-US" baseline="0" dirty="0" err="1" smtClean="0"/>
              <a:t>eigenen</a:t>
            </a:r>
            <a:r>
              <a:rPr lang="en-US" baseline="0" dirty="0" smtClean="0"/>
              <a:t> Process (IPC, Web Service, Rest Calls)</a:t>
            </a:r>
          </a:p>
          <a:p>
            <a:r>
              <a:rPr lang="en-US" baseline="0" dirty="0" err="1" smtClean="0"/>
              <a:t>Moonolith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Nachteil</a:t>
            </a:r>
            <a:r>
              <a:rPr lang="en-US" baseline="0" dirty="0" smtClean="0"/>
              <a:t> Java 8, Java 9 </a:t>
            </a:r>
            <a:r>
              <a:rPr lang="en-US" baseline="0" dirty="0" err="1" smtClean="0"/>
              <a:t>Modulsystem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Definition </a:t>
            </a:r>
            <a:r>
              <a:rPr lang="en-US" baseline="0" dirty="0" err="1" smtClean="0"/>
              <a:t>vorlesen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Beispiel</a:t>
            </a:r>
            <a:r>
              <a:rPr lang="en-US" baseline="0" dirty="0" smtClean="0"/>
              <a:t> Swisscom SAM / </a:t>
            </a:r>
            <a:r>
              <a:rPr lang="en-US" baseline="0" dirty="0" err="1" smtClean="0"/>
              <a:t>Bluedatit</a:t>
            </a: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etwas</a:t>
            </a:r>
            <a:r>
              <a:rPr lang="en-US" baseline="0" dirty="0" smtClean="0">
                <a:sym typeface="Wingdings" panose="05000000000000000000" pitchFamily="2" charset="2"/>
              </a:rPr>
              <a:t> am </a:t>
            </a:r>
            <a:r>
              <a:rPr lang="en-US" baseline="0" dirty="0" err="1" smtClean="0">
                <a:sym typeface="Wingdings" panose="05000000000000000000" pitchFamily="2" charset="2"/>
              </a:rPr>
              <a:t>Bluedait</a:t>
            </a:r>
            <a:r>
              <a:rPr lang="en-US" baseline="0" dirty="0" smtClean="0">
                <a:sym typeface="Wingdings" panose="05000000000000000000" pitchFamily="2" charset="2"/>
              </a:rPr>
              <a:t> Layer </a:t>
            </a:r>
            <a:r>
              <a:rPr lang="en-US" baseline="0" dirty="0" err="1" smtClean="0">
                <a:sym typeface="Wingdings" panose="05000000000000000000" pitchFamily="2" charset="2"/>
              </a:rPr>
              <a:t>zu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letze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Jahr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  <a:r>
              <a:rPr lang="en-US" baseline="0" dirty="0" err="1" smtClean="0">
                <a:sym typeface="Wingdings" panose="05000000000000000000" pitchFamily="2" charset="2"/>
              </a:rPr>
              <a:t>Analyse</a:t>
            </a:r>
            <a:r>
              <a:rPr lang="en-US" baseline="0" dirty="0" smtClean="0">
                <a:sym typeface="Wingdings" panose="05000000000000000000" pitchFamily="2" charset="2"/>
              </a:rPr>
              <a:t> Java Library: </a:t>
            </a:r>
            <a:r>
              <a:rPr lang="en-US" baseline="0" dirty="0" err="1" smtClean="0">
                <a:sym typeface="Wingdings" panose="05000000000000000000" pitchFamily="2" charset="2"/>
              </a:rPr>
              <a:t>Extrem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viele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Aufrufe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Crossfunctional</a:t>
            </a:r>
            <a:r>
              <a:rPr lang="en-US" baseline="0" dirty="0" smtClean="0"/>
              <a:t> Teams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Endkunden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runter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Kundenkontakt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: Low Coupling and High Cohesion</a:t>
            </a:r>
          </a:p>
          <a:p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Design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Komplette Verantwortung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Service </a:t>
            </a:r>
            <a:r>
              <a:rPr lang="de-CH" dirty="0" err="1" smtClean="0"/>
              <a:t>ownership</a:t>
            </a:r>
            <a:endParaRPr lang="de-CH" dirty="0" smtClean="0"/>
          </a:p>
          <a:p>
            <a:r>
              <a:rPr lang="de-CH" dirty="0" smtClean="0"/>
              <a:t>Kompletter Lebenszyklus: Entwicklung, Betrieb, </a:t>
            </a:r>
            <a:r>
              <a:rPr lang="de-CH" dirty="0" err="1" smtClean="0"/>
              <a:t>u.s.w</a:t>
            </a:r>
            <a:r>
              <a:rPr lang="de-CH" dirty="0" smtClean="0"/>
              <a:t>.</a:t>
            </a:r>
            <a:r>
              <a:rPr lang="de-CH" baseline="0" dirty="0" smtClean="0"/>
              <a:t> beim </a:t>
            </a:r>
            <a:r>
              <a:rPr lang="de-CH" baseline="0" dirty="0" smtClean="0"/>
              <a:t>Team</a:t>
            </a:r>
          </a:p>
          <a:p>
            <a:endParaRPr lang="de-CH" baseline="0" dirty="0" smtClean="0"/>
          </a:p>
          <a:p>
            <a:r>
              <a:rPr lang="de-CH" dirty="0" smtClean="0"/>
              <a:t>Kein</a:t>
            </a:r>
            <a:r>
              <a:rPr lang="de-CH" baseline="0" dirty="0" smtClean="0"/>
              <a:t> </a:t>
            </a:r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64E6ED-4106-4F3B-9CFD-5B1FD7FB72B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8092D74-8BE3-41DC-A46C-1AB230F9934A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pic>
        <p:nvPicPr>
          <p:cNvPr id="25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944561F-17AD-4FF7-A0E2-8B72FA37DC22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5513A2F-A2DA-4B9B-B18A-B52C0097CBC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023" y="1789112"/>
            <a:ext cx="3920577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75B72C4-85DA-4679-8B91-5195E97D73F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52400" y="1789112"/>
            <a:ext cx="4680000" cy="4680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6A4DC83-D04D-4D12-83A9-87874BF279CC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DDE63FE-3B1C-4CCC-9B9A-07802552BB45}" type="slidenum">
              <a:rPr lang="de-CH" smtClean="0"/>
              <a:t>‹#›</a:t>
            </a:fld>
            <a:endParaRPr lang="de-CH" dirty="0"/>
          </a:p>
        </p:txBody>
      </p:sp>
      <p:pic>
        <p:nvPicPr>
          <p:cNvPr id="8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0E2CFE8-6AE7-4BB8-9CEF-E40FDB0E694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1" r:id="rId3"/>
    <p:sldLayoutId id="2147483673" r:id="rId4"/>
    <p:sldLayoutId id="2147483675" r:id="rId5"/>
    <p:sldLayoutId id="2147483674" r:id="rId6"/>
    <p:sldLayoutId id="2147483654" r:id="rId7"/>
    <p:sldLayoutId id="2147483672" r:id="rId8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6928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BA4684-CA92-439B-B718-F7320D30FC3E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ransition spd="slow" advTm="34782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which design systems ... are constrained to produce designs which are copies of the communication structures of these organizations</a:t>
            </a:r>
          </a:p>
          <a:p>
            <a:r>
              <a:rPr lang="en-US" dirty="0"/>
              <a:t>Melvyn Conway, 1967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Conway’s law	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579438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109456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63728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99612" y="3162815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UI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109456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63728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999612" y="4170241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Backend</a:t>
            </a:r>
          </a:p>
        </p:txBody>
      </p:sp>
      <p:grpSp>
        <p:nvGrpSpPr>
          <p:cNvPr id="70" name="Grupa 245"/>
          <p:cNvGrpSpPr/>
          <p:nvPr/>
        </p:nvGrpSpPr>
        <p:grpSpPr>
          <a:xfrm>
            <a:off x="583656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109878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164150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3003830" y="5308528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DB</a:t>
            </a:r>
          </a:p>
        </p:txBody>
      </p:sp>
      <p:grpSp>
        <p:nvGrpSpPr>
          <p:cNvPr id="101" name="Grupa 245"/>
          <p:cNvGrpSpPr/>
          <p:nvPr/>
        </p:nvGrpSpPr>
        <p:grpSpPr>
          <a:xfrm>
            <a:off x="2119111" y="4181239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557290"/>
      </p:ext>
    </p:extLst>
  </p:cSld>
  <p:clrMapOvr>
    <a:masterClrMapping/>
  </p:clrMapOvr>
  <p:transition spd="slow" advTm="9345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1382835" y="2002063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6795955" y="3040099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073792" y="4217935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08306" y="200206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Orders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7660158" y="3015956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843348" y="2019770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644594" y="418055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Catalog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70" name="Grupa 245"/>
          <p:cNvGrpSpPr/>
          <p:nvPr/>
        </p:nvGrpSpPr>
        <p:grpSpPr>
          <a:xfrm>
            <a:off x="1599401" y="42369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7208874" y="3032973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2320644" y="2006375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310762" y="3059346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Shipping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102" name="Grupa 245"/>
          <p:cNvGrpSpPr/>
          <p:nvPr/>
        </p:nvGrpSpPr>
        <p:grpSpPr>
          <a:xfrm>
            <a:off x="2058380" y="4236904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15113"/>
      </p:ext>
    </p:extLst>
  </p:cSld>
  <p:clrMapOvr>
    <a:masterClrMapping/>
  </p:clrMapOvr>
  <p:transition spd="slow" advTm="62538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3689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You build, you run it.</a:t>
            </a:r>
          </a:p>
          <a:p>
            <a:r>
              <a:rPr lang="de-CH" sz="2400" dirty="0"/>
              <a:t>Werner </a:t>
            </a:r>
            <a:r>
              <a:rPr lang="de-CH" sz="2400" dirty="0" smtClean="0"/>
              <a:t>Vogels, Amazon CTO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5186"/>
      </p:ext>
    </p:extLst>
  </p:cSld>
  <p:clrMapOvr>
    <a:masterClrMapping/>
  </p:clrMapOvr>
  <p:transition spd="slow" advTm="28402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14</a:t>
            </a:fld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" y="1575486"/>
            <a:ext cx="8393625" cy="46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18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15</a:t>
            </a:fld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2752424" y="3211580"/>
            <a:ext cx="1782225" cy="855468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Ticket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8252" y="1643222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0782" y="3211880"/>
            <a:ext cx="1782225" cy="855468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Cinema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0358" y="4780538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Rating Service</a:t>
            </a:r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4534649" y="2070956"/>
            <a:ext cx="1603603" cy="15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4534649" y="3639314"/>
            <a:ext cx="1596133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4" idx="1"/>
          </p:cNvCxnSpPr>
          <p:nvPr/>
        </p:nvCxnSpPr>
        <p:spPr>
          <a:xfrm>
            <a:off x="4534649" y="3639314"/>
            <a:ext cx="1605709" cy="1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2" idx="3"/>
          </p:cNvCxnSpPr>
          <p:nvPr/>
        </p:nvCxnSpPr>
        <p:spPr>
          <a:xfrm flipH="1" flipV="1">
            <a:off x="7920477" y="2070956"/>
            <a:ext cx="2106" cy="3137316"/>
          </a:xfrm>
          <a:prstGeom prst="curvedConnector3">
            <a:avLst>
              <a:gd name="adj1" fmla="val -10854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2" idx="2"/>
          </p:cNvCxnSpPr>
          <p:nvPr/>
        </p:nvCxnSpPr>
        <p:spPr>
          <a:xfrm flipV="1">
            <a:off x="7021895" y="2498690"/>
            <a:ext cx="7470" cy="7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3" y="3157277"/>
            <a:ext cx="1739448" cy="964073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3"/>
            <a:endCxn id="9" idx="1"/>
          </p:cNvCxnSpPr>
          <p:nvPr/>
        </p:nvCxnSpPr>
        <p:spPr>
          <a:xfrm>
            <a:off x="2533131" y="3639314"/>
            <a:ext cx="21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53544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technologies to integrate other services do you know?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characteristics do you expect form a good integration technology?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203729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632104"/>
      </p:ext>
    </p:extLst>
  </p:cSld>
  <p:clrMapOvr>
    <a:masterClrMapping/>
  </p:clrMapOvr>
  <p:transition spd="slow" advTm="4199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18</a:t>
            </a:fld>
            <a:endParaRPr lang="de-CH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64294" y="1874775"/>
            <a:ext cx="6415413" cy="4049340"/>
            <a:chOff x="1291900" y="2145798"/>
            <a:chExt cx="6415413" cy="4049340"/>
          </a:xfrm>
        </p:grpSpPr>
        <p:grpSp>
          <p:nvGrpSpPr>
            <p:cNvPr id="1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123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4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125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126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7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128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129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30" name="Trapezoid 129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132" name="Gerader Verbinder 131"/>
            <p:cNvCxnSpPr>
              <a:stCxn id="123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stCxn id="126" idx="2"/>
              <a:endCxn id="129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Wolke 135"/>
            <p:cNvSpPr/>
            <p:nvPr/>
          </p:nvSpPr>
          <p:spPr>
            <a:xfrm>
              <a:off x="2860675" y="3112018"/>
              <a:ext cx="4846638" cy="2099207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ESB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5567"/>
      </p:ext>
    </p:extLst>
  </p:cSld>
  <p:clrMapOvr>
    <a:masterClrMapping/>
  </p:clrMapOvr>
  <p:transition spd="slow" advTm="4829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19</a:t>
            </a:fld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64294" y="1874775"/>
            <a:ext cx="6059219" cy="4049340"/>
            <a:chOff x="1291900" y="2145798"/>
            <a:chExt cx="6059219" cy="4049340"/>
          </a:xfrm>
        </p:grpSpPr>
        <p:grpSp>
          <p:nvGrpSpPr>
            <p:cNvPr id="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32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3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30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1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24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28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25" name="Gerader Verbinder 24"/>
            <p:cNvCxnSpPr>
              <a:stCxn id="32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30" idx="2"/>
              <a:endCxn id="28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Wolke 26"/>
            <p:cNvSpPr/>
            <p:nvPr/>
          </p:nvSpPr>
          <p:spPr>
            <a:xfrm>
              <a:off x="6210997" y="3536411"/>
              <a:ext cx="1140122" cy="883623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83669"/>
      </p:ext>
    </p:extLst>
  </p:cSld>
  <p:clrMapOvr>
    <a:masterClrMapping/>
  </p:clrMapOvr>
  <p:transition spd="slow" advTm="25263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Microservices?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Advantages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C36268-62DF-4387-848F-AB6BF4B19B86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38856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0858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code you can write now is code you'll discard in a couple of years time</a:t>
            </a:r>
            <a:r>
              <a:rPr lang="en-US" dirty="0" smtClean="0"/>
              <a:t>.</a:t>
            </a:r>
          </a:p>
          <a:p>
            <a:r>
              <a:rPr lang="en-US" sz="1800" dirty="0" smtClean="0"/>
              <a:t>Martin Fowler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Replaceability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features without breaking existing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71" y="3589445"/>
            <a:ext cx="2151180" cy="2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332"/>
      </p:ext>
    </p:extLst>
  </p:cSld>
  <p:clrMapOvr>
    <a:masterClrMapping/>
  </p:clrMapOvr>
  <p:transition spd="slow" advTm="804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5425871"/>
      </p:ext>
    </p:extLst>
  </p:cSld>
  <p:clrMapOvr>
    <a:masterClrMapping/>
  </p:clrMapOvr>
  <p:transition spd="slow" advTm="443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Governance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 problem is a nail and not every solution a hammer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23</a:t>
            </a:fld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0" y="4245442"/>
            <a:ext cx="2343195" cy="11715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895394"/>
            <a:ext cx="2281626" cy="14019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4" y="5316913"/>
            <a:ext cx="727487" cy="7282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91" y="4176355"/>
            <a:ext cx="1533285" cy="153328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15" y="2904612"/>
            <a:ext cx="754438" cy="1271743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66" y="2284823"/>
            <a:ext cx="1536046" cy="1536046"/>
          </a:xfrm>
        </p:spPr>
      </p:pic>
    </p:spTree>
    <p:extLst>
      <p:ext uri="{BB962C8B-B14F-4D97-AF65-F5344CB8AC3E}">
        <p14:creationId xmlns:p14="http://schemas.microsoft.com/office/powerpoint/2010/main" val="3775005330"/>
      </p:ext>
    </p:extLst>
  </p:cSld>
  <p:clrMapOvr>
    <a:masterClrMapping/>
  </p:clrMapOvr>
  <p:transition spd="slow" advTm="7851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77280"/>
      </p:ext>
    </p:extLst>
  </p:cSld>
  <p:clrMapOvr>
    <a:masterClrMapping/>
  </p:clrMapOvr>
  <p:transition spd="slow" advTm="3814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/>
              <a:t>Decentralized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49100"/>
            <a:ext cx="4206429" cy="5516800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1048916"/>
            <a:ext cx="4206429" cy="5516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4785867" y="1931931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931931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07365" y="1950794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25</a:t>
            </a:fld>
            <a:endParaRPr lang="de-CH" dirty="0"/>
          </a:p>
        </p:txBody>
      </p:sp>
      <p:grpSp>
        <p:nvGrpSpPr>
          <p:cNvPr id="87" name="Group 47"/>
          <p:cNvGrpSpPr/>
          <p:nvPr/>
        </p:nvGrpSpPr>
        <p:grpSpPr>
          <a:xfrm>
            <a:off x="596688" y="2008422"/>
            <a:ext cx="1673445" cy="1640270"/>
            <a:chOff x="596688" y="1380482"/>
            <a:chExt cx="1673445" cy="1640270"/>
          </a:xfrm>
        </p:grpSpPr>
        <p:sp>
          <p:nvSpPr>
            <p:cNvPr id="88" name="Flowchart: Predefined Process 34"/>
            <p:cNvSpPr/>
            <p:nvPr/>
          </p:nvSpPr>
          <p:spPr>
            <a:xfrm>
              <a:off x="596688" y="1380482"/>
              <a:ext cx="1673445" cy="1640270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89" name="Oval 15"/>
            <p:cNvSpPr/>
            <p:nvPr/>
          </p:nvSpPr>
          <p:spPr>
            <a:xfrm>
              <a:off x="1070336" y="1480155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90" name="Isosceles Triangle 16"/>
            <p:cNvSpPr/>
            <p:nvPr/>
          </p:nvSpPr>
          <p:spPr>
            <a:xfrm>
              <a:off x="1553287" y="1581305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1" name="Rounded Rectangle 17"/>
            <p:cNvSpPr/>
            <p:nvPr/>
          </p:nvSpPr>
          <p:spPr>
            <a:xfrm>
              <a:off x="885968" y="208034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2" name="Hexagon 18"/>
            <p:cNvSpPr/>
            <p:nvPr/>
          </p:nvSpPr>
          <p:spPr>
            <a:xfrm>
              <a:off x="1183175" y="2528538"/>
              <a:ext cx="427734" cy="368736"/>
            </a:xfrm>
            <a:prstGeom prst="hexagon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3" name="Trapezoid 92"/>
            <p:cNvSpPr/>
            <p:nvPr/>
          </p:nvSpPr>
          <p:spPr>
            <a:xfrm>
              <a:off x="1602736" y="2080350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95" name="Grupa 10"/>
          <p:cNvGrpSpPr/>
          <p:nvPr/>
        </p:nvGrpSpPr>
        <p:grpSpPr>
          <a:xfrm>
            <a:off x="1013636" y="3985651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Gerade Verbindung mit Pfeil 97"/>
          <p:cNvCxnSpPr>
            <a:stCxn id="88" idx="2"/>
          </p:cNvCxnSpPr>
          <p:nvPr/>
        </p:nvCxnSpPr>
        <p:spPr>
          <a:xfrm>
            <a:off x="1433411" y="3648692"/>
            <a:ext cx="0" cy="33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a 10"/>
          <p:cNvGrpSpPr/>
          <p:nvPr/>
        </p:nvGrpSpPr>
        <p:grpSpPr>
          <a:xfrm>
            <a:off x="4708166" y="2919916"/>
            <a:ext cx="839548" cy="1368152"/>
            <a:chOff x="3773488" y="2135187"/>
            <a:chExt cx="1585913" cy="2584451"/>
          </a:xfrm>
          <a:solidFill>
            <a:schemeClr val="accent3"/>
          </a:solidFill>
        </p:grpSpPr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upa 10"/>
          <p:cNvGrpSpPr/>
          <p:nvPr/>
        </p:nvGrpSpPr>
        <p:grpSpPr>
          <a:xfrm>
            <a:off x="5934451" y="2938167"/>
            <a:ext cx="839548" cy="1368152"/>
            <a:chOff x="3773488" y="2135187"/>
            <a:chExt cx="1585913" cy="2584451"/>
          </a:xfrm>
          <a:solidFill>
            <a:schemeClr val="accent6"/>
          </a:solidFill>
        </p:grpSpPr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upa 10"/>
          <p:cNvGrpSpPr/>
          <p:nvPr/>
        </p:nvGrpSpPr>
        <p:grpSpPr>
          <a:xfrm>
            <a:off x="7149109" y="2955815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Gerade Verbindung mit Pfeil 108"/>
          <p:cNvCxnSpPr/>
          <p:nvPr/>
        </p:nvCxnSpPr>
        <p:spPr>
          <a:xfrm>
            <a:off x="5150580" y="2647895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354225" y="2647894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7563810" y="2650739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4054"/>
      </p:ext>
    </p:extLst>
  </p:cSld>
  <p:clrMapOvr>
    <a:masterClrMapping/>
  </p:clrMapOvr>
  <p:transition spd="slow" advTm="159461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55092"/>
      </p:ext>
    </p:extLst>
  </p:cSld>
  <p:clrMapOvr>
    <a:masterClrMapping/>
  </p:clrMapOvr>
  <p:transition spd="slow" advTm="5087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3571578"/>
            <a:ext cx="7770501" cy="232998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79438" y="5878079"/>
            <a:ext cx="6412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 smtClean="0"/>
              <a:t>© Martin Fowler, http</a:t>
            </a:r>
            <a:r>
              <a:rPr lang="de-CH" sz="1100" dirty="0"/>
              <a:t>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26226927"/>
      </p:ext>
    </p:extLst>
  </p:cSld>
  <p:clrMapOvr>
    <a:masterClrMapping/>
  </p:clrMapOvr>
  <p:transition spd="slow" advTm="78224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7533813"/>
      </p:ext>
    </p:extLst>
  </p:cSld>
  <p:clrMapOvr>
    <a:masterClrMapping/>
  </p:clrMapOvr>
  <p:transition spd="slow" advTm="25068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Anything that can go wrong, will go wrong.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29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23" idx="0"/>
          </p:cNvCxnSpPr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0473"/>
      </p:ext>
    </p:extLst>
  </p:cSld>
  <p:clrMapOvr>
    <a:masterClrMapping/>
  </p:clrMapOvr>
  <p:transition spd="slow" advTm="99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0" t="16324"/>
          <a:stretch/>
        </p:blipFill>
        <p:spPr bwMode="auto">
          <a:xfrm>
            <a:off x="93828" y="4213179"/>
            <a:ext cx="8969379" cy="23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appearance term “</a:t>
            </a:r>
            <a:r>
              <a:rPr lang="en-US" dirty="0" err="1" smtClean="0"/>
              <a:t>microservice</a:t>
            </a:r>
            <a:r>
              <a:rPr lang="en-US" dirty="0" smtClean="0"/>
              <a:t>”,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Presentation Micro services - Java, the Unix Way, James Lewis,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Microservices article, Martin Fowler &amp; James Lewis,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Building Microservices, Sam Newman,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the story began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0" y="2318367"/>
            <a:ext cx="2340000" cy="1287000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DC025F-FE83-4E36-B7E3-9F09FB055B69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ransition spd="slow" advTm="83655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30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2943"/>
      </p:ext>
    </p:extLst>
  </p:cSld>
  <p:clrMapOvr>
    <a:masterClrMapping/>
  </p:clrMapOvr>
  <p:transition spd="slow" advTm="38130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31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"/>
    </mc:Choice>
    <mc:Fallback xmlns="">
      <p:transition advTm="62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32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3"/>
            <a:ext cx="3154590" cy="920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stopped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when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threshold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reached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>
            <a:stCxn id="8" idx="1"/>
            <a:endCxn id="14" idx="3"/>
          </p:cNvCxnSpPr>
          <p:nvPr/>
        </p:nvCxnSpPr>
        <p:spPr>
          <a:xfrm flipH="1">
            <a:off x="5320375" y="2462459"/>
            <a:ext cx="459708" cy="117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714"/>
    </mc:Choice>
    <mc:Fallback xmlns="">
      <p:transition advTm="1971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33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Health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checks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660833" y="2491973"/>
            <a:ext cx="459708" cy="358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"/>
    </mc:Choice>
    <mc:Fallback xmlns="">
      <p:transition advTm="42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34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reset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780083" y="2491973"/>
            <a:ext cx="340458" cy="30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8"/>
    </mc:Choice>
    <mc:Fallback xmlns="">
      <p:transition advTm="46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Bulkheads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35</a:t>
            </a:fld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935883" y="2217087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Web Shop</a:t>
            </a:r>
          </a:p>
        </p:txBody>
      </p:sp>
      <p:sp>
        <p:nvSpPr>
          <p:cNvPr id="25" name="Rechteck 24"/>
          <p:cNvSpPr/>
          <p:nvPr/>
        </p:nvSpPr>
        <p:spPr>
          <a:xfrm>
            <a:off x="935883" y="3143844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pool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647197" y="4712203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35883" y="4712202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76811" y="4070601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315554" y="4077635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572000" y="2074509"/>
            <a:ext cx="0" cy="4063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251198" y="2217087"/>
            <a:ext cx="3956919" cy="3421873"/>
            <a:chOff x="4251198" y="2217087"/>
            <a:chExt cx="3956919" cy="3421873"/>
          </a:xfrm>
        </p:grpSpPr>
        <p:sp>
          <p:nvSpPr>
            <p:cNvPr id="33" name="Rechteck 32"/>
            <p:cNvSpPr/>
            <p:nvPr/>
          </p:nvSpPr>
          <p:spPr>
            <a:xfrm>
              <a:off x="5213601" y="2217087"/>
              <a:ext cx="2994516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Web Shop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13601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24915" y="4712203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5213601" y="4712202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5854529" y="4070601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7593272" y="4077635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/>
            <p:cNvSpPr/>
            <p:nvPr/>
          </p:nvSpPr>
          <p:spPr>
            <a:xfrm>
              <a:off x="6710670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42" name="Pfeil nach rechts 41"/>
            <p:cNvSpPr/>
            <p:nvPr/>
          </p:nvSpPr>
          <p:spPr>
            <a:xfrm>
              <a:off x="4251198" y="3482466"/>
              <a:ext cx="641601" cy="249512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12" y="220993"/>
            <a:ext cx="2780627" cy="1511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341016"/>
      </p:ext>
    </p:extLst>
  </p:cSld>
  <p:clrMapOvr>
    <a:masterClrMapping/>
  </p:clrMapOvr>
  <p:transition spd="slow" advTm="1128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762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3431"/>
      </p:ext>
    </p:extLst>
  </p:cSld>
  <p:clrMapOvr>
    <a:masterClrMapping/>
  </p:clrMapOvr>
  <p:transition spd="slow" advTm="49524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5403275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38</a:t>
            </a:fld>
            <a:endParaRPr lang="de-CH" dirty="0"/>
          </a:p>
        </p:txBody>
      </p:sp>
      <p:sp>
        <p:nvSpPr>
          <p:cNvPr id="9" name="Ellipse 8"/>
          <p:cNvSpPr/>
          <p:nvPr/>
        </p:nvSpPr>
        <p:spPr>
          <a:xfrm>
            <a:off x="1292706" y="1682448"/>
            <a:ext cx="6558588" cy="452682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SOA</a:t>
            </a:r>
          </a:p>
        </p:txBody>
      </p:sp>
      <p:sp>
        <p:nvSpPr>
          <p:cNvPr id="10" name="Ellipse 9"/>
          <p:cNvSpPr/>
          <p:nvPr/>
        </p:nvSpPr>
        <p:spPr>
          <a:xfrm>
            <a:off x="1720440" y="4141891"/>
            <a:ext cx="2495117" cy="1283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Microservices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orientation done right</a:t>
            </a:r>
          </a:p>
        </p:txBody>
      </p:sp>
    </p:spTree>
    <p:extLst>
      <p:ext uri="{BB962C8B-B14F-4D97-AF65-F5344CB8AC3E}">
        <p14:creationId xmlns:p14="http://schemas.microsoft.com/office/powerpoint/2010/main" val="453574428"/>
      </p:ext>
    </p:extLst>
  </p:cSld>
  <p:clrMapOvr>
    <a:masterClrMapping/>
  </p:clrMapOvr>
  <p:transition spd="slow" advTm="42533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that could be rewritten in two weeks.</a:t>
            </a:r>
          </a:p>
          <a:p>
            <a:r>
              <a:rPr lang="en-US" sz="1800" dirty="0" smtClean="0"/>
              <a:t>Jon Eaves, RealEstate.com.au</a:t>
            </a:r>
          </a:p>
          <a:p>
            <a:endParaRPr lang="en-US" dirty="0"/>
          </a:p>
          <a:p>
            <a:r>
              <a:rPr lang="en-US" dirty="0" smtClean="0"/>
              <a:t>Small enough to fit in my head.</a:t>
            </a:r>
          </a:p>
          <a:p>
            <a:r>
              <a:rPr lang="en-US" sz="1800" dirty="0" smtClean="0"/>
              <a:t>James Lewis</a:t>
            </a:r>
          </a:p>
          <a:p>
            <a:endParaRPr lang="en-US" sz="1800" dirty="0" smtClean="0"/>
          </a:p>
          <a:p>
            <a:r>
              <a:rPr lang="en-US" dirty="0" smtClean="0"/>
              <a:t>Service should be manageable by a small team. </a:t>
            </a:r>
          </a:p>
          <a:p>
            <a:r>
              <a:rPr lang="en-US" sz="1800" dirty="0" smtClean="0"/>
              <a:t>(max. Two Pizza Team)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39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6" y="4683136"/>
            <a:ext cx="1668713" cy="16687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3" y="5496621"/>
            <a:ext cx="861804" cy="8415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6" y="5875396"/>
            <a:ext cx="462751" cy="4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4193"/>
      </p:ext>
    </p:extLst>
  </p:cSld>
  <p:clrMapOvr>
    <a:masterClrMapping/>
  </p:clrMapOvr>
  <p:transition spd="slow" advTm="83854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microservice</a:t>
            </a:r>
            <a:r>
              <a:rPr lang="en-US" sz="2400" dirty="0"/>
              <a:t> architectural style </a:t>
            </a:r>
            <a:r>
              <a:rPr lang="en-US" sz="2400" dirty="0" smtClean="0"/>
              <a:t>is </a:t>
            </a:r>
            <a:r>
              <a:rPr lang="en-US" sz="2400" dirty="0"/>
              <a:t>an approach to developing a single application as a suite of </a:t>
            </a:r>
            <a:r>
              <a:rPr lang="en-US" sz="2400" dirty="0">
                <a:solidFill>
                  <a:schemeClr val="accent1"/>
                </a:solidFill>
              </a:rPr>
              <a:t>small services</a:t>
            </a:r>
            <a:r>
              <a:rPr lang="en-US" sz="2400" dirty="0"/>
              <a:t>, each running in its own process and </a:t>
            </a:r>
            <a:r>
              <a:rPr lang="en-US" sz="2400" dirty="0">
                <a:solidFill>
                  <a:schemeClr val="accent1"/>
                </a:solidFill>
              </a:rPr>
              <a:t>communicating with lightweight mechanisms</a:t>
            </a:r>
            <a:r>
              <a:rPr lang="en-US" sz="2400" dirty="0"/>
              <a:t>, often an HTTP resource API. These services are built around </a:t>
            </a:r>
            <a:r>
              <a:rPr lang="en-US" sz="2400" dirty="0">
                <a:solidFill>
                  <a:schemeClr val="accent1"/>
                </a:solidFill>
              </a:rPr>
              <a:t>business capabilities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independently deployable </a:t>
            </a:r>
            <a:r>
              <a:rPr lang="en-US" sz="2400" dirty="0"/>
              <a:t>by fully automated deployment machinery</a:t>
            </a:r>
            <a:r>
              <a:rPr lang="en-US" sz="2400" dirty="0" smtClean="0"/>
              <a:t>.</a:t>
            </a:r>
          </a:p>
          <a:p>
            <a:r>
              <a:rPr lang="en-US" sz="2000" dirty="0" smtClean="0"/>
              <a:t>Martin Fowler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36D027-AAD5-4BDB-A148-69688C355FF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7907763"/>
      </p:ext>
    </p:extLst>
  </p:cSld>
  <p:clrMapOvr>
    <a:masterClrMapping/>
  </p:clrMapOvr>
  <p:transition spd="slow" advTm="52018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68891" y="6673221"/>
            <a:ext cx="1139825" cy="106362"/>
          </a:xfrm>
        </p:spPr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40</a:t>
            </a:fld>
            <a:endParaRPr lang="de-CH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758" y="228703"/>
            <a:ext cx="3396553" cy="712892"/>
          </a:xfrm>
        </p:spPr>
        <p:txBody>
          <a:bodyPr/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9060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Inter-module refactoring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5489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Deployment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Preserve Modularity</a:t>
            </a:r>
          </a:p>
          <a:p>
            <a:r>
              <a:rPr lang="en-US" dirty="0" smtClean="0"/>
              <a:t>Multiple Platforms</a:t>
            </a:r>
          </a:p>
          <a:p>
            <a:endParaRPr lang="en-US" dirty="0" smtClean="0"/>
          </a:p>
        </p:txBody>
      </p:sp>
      <p:sp>
        <p:nvSpPr>
          <p:cNvPr id="13" name="Flowchart: Predefined Process 34"/>
          <p:cNvSpPr/>
          <p:nvPr/>
        </p:nvSpPr>
        <p:spPr>
          <a:xfrm>
            <a:off x="579060" y="3714156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4" name="Oval 15"/>
          <p:cNvSpPr/>
          <p:nvPr/>
        </p:nvSpPr>
        <p:spPr>
          <a:xfrm>
            <a:off x="1052708" y="3813829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5" name="Isosceles Triangle 16"/>
          <p:cNvSpPr/>
          <p:nvPr/>
        </p:nvSpPr>
        <p:spPr>
          <a:xfrm>
            <a:off x="1535659" y="3914979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ounded Rectangle 17"/>
          <p:cNvSpPr/>
          <p:nvPr/>
        </p:nvSpPr>
        <p:spPr>
          <a:xfrm>
            <a:off x="868340" y="4414023"/>
            <a:ext cx="368737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Hexagon 18"/>
          <p:cNvSpPr/>
          <p:nvPr/>
        </p:nvSpPr>
        <p:spPr>
          <a:xfrm>
            <a:off x="1165547" y="4862212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1585108" y="4414024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19" name="Group 48"/>
          <p:cNvGrpSpPr/>
          <p:nvPr/>
        </p:nvGrpSpPr>
        <p:grpSpPr>
          <a:xfrm>
            <a:off x="4780919" y="3670916"/>
            <a:ext cx="712890" cy="698757"/>
            <a:chOff x="4785867" y="1361619"/>
            <a:chExt cx="712890" cy="698757"/>
          </a:xfrm>
        </p:grpSpPr>
        <p:sp>
          <p:nvSpPr>
            <p:cNvPr id="20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1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22" name="Group 49"/>
          <p:cNvGrpSpPr/>
          <p:nvPr/>
        </p:nvGrpSpPr>
        <p:grpSpPr>
          <a:xfrm>
            <a:off x="5992832" y="3670916"/>
            <a:ext cx="712890" cy="698757"/>
            <a:chOff x="5997780" y="1361619"/>
            <a:chExt cx="712890" cy="698757"/>
          </a:xfrm>
        </p:grpSpPr>
        <p:sp>
          <p:nvSpPr>
            <p:cNvPr id="23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5411627" y="4631292"/>
            <a:ext cx="712890" cy="698757"/>
            <a:chOff x="5416575" y="2321995"/>
            <a:chExt cx="712890" cy="698757"/>
          </a:xfrm>
        </p:grpSpPr>
        <p:sp>
          <p:nvSpPr>
            <p:cNvPr id="26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 bwMode="gray">
          <a:xfrm>
            <a:off x="4785488" y="228703"/>
            <a:ext cx="3396553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31" y="132534"/>
            <a:ext cx="855468" cy="855468"/>
          </a:xfrm>
          <a:prstGeom prst="rect">
            <a:avLst/>
          </a:prstGeom>
        </p:spPr>
      </p:pic>
      <p:sp>
        <p:nvSpPr>
          <p:cNvPr id="31" name="Date Placeholder 3"/>
          <p:cNvSpPr txBox="1">
            <a:spLocks/>
          </p:cNvSpPr>
          <p:nvPr/>
        </p:nvSpPr>
        <p:spPr>
          <a:xfrm>
            <a:off x="5284409" y="6673221"/>
            <a:ext cx="113982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en-US" sz="7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>
          <a:xfrm>
            <a:off x="579059" y="6673221"/>
            <a:ext cx="456247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de-CH" sz="7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Microservices | Matthias Brun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7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41</a:t>
            </a:fld>
            <a:endParaRPr lang="de-CH" dirty="0"/>
          </a:p>
        </p:txBody>
      </p:sp>
      <p:pic>
        <p:nvPicPr>
          <p:cNvPr id="2054" name="Picture 6" descr="Donald Trump Say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21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42</a:t>
            </a:fld>
            <a:endParaRPr lang="de-CH" dirty="0"/>
          </a:p>
        </p:txBody>
      </p:sp>
      <p:pic>
        <p:nvPicPr>
          <p:cNvPr id="4098" name="Picture 2" descr="https://i.imgflip.com/1nqu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2" y="791126"/>
            <a:ext cx="6282936" cy="52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80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Frage jeweils zu zweit diskutieren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Kurzer Austausch im Plenum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482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Was gibt es nach eurer Meinung für </a:t>
            </a:r>
            <a:r>
              <a:rPr lang="de-CH" sz="3200" dirty="0">
                <a:solidFill>
                  <a:schemeClr val="accent1"/>
                </a:solidFill>
              </a:rPr>
              <a:t>Vor- und Nachteile</a:t>
            </a:r>
            <a:r>
              <a:rPr lang="de-CH" sz="3200" dirty="0"/>
              <a:t> bei einer </a:t>
            </a:r>
            <a:r>
              <a:rPr lang="de-CH" sz="3200" dirty="0" smtClean="0"/>
              <a:t>Microservices </a:t>
            </a:r>
            <a:r>
              <a:rPr lang="de-CH" sz="3200" dirty="0"/>
              <a:t>Architektur?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732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>
                <a:solidFill>
                  <a:schemeClr val="accent1"/>
                </a:solidFill>
              </a:rPr>
              <a:t>Wann</a:t>
            </a:r>
            <a:r>
              <a:rPr lang="de-CH" sz="3200" dirty="0"/>
              <a:t> würdet ihr auf eine </a:t>
            </a:r>
            <a:r>
              <a:rPr lang="de-CH" sz="3200" dirty="0" smtClean="0"/>
              <a:t>Microservices </a:t>
            </a:r>
            <a:r>
              <a:rPr lang="de-CH" sz="3200" dirty="0"/>
              <a:t>Architektur setzen?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6949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Welche </a:t>
            </a:r>
            <a:r>
              <a:rPr lang="de-CH" sz="3200" dirty="0">
                <a:solidFill>
                  <a:schemeClr val="accent1"/>
                </a:solidFill>
              </a:rPr>
              <a:t>Herausforderungen</a:t>
            </a:r>
            <a:r>
              <a:rPr lang="de-CH" sz="3200" dirty="0"/>
              <a:t> seht ihr, bei </a:t>
            </a:r>
            <a:r>
              <a:rPr lang="de-CH" sz="3200"/>
              <a:t>einem </a:t>
            </a:r>
            <a:r>
              <a:rPr lang="de-CH" sz="3200" smtClean="0"/>
              <a:t>unseren </a:t>
            </a:r>
            <a:r>
              <a:rPr lang="de-CH" sz="3200" dirty="0">
                <a:solidFill>
                  <a:schemeClr val="accent1"/>
                </a:solidFill>
              </a:rPr>
              <a:t>Kunden</a:t>
            </a:r>
            <a:r>
              <a:rPr lang="de-CH" sz="3200" dirty="0"/>
              <a:t> eine Microservices Architektur einzuführen z.B. in eurem aktuellen Projekt?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5552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Soll </a:t>
            </a:r>
            <a:r>
              <a:rPr lang="de-CH" sz="3200" dirty="0" err="1" smtClean="0">
                <a:solidFill>
                  <a:schemeClr val="accent1"/>
                </a:solidFill>
              </a:rPr>
              <a:t>Zühlke</a:t>
            </a:r>
            <a:r>
              <a:rPr lang="de-CH" sz="3200" dirty="0" smtClean="0">
                <a:solidFill>
                  <a:schemeClr val="accent1"/>
                </a:solidFill>
              </a:rPr>
              <a:t> </a:t>
            </a:r>
            <a:r>
              <a:rPr lang="de-CH" sz="3200" dirty="0"/>
              <a:t>sich verstärkt mit dem Thema </a:t>
            </a:r>
            <a:r>
              <a:rPr lang="de-CH" sz="3200" dirty="0" smtClean="0"/>
              <a:t>Microservices auseinandersetzen</a:t>
            </a:r>
            <a:r>
              <a:rPr lang="de-CH" sz="3200" dirty="0"/>
              <a:t>? z.B. mit einer Fokusgruppe, öffentliche Talks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011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0331"/>
            <a:ext cx="8412161" cy="5635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Persistence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Integration: Messaging, Versioning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Service Discovery / Service Registry / API Gateway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CI / CD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Splitting the Monolith / Bounded Context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Reactive with Spring 5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35311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Write programs that do one thing and do it well. Write programs to work together.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Unix </a:t>
            </a:r>
            <a:r>
              <a:rPr lang="en-US" sz="2400" dirty="0" err="1" smtClean="0">
                <a:solidFill>
                  <a:schemeClr val="tx1"/>
                </a:solidFill>
              </a:rPr>
              <a:t>pihilosophy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4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Microservices are small, </a:t>
            </a:r>
            <a:r>
              <a:rPr lang="en-US" sz="2400" dirty="0"/>
              <a:t>autonomous services </a:t>
            </a:r>
            <a:r>
              <a:rPr lang="en-US" sz="2400" dirty="0" smtClean="0"/>
              <a:t>that work together.</a:t>
            </a:r>
          </a:p>
          <a:p>
            <a:r>
              <a:rPr lang="en-US" sz="2000" dirty="0" smtClean="0"/>
              <a:t>Sam</a:t>
            </a:r>
            <a:r>
              <a:rPr lang="en-US" sz="2000" dirty="0"/>
              <a:t> </a:t>
            </a:r>
            <a:r>
              <a:rPr lang="en-US" sz="2000" dirty="0" err="1" smtClean="0"/>
              <a:t>Newmann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6" y="2787399"/>
            <a:ext cx="2889580" cy="379257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468FD7-3218-4AD5-9FA0-EF8CBF6BF0D9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637207"/>
      </p:ext>
    </p:extLst>
  </p:cSld>
  <p:clrMapOvr>
    <a:masterClrMapping/>
  </p:clrMapOvr>
  <p:transition spd="slow" advTm="14012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596688" y="1523060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0336" y="1622733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553287" y="1723883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5968" y="2222927"/>
            <a:ext cx="368736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1183175" y="2671116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1602736" y="2222928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85867" y="1504197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504197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6575" y="2464573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9865" y="3571578"/>
            <a:ext cx="1280115" cy="1226777"/>
            <a:chOff x="599865" y="3571578"/>
            <a:chExt cx="1280115" cy="1226777"/>
          </a:xfrm>
        </p:grpSpPr>
        <p:sp>
          <p:nvSpPr>
            <p:cNvPr id="33" name="Rectangle 32"/>
            <p:cNvSpPr/>
            <p:nvPr/>
          </p:nvSpPr>
          <p:spPr>
            <a:xfrm>
              <a:off x="599865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65888" y="3714156"/>
              <a:ext cx="948068" cy="929273"/>
              <a:chOff x="596688" y="1380482"/>
              <a:chExt cx="1673445" cy="1640270"/>
            </a:xfrm>
          </p:grpSpPr>
          <p:sp>
            <p:nvSpPr>
              <p:cNvPr id="53" name="Flowchart: Predefined Process 52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056498" y="3571578"/>
            <a:ext cx="1280115" cy="1226777"/>
            <a:chOff x="2056498" y="3571578"/>
            <a:chExt cx="1280115" cy="1226777"/>
          </a:xfrm>
        </p:grpSpPr>
        <p:sp>
          <p:nvSpPr>
            <p:cNvPr id="62" name="Rectangle 61"/>
            <p:cNvSpPr/>
            <p:nvPr/>
          </p:nvSpPr>
          <p:spPr>
            <a:xfrm>
              <a:off x="2056498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222521" y="3714156"/>
              <a:ext cx="948068" cy="929273"/>
              <a:chOff x="596688" y="1380482"/>
              <a:chExt cx="1673445" cy="1640270"/>
            </a:xfrm>
          </p:grpSpPr>
          <p:sp>
            <p:nvSpPr>
              <p:cNvPr id="64" name="Flowchart: Predefined Process 63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79259" y="4950755"/>
            <a:ext cx="1280115" cy="1226777"/>
            <a:chOff x="579259" y="4950755"/>
            <a:chExt cx="1280115" cy="1226777"/>
          </a:xfrm>
        </p:grpSpPr>
        <p:sp>
          <p:nvSpPr>
            <p:cNvPr id="70" name="Rectangle 69"/>
            <p:cNvSpPr/>
            <p:nvPr/>
          </p:nvSpPr>
          <p:spPr>
            <a:xfrm>
              <a:off x="579259" y="4950755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282" y="5093333"/>
              <a:ext cx="948068" cy="929273"/>
              <a:chOff x="596688" y="1380482"/>
              <a:chExt cx="1673445" cy="1640270"/>
            </a:xfrm>
          </p:grpSpPr>
          <p:sp>
            <p:nvSpPr>
              <p:cNvPr id="72" name="Flowchart: Predefined Process 71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056498" y="4954612"/>
            <a:ext cx="1280115" cy="1226777"/>
            <a:chOff x="2056498" y="4954612"/>
            <a:chExt cx="1280115" cy="1226777"/>
          </a:xfrm>
        </p:grpSpPr>
        <p:sp>
          <p:nvSpPr>
            <p:cNvPr id="78" name="Rectangle 77"/>
            <p:cNvSpPr/>
            <p:nvPr/>
          </p:nvSpPr>
          <p:spPr>
            <a:xfrm>
              <a:off x="2056498" y="4954612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222521" y="5097190"/>
              <a:ext cx="948068" cy="929273"/>
              <a:chOff x="596688" y="1380482"/>
              <a:chExt cx="1673445" cy="1640270"/>
            </a:xfrm>
          </p:grpSpPr>
          <p:sp>
            <p:nvSpPr>
              <p:cNvPr id="80" name="Flowchart: Predefined Process 79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4779556" y="3497266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46492" y="347765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79556" y="4876443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46492" y="488030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82383" y="3868028"/>
            <a:ext cx="495067" cy="485252"/>
            <a:chOff x="5416575" y="2321995"/>
            <a:chExt cx="712890" cy="698757"/>
          </a:xfrm>
        </p:grpSpPr>
        <p:sp>
          <p:nvSpPr>
            <p:cNvPr id="138" name="Flowchart: Predefined Process 137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172080" y="5247205"/>
            <a:ext cx="495067" cy="485252"/>
            <a:chOff x="4785867" y="1361619"/>
            <a:chExt cx="712890" cy="698757"/>
          </a:xfrm>
        </p:grpSpPr>
        <p:sp>
          <p:nvSpPr>
            <p:cNvPr id="144" name="Flowchart: Predefined Process 143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639016" y="5251062"/>
            <a:ext cx="495067" cy="485252"/>
            <a:chOff x="4785867" y="1361619"/>
            <a:chExt cx="712890" cy="698757"/>
          </a:xfrm>
        </p:grpSpPr>
        <p:sp>
          <p:nvSpPr>
            <p:cNvPr id="147" name="Flowchart: Predefined Process 146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39016" y="3848412"/>
            <a:ext cx="495067" cy="485252"/>
            <a:chOff x="5997780" y="1361619"/>
            <a:chExt cx="712890" cy="698757"/>
          </a:xfrm>
        </p:grpSpPr>
        <p:sp>
          <p:nvSpPr>
            <p:cNvPr id="150" name="Flowchart: Predefined Process 149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6</a:t>
            </a:fld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517208"/>
      </p:ext>
    </p:extLst>
  </p:cSld>
  <p:clrMapOvr>
    <a:masterClrMapping/>
  </p:clrMapOvr>
  <p:transition spd="slow" advTm="8629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4" grpId="0" animBg="1"/>
      <p:bldP spid="102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Organized </a:t>
            </a:r>
            <a:r>
              <a:rPr lang="en-US" dirty="0"/>
              <a:t>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18253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Componentization via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replaceable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</a:t>
            </a:r>
            <a:r>
              <a:rPr lang="en-US" dirty="0" err="1" smtClean="0"/>
              <a:t>upgradegable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Component?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8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5" y="2982447"/>
            <a:ext cx="7128901" cy="30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31752"/>
      </p:ext>
    </p:extLst>
  </p:cSld>
  <p:clrMapOvr>
    <a:masterClrMapping/>
  </p:clrMapOvr>
  <p:transition spd="slow" advTm="103964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278500"/>
      </p:ext>
    </p:extLst>
  </p:cSld>
  <p:clrMapOvr>
    <a:masterClrMapping/>
  </p:clrMapOvr>
  <p:transition spd="slow" advTm="5993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2"/>
  <p:tag name="LANGUAGE" val="1033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2180</Words>
  <Application>Microsoft Office PowerPoint</Application>
  <PresentationFormat>On-screen Show (4:3)</PresentationFormat>
  <Paragraphs>557</Paragraphs>
  <Slides>49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AA Zuehlke</vt:lpstr>
      <vt:lpstr>Arial</vt:lpstr>
      <vt:lpstr>Wingdings</vt:lpstr>
      <vt:lpstr>Zuehlke</vt:lpstr>
      <vt:lpstr>Microservices</vt:lpstr>
      <vt:lpstr>Overview</vt:lpstr>
      <vt:lpstr>History</vt:lpstr>
      <vt:lpstr>What are Microservices?</vt:lpstr>
      <vt:lpstr>What Are Microservices?</vt:lpstr>
      <vt:lpstr>What Are Microservices?</vt:lpstr>
      <vt:lpstr>Characteristics of Microservices</vt:lpstr>
      <vt:lpstr>Componentization via services</vt:lpstr>
      <vt:lpstr>Characteristics of Microservices</vt:lpstr>
      <vt:lpstr>Organized around business capabilities</vt:lpstr>
      <vt:lpstr>Organized around business capabilities</vt:lpstr>
      <vt:lpstr>Characteristics of Microservices</vt:lpstr>
      <vt:lpstr>PowerPoint Presentation</vt:lpstr>
      <vt:lpstr>Use Case</vt:lpstr>
      <vt:lpstr>Use Case</vt:lpstr>
      <vt:lpstr>Integration</vt:lpstr>
      <vt:lpstr>Characteristics of Microservices</vt:lpstr>
      <vt:lpstr>Smart endpoints and dumb pipes</vt:lpstr>
      <vt:lpstr>Smart endpoints and dumb pipes</vt:lpstr>
      <vt:lpstr>Characteristics of Microservices</vt:lpstr>
      <vt:lpstr>Evolutionary Design</vt:lpstr>
      <vt:lpstr>Characteristics of Microservices</vt:lpstr>
      <vt:lpstr>Decentralized Governance</vt:lpstr>
      <vt:lpstr>Characteristics of Microservices</vt:lpstr>
      <vt:lpstr>Decentralized Data Management</vt:lpstr>
      <vt:lpstr>Characteristics of Microservices</vt:lpstr>
      <vt:lpstr>Infrastructure Automation</vt:lpstr>
      <vt:lpstr>Characteristics of Microservices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PowerPoint Presentation</vt:lpstr>
      <vt:lpstr>Characteristics of Microservices</vt:lpstr>
      <vt:lpstr>What about SOA?</vt:lpstr>
      <vt:lpstr>How Big?</vt:lpstr>
      <vt:lpstr>Monolith</vt:lpstr>
      <vt:lpstr>PowerPoint Presentation</vt:lpstr>
      <vt:lpstr>PowerPoint Presentation</vt:lpstr>
      <vt:lpstr>Diskussion</vt:lpstr>
      <vt:lpstr>PowerPoint Presentation</vt:lpstr>
      <vt:lpstr>PowerPoint Presentation</vt:lpstr>
      <vt:lpstr>PowerPoint Presentation</vt:lpstr>
      <vt:lpstr>PowerPoint Presentation</vt:lpstr>
      <vt:lpstr>Outlook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mabr</dc:creator>
  <cp:lastModifiedBy>Brun, Matthias</cp:lastModifiedBy>
  <cp:revision>128</cp:revision>
  <dcterms:created xsi:type="dcterms:W3CDTF">2010-09-09T06:40:38Z</dcterms:created>
  <dcterms:modified xsi:type="dcterms:W3CDTF">2017-05-08T18:24:04Z</dcterms:modified>
</cp:coreProperties>
</file>