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4" r:id="rId4"/>
    <p:sldId id="275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72" r:id="rId13"/>
    <p:sldId id="271" r:id="rId14"/>
    <p:sldId id="276" r:id="rId15"/>
    <p:sldId id="277" r:id="rId16"/>
    <p:sldId id="273" r:id="rId17"/>
    <p:sldId id="267" r:id="rId18"/>
    <p:sldId id="270" r:id="rId19"/>
    <p:sldId id="269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9" d="100"/>
          <a:sy n="149" d="100"/>
        </p:scale>
        <p:origin x="212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9FA64-26CF-4AD1-8248-A14ADB29314B}" type="datetimeFigureOut">
              <a:rPr lang="de-CH" smtClean="0"/>
              <a:t>08.05.2017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06D87-DA7C-40A3-AD02-8CFFC0D011A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1546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06D87-DA7C-40A3-AD02-8CFFC0D011A5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2478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Pivotal</a:t>
            </a:r>
            <a:r>
              <a:rPr lang="de-CH" dirty="0" smtClean="0"/>
              <a:t>, Cloud </a:t>
            </a:r>
            <a:r>
              <a:rPr lang="de-CH" dirty="0" err="1" smtClean="0"/>
              <a:t>Foundry</a:t>
            </a:r>
            <a:r>
              <a:rPr lang="de-CH" dirty="0" smtClean="0"/>
              <a:t>,</a:t>
            </a:r>
            <a:r>
              <a:rPr lang="de-CH" baseline="0" dirty="0" smtClean="0"/>
              <a:t> EMC -&gt; Dell</a:t>
            </a:r>
            <a:br>
              <a:rPr lang="de-CH" baseline="0" dirty="0" smtClean="0"/>
            </a:br>
            <a:r>
              <a:rPr lang="de-CH" baseline="0" dirty="0" err="1" smtClean="0"/>
              <a:t>Convention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over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Configuration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06D87-DA7C-40A3-AD02-8CFFC0D011A5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1076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Kein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Boilerplate</a:t>
            </a:r>
            <a:r>
              <a:rPr lang="de-CH" baseline="0" dirty="0" smtClean="0"/>
              <a:t> Code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06D87-DA7C-40A3-AD02-8CFFC0D011A5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278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Standard</a:t>
            </a:r>
            <a:r>
              <a:rPr lang="de-CH" baseline="0" dirty="0" smtClean="0"/>
              <a:t> Properties sind Dokumentiert Link: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06D87-DA7C-40A3-AD02-8CFFC0D011A5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1670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Microservices</a:t>
            </a:r>
            <a:r>
              <a:rPr lang="de-CH" dirty="0" smtClean="0"/>
              <a:t> Architektur Stiel</a:t>
            </a:r>
            <a:r>
              <a:rPr lang="de-CH" baseline="0" dirty="0" smtClean="0"/>
              <a:t> Software in einzelne individuell </a:t>
            </a:r>
            <a:r>
              <a:rPr lang="de-CH" baseline="0" dirty="0" err="1" smtClean="0"/>
              <a:t>deployable</a:t>
            </a:r>
            <a:r>
              <a:rPr lang="de-CH" baseline="0" dirty="0" smtClean="0"/>
              <a:t> Services zerlegt, REST, </a:t>
            </a:r>
            <a:r>
              <a:rPr lang="de-CH" baseline="0" dirty="0" smtClean="0"/>
              <a:t>JSON</a:t>
            </a:r>
          </a:p>
          <a:p>
            <a:r>
              <a:rPr lang="de-CH" baseline="0" dirty="0" smtClean="0"/>
              <a:t>Mittlerweile gibt es viele Alternativen (</a:t>
            </a:r>
            <a:r>
              <a:rPr lang="de-CH" baseline="0" dirty="0" err="1" smtClean="0"/>
              <a:t>Dropwizard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Wildfly</a:t>
            </a:r>
            <a:r>
              <a:rPr lang="de-CH" baseline="0" dirty="0" smtClean="0"/>
              <a:t> Storm, viele kleine </a:t>
            </a:r>
            <a:r>
              <a:rPr lang="de-CH" baseline="0" dirty="0" err="1" smtClean="0"/>
              <a:t>Microframeworks</a:t>
            </a:r>
            <a:r>
              <a:rPr lang="de-CH" baseline="0" dirty="0" smtClean="0"/>
              <a:t>)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06D87-DA7C-40A3-AD02-8CFFC0D011A5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313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Website verwendet</a:t>
            </a:r>
            <a:r>
              <a:rPr lang="de-CH" baseline="0" dirty="0" smtClean="0"/>
              <a:t> Spring Boot!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06D87-DA7C-40A3-AD02-8CFFC0D011A5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1628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67F7-0455-4925-B200-5ACF1ED82F79}" type="datetimeFigureOut">
              <a:rPr lang="de-CH" smtClean="0"/>
              <a:t>08.05.2017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110E-DDDE-495E-A5F8-F2FA0A6BB78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2183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67F7-0455-4925-B200-5ACF1ED82F79}" type="datetimeFigureOut">
              <a:rPr lang="de-CH" smtClean="0"/>
              <a:t>08.05.2017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110E-DDDE-495E-A5F8-F2FA0A6BB78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9619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67F7-0455-4925-B200-5ACF1ED82F79}" type="datetimeFigureOut">
              <a:rPr lang="de-CH" smtClean="0"/>
              <a:t>08.05.2017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110E-DDDE-495E-A5F8-F2FA0A6BB78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6132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>
                  <a:lumMod val="85000"/>
                  <a:lumOff val="15000"/>
                </a:schemeClr>
              </a:buClr>
              <a:defRPr sz="2800"/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67F7-0455-4925-B200-5ACF1ED82F79}" type="datetimeFigureOut">
              <a:rPr lang="de-CH" smtClean="0"/>
              <a:t>08.05.2017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110E-DDDE-495E-A5F8-F2FA0A6BB78E}" type="slidenum">
              <a:rPr lang="de-CH" smtClean="0"/>
              <a:t>‹#›</a:t>
            </a:fld>
            <a:endParaRPr lang="de-CH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476672"/>
            <a:ext cx="813858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90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67F7-0455-4925-B200-5ACF1ED82F79}" type="datetimeFigureOut">
              <a:rPr lang="de-CH" smtClean="0"/>
              <a:t>08.05.2017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110E-DDDE-495E-A5F8-F2FA0A6BB78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0145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67F7-0455-4925-B200-5ACF1ED82F79}" type="datetimeFigureOut">
              <a:rPr lang="de-CH" smtClean="0"/>
              <a:t>08.05.2017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110E-DDDE-495E-A5F8-F2FA0A6BB78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45259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67F7-0455-4925-B200-5ACF1ED82F79}" type="datetimeFigureOut">
              <a:rPr lang="de-CH" smtClean="0"/>
              <a:t>08.05.2017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110E-DDDE-495E-A5F8-F2FA0A6BB78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2961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67F7-0455-4925-B200-5ACF1ED82F79}" type="datetimeFigureOut">
              <a:rPr lang="de-CH" smtClean="0"/>
              <a:t>08.05.2017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110E-DDDE-495E-A5F8-F2FA0A6BB78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3816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67F7-0455-4925-B200-5ACF1ED82F79}" type="datetimeFigureOut">
              <a:rPr lang="de-CH" smtClean="0"/>
              <a:t>08.05.2017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110E-DDDE-495E-A5F8-F2FA0A6BB78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0649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67F7-0455-4925-B200-5ACF1ED82F79}" type="datetimeFigureOut">
              <a:rPr lang="de-CH" smtClean="0"/>
              <a:t>08.05.2017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110E-DDDE-495E-A5F8-F2FA0A6BB78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2982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67F7-0455-4925-B200-5ACF1ED82F79}" type="datetimeFigureOut">
              <a:rPr lang="de-CH" smtClean="0"/>
              <a:t>08.05.2017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110E-DDDE-495E-A5F8-F2FA0A6BB78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9108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C67F7-0455-4925-B200-5ACF1ED82F79}" type="datetimeFigureOut">
              <a:rPr lang="de-CH" smtClean="0"/>
              <a:t>08.05.2017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F110E-DDDE-495E-A5F8-F2FA0A6BB78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6989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projects.spring.io/spring-boot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://start.spring.io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450" y="825996"/>
            <a:ext cx="3467100" cy="3467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737" y="4695279"/>
            <a:ext cx="7772400" cy="1470025"/>
          </a:xfrm>
        </p:spPr>
        <p:txBody>
          <a:bodyPr/>
          <a:lstStyle/>
          <a:p>
            <a:r>
              <a:rPr lang="de-CH" dirty="0" smtClean="0">
                <a:solidFill>
                  <a:schemeClr val="bg1"/>
                </a:solidFill>
              </a:rPr>
              <a:t>Spring Boot</a:t>
            </a:r>
            <a:br>
              <a:rPr lang="de-CH" dirty="0" smtClean="0">
                <a:solidFill>
                  <a:schemeClr val="bg1"/>
                </a:solidFill>
              </a:rPr>
            </a:br>
            <a:r>
              <a:rPr lang="de-CH" sz="2400" dirty="0" smtClean="0">
                <a:solidFill>
                  <a:schemeClr val="bg1">
                    <a:lumMod val="50000"/>
                  </a:schemeClr>
                </a:solidFill>
              </a:rPr>
              <a:t>Matthias Brun</a:t>
            </a:r>
            <a:endParaRPr lang="de-CH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0483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Starter </a:t>
            </a:r>
            <a:r>
              <a:rPr lang="de-CH" dirty="0" err="1"/>
              <a:t>Dependencies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spring-boot-starter-</a:t>
            </a:r>
            <a:r>
              <a:rPr lang="de-CH" dirty="0" err="1" smtClean="0"/>
              <a:t>actuator</a:t>
            </a:r>
            <a:endParaRPr lang="de-CH" dirty="0" smtClean="0"/>
          </a:p>
          <a:p>
            <a:r>
              <a:rPr lang="de-CH" dirty="0" smtClean="0"/>
              <a:t>spring-boot-starter-batch</a:t>
            </a:r>
          </a:p>
          <a:p>
            <a:r>
              <a:rPr lang="de-CH" dirty="0" smtClean="0"/>
              <a:t>spring-boot-starter-</a:t>
            </a:r>
            <a:r>
              <a:rPr lang="de-CH" dirty="0" err="1" smtClean="0"/>
              <a:t>data</a:t>
            </a:r>
            <a:r>
              <a:rPr lang="de-CH" dirty="0" smtClean="0"/>
              <a:t>-</a:t>
            </a:r>
            <a:r>
              <a:rPr lang="de-CH" dirty="0" err="1" smtClean="0"/>
              <a:t>jpa</a:t>
            </a:r>
            <a:endParaRPr lang="de-CH" dirty="0" smtClean="0"/>
          </a:p>
          <a:p>
            <a:r>
              <a:rPr lang="de-CH" dirty="0"/>
              <a:t>spring-boot-starter-</a:t>
            </a:r>
            <a:r>
              <a:rPr lang="de-CH" dirty="0" err="1"/>
              <a:t>data</a:t>
            </a:r>
            <a:r>
              <a:rPr lang="de-CH" dirty="0"/>
              <a:t>-</a:t>
            </a:r>
            <a:r>
              <a:rPr lang="de-CH" dirty="0" err="1"/>
              <a:t>mongodb</a:t>
            </a:r>
            <a:endParaRPr lang="de-CH" dirty="0"/>
          </a:p>
          <a:p>
            <a:r>
              <a:rPr lang="de-CH" dirty="0" smtClean="0"/>
              <a:t>spring-boot-starter-</a:t>
            </a:r>
            <a:r>
              <a:rPr lang="de-CH" dirty="0" err="1" smtClean="0"/>
              <a:t>security</a:t>
            </a:r>
            <a:endParaRPr lang="de-CH" dirty="0" smtClean="0"/>
          </a:p>
          <a:p>
            <a:r>
              <a:rPr lang="de-CH" dirty="0" smtClean="0"/>
              <a:t>spring-boot-starter-web</a:t>
            </a:r>
          </a:p>
          <a:p>
            <a:r>
              <a:rPr lang="de-CH" dirty="0" smtClean="0"/>
              <a:t>….</a:t>
            </a:r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8" t="22805" r="1233" b="22043"/>
          <a:stretch/>
        </p:blipFill>
        <p:spPr bwMode="auto">
          <a:xfrm>
            <a:off x="863512" y="5311842"/>
            <a:ext cx="6588808" cy="1213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68345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450" y="825996"/>
            <a:ext cx="3467100" cy="3467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737" y="4695279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de-CH" dirty="0" smtClean="0">
                <a:solidFill>
                  <a:schemeClr val="bg1"/>
                </a:solidFill>
              </a:rPr>
              <a:t>REST Service und DB in der </a:t>
            </a:r>
            <a:r>
              <a:rPr lang="de-CH" dirty="0" err="1" smtClean="0">
                <a:solidFill>
                  <a:schemeClr val="bg1"/>
                </a:solidFill>
              </a:rPr>
              <a:t>Cloud</a:t>
            </a:r>
            <a:r>
              <a:rPr lang="de-CH" dirty="0" smtClean="0">
                <a:solidFill>
                  <a:schemeClr val="bg1"/>
                </a:solidFill>
              </a:rPr>
              <a:t/>
            </a:r>
            <a:br>
              <a:rPr lang="de-CH" dirty="0" smtClean="0">
                <a:solidFill>
                  <a:schemeClr val="bg1"/>
                </a:solidFill>
              </a:rPr>
            </a:br>
            <a:r>
              <a:rPr lang="de-CH" dirty="0" smtClean="0">
                <a:solidFill>
                  <a:schemeClr val="bg1"/>
                </a:solidFill>
              </a:rPr>
              <a:t>in 20 min</a:t>
            </a:r>
            <a:br>
              <a:rPr lang="de-CH" dirty="0" smtClean="0">
                <a:solidFill>
                  <a:schemeClr val="bg1"/>
                </a:solidFill>
              </a:rPr>
            </a:br>
            <a:endParaRPr lang="de-CH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88501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REST Service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Ticketsystem</a:t>
            </a:r>
          </a:p>
          <a:p>
            <a:r>
              <a:rPr lang="de-CH" dirty="0" smtClean="0"/>
              <a:t>Ticket (ID, </a:t>
            </a:r>
            <a:r>
              <a:rPr lang="de-CH" dirty="0" err="1" smtClean="0"/>
              <a:t>Priority</a:t>
            </a:r>
            <a:r>
              <a:rPr lang="de-CH" dirty="0" smtClean="0"/>
              <a:t>, Date, Reporter, Description)</a:t>
            </a:r>
          </a:p>
          <a:p>
            <a:r>
              <a:rPr lang="de-CH" dirty="0" smtClean="0"/>
              <a:t>GET /</a:t>
            </a:r>
            <a:r>
              <a:rPr lang="de-CH" dirty="0" err="1" smtClean="0"/>
              <a:t>tickets</a:t>
            </a:r>
            <a:endParaRPr lang="de-CH" dirty="0" smtClean="0"/>
          </a:p>
          <a:p>
            <a:r>
              <a:rPr lang="de-CH" dirty="0" smtClean="0"/>
              <a:t>POST /</a:t>
            </a:r>
            <a:r>
              <a:rPr lang="de-CH" dirty="0" err="1" smtClean="0"/>
              <a:t>tickets</a:t>
            </a:r>
            <a:endParaRPr lang="de-CH" dirty="0" smtClean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1026" name="Picture 2" descr="http://www.experiencesure.com/wp-content/uploads/2014/03/Trouble-Ticket-Management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825" y="4069803"/>
            <a:ext cx="203835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41638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Spring Data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Einfacher Zugriff auf Relationale und </a:t>
            </a:r>
            <a:r>
              <a:rPr lang="de-CH" dirty="0" err="1" smtClean="0"/>
              <a:t>NoSQL</a:t>
            </a:r>
            <a:r>
              <a:rPr lang="de-CH" dirty="0" smtClean="0"/>
              <a:t> DB</a:t>
            </a:r>
          </a:p>
          <a:p>
            <a:r>
              <a:rPr lang="de-CH" dirty="0" smtClean="0"/>
              <a:t>Spring Data JPA</a:t>
            </a:r>
          </a:p>
          <a:p>
            <a:pPr lvl="1"/>
            <a:r>
              <a:rPr lang="de-CH" dirty="0" smtClean="0"/>
              <a:t>JPA </a:t>
            </a:r>
            <a:r>
              <a:rPr lang="de-CH" dirty="0" err="1" smtClean="0"/>
              <a:t>Repositories</a:t>
            </a:r>
            <a:endParaRPr lang="de-CH" dirty="0" smtClean="0"/>
          </a:p>
          <a:p>
            <a:pPr lvl="1"/>
            <a:r>
              <a:rPr lang="de-CH" dirty="0" smtClean="0"/>
              <a:t>Generiert und Validiert </a:t>
            </a:r>
            <a:r>
              <a:rPr lang="de-CH" dirty="0" err="1" smtClean="0"/>
              <a:t>Queries</a:t>
            </a:r>
            <a:r>
              <a:rPr lang="de-CH" dirty="0"/>
              <a:t> </a:t>
            </a:r>
            <a:r>
              <a:rPr lang="de-CH" dirty="0" smtClean="0"/>
              <a:t>beim Start</a:t>
            </a:r>
          </a:p>
          <a:p>
            <a:r>
              <a:rPr lang="de-CH" dirty="0" err="1" smtClean="0"/>
              <a:t>Method</a:t>
            </a:r>
            <a:r>
              <a:rPr lang="de-CH" dirty="0" smtClean="0"/>
              <a:t> Name, </a:t>
            </a:r>
            <a:r>
              <a:rPr lang="de-CH" dirty="0" err="1" smtClean="0"/>
              <a:t>Named</a:t>
            </a:r>
            <a:r>
              <a:rPr lang="de-CH" dirty="0" smtClean="0"/>
              <a:t> </a:t>
            </a:r>
            <a:r>
              <a:rPr lang="de-CH" dirty="0" err="1" smtClean="0"/>
              <a:t>Queries</a:t>
            </a:r>
            <a:r>
              <a:rPr lang="de-CH" dirty="0" smtClean="0"/>
              <a:t>, @Query</a:t>
            </a:r>
          </a:p>
          <a:p>
            <a:pPr marL="0" indent="0">
              <a:buNone/>
            </a:pPr>
            <a:endParaRPr lang="de-CH" dirty="0" smtClean="0"/>
          </a:p>
          <a:p>
            <a:pPr lvl="1"/>
            <a:endParaRPr lang="de-CH" dirty="0" smtClean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4365104"/>
            <a:ext cx="792088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rnd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CH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de-CH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TicketRepository</a:t>
            </a:r>
            <a:r>
              <a:rPr lang="de-CH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CH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JpaRepository</a:t>
            </a:r>
            <a:r>
              <a:rPr lang="de-CH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&lt;Ticket, Integer&gt; </a:t>
            </a:r>
            <a:r>
              <a:rPr lang="de-CH" sz="16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de-CH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CH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List&lt;Ticket&gt; </a:t>
            </a:r>
            <a:r>
              <a:rPr lang="de-CH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findByReporter</a:t>
            </a:r>
            <a:r>
              <a:rPr lang="de-CH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de-CH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reporter</a:t>
            </a:r>
            <a:r>
              <a:rPr lang="de-CH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r>
              <a:rPr lang="de-CH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CH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896" y="5610726"/>
            <a:ext cx="792088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rnd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Ticket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t.reporter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?1</a:t>
            </a:r>
            <a:endParaRPr lang="de-CH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18131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Spring Data - </a:t>
            </a:r>
            <a:r>
              <a:rPr lang="de-CH" dirty="0" err="1" smtClean="0"/>
              <a:t>Method</a:t>
            </a:r>
            <a:r>
              <a:rPr lang="de-CH" dirty="0" smtClean="0"/>
              <a:t> Name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findByProperty</a:t>
            </a:r>
            <a:endParaRPr lang="de-CH" dirty="0" smtClean="0"/>
          </a:p>
          <a:p>
            <a:pPr lvl="1"/>
            <a:r>
              <a:rPr lang="de-CH" dirty="0" err="1" smtClean="0"/>
              <a:t>findBy</a:t>
            </a:r>
            <a:endParaRPr lang="de-CH" dirty="0" smtClean="0"/>
          </a:p>
          <a:p>
            <a:r>
              <a:rPr lang="de-CH" dirty="0" smtClean="0"/>
              <a:t>Keywords</a:t>
            </a:r>
          </a:p>
          <a:p>
            <a:endParaRPr lang="de-CH" dirty="0" smtClean="0"/>
          </a:p>
          <a:p>
            <a:r>
              <a:rPr lang="de-CH" dirty="0" err="1" smtClean="0"/>
              <a:t>Examples</a:t>
            </a:r>
            <a:endParaRPr lang="de-CH" dirty="0" smtClean="0"/>
          </a:p>
          <a:p>
            <a:pPr marL="0" indent="0">
              <a:buNone/>
            </a:pPr>
            <a:endParaRPr lang="de-CH" dirty="0" smtClean="0"/>
          </a:p>
          <a:p>
            <a:pPr lvl="1"/>
            <a:endParaRPr lang="de-CH" dirty="0" smtClean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4365104"/>
            <a:ext cx="792088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rnd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CH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de-CH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TicketRepository</a:t>
            </a:r>
            <a:r>
              <a:rPr lang="de-CH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CH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JpaRepository</a:t>
            </a:r>
            <a:r>
              <a:rPr lang="de-CH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&lt;Ticket, Integer&gt; </a:t>
            </a:r>
            <a:r>
              <a:rPr lang="de-CH" sz="16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de-CH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CH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List&lt;Ticket&gt; </a:t>
            </a:r>
            <a:r>
              <a:rPr lang="de-CH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findByReporter</a:t>
            </a:r>
            <a:r>
              <a:rPr lang="de-CH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de-CH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reporter</a:t>
            </a:r>
            <a:r>
              <a:rPr lang="de-CH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r>
              <a:rPr lang="de-CH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CH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896" y="5610726"/>
            <a:ext cx="792088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rnd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Ticket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t.reporter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?1</a:t>
            </a:r>
            <a:endParaRPr lang="de-CH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01573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Spring Data - @Query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findByProperty</a:t>
            </a:r>
            <a:r>
              <a:rPr lang="de-CH" dirty="0" smtClean="0"/>
              <a:t>[]</a:t>
            </a:r>
          </a:p>
          <a:p>
            <a:pPr lvl="1"/>
            <a:r>
              <a:rPr lang="de-CH" dirty="0" err="1" smtClean="0"/>
              <a:t>findBy</a:t>
            </a:r>
            <a:endParaRPr lang="de-CH" dirty="0" smtClean="0"/>
          </a:p>
          <a:p>
            <a:r>
              <a:rPr lang="de-CH" dirty="0" smtClean="0"/>
              <a:t>Keywords</a:t>
            </a:r>
          </a:p>
          <a:p>
            <a:endParaRPr lang="de-CH" dirty="0" smtClean="0"/>
          </a:p>
          <a:p>
            <a:r>
              <a:rPr lang="de-CH" dirty="0" err="1" smtClean="0"/>
              <a:t>Examples</a:t>
            </a:r>
            <a:endParaRPr lang="de-CH" dirty="0" smtClean="0"/>
          </a:p>
          <a:p>
            <a:pPr marL="0" indent="0">
              <a:buNone/>
            </a:pPr>
            <a:endParaRPr lang="de-CH" dirty="0" smtClean="0"/>
          </a:p>
          <a:p>
            <a:pPr lvl="1"/>
            <a:endParaRPr lang="de-CH" dirty="0" smtClean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4365104"/>
            <a:ext cx="792088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rnd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CH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de-CH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TicketRepository</a:t>
            </a:r>
            <a:r>
              <a:rPr lang="de-CH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CH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JpaRepository</a:t>
            </a:r>
            <a:r>
              <a:rPr lang="de-CH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&lt;Ticket, Integer&gt; </a:t>
            </a:r>
            <a:r>
              <a:rPr lang="de-CH" sz="16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de-CH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CH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List&lt;Ticket&gt; </a:t>
            </a:r>
            <a:r>
              <a:rPr lang="de-CH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findByReporter</a:t>
            </a:r>
            <a:r>
              <a:rPr lang="de-CH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de-CH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reporter</a:t>
            </a:r>
            <a:r>
              <a:rPr lang="de-CH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r>
              <a:rPr lang="de-CH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CH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896" y="5610726"/>
            <a:ext cx="792088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rnd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Ticket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t.reporter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?1</a:t>
            </a:r>
            <a:endParaRPr lang="de-CH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05890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Konfiguration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Property </a:t>
            </a:r>
            <a:r>
              <a:rPr lang="de-CH" dirty="0"/>
              <a:t>File (</a:t>
            </a:r>
            <a:r>
              <a:rPr lang="de-CH" dirty="0" err="1" smtClean="0"/>
              <a:t>application.properties</a:t>
            </a:r>
            <a:r>
              <a:rPr lang="de-CH" dirty="0" smtClean="0"/>
              <a:t>)</a:t>
            </a:r>
          </a:p>
          <a:p>
            <a:pPr marL="0" indent="0">
              <a:buNone/>
            </a:pPr>
            <a:endParaRPr lang="de-CH" dirty="0" smtClean="0"/>
          </a:p>
          <a:p>
            <a:r>
              <a:rPr lang="de-CH" dirty="0" smtClean="0"/>
              <a:t>Command Line</a:t>
            </a:r>
          </a:p>
          <a:p>
            <a:endParaRPr lang="de-CH" dirty="0"/>
          </a:p>
          <a:p>
            <a:r>
              <a:rPr lang="de-CH" dirty="0" smtClean="0"/>
              <a:t>Java</a:t>
            </a:r>
          </a:p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endParaRPr lang="de-CH" dirty="0" smtClean="0"/>
          </a:p>
          <a:p>
            <a:pPr lvl="1"/>
            <a:endParaRPr lang="de-CH" dirty="0" smtClean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226350"/>
            <a:ext cx="792088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rnd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CH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server.port</a:t>
            </a:r>
            <a:r>
              <a:rPr lang="de-CH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=8888</a:t>
            </a:r>
            <a:endParaRPr lang="de-CH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3234462"/>
            <a:ext cx="792088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rnd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CH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java</a:t>
            </a:r>
            <a:r>
              <a:rPr lang="de-CH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de-CH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jar</a:t>
            </a:r>
            <a:r>
              <a:rPr lang="de-CH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de-CH" sz="1600" dirty="0">
                <a:latin typeface="Consolas" panose="020B0609020204030204" pitchFamily="49" charset="0"/>
                <a:cs typeface="Consolas" panose="020B0609020204030204" pitchFamily="49" charset="0"/>
              </a:rPr>
              <a:t>/ticket-0.0.1-SNAPSHOT.jar --</a:t>
            </a:r>
            <a:r>
              <a:rPr lang="de-CH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server.port</a:t>
            </a:r>
            <a:r>
              <a:rPr lang="de-CH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=8888</a:t>
            </a:r>
            <a:endParaRPr lang="de-CH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8896" y="4221088"/>
            <a:ext cx="7920880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rnd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CH" sz="1600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CH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endParaRPr lang="de-CH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CH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CH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CH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MyBean</a:t>
            </a:r>
            <a:r>
              <a:rPr lang="de-CH" sz="16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endParaRPr lang="de-CH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CH" sz="1600" dirty="0">
                <a:latin typeface="Consolas" panose="020B0609020204030204" pitchFamily="49" charset="0"/>
                <a:cs typeface="Consolas" panose="020B0609020204030204" pitchFamily="49" charset="0"/>
              </a:rPr>
              <a:t>    @Value("${</a:t>
            </a:r>
            <a:r>
              <a:rPr lang="de-CH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server.port</a:t>
            </a:r>
            <a:r>
              <a:rPr lang="de-CH" sz="1600" dirty="0">
                <a:latin typeface="Consolas" panose="020B0609020204030204" pitchFamily="49" charset="0"/>
                <a:cs typeface="Consolas" panose="020B0609020204030204" pitchFamily="49" charset="0"/>
              </a:rPr>
              <a:t>}")</a:t>
            </a:r>
          </a:p>
          <a:p>
            <a:r>
              <a:rPr lang="de-CH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CH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de-CH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CH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port</a:t>
            </a:r>
            <a:r>
              <a:rPr lang="de-CH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de-CH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de-CH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86659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 err="1" smtClean="0"/>
              <a:t>Why</a:t>
            </a:r>
            <a:r>
              <a:rPr lang="de-CH" dirty="0" smtClean="0"/>
              <a:t> Spring Boot?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Simplicity</a:t>
            </a:r>
            <a:endParaRPr lang="de-CH" dirty="0" smtClean="0"/>
          </a:p>
          <a:p>
            <a:r>
              <a:rPr lang="de-CH" dirty="0"/>
              <a:t>Speed (Bootstrapping und </a:t>
            </a:r>
            <a:r>
              <a:rPr lang="de-CH" dirty="0" smtClean="0"/>
              <a:t>Entwicklung)</a:t>
            </a:r>
          </a:p>
          <a:p>
            <a:r>
              <a:rPr lang="de-CH" dirty="0" err="1" smtClean="0"/>
              <a:t>Self-contained</a:t>
            </a:r>
            <a:r>
              <a:rPr lang="de-CH" dirty="0"/>
              <a:t>, Portable</a:t>
            </a:r>
            <a:endParaRPr lang="de-CH" dirty="0" smtClean="0"/>
          </a:p>
          <a:p>
            <a:r>
              <a:rPr lang="de-CH" dirty="0" err="1" smtClean="0"/>
              <a:t>Continuous</a:t>
            </a:r>
            <a:r>
              <a:rPr lang="de-CH" dirty="0" smtClean="0"/>
              <a:t> </a:t>
            </a:r>
            <a:r>
              <a:rPr lang="de-CH" dirty="0" err="1"/>
              <a:t>D</a:t>
            </a:r>
            <a:r>
              <a:rPr lang="de-CH" dirty="0" err="1" smtClean="0"/>
              <a:t>elivery</a:t>
            </a:r>
            <a:endParaRPr lang="de-CH" dirty="0" smtClean="0"/>
          </a:p>
          <a:p>
            <a:r>
              <a:rPr lang="de-CH" dirty="0" err="1" smtClean="0"/>
              <a:t>PaaS</a:t>
            </a:r>
            <a:endParaRPr lang="de-CH" dirty="0"/>
          </a:p>
          <a:p>
            <a:r>
              <a:rPr lang="de-CH" dirty="0" smtClean="0"/>
              <a:t>Spring Ökosystem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015042"/>
            <a:ext cx="3189755" cy="99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4248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 smtClean="0"/>
              <a:t>Links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>
                <a:hlinkClick r:id="rId3"/>
              </a:rPr>
              <a:t>http://projects.spring.io/spring-boot</a:t>
            </a:r>
            <a:r>
              <a:rPr lang="de-CH" smtClean="0">
                <a:hlinkClick r:id="rId3"/>
              </a:rPr>
              <a:t>/</a:t>
            </a:r>
            <a:r>
              <a:rPr lang="de-CH" smtClean="0"/>
              <a:t> </a:t>
            </a:r>
            <a:endParaRPr lang="de-CH" dirty="0" smtClean="0"/>
          </a:p>
          <a:p>
            <a:r>
              <a:rPr lang="de-CH" dirty="0">
                <a:hlinkClick r:id="rId4"/>
              </a:rPr>
              <a:t>http://start.spring.io/</a:t>
            </a:r>
            <a:endParaRPr lang="de-CH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16552"/>
            <a:ext cx="5072760" cy="388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015821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737" y="4695279"/>
            <a:ext cx="7772400" cy="1470025"/>
          </a:xfrm>
        </p:spPr>
        <p:txBody>
          <a:bodyPr/>
          <a:lstStyle/>
          <a:p>
            <a:r>
              <a:rPr lang="de-CH" dirty="0" smtClean="0">
                <a:solidFill>
                  <a:schemeClr val="bg1"/>
                </a:solidFill>
              </a:rPr>
              <a:t>Fragen</a:t>
            </a:r>
            <a:br>
              <a:rPr lang="de-CH" dirty="0" smtClean="0">
                <a:solidFill>
                  <a:schemeClr val="bg1"/>
                </a:solidFill>
              </a:rPr>
            </a:br>
            <a:endParaRPr lang="de-CH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1124744"/>
            <a:ext cx="7772400" cy="3888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40000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r>
              <a:rPr lang="de-CH" dirty="0" smtClean="0">
                <a:solidFill>
                  <a:schemeClr val="bg1"/>
                </a:solidFill>
              </a:rPr>
              <a:t/>
            </a:r>
            <a:br>
              <a:rPr lang="de-CH" dirty="0" smtClean="0">
                <a:solidFill>
                  <a:schemeClr val="bg1"/>
                </a:solidFill>
              </a:rPr>
            </a:br>
            <a:endParaRPr lang="de-CH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37730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934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529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3016"/>
            <a:ext cx="10297960" cy="686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2723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1540" y="1416504"/>
            <a:ext cx="8280920" cy="4024992"/>
            <a:chOff x="611560" y="1416504"/>
            <a:chExt cx="8280920" cy="4024992"/>
          </a:xfrm>
        </p:grpSpPr>
        <p:sp>
          <p:nvSpPr>
            <p:cNvPr id="3" name="Rectangle 2"/>
            <p:cNvSpPr/>
            <p:nvPr/>
          </p:nvSpPr>
          <p:spPr>
            <a:xfrm>
              <a:off x="611560" y="1416504"/>
              <a:ext cx="1512168" cy="27363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3600" dirty="0" smtClean="0"/>
                <a:t>SPA</a:t>
              </a:r>
              <a:endParaRPr lang="de-CH" sz="3600" dirty="0"/>
            </a:p>
          </p:txBody>
        </p:sp>
        <p:pic>
          <p:nvPicPr>
            <p:cNvPr id="1026" name="Picture 2" descr="https://pbs.twimg.com/profile_images/2149314222/squar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4512848"/>
              <a:ext cx="928648" cy="928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4355976" y="4654007"/>
              <a:ext cx="14401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600" dirty="0" smtClean="0"/>
                <a:t>?</a:t>
              </a:r>
              <a:endParaRPr lang="de-CH" sz="3600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3491880" y="1416504"/>
              <a:ext cx="3168352" cy="27363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3600" dirty="0" smtClean="0"/>
                <a:t>REST Service</a:t>
              </a:r>
              <a:endParaRPr lang="de-CH" sz="3600" dirty="0"/>
            </a:p>
          </p:txBody>
        </p:sp>
        <p:sp>
          <p:nvSpPr>
            <p:cNvPr id="12" name="Left-Right Arrow 11"/>
            <p:cNvSpPr/>
            <p:nvPr/>
          </p:nvSpPr>
          <p:spPr>
            <a:xfrm>
              <a:off x="2339752" y="2640640"/>
              <a:ext cx="916465" cy="288032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" name="Flowchart: Magnetic Disk 14"/>
            <p:cNvSpPr/>
            <p:nvPr/>
          </p:nvSpPr>
          <p:spPr>
            <a:xfrm>
              <a:off x="7992888" y="2204864"/>
              <a:ext cx="899592" cy="115212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/>
                <a:t>DB</a:t>
              </a:r>
              <a:endParaRPr lang="de-CH" dirty="0"/>
            </a:p>
          </p:txBody>
        </p:sp>
        <p:sp>
          <p:nvSpPr>
            <p:cNvPr id="17" name="Left-Right Arrow 16"/>
            <p:cNvSpPr/>
            <p:nvPr/>
          </p:nvSpPr>
          <p:spPr>
            <a:xfrm>
              <a:off x="6876256" y="2649024"/>
              <a:ext cx="916465" cy="288032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25601903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156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692696"/>
            <a:ext cx="2448272" cy="2448272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type="subTitle" idx="1"/>
          </p:nvPr>
        </p:nvSpPr>
        <p:spPr>
          <a:xfrm>
            <a:off x="647564" y="3886200"/>
            <a:ext cx="7848872" cy="19190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Spring Boot makes it easy to create stand-alone, production-grade Spring based Applications that you can “just run”.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Spring Boot Reference Guide</a:t>
            </a:r>
            <a:endParaRPr lang="de-CH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1975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Einführung</a:t>
            </a:r>
          </a:p>
          <a:p>
            <a:r>
              <a:rPr lang="de-CH" dirty="0" err="1" smtClean="0"/>
              <a:t>Hello</a:t>
            </a:r>
            <a:r>
              <a:rPr lang="de-CH" dirty="0" smtClean="0"/>
              <a:t> World</a:t>
            </a:r>
          </a:p>
          <a:p>
            <a:r>
              <a:rPr lang="de-CH" dirty="0"/>
              <a:t>Starter </a:t>
            </a:r>
            <a:r>
              <a:rPr lang="de-CH" dirty="0" err="1" smtClean="0"/>
              <a:t>Dependencies</a:t>
            </a:r>
            <a:endParaRPr lang="de-CH" dirty="0" smtClean="0"/>
          </a:p>
          <a:p>
            <a:r>
              <a:rPr lang="de-CH" dirty="0" err="1" smtClean="0"/>
              <a:t>Why</a:t>
            </a:r>
            <a:r>
              <a:rPr lang="de-CH" dirty="0" smtClean="0"/>
              <a:t> Spring Boot?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701" y="2934922"/>
            <a:ext cx="3189755" cy="99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2946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de-CH" dirty="0" smtClean="0"/>
              <a:t>Spring Boot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Spring Projekt (Version 1.0, April 2014)</a:t>
            </a:r>
          </a:p>
          <a:p>
            <a:r>
              <a:rPr lang="de-CH" dirty="0" smtClean="0"/>
              <a:t>Ziele des Projekts:</a:t>
            </a:r>
          </a:p>
          <a:p>
            <a:pPr lvl="1"/>
            <a:r>
              <a:rPr lang="en-US" dirty="0" smtClean="0"/>
              <a:t>Provide a radically faster and widely accessible getting started experience for all Spring development.</a:t>
            </a:r>
          </a:p>
          <a:p>
            <a:pPr lvl="1"/>
            <a:r>
              <a:rPr lang="en-US" dirty="0" smtClean="0"/>
              <a:t>Be opinionated out of the box, but get out of the way quickly as requirements start to diverge from the defaults.</a:t>
            </a:r>
          </a:p>
          <a:p>
            <a:pPr lvl="1"/>
            <a:r>
              <a:rPr lang="en-US" dirty="0"/>
              <a:t>Provide a range of non-functional features that are common to large classes of </a:t>
            </a:r>
            <a:r>
              <a:rPr lang="en-US" dirty="0" smtClean="0"/>
              <a:t>projects</a:t>
            </a:r>
          </a:p>
          <a:p>
            <a:pPr lvl="1"/>
            <a:r>
              <a:rPr lang="en-US" dirty="0"/>
              <a:t>Absolutely no code generation and no requirement for XML configuration.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36994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450" y="825996"/>
            <a:ext cx="3467100" cy="3467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737" y="4695279"/>
            <a:ext cx="7772400" cy="1470025"/>
          </a:xfrm>
        </p:spPr>
        <p:txBody>
          <a:bodyPr/>
          <a:lstStyle/>
          <a:p>
            <a:r>
              <a:rPr lang="de-CH" dirty="0" err="1" smtClean="0">
                <a:solidFill>
                  <a:schemeClr val="bg1"/>
                </a:solidFill>
              </a:rPr>
              <a:t>Hello</a:t>
            </a:r>
            <a:r>
              <a:rPr lang="de-CH" dirty="0" smtClean="0">
                <a:solidFill>
                  <a:schemeClr val="bg1"/>
                </a:solidFill>
              </a:rPr>
              <a:t> World</a:t>
            </a:r>
            <a:br>
              <a:rPr lang="de-CH" dirty="0" smtClean="0">
                <a:solidFill>
                  <a:schemeClr val="bg1"/>
                </a:solidFill>
              </a:rPr>
            </a:br>
            <a:endParaRPr lang="de-CH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2444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398</Words>
  <Application>Microsoft Office PowerPoint</Application>
  <PresentationFormat>On-screen Show (4:3)</PresentationFormat>
  <Paragraphs>107</Paragraphs>
  <Slides>19</Slides>
  <Notes>6</Notes>
  <HiddenSlides>8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Consolas</vt:lpstr>
      <vt:lpstr>Office Theme</vt:lpstr>
      <vt:lpstr>Spring Boot Matthias Brun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Inhalt</vt:lpstr>
      <vt:lpstr>Spring Boot</vt:lpstr>
      <vt:lpstr>Hello World </vt:lpstr>
      <vt:lpstr>Starter Dependencies</vt:lpstr>
      <vt:lpstr>REST Service und DB in der Cloud in 20 min </vt:lpstr>
      <vt:lpstr>REST Service</vt:lpstr>
      <vt:lpstr>Spring Data</vt:lpstr>
      <vt:lpstr>Spring Data - Method Name</vt:lpstr>
      <vt:lpstr>Spring Data - @Query</vt:lpstr>
      <vt:lpstr>Konfiguration</vt:lpstr>
      <vt:lpstr>Why Spring Boot?</vt:lpstr>
      <vt:lpstr>Links</vt:lpstr>
      <vt:lpstr>Fragen </vt:lpstr>
    </vt:vector>
  </TitlesOfParts>
  <Company>Zühlke Technology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Brun, Matthias</dc:creator>
  <cp:lastModifiedBy>Brun, Matthias</cp:lastModifiedBy>
  <cp:revision>63</cp:revision>
  <dcterms:created xsi:type="dcterms:W3CDTF">2014-07-01T09:35:34Z</dcterms:created>
  <dcterms:modified xsi:type="dcterms:W3CDTF">2017-05-08T18:26:21Z</dcterms:modified>
</cp:coreProperties>
</file>