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0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90" r:id="rId13"/>
    <p:sldId id="291" r:id="rId14"/>
    <p:sldId id="273" r:id="rId15"/>
    <p:sldId id="274" r:id="rId16"/>
    <p:sldId id="275" r:id="rId17"/>
    <p:sldId id="302" r:id="rId18"/>
    <p:sldId id="303" r:id="rId19"/>
    <p:sldId id="276" r:id="rId20"/>
    <p:sldId id="278" r:id="rId21"/>
    <p:sldId id="280" r:id="rId22"/>
    <p:sldId id="281" r:id="rId23"/>
    <p:sldId id="282" r:id="rId24"/>
    <p:sldId id="283" r:id="rId25"/>
    <p:sldId id="285" r:id="rId26"/>
    <p:sldId id="306" r:id="rId27"/>
    <p:sldId id="307" r:id="rId28"/>
    <p:sldId id="308" r:id="rId29"/>
    <p:sldId id="309" r:id="rId30"/>
    <p:sldId id="286" r:id="rId31"/>
    <p:sldId id="287" r:id="rId32"/>
    <p:sldId id="304" r:id="rId33"/>
    <p:sldId id="305" r:id="rId34"/>
    <p:sldId id="310" r:id="rId35"/>
    <p:sldId id="288" r:id="rId36"/>
    <p:sldId id="289" r:id="rId37"/>
    <p:sldId id="293" r:id="rId38"/>
    <p:sldId id="294" r:id="rId39"/>
    <p:sldId id="295" r:id="rId40"/>
    <p:sldId id="298" r:id="rId41"/>
    <p:sldId id="299" r:id="rId42"/>
    <p:sldId id="300" r:id="rId43"/>
    <p:sldId id="301" r:id="rId44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47"/>
      <p:italic r:id="rId48"/>
    </p:embeddedFont>
  </p:embeddedFontLst>
  <p:custDataLst>
    <p:tags r:id="rId4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57" autoAdjust="0"/>
  </p:normalViewPr>
  <p:slideViewPr>
    <p:cSldViewPr showGuides="1">
      <p:cViewPr varScale="1">
        <p:scale>
          <a:sx n="81" d="100"/>
          <a:sy n="81" d="100"/>
        </p:scale>
        <p:origin x="2484" y="96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1289" cy="7128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29.07.2015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7/29/2015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Vorstellen,</a:t>
            </a:r>
            <a:r>
              <a:rPr lang="de-CH" baseline="0" dirty="0" smtClean="0"/>
              <a:t> Bern, BCS</a:t>
            </a:r>
            <a:br>
              <a:rPr lang="de-CH" baseline="0" dirty="0" smtClean="0"/>
            </a:br>
            <a:r>
              <a:rPr lang="de-CH" baseline="0" dirty="0" smtClean="0"/>
              <a:t>Momentan Swisscom, </a:t>
            </a:r>
            <a:r>
              <a:rPr lang="de-CH" baseline="0" dirty="0" err="1" smtClean="0"/>
              <a:t>IaaS</a:t>
            </a:r>
            <a:r>
              <a:rPr lang="de-CH" baseline="0" dirty="0" smtClean="0"/>
              <a:t>, Viele </a:t>
            </a:r>
            <a:r>
              <a:rPr lang="de-CH" baseline="0" dirty="0" err="1" smtClean="0"/>
              <a:t>Serivces</a:t>
            </a:r>
            <a:endParaRPr lang="de-CH" baseline="0" dirty="0" smtClean="0"/>
          </a:p>
          <a:p>
            <a:r>
              <a:rPr lang="de-CH" baseline="0" dirty="0" smtClean="0"/>
              <a:t>Erfahrungen</a:t>
            </a:r>
          </a:p>
          <a:p>
            <a:r>
              <a:rPr lang="de-CH" baseline="0" dirty="0" err="1" smtClean="0"/>
              <a:t>Vertrautlich</a:t>
            </a:r>
            <a:r>
              <a:rPr lang="de-CH" baseline="0" dirty="0" smtClean="0"/>
              <a:t/>
            </a:r>
            <a:br>
              <a:rPr lang="de-CH" baseline="0" dirty="0" smtClean="0"/>
            </a:br>
            <a:r>
              <a:rPr lang="de-CH" baseline="0" dirty="0" smtClean="0"/>
              <a:t>Bild Küchengeräte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0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der SOA </a:t>
            </a:r>
            <a:r>
              <a:rPr lang="en-US" dirty="0" err="1" smtClean="0"/>
              <a:t>Welte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häufig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Logik</a:t>
            </a:r>
            <a:r>
              <a:rPr lang="en-US" baseline="0" dirty="0" smtClean="0"/>
              <a:t> in ESB. Workflows etc.</a:t>
            </a:r>
          </a:p>
          <a:p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smtClean="0">
                <a:sym typeface="Wingdings" panose="05000000000000000000" pitchFamily="2" charset="2"/>
              </a:rPr>
              <a:t>ESB </a:t>
            </a:r>
            <a:r>
              <a:rPr lang="en-US" baseline="0" dirty="0" err="1" smtClean="0">
                <a:sym typeface="Wingdings" panose="05000000000000000000" pitchFamily="2" charset="2"/>
              </a:rPr>
              <a:t>wird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zum</a:t>
            </a:r>
            <a:r>
              <a:rPr lang="en-US" baseline="0" dirty="0" smtClean="0">
                <a:sym typeface="Wingdings" panose="05000000000000000000" pitchFamily="2" charset="2"/>
              </a:rPr>
              <a:t> Monolith und fast </a:t>
            </a:r>
            <a:r>
              <a:rPr lang="en-US" baseline="0" dirty="0" err="1" smtClean="0">
                <a:sym typeface="Wingdings" panose="05000000000000000000" pitchFamily="2" charset="2"/>
              </a:rPr>
              <a:t>nicht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ersetzbar</a:t>
            </a:r>
            <a:r>
              <a:rPr lang="en-US" baseline="0" dirty="0" smtClean="0">
                <a:sym typeface="Wingdings" panose="05000000000000000000" pitchFamily="2" charset="2"/>
              </a:rPr>
              <a:t> und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erweiterbar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endParaRPr lang="en-US" baseline="0" dirty="0" smtClean="0"/>
          </a:p>
          <a:p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Flaschenhals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8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REST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Vermittlungskomponente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Eventbasierend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dummen</a:t>
            </a:r>
            <a:r>
              <a:rPr lang="en-US" baseline="0" dirty="0" smtClean="0"/>
              <a:t>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12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Schön dass es verschiedenste Probleme gibt. Riesige</a:t>
            </a:r>
            <a:r>
              <a:rPr lang="de-CH" baseline="0" dirty="0" smtClean="0"/>
              <a:t> Datenmengen zu a</a:t>
            </a:r>
            <a:r>
              <a:rPr lang="de-CH" dirty="0" smtClean="0"/>
              <a:t>nalysieren</a:t>
            </a:r>
            <a:r>
              <a:rPr lang="de-CH" baseline="0" dirty="0" smtClean="0"/>
              <a:t> und Daten in ein Formular zu speichern sind nun mal sehr unterschiedlich.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The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tool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right</a:t>
            </a:r>
            <a:r>
              <a:rPr lang="de-CH" dirty="0" smtClean="0"/>
              <a:t> </a:t>
            </a:r>
            <a:r>
              <a:rPr lang="de-CH" dirty="0" err="1" smtClean="0"/>
              <a:t>job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Nur weil man es machen kann, heisst</a:t>
            </a:r>
            <a:r>
              <a:rPr lang="de-CH" baseline="0" dirty="0" smtClean="0"/>
              <a:t> es noch lange nicht dass man dies tun sollte. Aber man hat die Option.</a:t>
            </a:r>
          </a:p>
          <a:p>
            <a:endParaRPr lang="de-CH" baseline="0" dirty="0" smtClean="0"/>
          </a:p>
          <a:p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Netflix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hat Microservices </a:t>
            </a:r>
            <a:r>
              <a:rPr lang="de-CH" sz="1200" b="0" i="0" kern="120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Arichtektur</a:t>
            </a:r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 setzt z.B. auf die JVM</a:t>
            </a:r>
          </a:p>
          <a:p>
            <a:endParaRPr lang="de-CH" sz="1200" b="0" i="0" kern="120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6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Graph, SQL, </a:t>
            </a:r>
            <a:r>
              <a:rPr lang="de-CH" dirty="0" err="1" smtClean="0"/>
              <a:t>Documentsstore</a:t>
            </a:r>
            <a:endParaRPr lang="de-CH" dirty="0" smtClean="0"/>
          </a:p>
          <a:p>
            <a:endParaRPr lang="de-CH" dirty="0" smtClean="0"/>
          </a:p>
          <a:p>
            <a:r>
              <a:rPr lang="de-CH" dirty="0" smtClean="0"/>
              <a:t>Datenbank Integration</a:t>
            </a:r>
            <a:r>
              <a:rPr lang="de-CH" baseline="0" dirty="0" smtClean="0"/>
              <a:t> z.B. Story Swisscom Projekt AD, schon bei zwei Teams führt dies zu Schwierigkeiten</a:t>
            </a:r>
          </a:p>
          <a:p>
            <a:r>
              <a:rPr lang="de-CH" baseline="0" dirty="0" smtClean="0"/>
              <a:t>Amazon Ex. </a:t>
            </a:r>
            <a:r>
              <a:rPr lang="de-CH" baseline="0" dirty="0" err="1" smtClean="0"/>
              <a:t>Army</a:t>
            </a:r>
            <a:r>
              <a:rPr lang="de-CH" baseline="0" dirty="0" smtClean="0"/>
              <a:t> Ranger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6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 Service von Hand </a:t>
            </a:r>
            <a:r>
              <a:rPr lang="de-CH" dirty="0" err="1" smtClean="0"/>
              <a:t>deployen</a:t>
            </a:r>
            <a:r>
              <a:rPr lang="de-CH" baseline="0" dirty="0" smtClean="0"/>
              <a:t> vs. 100 Services von Hand </a:t>
            </a:r>
            <a:r>
              <a:rPr lang="de-CH" baseline="0" dirty="0" err="1" smtClean="0"/>
              <a:t>deployen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7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Netzwerk, Server</a:t>
            </a:r>
            <a:r>
              <a:rPr lang="de-CH" baseline="0" dirty="0" smtClean="0"/>
              <a:t> </a:t>
            </a:r>
            <a:r>
              <a:rPr lang="de-CH" baseline="0" dirty="0" err="1" smtClean="0"/>
              <a:t>ausfall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Patterns aus dem Buch «Release </a:t>
            </a:r>
            <a:r>
              <a:rPr lang="de-CH" baseline="0" dirty="0" err="1" smtClean="0"/>
              <a:t>It</a:t>
            </a:r>
            <a:r>
              <a:rPr lang="de-CH" baseline="0" dirty="0" smtClean="0"/>
              <a:t>!»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0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21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4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81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2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Wissen</a:t>
            </a:r>
            <a:r>
              <a:rPr lang="de-CH" baseline="0" dirty="0" smtClean="0"/>
              <a:t>: Vieles aus dem Buch, Artikel und Vorträgen im Web, Aber auch Erfahrungen beim Grossen </a:t>
            </a:r>
            <a:r>
              <a:rPr lang="de-CH" baseline="0" dirty="0" err="1" smtClean="0"/>
              <a:t>Telekommunikations</a:t>
            </a:r>
            <a:r>
              <a:rPr lang="de-CH" baseline="0" dirty="0" smtClean="0"/>
              <a:t> Unternehmen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24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sz="1200" b="0" i="0" kern="120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Beim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 Schiff, Wände die verhindern, dass das Wasser, nicht weiter eindringt. Ein einziges Leck soll das Schiff nicht zum Kentern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</a:rPr>
              <a:t>Legacy System A hat sehr lange Antwortzeiten 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 Connection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pool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 ist voll  Web Shop reagiert nicht mehr.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Idee: Ein </a:t>
            </a:r>
            <a:r>
              <a:rPr lang="de-CH" sz="1200" b="0" i="0" kern="1200" baseline="0" dirty="0" err="1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Umsystem</a:t>
            </a:r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, soll das Hauptsystem nicht zum Fall bringen.</a:t>
            </a:r>
          </a:p>
          <a:p>
            <a:endParaRPr lang="de-CH" sz="1200" b="0" i="0" kern="1200" baseline="0" dirty="0" smtClean="0">
              <a:solidFill>
                <a:schemeClr val="tx1"/>
              </a:solidFill>
              <a:effectLst/>
              <a:latin typeface="AA Zuehlke" pitchFamily="2" charset="0"/>
              <a:ea typeface="+mn-ea"/>
              <a:cs typeface="+mn-cs"/>
              <a:sym typeface="Wingdings" panose="05000000000000000000" pitchFamily="2" charset="2"/>
            </a:endParaRPr>
          </a:p>
          <a:p>
            <a:r>
              <a:rPr lang="de-CH" sz="1200" b="0" i="0" kern="1200" baseline="0" dirty="0" smtClean="0">
                <a:solidFill>
                  <a:schemeClr val="tx1"/>
                </a:solidFill>
                <a:effectLst/>
                <a:latin typeface="AA Zuehlke" pitchFamily="2" charset="0"/>
                <a:ea typeface="+mn-ea"/>
                <a:cs typeface="+mn-cs"/>
                <a:sym typeface="Wingdings" panose="05000000000000000000" pitchFamily="2" charset="2"/>
              </a:rPr>
              <a:t>Wie soll man das ganze Testen?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057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Netflix</a:t>
            </a:r>
            <a:r>
              <a:rPr lang="de-CH" baseline="0" dirty="0" smtClean="0"/>
              <a:t> hat sehr viele Tools im Bereich </a:t>
            </a:r>
            <a:r>
              <a:rPr lang="de-CH" baseline="0" dirty="0" err="1" smtClean="0"/>
              <a:t>Microservcies</a:t>
            </a:r>
            <a:r>
              <a:rPr lang="de-CH" baseline="0" dirty="0" smtClean="0"/>
              <a:t>. Chaos </a:t>
            </a:r>
            <a:r>
              <a:rPr lang="de-CH" baseline="0" dirty="0" err="1" smtClean="0"/>
              <a:t>Monkey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err="1" smtClean="0"/>
              <a:t>Netflix</a:t>
            </a:r>
            <a:r>
              <a:rPr lang="de-CH" baseline="0" dirty="0" smtClean="0"/>
              <a:t> lässt dies in der Produktion laufen!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297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SOA</a:t>
            </a:r>
            <a:r>
              <a:rPr lang="de-CH" baseline="0" dirty="0" smtClean="0"/>
              <a:t> 10 Jahre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050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Unter dem Begriff</a:t>
            </a:r>
            <a:r>
              <a:rPr lang="de-CH" baseline="0" dirty="0" smtClean="0"/>
              <a:t> SOA wir sehr viel darunter verstanden.</a:t>
            </a:r>
          </a:p>
          <a:p>
            <a:endParaRPr lang="de-CH" baseline="0" dirty="0" smtClean="0"/>
          </a:p>
          <a:p>
            <a:r>
              <a:rPr lang="de-CH" baseline="0" dirty="0" smtClean="0"/>
              <a:t>Micro Services stark beeinflusst. Martin Fowler, Microservices sind ein kleiner Teil.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73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100 </a:t>
            </a:r>
            <a:r>
              <a:rPr lang="de-CH" dirty="0" err="1" smtClean="0"/>
              <a:t>LoC</a:t>
            </a:r>
            <a:r>
              <a:rPr lang="de-CH" dirty="0" smtClean="0"/>
              <a:t>, 1000 </a:t>
            </a:r>
            <a:r>
              <a:rPr lang="de-CH" dirty="0" err="1" smtClean="0"/>
              <a:t>LoC</a:t>
            </a:r>
            <a:r>
              <a:rPr lang="de-CH" dirty="0" smtClean="0"/>
              <a:t>, 1000</a:t>
            </a:r>
            <a:r>
              <a:rPr lang="de-CH" baseline="0" dirty="0" smtClean="0"/>
              <a:t>0 </a:t>
            </a:r>
            <a:r>
              <a:rPr lang="de-CH" baseline="0" dirty="0" err="1" smtClean="0"/>
              <a:t>LoC</a:t>
            </a:r>
            <a:r>
              <a:rPr lang="de-CH" baseline="0" dirty="0" smtClean="0"/>
              <a:t>? </a:t>
            </a:r>
            <a:r>
              <a:rPr lang="de-CH" baseline="0" dirty="0" err="1" smtClean="0"/>
              <a:t>Programmiersprachenabhänig</a:t>
            </a:r>
            <a:endParaRPr lang="de-CH" baseline="0" dirty="0" smtClean="0"/>
          </a:p>
          <a:p>
            <a:endParaRPr lang="de-CH" baseline="0" dirty="0" smtClean="0"/>
          </a:p>
          <a:p>
            <a:r>
              <a:rPr lang="de-CH" baseline="0" dirty="0" smtClean="0"/>
              <a:t>SRP - </a:t>
            </a:r>
            <a:r>
              <a:rPr lang="de-CH" baseline="0" dirty="0" err="1" smtClean="0"/>
              <a:t>Responsabilty</a:t>
            </a:r>
            <a:r>
              <a:rPr lang="de-CH" baseline="0" dirty="0" smtClean="0"/>
              <a:t> kann auch unterschiedlich Gross sein</a:t>
            </a:r>
          </a:p>
          <a:p>
            <a:endParaRPr lang="de-CH" baseline="0" dirty="0" smtClean="0"/>
          </a:p>
          <a:p>
            <a:r>
              <a:rPr lang="de-CH" dirty="0" smtClean="0"/>
              <a:t>Es gibt verschiedene</a:t>
            </a:r>
            <a:r>
              <a:rPr lang="de-CH" baseline="0" dirty="0" smtClean="0"/>
              <a:t> Angaben zur Grösse, von mehre Service pro Entwickler bis zu ein Service pro Team</a:t>
            </a:r>
          </a:p>
          <a:p>
            <a:endParaRPr lang="de-CH" baseline="0" dirty="0" smtClean="0"/>
          </a:p>
          <a:p>
            <a:r>
              <a:rPr lang="de-CH" baseline="0" dirty="0" smtClean="0"/>
              <a:t>Maximum: Muss von einem Team gemanagt werden können.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70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Simplicity</a:t>
            </a:r>
            <a:endParaRPr lang="de-CH" dirty="0" smtClean="0"/>
          </a:p>
          <a:p>
            <a:r>
              <a:rPr lang="de-CH" baseline="0" dirty="0" smtClean="0"/>
              <a:t>Bekannt, Erfahrung, Alls ganzes </a:t>
            </a:r>
            <a:r>
              <a:rPr lang="de-CH" baseline="0" dirty="0" err="1" smtClean="0"/>
              <a:t>einfachers</a:t>
            </a:r>
            <a:r>
              <a:rPr lang="de-CH" baseline="0" dirty="0" smtClean="0"/>
              <a:t> zu verstehen all ein verteiltes System.</a:t>
            </a:r>
          </a:p>
          <a:p>
            <a:r>
              <a:rPr lang="de-CH" baseline="0" dirty="0" smtClean="0"/>
              <a:t>Vorteil Microservices: Einzelne Services sind einfacher zu verstehen</a:t>
            </a:r>
          </a:p>
          <a:p>
            <a:r>
              <a:rPr lang="de-CH" baseline="0" dirty="0" smtClean="0"/>
              <a:t>Es kann sinnvoll sein mit einem Monolith zu starten, damit man die Domäne besser kennen lernt und bei einer </a:t>
            </a:r>
            <a:r>
              <a:rPr lang="de-CH" baseline="0" dirty="0" err="1" smtClean="0"/>
              <a:t>gewiessen</a:t>
            </a:r>
            <a:r>
              <a:rPr lang="de-CH" baseline="0" dirty="0" smtClean="0"/>
              <a:t> Grösse die Applikation in Microservices </a:t>
            </a:r>
            <a:r>
              <a:rPr lang="de-CH" baseline="0" dirty="0" err="1" smtClean="0"/>
              <a:t>zuzerlegen</a:t>
            </a:r>
            <a:r>
              <a:rPr lang="de-CH" baseline="0" dirty="0" smtClean="0"/>
              <a:t>.</a:t>
            </a:r>
          </a:p>
          <a:p>
            <a:endParaRPr lang="de-CH" dirty="0" smtClean="0"/>
          </a:p>
          <a:p>
            <a:r>
              <a:rPr lang="de-CH" dirty="0" err="1" smtClean="0"/>
              <a:t>Partital</a:t>
            </a:r>
            <a:r>
              <a:rPr lang="de-CH" dirty="0" smtClean="0"/>
              <a:t> </a:t>
            </a:r>
            <a:r>
              <a:rPr lang="de-CH" dirty="0" err="1" smtClean="0"/>
              <a:t>Deployment</a:t>
            </a:r>
            <a:r>
              <a:rPr lang="de-CH" dirty="0" smtClean="0"/>
              <a:t>: Muss nicht den kompletten Webshop </a:t>
            </a:r>
            <a:r>
              <a:rPr lang="de-CH" dirty="0" err="1" smtClean="0"/>
              <a:t>deployen</a:t>
            </a:r>
            <a:r>
              <a:rPr lang="de-CH" dirty="0" smtClean="0"/>
              <a:t>,</a:t>
            </a:r>
            <a:r>
              <a:rPr lang="de-CH" baseline="0" dirty="0" smtClean="0"/>
              <a:t> wenn neues Empfehlungssystem vorhanden. </a:t>
            </a:r>
            <a:r>
              <a:rPr lang="de-CH" baseline="0" dirty="0" smtClean="0">
                <a:sym typeface="Wingdings" panose="05000000000000000000" pitchFamily="2" charset="2"/>
              </a:rPr>
              <a:t> Reduziert Ausfall </a:t>
            </a:r>
            <a:r>
              <a:rPr lang="de-CH" baseline="0" dirty="0" err="1" smtClean="0">
                <a:sym typeface="Wingdings" panose="05000000000000000000" pitchFamily="2" charset="2"/>
              </a:rPr>
              <a:t>Risikio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Erweiterung ohne Effekt auf bestehende Service  Einzelne Service können ersetzt werden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Time </a:t>
            </a:r>
            <a:r>
              <a:rPr lang="de-CH" baseline="0" dirty="0" err="1" smtClean="0">
                <a:sym typeface="Wingdings" panose="05000000000000000000" pitchFamily="2" charset="2"/>
              </a:rPr>
              <a:t>to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market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Availability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Empefhlungssystem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läfut</a:t>
            </a:r>
            <a:r>
              <a:rPr lang="de-CH" baseline="0" dirty="0" smtClean="0">
                <a:sym typeface="Wingdings" panose="05000000000000000000" pitchFamily="2" charset="2"/>
              </a:rPr>
              <a:t> nicht mehr, Bestellservice funktioniert immer noch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r>
              <a:rPr lang="de-CH" baseline="0" dirty="0" smtClean="0">
                <a:sym typeface="Wingdings" panose="05000000000000000000" pitchFamily="2" charset="2"/>
              </a:rPr>
              <a:t>: Schwieriger, Verteiltes System, Eventual </a:t>
            </a:r>
            <a:r>
              <a:rPr lang="de-CH" baseline="0" dirty="0" err="1" smtClean="0">
                <a:sym typeface="Wingdings" panose="05000000000000000000" pitchFamily="2" charset="2"/>
              </a:rPr>
              <a:t>Consistency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Inter-module </a:t>
            </a:r>
            <a:r>
              <a:rPr lang="de-CH" baseline="0" dirty="0" err="1" smtClean="0">
                <a:sym typeface="Wingdings" panose="05000000000000000000" pitchFamily="2" charset="2"/>
              </a:rPr>
              <a:t>refacotring</a:t>
            </a:r>
            <a:r>
              <a:rPr lang="de-CH" baseline="0" dirty="0" smtClean="0">
                <a:sym typeface="Wingdings" panose="05000000000000000000" pitchFamily="2" charset="2"/>
              </a:rPr>
              <a:t>: </a:t>
            </a:r>
            <a:r>
              <a:rPr lang="de-CH" baseline="0" dirty="0" err="1" smtClean="0">
                <a:sym typeface="Wingdings" panose="05000000000000000000" pitchFamily="2" charset="2"/>
              </a:rPr>
              <a:t>Refactoring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tools</a:t>
            </a:r>
            <a:r>
              <a:rPr lang="de-CH" baseline="0" dirty="0" smtClean="0">
                <a:sym typeface="Wingdings" panose="05000000000000000000" pitchFamily="2" charset="2"/>
              </a:rPr>
              <a:t>, Ein </a:t>
            </a:r>
            <a:r>
              <a:rPr lang="de-CH" baseline="0" dirty="0" err="1" smtClean="0">
                <a:sym typeface="Wingdings" panose="05000000000000000000" pitchFamily="2" charset="2"/>
              </a:rPr>
              <a:t>Repo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err="1" smtClean="0">
                <a:sym typeface="Wingdings" panose="05000000000000000000" pitchFamily="2" charset="2"/>
              </a:rPr>
              <a:t>Preserve</a:t>
            </a:r>
            <a:r>
              <a:rPr lang="de-CH" baseline="0" dirty="0" smtClean="0">
                <a:sym typeface="Wingdings" panose="05000000000000000000" pitchFamily="2" charset="2"/>
              </a:rPr>
              <a:t> </a:t>
            </a:r>
            <a:r>
              <a:rPr lang="de-CH" baseline="0" dirty="0" err="1" smtClean="0">
                <a:sym typeface="Wingdings" panose="05000000000000000000" pitchFamily="2" charset="2"/>
              </a:rPr>
              <a:t>Modularity</a:t>
            </a:r>
            <a:r>
              <a:rPr lang="de-CH" baseline="0" dirty="0" smtClean="0">
                <a:sym typeface="Wingdings" panose="05000000000000000000" pitchFamily="2" charset="2"/>
              </a:rPr>
              <a:t>: Klare Schnittstellen, Code der Service ist eigenen </a:t>
            </a:r>
            <a:r>
              <a:rPr lang="de-CH" baseline="0" dirty="0" err="1" smtClean="0">
                <a:sym typeface="Wingdings" panose="05000000000000000000" pitchFamily="2" charset="2"/>
              </a:rPr>
              <a:t>Repos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Multiple </a:t>
            </a:r>
            <a:r>
              <a:rPr lang="de-CH" baseline="0" dirty="0" err="1" smtClean="0">
                <a:sym typeface="Wingdings" panose="05000000000000000000" pitchFamily="2" charset="2"/>
              </a:rPr>
              <a:t>Platforms</a:t>
            </a:r>
            <a:r>
              <a:rPr lang="de-CH" baseline="0" dirty="0" smtClean="0">
                <a:sym typeface="Wingdings" panose="05000000000000000000" pitchFamily="2" charset="2"/>
              </a:rPr>
              <a:t>: Java, Scala, </a:t>
            </a:r>
            <a:r>
              <a:rPr lang="de-CH" baseline="0" dirty="0" err="1" smtClean="0">
                <a:sym typeface="Wingdings" panose="05000000000000000000" pitchFamily="2" charset="2"/>
              </a:rPr>
              <a:t>Datebanken</a:t>
            </a:r>
            <a:endParaRPr lang="de-CH" baseline="0" dirty="0" smtClean="0">
              <a:sym typeface="Wingdings" panose="05000000000000000000" pitchFamily="2" charset="2"/>
            </a:endParaRPr>
          </a:p>
          <a:p>
            <a:endParaRPr lang="de-CH" baseline="0" dirty="0" smtClean="0">
              <a:sym typeface="Wingdings" panose="05000000000000000000" pitchFamily="2" charset="2"/>
            </a:endParaRPr>
          </a:p>
          <a:p>
            <a:r>
              <a:rPr lang="de-CH" baseline="0" dirty="0" smtClean="0">
                <a:sym typeface="Wingdings" panose="05000000000000000000" pitchFamily="2" charset="2"/>
              </a:rPr>
              <a:t>Martin Fowler  Wenn man nicht sicher ist oder man ein relatives kleines System hat. Ist es besser man startet mit einem Monolith.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6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ToughtWorks</a:t>
            </a:r>
            <a:r>
              <a:rPr lang="de-CH" dirty="0" smtClean="0"/>
              <a:t>,</a:t>
            </a:r>
            <a:r>
              <a:rPr lang="de-CH" baseline="0" dirty="0" smtClean="0"/>
              <a:t> Amazon, </a:t>
            </a:r>
            <a:r>
              <a:rPr lang="de-CH" baseline="0" dirty="0" err="1" smtClean="0"/>
              <a:t>Netflix</a:t>
            </a:r>
            <a:endParaRPr lang="de-CH" dirty="0" smtClean="0"/>
          </a:p>
          <a:p>
            <a:r>
              <a:rPr lang="de-CH" dirty="0" smtClean="0"/>
              <a:t>Google Trend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1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CD Player Example</a:t>
            </a:r>
          </a:p>
          <a:p>
            <a:r>
              <a:rPr lang="en-US" dirty="0" err="1" smtClean="0"/>
              <a:t>Zwei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Formen</a:t>
            </a:r>
            <a:endParaRPr lang="en-US" baseline="0" dirty="0" smtClean="0"/>
          </a:p>
          <a:p>
            <a:r>
              <a:rPr lang="en-US" baseline="0" dirty="0" smtClean="0"/>
              <a:t>Library: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JSON Library </a:t>
            </a:r>
          </a:p>
          <a:p>
            <a:r>
              <a:rPr lang="en-US" baseline="0" dirty="0" smtClean="0"/>
              <a:t>Service: Hat </a:t>
            </a:r>
            <a:r>
              <a:rPr lang="en-US" baseline="0" dirty="0" err="1" smtClean="0"/>
              <a:t>eigenen</a:t>
            </a:r>
            <a:r>
              <a:rPr lang="en-US" baseline="0" dirty="0" smtClean="0"/>
              <a:t> Process (IPC, Web Service, Rest Calls)</a:t>
            </a:r>
          </a:p>
          <a:p>
            <a:r>
              <a:rPr lang="en-US" baseline="0" dirty="0" err="1" smtClean="0"/>
              <a:t>Moonolith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Nachteil</a:t>
            </a:r>
            <a:r>
              <a:rPr lang="en-US" baseline="0" dirty="0" smtClean="0"/>
              <a:t> Java 8,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Definition </a:t>
            </a:r>
            <a:r>
              <a:rPr lang="en-US" baseline="0" dirty="0" err="1" smtClean="0"/>
              <a:t>vorlesen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Beispiel</a:t>
            </a:r>
            <a:r>
              <a:rPr lang="en-US" baseline="0" dirty="0" smtClean="0"/>
              <a:t> Swisscom SAM / </a:t>
            </a:r>
            <a:r>
              <a:rPr lang="en-US" baseline="0" dirty="0" err="1" smtClean="0"/>
              <a:t>Bluedatit</a:t>
            </a: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baseline="0" dirty="0" err="1" smtClean="0">
                <a:sym typeface="Wingdings" panose="05000000000000000000" pitchFamily="2" charset="2"/>
              </a:rPr>
              <a:t>Enge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Kopplung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Sehr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schwierig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etwas</a:t>
            </a:r>
            <a:r>
              <a:rPr lang="en-US" baseline="0" dirty="0" smtClean="0">
                <a:sym typeface="Wingdings" panose="05000000000000000000" pitchFamily="2" charset="2"/>
              </a:rPr>
              <a:t> am </a:t>
            </a:r>
            <a:r>
              <a:rPr lang="en-US" baseline="0" dirty="0" err="1" smtClean="0">
                <a:sym typeface="Wingdings" panose="05000000000000000000" pitchFamily="2" charset="2"/>
              </a:rPr>
              <a:t>Bluedait</a:t>
            </a:r>
            <a:r>
              <a:rPr lang="en-US" baseline="0" dirty="0" smtClean="0">
                <a:sym typeface="Wingdings" panose="05000000000000000000" pitchFamily="2" charset="2"/>
              </a:rPr>
              <a:t> Layer </a:t>
            </a:r>
            <a:r>
              <a:rPr lang="en-US" baseline="0" dirty="0" err="1" smtClean="0">
                <a:sym typeface="Wingdings" panose="05000000000000000000" pitchFamily="2" charset="2"/>
              </a:rPr>
              <a:t>zu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ändern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 err="1" smtClean="0">
                <a:sym typeface="Wingdings" panose="05000000000000000000" pitchFamily="2" charset="2"/>
              </a:rPr>
              <a:t>Im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letze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Jahr</a:t>
            </a:r>
            <a:r>
              <a:rPr lang="en-US" baseline="0" dirty="0" smtClean="0">
                <a:sym typeface="Wingdings" panose="05000000000000000000" pitchFamily="2" charset="2"/>
              </a:rPr>
              <a:t>: </a:t>
            </a:r>
            <a:r>
              <a:rPr lang="en-US" baseline="0" dirty="0" err="1" smtClean="0">
                <a:sym typeface="Wingdings" panose="05000000000000000000" pitchFamily="2" charset="2"/>
              </a:rPr>
              <a:t>Analyse</a:t>
            </a:r>
            <a:r>
              <a:rPr lang="en-US" baseline="0" dirty="0" smtClean="0">
                <a:sym typeface="Wingdings" panose="05000000000000000000" pitchFamily="2" charset="2"/>
              </a:rPr>
              <a:t> Java Library: </a:t>
            </a:r>
            <a:r>
              <a:rPr lang="en-US" baseline="0" dirty="0" err="1" smtClean="0">
                <a:sym typeface="Wingdings" panose="05000000000000000000" pitchFamily="2" charset="2"/>
              </a:rPr>
              <a:t>Extrem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viele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Aufrufe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6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Crossfunctional</a:t>
            </a:r>
            <a:r>
              <a:rPr lang="en-US" baseline="0" dirty="0" smtClean="0"/>
              <a:t> Teams</a:t>
            </a:r>
          </a:p>
          <a:p>
            <a:r>
              <a:rPr lang="en-US" baseline="0" dirty="0" err="1" smtClean="0"/>
              <a:t>Idee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Endkunden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runter</a:t>
            </a:r>
            <a:r>
              <a:rPr lang="en-US" baseline="0" dirty="0" smtClean="0"/>
              <a:t> in die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Direkter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Kundenkontakt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Ziel</a:t>
            </a:r>
            <a:r>
              <a:rPr lang="en-US" baseline="0" dirty="0" smtClean="0"/>
              <a:t>: Low Coupling and High Cohesion</a:t>
            </a:r>
          </a:p>
          <a:p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Design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3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Projektdenken</a:t>
            </a:r>
          </a:p>
          <a:p>
            <a:r>
              <a:rPr lang="de-CH" dirty="0" smtClean="0"/>
              <a:t>Team macht Software</a:t>
            </a:r>
            <a:r>
              <a:rPr lang="de-CH" baseline="0" dirty="0" smtClean="0"/>
              <a:t> und übergibt sie dann dem Betrieb.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Komplette Verantwortung</a:t>
            </a:r>
            <a:r>
              <a:rPr lang="de-CH" baseline="0" dirty="0" smtClean="0"/>
              <a:t> </a:t>
            </a:r>
            <a:r>
              <a:rPr lang="de-CH" baseline="0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Service </a:t>
            </a:r>
            <a:r>
              <a:rPr lang="de-CH" dirty="0" err="1" smtClean="0"/>
              <a:t>ownership</a:t>
            </a:r>
            <a:endParaRPr lang="de-CH" dirty="0" smtClean="0"/>
          </a:p>
          <a:p>
            <a:r>
              <a:rPr lang="de-CH" dirty="0" smtClean="0"/>
              <a:t>Kompletter Lebenszyklus: Entwicklung, Betrieb, </a:t>
            </a:r>
            <a:r>
              <a:rPr lang="de-CH" dirty="0" err="1" smtClean="0"/>
              <a:t>u.s.w</a:t>
            </a:r>
            <a:r>
              <a:rPr lang="de-CH" dirty="0" smtClean="0"/>
              <a:t>.</a:t>
            </a:r>
            <a:r>
              <a:rPr lang="de-CH" baseline="0" dirty="0" smtClean="0"/>
              <a:t> beim Team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70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E102C5-3B9C-48EE-BFF0-2E7AF2F2A1F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6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4264E6ED-4106-4F3B-9CFD-5B1FD7FB72B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9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08092D74-8BE3-41DC-A46C-1AB230F9934A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pic>
        <p:nvPicPr>
          <p:cNvPr id="25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0944561F-17AD-4FF7-A0E2-8B72FA37DC22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25513A2F-A2DA-4B9B-B18A-B52C0097CBC9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023" y="1789112"/>
            <a:ext cx="3920577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B75B72C4-85DA-4679-8B91-5195E97D73F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52400" y="1789112"/>
            <a:ext cx="4680000" cy="4680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Slide </a:t>
            </a:r>
            <a:fld id="{86A4DC83-D04D-4D12-83A9-87874BF279CC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ADDE63FE-3B1C-4CCC-9B9A-07802552BB45}" type="slidenum">
              <a:rPr lang="de-CH" smtClean="0"/>
              <a:t>‹#›</a:t>
            </a:fld>
            <a:endParaRPr lang="de-CH" dirty="0"/>
          </a:p>
        </p:txBody>
      </p:sp>
      <p:pic>
        <p:nvPicPr>
          <p:cNvPr id="8" name="Logo" descr="C:\Users\Luc Benninger\Desktop\Zuehlke_Logo_rgb_300dpi.png"/>
          <p:cNvPicPr>
            <a:picLocks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88" y="292100"/>
            <a:ext cx="1141412" cy="114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</a:t>
            </a:r>
            <a:r>
              <a:rPr lang="de-CH" dirty="0" err="1" smtClean="0"/>
              <a:t>text</a:t>
            </a:r>
            <a:r>
              <a:rPr lang="de-CH" dirty="0" smtClean="0"/>
              <a:t> </a:t>
            </a:r>
            <a:r>
              <a:rPr lang="de-CH" dirty="0" err="1" smtClean="0"/>
              <a:t>styles</a:t>
            </a:r>
            <a:endParaRPr lang="de-CH" dirty="0" smtClean="0"/>
          </a:p>
          <a:p>
            <a:pPr lvl="1"/>
            <a:r>
              <a:rPr lang="de-CH" dirty="0" smtClean="0"/>
              <a:t>Second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2"/>
            <a:r>
              <a:rPr lang="de-CH" dirty="0" smtClean="0"/>
              <a:t>Third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3"/>
            <a:r>
              <a:rPr lang="de-CH" dirty="0" err="1" smtClean="0"/>
              <a:t>Fourth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 smtClean="0"/>
          </a:p>
          <a:p>
            <a:pPr lvl="4"/>
            <a:r>
              <a:rPr lang="de-CH" dirty="0" err="1" smtClean="0"/>
              <a:t>Fifth</a:t>
            </a:r>
            <a:r>
              <a:rPr lang="de-CH" dirty="0" smtClean="0"/>
              <a:t> </a:t>
            </a:r>
            <a:r>
              <a:rPr lang="de-CH" dirty="0" err="1" smtClean="0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Slide </a:t>
            </a:r>
            <a:fld id="{D0E2CFE8-6AE7-4BB8-9CEF-E40FDB0E694F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46" name="TextBox 45"/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1" r:id="rId3"/>
    <p:sldLayoutId id="2147483673" r:id="rId4"/>
    <p:sldLayoutId id="2147483675" r:id="rId5"/>
    <p:sldLayoutId id="2147483674" r:id="rId6"/>
    <p:sldLayoutId id="2147483654" r:id="rId7"/>
    <p:sldLayoutId id="2147483672" r:id="rId8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Microservices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6928"/>
          <a:stretch>
            <a:fillRect/>
          </a:stretch>
        </p:blipFill>
        <p:spPr/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0EBA4684-CA92-439B-B718-F7320D30FC3E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ransition spd="slow" advTm="34782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</a:t>
            </a:r>
            <a:r>
              <a:rPr lang="en-US" dirty="0"/>
              <a:t>which design systems ... are constrained to produce designs which are copies of the communication structures of these organizations</a:t>
            </a:r>
          </a:p>
          <a:p>
            <a:r>
              <a:rPr lang="en-US" dirty="0"/>
              <a:t>Melvyn Conway, 1967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Conway’s law	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579438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109456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637287" y="3190991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99612" y="3162815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UI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109456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637287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999612" y="4170241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Backend</a:t>
            </a:r>
          </a:p>
        </p:txBody>
      </p:sp>
      <p:grpSp>
        <p:nvGrpSpPr>
          <p:cNvPr id="70" name="Grupa 245"/>
          <p:cNvGrpSpPr/>
          <p:nvPr/>
        </p:nvGrpSpPr>
        <p:grpSpPr>
          <a:xfrm>
            <a:off x="583656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109878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1641505" y="53367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3003830" y="5308528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DB</a:t>
            </a:r>
          </a:p>
        </p:txBody>
      </p:sp>
      <p:grpSp>
        <p:nvGrpSpPr>
          <p:cNvPr id="101" name="Grupa 245"/>
          <p:cNvGrpSpPr/>
          <p:nvPr/>
        </p:nvGrpSpPr>
        <p:grpSpPr>
          <a:xfrm>
            <a:off x="2119111" y="4181239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102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71557290"/>
      </p:ext>
    </p:extLst>
  </p:cSld>
  <p:clrMapOvr>
    <a:masterClrMapping/>
  </p:clrMapOvr>
  <p:transition spd="slow" advTm="9345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Organized around business capabilities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11</a:t>
            </a:fld>
            <a:endParaRPr lang="de-CH" dirty="0"/>
          </a:p>
        </p:txBody>
      </p:sp>
      <p:grpSp>
        <p:nvGrpSpPr>
          <p:cNvPr id="9" name="Grupa 245"/>
          <p:cNvGrpSpPr/>
          <p:nvPr/>
        </p:nvGrpSpPr>
        <p:grpSpPr>
          <a:xfrm>
            <a:off x="1382835" y="2002063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upa 245"/>
          <p:cNvGrpSpPr/>
          <p:nvPr/>
        </p:nvGrpSpPr>
        <p:grpSpPr>
          <a:xfrm>
            <a:off x="6795955" y="3040099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2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a 245"/>
          <p:cNvGrpSpPr/>
          <p:nvPr/>
        </p:nvGrpSpPr>
        <p:grpSpPr>
          <a:xfrm>
            <a:off x="1073792" y="4217935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3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2908306" y="200206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Orders</a:t>
            </a:r>
          </a:p>
        </p:txBody>
      </p:sp>
      <p:grpSp>
        <p:nvGrpSpPr>
          <p:cNvPr id="39" name="Grupa 245"/>
          <p:cNvGrpSpPr/>
          <p:nvPr/>
        </p:nvGrpSpPr>
        <p:grpSpPr>
          <a:xfrm>
            <a:off x="579438" y="4198417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4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a 245"/>
          <p:cNvGrpSpPr/>
          <p:nvPr/>
        </p:nvGrpSpPr>
        <p:grpSpPr>
          <a:xfrm>
            <a:off x="7660158" y="3015956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5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upa 245"/>
          <p:cNvGrpSpPr/>
          <p:nvPr/>
        </p:nvGrpSpPr>
        <p:grpSpPr>
          <a:xfrm>
            <a:off x="1843348" y="2019770"/>
            <a:ext cx="341445" cy="826025"/>
            <a:chOff x="6124576" y="3898901"/>
            <a:chExt cx="314325" cy="760413"/>
          </a:xfrm>
          <a:solidFill>
            <a:schemeClr val="accent3"/>
          </a:solidFill>
        </p:grpSpPr>
        <p:sp>
          <p:nvSpPr>
            <p:cNvPr id="60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feld 68"/>
          <p:cNvSpPr txBox="1"/>
          <p:nvPr/>
        </p:nvSpPr>
        <p:spPr>
          <a:xfrm>
            <a:off x="2644594" y="4180553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Catalog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70" name="Grupa 245"/>
          <p:cNvGrpSpPr/>
          <p:nvPr/>
        </p:nvGrpSpPr>
        <p:grpSpPr>
          <a:xfrm>
            <a:off x="1599401" y="4236904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7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upa 245"/>
          <p:cNvGrpSpPr/>
          <p:nvPr/>
        </p:nvGrpSpPr>
        <p:grpSpPr>
          <a:xfrm>
            <a:off x="7208874" y="3032973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8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upa 245"/>
          <p:cNvGrpSpPr/>
          <p:nvPr/>
        </p:nvGrpSpPr>
        <p:grpSpPr>
          <a:xfrm>
            <a:off x="2320644" y="2006375"/>
            <a:ext cx="341445" cy="826025"/>
            <a:chOff x="6124576" y="3898901"/>
            <a:chExt cx="314325" cy="760413"/>
          </a:xfrm>
          <a:solidFill>
            <a:schemeClr val="accent1"/>
          </a:solidFill>
        </p:grpSpPr>
        <p:sp>
          <p:nvSpPr>
            <p:cNvPr id="91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feld 99"/>
          <p:cNvSpPr txBox="1"/>
          <p:nvPr/>
        </p:nvSpPr>
        <p:spPr>
          <a:xfrm>
            <a:off x="5310762" y="3059346"/>
            <a:ext cx="2993950" cy="8823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Shipping</a:t>
            </a:r>
            <a:endParaRPr lang="de-CH" sz="2200" dirty="0" smtClean="0">
              <a:latin typeface="AA Zuehlke" pitchFamily="2" charset="0"/>
            </a:endParaRPr>
          </a:p>
        </p:txBody>
      </p:sp>
      <p:grpSp>
        <p:nvGrpSpPr>
          <p:cNvPr id="102" name="Grupa 245"/>
          <p:cNvGrpSpPr/>
          <p:nvPr/>
        </p:nvGrpSpPr>
        <p:grpSpPr>
          <a:xfrm>
            <a:off x="2058380" y="4236904"/>
            <a:ext cx="341445" cy="826025"/>
            <a:chOff x="6124576" y="3898901"/>
            <a:chExt cx="314325" cy="760413"/>
          </a:xfrm>
          <a:solidFill>
            <a:schemeClr val="accent4"/>
          </a:solidFill>
        </p:grpSpPr>
        <p:sp>
          <p:nvSpPr>
            <p:cNvPr id="103" name="Freeform 105"/>
            <p:cNvSpPr>
              <a:spLocks noEditPoints="1"/>
            </p:cNvSpPr>
            <p:nvPr/>
          </p:nvSpPr>
          <p:spPr bwMode="auto">
            <a:xfrm>
              <a:off x="6200776" y="3916363"/>
              <a:ext cx="155575" cy="150813"/>
            </a:xfrm>
            <a:custGeom>
              <a:avLst/>
              <a:gdLst/>
              <a:ahLst/>
              <a:cxnLst>
                <a:cxn ang="0">
                  <a:pos x="58" y="91"/>
                </a:cxn>
                <a:cxn ang="0">
                  <a:pos x="56" y="91"/>
                </a:cxn>
                <a:cxn ang="0">
                  <a:pos x="50" y="86"/>
                </a:cxn>
                <a:cxn ang="0">
                  <a:pos x="57" y="65"/>
                </a:cxn>
                <a:cxn ang="0">
                  <a:pos x="30" y="78"/>
                </a:cxn>
                <a:cxn ang="0">
                  <a:pos x="24" y="73"/>
                </a:cxn>
                <a:cxn ang="0">
                  <a:pos x="35" y="49"/>
                </a:cxn>
                <a:cxn ang="0">
                  <a:pos x="9" y="61"/>
                </a:cxn>
                <a:cxn ang="0">
                  <a:pos x="3" y="57"/>
                </a:cxn>
                <a:cxn ang="0">
                  <a:pos x="15" y="28"/>
                </a:cxn>
                <a:cxn ang="0">
                  <a:pos x="12" y="24"/>
                </a:cxn>
                <a:cxn ang="0">
                  <a:pos x="15" y="12"/>
                </a:cxn>
                <a:cxn ang="0">
                  <a:pos x="17" y="11"/>
                </a:cxn>
                <a:cxn ang="0">
                  <a:pos x="23" y="7"/>
                </a:cxn>
                <a:cxn ang="0">
                  <a:pos x="40" y="1"/>
                </a:cxn>
                <a:cxn ang="0">
                  <a:pos x="45" y="5"/>
                </a:cxn>
                <a:cxn ang="0">
                  <a:pos x="38" y="26"/>
                </a:cxn>
                <a:cxn ang="0">
                  <a:pos x="69" y="11"/>
                </a:cxn>
                <a:cxn ang="0">
                  <a:pos x="75" y="15"/>
                </a:cxn>
                <a:cxn ang="0">
                  <a:pos x="65" y="39"/>
                </a:cxn>
                <a:cxn ang="0">
                  <a:pos x="83" y="32"/>
                </a:cxn>
                <a:cxn ang="0">
                  <a:pos x="89" y="36"/>
                </a:cxn>
                <a:cxn ang="0">
                  <a:pos x="82" y="58"/>
                </a:cxn>
                <a:cxn ang="0">
                  <a:pos x="86" y="58"/>
                </a:cxn>
                <a:cxn ang="0">
                  <a:pos x="91" y="63"/>
                </a:cxn>
                <a:cxn ang="0">
                  <a:pos x="88" y="75"/>
                </a:cxn>
                <a:cxn ang="0">
                  <a:pos x="86" y="76"/>
                </a:cxn>
                <a:cxn ang="0">
                  <a:pos x="75" y="82"/>
                </a:cxn>
                <a:cxn ang="0">
                  <a:pos x="58" y="91"/>
                </a:cxn>
                <a:cxn ang="0">
                  <a:pos x="76" y="72"/>
                </a:cxn>
                <a:cxn ang="0">
                  <a:pos x="80" y="75"/>
                </a:cxn>
                <a:cxn ang="0">
                  <a:pos x="76" y="72"/>
                </a:cxn>
              </a:cxnLst>
              <a:rect l="0" t="0" r="r" b="b"/>
              <a:pathLst>
                <a:path w="94" h="91">
                  <a:moveTo>
                    <a:pt x="58" y="91"/>
                  </a:moveTo>
                  <a:cubicBezTo>
                    <a:pt x="57" y="91"/>
                    <a:pt x="57" y="91"/>
                    <a:pt x="56" y="91"/>
                  </a:cubicBezTo>
                  <a:cubicBezTo>
                    <a:pt x="53" y="90"/>
                    <a:pt x="51" y="89"/>
                    <a:pt x="50" y="86"/>
                  </a:cubicBezTo>
                  <a:cubicBezTo>
                    <a:pt x="47" y="82"/>
                    <a:pt x="47" y="81"/>
                    <a:pt x="57" y="65"/>
                  </a:cubicBezTo>
                  <a:cubicBezTo>
                    <a:pt x="36" y="78"/>
                    <a:pt x="34" y="79"/>
                    <a:pt x="30" y="78"/>
                  </a:cubicBezTo>
                  <a:cubicBezTo>
                    <a:pt x="28" y="77"/>
                    <a:pt x="25" y="75"/>
                    <a:pt x="24" y="73"/>
                  </a:cubicBezTo>
                  <a:cubicBezTo>
                    <a:pt x="21" y="68"/>
                    <a:pt x="21" y="68"/>
                    <a:pt x="35" y="49"/>
                  </a:cubicBezTo>
                  <a:cubicBezTo>
                    <a:pt x="14" y="62"/>
                    <a:pt x="13" y="62"/>
                    <a:pt x="9" y="61"/>
                  </a:cubicBezTo>
                  <a:cubicBezTo>
                    <a:pt x="6" y="60"/>
                    <a:pt x="4" y="59"/>
                    <a:pt x="3" y="57"/>
                  </a:cubicBezTo>
                  <a:cubicBezTo>
                    <a:pt x="0" y="52"/>
                    <a:pt x="0" y="51"/>
                    <a:pt x="15" y="28"/>
                  </a:cubicBezTo>
                  <a:cubicBezTo>
                    <a:pt x="14" y="27"/>
                    <a:pt x="13" y="26"/>
                    <a:pt x="12" y="24"/>
                  </a:cubicBezTo>
                  <a:cubicBezTo>
                    <a:pt x="9" y="20"/>
                    <a:pt x="11" y="14"/>
                    <a:pt x="15" y="12"/>
                  </a:cubicBezTo>
                  <a:cubicBezTo>
                    <a:pt x="16" y="11"/>
                    <a:pt x="17" y="11"/>
                    <a:pt x="17" y="11"/>
                  </a:cubicBezTo>
                  <a:cubicBezTo>
                    <a:pt x="19" y="10"/>
                    <a:pt x="22" y="8"/>
                    <a:pt x="23" y="7"/>
                  </a:cubicBezTo>
                  <a:cubicBezTo>
                    <a:pt x="33" y="1"/>
                    <a:pt x="35" y="0"/>
                    <a:pt x="40" y="1"/>
                  </a:cubicBezTo>
                  <a:cubicBezTo>
                    <a:pt x="42" y="1"/>
                    <a:pt x="44" y="3"/>
                    <a:pt x="45" y="5"/>
                  </a:cubicBezTo>
                  <a:cubicBezTo>
                    <a:pt x="48" y="9"/>
                    <a:pt x="48" y="10"/>
                    <a:pt x="38" y="26"/>
                  </a:cubicBezTo>
                  <a:cubicBezTo>
                    <a:pt x="64" y="10"/>
                    <a:pt x="64" y="10"/>
                    <a:pt x="69" y="11"/>
                  </a:cubicBezTo>
                  <a:cubicBezTo>
                    <a:pt x="71" y="12"/>
                    <a:pt x="73" y="13"/>
                    <a:pt x="75" y="15"/>
                  </a:cubicBezTo>
                  <a:cubicBezTo>
                    <a:pt x="77" y="20"/>
                    <a:pt x="78" y="21"/>
                    <a:pt x="65" y="39"/>
                  </a:cubicBezTo>
                  <a:cubicBezTo>
                    <a:pt x="78" y="31"/>
                    <a:pt x="80" y="31"/>
                    <a:pt x="83" y="32"/>
                  </a:cubicBezTo>
                  <a:cubicBezTo>
                    <a:pt x="86" y="32"/>
                    <a:pt x="88" y="34"/>
                    <a:pt x="89" y="36"/>
                  </a:cubicBezTo>
                  <a:cubicBezTo>
                    <a:pt x="92" y="40"/>
                    <a:pt x="92" y="41"/>
                    <a:pt x="82" y="58"/>
                  </a:cubicBezTo>
                  <a:cubicBezTo>
                    <a:pt x="83" y="58"/>
                    <a:pt x="84" y="58"/>
                    <a:pt x="86" y="58"/>
                  </a:cubicBezTo>
                  <a:cubicBezTo>
                    <a:pt x="88" y="59"/>
                    <a:pt x="90" y="60"/>
                    <a:pt x="91" y="63"/>
                  </a:cubicBezTo>
                  <a:cubicBezTo>
                    <a:pt x="94" y="67"/>
                    <a:pt x="92" y="72"/>
                    <a:pt x="88" y="75"/>
                  </a:cubicBezTo>
                  <a:cubicBezTo>
                    <a:pt x="87" y="75"/>
                    <a:pt x="87" y="76"/>
                    <a:pt x="86" y="76"/>
                  </a:cubicBezTo>
                  <a:cubicBezTo>
                    <a:pt x="84" y="77"/>
                    <a:pt x="79" y="80"/>
                    <a:pt x="75" y="82"/>
                  </a:cubicBezTo>
                  <a:cubicBezTo>
                    <a:pt x="65" y="89"/>
                    <a:pt x="61" y="91"/>
                    <a:pt x="58" y="91"/>
                  </a:cubicBezTo>
                  <a:close/>
                  <a:moveTo>
                    <a:pt x="76" y="72"/>
                  </a:moveTo>
                  <a:cubicBezTo>
                    <a:pt x="77" y="73"/>
                    <a:pt x="78" y="74"/>
                    <a:pt x="80" y="75"/>
                  </a:cubicBezTo>
                  <a:cubicBezTo>
                    <a:pt x="78" y="74"/>
                    <a:pt x="77" y="73"/>
                    <a:pt x="76" y="7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6"/>
            <p:cNvSpPr>
              <a:spLocks/>
            </p:cNvSpPr>
            <p:nvPr/>
          </p:nvSpPr>
          <p:spPr bwMode="auto">
            <a:xfrm>
              <a:off x="6172201" y="3898901"/>
              <a:ext cx="201613" cy="195263"/>
            </a:xfrm>
            <a:custGeom>
              <a:avLst/>
              <a:gdLst/>
              <a:ahLst/>
              <a:cxnLst>
                <a:cxn ang="0">
                  <a:pos x="26" y="43"/>
                </a:cxn>
                <a:cxn ang="0">
                  <a:pos x="26" y="71"/>
                </a:cxn>
                <a:cxn ang="0">
                  <a:pos x="89" y="84"/>
                </a:cxn>
                <a:cxn ang="0">
                  <a:pos x="78" y="31"/>
                </a:cxn>
                <a:cxn ang="0">
                  <a:pos x="46" y="28"/>
                </a:cxn>
                <a:cxn ang="0">
                  <a:pos x="38" y="13"/>
                </a:cxn>
                <a:cxn ang="0">
                  <a:pos x="91" y="16"/>
                </a:cxn>
                <a:cxn ang="0">
                  <a:pos x="117" y="53"/>
                </a:cxn>
                <a:cxn ang="0">
                  <a:pos x="98" y="99"/>
                </a:cxn>
                <a:cxn ang="0">
                  <a:pos x="17" y="80"/>
                </a:cxn>
                <a:cxn ang="0">
                  <a:pos x="19" y="37"/>
                </a:cxn>
                <a:cxn ang="0">
                  <a:pos x="26" y="43"/>
                </a:cxn>
              </a:cxnLst>
              <a:rect l="0" t="0" r="r" b="b"/>
              <a:pathLst>
                <a:path w="122" h="118">
                  <a:moveTo>
                    <a:pt x="26" y="43"/>
                  </a:moveTo>
                  <a:cubicBezTo>
                    <a:pt x="26" y="42"/>
                    <a:pt x="14" y="55"/>
                    <a:pt x="26" y="71"/>
                  </a:cubicBezTo>
                  <a:cubicBezTo>
                    <a:pt x="36" y="87"/>
                    <a:pt x="70" y="100"/>
                    <a:pt x="89" y="84"/>
                  </a:cubicBezTo>
                  <a:cubicBezTo>
                    <a:pt x="111" y="67"/>
                    <a:pt x="95" y="38"/>
                    <a:pt x="78" y="31"/>
                  </a:cubicBezTo>
                  <a:cubicBezTo>
                    <a:pt x="60" y="22"/>
                    <a:pt x="48" y="29"/>
                    <a:pt x="46" y="28"/>
                  </a:cubicBezTo>
                  <a:cubicBezTo>
                    <a:pt x="39" y="27"/>
                    <a:pt x="19" y="29"/>
                    <a:pt x="38" y="13"/>
                  </a:cubicBezTo>
                  <a:cubicBezTo>
                    <a:pt x="42" y="9"/>
                    <a:pt x="67" y="0"/>
                    <a:pt x="91" y="16"/>
                  </a:cubicBezTo>
                  <a:cubicBezTo>
                    <a:pt x="103" y="23"/>
                    <a:pt x="114" y="35"/>
                    <a:pt x="117" y="53"/>
                  </a:cubicBezTo>
                  <a:cubicBezTo>
                    <a:pt x="122" y="70"/>
                    <a:pt x="112" y="89"/>
                    <a:pt x="98" y="99"/>
                  </a:cubicBezTo>
                  <a:cubicBezTo>
                    <a:pt x="65" y="118"/>
                    <a:pt x="30" y="99"/>
                    <a:pt x="17" y="80"/>
                  </a:cubicBezTo>
                  <a:cubicBezTo>
                    <a:pt x="0" y="56"/>
                    <a:pt x="18" y="36"/>
                    <a:pt x="19" y="37"/>
                  </a:cubicBezTo>
                  <a:cubicBezTo>
                    <a:pt x="28" y="35"/>
                    <a:pt x="33" y="35"/>
                    <a:pt x="26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7"/>
            <p:cNvSpPr>
              <a:spLocks/>
            </p:cNvSpPr>
            <p:nvPr/>
          </p:nvSpPr>
          <p:spPr bwMode="auto">
            <a:xfrm>
              <a:off x="6302376" y="4121151"/>
              <a:ext cx="136525" cy="212725"/>
            </a:xfrm>
            <a:custGeom>
              <a:avLst/>
              <a:gdLst/>
              <a:ahLst/>
              <a:cxnLst>
                <a:cxn ang="0">
                  <a:pos x="77" y="63"/>
                </a:cxn>
                <a:cxn ang="0">
                  <a:pos x="16" y="3"/>
                </a:cxn>
                <a:cxn ang="0">
                  <a:pos x="11" y="19"/>
                </a:cxn>
                <a:cxn ang="0">
                  <a:pos x="61" y="69"/>
                </a:cxn>
                <a:cxn ang="0">
                  <a:pos x="53" y="112"/>
                </a:cxn>
                <a:cxn ang="0">
                  <a:pos x="51" y="116"/>
                </a:cxn>
                <a:cxn ang="0">
                  <a:pos x="46" y="117"/>
                </a:cxn>
                <a:cxn ang="0">
                  <a:pos x="38" y="119"/>
                </a:cxn>
                <a:cxn ang="0">
                  <a:pos x="39" y="127"/>
                </a:cxn>
                <a:cxn ang="0">
                  <a:pos x="46" y="127"/>
                </a:cxn>
                <a:cxn ang="0">
                  <a:pos x="53" y="127"/>
                </a:cxn>
                <a:cxn ang="0">
                  <a:pos x="55" y="127"/>
                </a:cxn>
                <a:cxn ang="0">
                  <a:pos x="61" y="123"/>
                </a:cxn>
                <a:cxn ang="0">
                  <a:pos x="63" y="118"/>
                </a:cxn>
                <a:cxn ang="0">
                  <a:pos x="77" y="63"/>
                </a:cxn>
              </a:cxnLst>
              <a:rect l="0" t="0" r="r" b="b"/>
              <a:pathLst>
                <a:path w="82" h="128">
                  <a:moveTo>
                    <a:pt x="77" y="63"/>
                  </a:moveTo>
                  <a:cubicBezTo>
                    <a:pt x="65" y="18"/>
                    <a:pt x="19" y="0"/>
                    <a:pt x="16" y="3"/>
                  </a:cubicBezTo>
                  <a:cubicBezTo>
                    <a:pt x="8" y="6"/>
                    <a:pt x="0" y="15"/>
                    <a:pt x="11" y="19"/>
                  </a:cubicBezTo>
                  <a:cubicBezTo>
                    <a:pt x="15" y="20"/>
                    <a:pt x="52" y="37"/>
                    <a:pt x="61" y="69"/>
                  </a:cubicBezTo>
                  <a:cubicBezTo>
                    <a:pt x="65" y="84"/>
                    <a:pt x="59" y="99"/>
                    <a:pt x="53" y="112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49" y="116"/>
                    <a:pt x="47" y="116"/>
                    <a:pt x="46" y="117"/>
                  </a:cubicBezTo>
                  <a:cubicBezTo>
                    <a:pt x="42" y="118"/>
                    <a:pt x="39" y="118"/>
                    <a:pt x="38" y="119"/>
                  </a:cubicBezTo>
                  <a:cubicBezTo>
                    <a:pt x="34" y="124"/>
                    <a:pt x="31" y="128"/>
                    <a:pt x="39" y="127"/>
                  </a:cubicBezTo>
                  <a:cubicBezTo>
                    <a:pt x="39" y="127"/>
                    <a:pt x="41" y="127"/>
                    <a:pt x="46" y="127"/>
                  </a:cubicBezTo>
                  <a:cubicBezTo>
                    <a:pt x="48" y="127"/>
                    <a:pt x="50" y="127"/>
                    <a:pt x="53" y="127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64" y="122"/>
                    <a:pt x="58" y="124"/>
                    <a:pt x="61" y="123"/>
                  </a:cubicBezTo>
                  <a:cubicBezTo>
                    <a:pt x="63" y="118"/>
                    <a:pt x="63" y="118"/>
                    <a:pt x="63" y="118"/>
                  </a:cubicBezTo>
                  <a:cubicBezTo>
                    <a:pt x="71" y="107"/>
                    <a:pt x="82" y="86"/>
                    <a:pt x="77" y="6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"/>
            <p:cNvSpPr>
              <a:spLocks/>
            </p:cNvSpPr>
            <p:nvPr/>
          </p:nvSpPr>
          <p:spPr bwMode="auto">
            <a:xfrm>
              <a:off x="6124576" y="4322763"/>
              <a:ext cx="142875" cy="319088"/>
            </a:xfrm>
            <a:custGeom>
              <a:avLst/>
              <a:gdLst/>
              <a:ahLst/>
              <a:cxnLst>
                <a:cxn ang="0">
                  <a:pos x="69" y="15"/>
                </a:cxn>
                <a:cxn ang="0">
                  <a:pos x="51" y="57"/>
                </a:cxn>
                <a:cxn ang="0">
                  <a:pos x="50" y="131"/>
                </a:cxn>
                <a:cxn ang="0">
                  <a:pos x="53" y="168"/>
                </a:cxn>
                <a:cxn ang="0">
                  <a:pos x="53" y="177"/>
                </a:cxn>
                <a:cxn ang="0">
                  <a:pos x="46" y="178"/>
                </a:cxn>
                <a:cxn ang="0">
                  <a:pos x="13" y="183"/>
                </a:cxn>
                <a:cxn ang="0">
                  <a:pos x="12" y="191"/>
                </a:cxn>
                <a:cxn ang="0">
                  <a:pos x="45" y="190"/>
                </a:cxn>
                <a:cxn ang="0">
                  <a:pos x="60" y="191"/>
                </a:cxn>
                <a:cxn ang="0">
                  <a:pos x="60" y="191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6"/>
                </a:cxn>
                <a:cxn ang="0">
                  <a:pos x="67" y="185"/>
                </a:cxn>
                <a:cxn ang="0">
                  <a:pos x="67" y="184"/>
                </a:cxn>
                <a:cxn ang="0">
                  <a:pos x="67" y="182"/>
                </a:cxn>
                <a:cxn ang="0">
                  <a:pos x="68" y="177"/>
                </a:cxn>
                <a:cxn ang="0">
                  <a:pos x="68" y="168"/>
                </a:cxn>
                <a:cxn ang="0">
                  <a:pos x="67" y="128"/>
                </a:cxn>
                <a:cxn ang="0">
                  <a:pos x="71" y="56"/>
                </a:cxn>
                <a:cxn ang="0">
                  <a:pos x="82" y="25"/>
                </a:cxn>
                <a:cxn ang="0">
                  <a:pos x="69" y="15"/>
                </a:cxn>
              </a:cxnLst>
              <a:rect l="0" t="0" r="r" b="b"/>
              <a:pathLst>
                <a:path w="86" h="192">
                  <a:moveTo>
                    <a:pt x="69" y="15"/>
                  </a:moveTo>
                  <a:cubicBezTo>
                    <a:pt x="65" y="18"/>
                    <a:pt x="55" y="35"/>
                    <a:pt x="51" y="57"/>
                  </a:cubicBezTo>
                  <a:cubicBezTo>
                    <a:pt x="48" y="78"/>
                    <a:pt x="49" y="105"/>
                    <a:pt x="50" y="131"/>
                  </a:cubicBezTo>
                  <a:cubicBezTo>
                    <a:pt x="51" y="144"/>
                    <a:pt x="52" y="157"/>
                    <a:pt x="53" y="168"/>
                  </a:cubicBezTo>
                  <a:cubicBezTo>
                    <a:pt x="53" y="171"/>
                    <a:pt x="53" y="174"/>
                    <a:pt x="53" y="177"/>
                  </a:cubicBezTo>
                  <a:cubicBezTo>
                    <a:pt x="51" y="177"/>
                    <a:pt x="48" y="177"/>
                    <a:pt x="46" y="178"/>
                  </a:cubicBezTo>
                  <a:cubicBezTo>
                    <a:pt x="25" y="181"/>
                    <a:pt x="15" y="182"/>
                    <a:pt x="13" y="183"/>
                  </a:cubicBezTo>
                  <a:cubicBezTo>
                    <a:pt x="7" y="186"/>
                    <a:pt x="0" y="189"/>
                    <a:pt x="12" y="191"/>
                  </a:cubicBezTo>
                  <a:cubicBezTo>
                    <a:pt x="11" y="191"/>
                    <a:pt x="26" y="192"/>
                    <a:pt x="45" y="190"/>
                  </a:cubicBezTo>
                  <a:cubicBezTo>
                    <a:pt x="50" y="190"/>
                    <a:pt x="55" y="190"/>
                    <a:pt x="60" y="191"/>
                  </a:cubicBezTo>
                  <a:cubicBezTo>
                    <a:pt x="60" y="191"/>
                    <a:pt x="60" y="191"/>
                    <a:pt x="60" y="191"/>
                  </a:cubicBezTo>
                  <a:cubicBezTo>
                    <a:pt x="58" y="192"/>
                    <a:pt x="73" y="182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6"/>
                    <a:pt x="67" y="186"/>
                    <a:pt x="67" y="186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8" y="177"/>
                    <a:pt x="68" y="177"/>
                    <a:pt x="68" y="177"/>
                  </a:cubicBezTo>
                  <a:cubicBezTo>
                    <a:pt x="68" y="168"/>
                    <a:pt x="68" y="168"/>
                    <a:pt x="68" y="168"/>
                  </a:cubicBezTo>
                  <a:cubicBezTo>
                    <a:pt x="68" y="155"/>
                    <a:pt x="68" y="142"/>
                    <a:pt x="67" y="128"/>
                  </a:cubicBezTo>
                  <a:cubicBezTo>
                    <a:pt x="67" y="102"/>
                    <a:pt x="67" y="75"/>
                    <a:pt x="71" y="56"/>
                  </a:cubicBezTo>
                  <a:cubicBezTo>
                    <a:pt x="75" y="37"/>
                    <a:pt x="82" y="28"/>
                    <a:pt x="82" y="25"/>
                  </a:cubicBezTo>
                  <a:cubicBezTo>
                    <a:pt x="82" y="18"/>
                    <a:pt x="86" y="0"/>
                    <a:pt x="69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9"/>
            <p:cNvSpPr>
              <a:spLocks/>
            </p:cNvSpPr>
            <p:nvPr/>
          </p:nvSpPr>
          <p:spPr bwMode="auto">
            <a:xfrm>
              <a:off x="6297613" y="4349751"/>
              <a:ext cx="130175" cy="309563"/>
            </a:xfrm>
            <a:custGeom>
              <a:avLst/>
              <a:gdLst/>
              <a:ahLst/>
              <a:cxnLst>
                <a:cxn ang="0">
                  <a:pos x="67" y="169"/>
                </a:cxn>
                <a:cxn ang="0">
                  <a:pos x="37" y="167"/>
                </a:cxn>
                <a:cxn ang="0">
                  <a:pos x="35" y="167"/>
                </a:cxn>
                <a:cxn ang="0">
                  <a:pos x="35" y="164"/>
                </a:cxn>
                <a:cxn ang="0">
                  <a:pos x="36" y="147"/>
                </a:cxn>
                <a:cxn ang="0">
                  <a:pos x="39" y="111"/>
                </a:cxn>
                <a:cxn ang="0">
                  <a:pos x="39" y="38"/>
                </a:cxn>
                <a:cxn ang="0">
                  <a:pos x="22" y="3"/>
                </a:cxn>
                <a:cxn ang="0">
                  <a:pos x="8" y="14"/>
                </a:cxn>
                <a:cxn ang="0">
                  <a:pos x="20" y="45"/>
                </a:cxn>
                <a:cxn ang="0">
                  <a:pos x="22" y="111"/>
                </a:cxn>
                <a:cxn ang="0">
                  <a:pos x="21" y="147"/>
                </a:cxn>
                <a:cxn ang="0">
                  <a:pos x="21" y="164"/>
                </a:cxn>
                <a:cxn ang="0">
                  <a:pos x="22" y="172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2" y="173"/>
                </a:cxn>
                <a:cxn ang="0">
                  <a:pos x="29" y="180"/>
                </a:cxn>
                <a:cxn ang="0">
                  <a:pos x="29" y="180"/>
                </a:cxn>
                <a:cxn ang="0">
                  <a:pos x="30" y="180"/>
                </a:cxn>
                <a:cxn ang="0">
                  <a:pos x="32" y="180"/>
                </a:cxn>
                <a:cxn ang="0">
                  <a:pos x="35" y="180"/>
                </a:cxn>
                <a:cxn ang="0">
                  <a:pos x="68" y="177"/>
                </a:cxn>
                <a:cxn ang="0">
                  <a:pos x="67" y="169"/>
                </a:cxn>
              </a:cxnLst>
              <a:rect l="0" t="0" r="r" b="b"/>
              <a:pathLst>
                <a:path w="78" h="186">
                  <a:moveTo>
                    <a:pt x="67" y="169"/>
                  </a:moveTo>
                  <a:cubicBezTo>
                    <a:pt x="68" y="169"/>
                    <a:pt x="55" y="169"/>
                    <a:pt x="37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35" y="159"/>
                    <a:pt x="35" y="153"/>
                    <a:pt x="36" y="147"/>
                  </a:cubicBezTo>
                  <a:cubicBezTo>
                    <a:pt x="37" y="136"/>
                    <a:pt x="38" y="123"/>
                    <a:pt x="39" y="111"/>
                  </a:cubicBezTo>
                  <a:cubicBezTo>
                    <a:pt x="42" y="86"/>
                    <a:pt x="43" y="59"/>
                    <a:pt x="39" y="38"/>
                  </a:cubicBezTo>
                  <a:cubicBezTo>
                    <a:pt x="35" y="17"/>
                    <a:pt x="24" y="4"/>
                    <a:pt x="22" y="3"/>
                  </a:cubicBezTo>
                  <a:cubicBezTo>
                    <a:pt x="11" y="0"/>
                    <a:pt x="0" y="4"/>
                    <a:pt x="8" y="14"/>
                  </a:cubicBezTo>
                  <a:cubicBezTo>
                    <a:pt x="10" y="17"/>
                    <a:pt x="17" y="27"/>
                    <a:pt x="20" y="45"/>
                  </a:cubicBezTo>
                  <a:cubicBezTo>
                    <a:pt x="24" y="63"/>
                    <a:pt x="24" y="87"/>
                    <a:pt x="22" y="111"/>
                  </a:cubicBezTo>
                  <a:cubicBezTo>
                    <a:pt x="22" y="123"/>
                    <a:pt x="21" y="135"/>
                    <a:pt x="21" y="147"/>
                  </a:cubicBezTo>
                  <a:cubicBezTo>
                    <a:pt x="21" y="153"/>
                    <a:pt x="21" y="158"/>
                    <a:pt x="21" y="164"/>
                  </a:cubicBezTo>
                  <a:cubicBezTo>
                    <a:pt x="22" y="172"/>
                    <a:pt x="22" y="172"/>
                    <a:pt x="22" y="172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2" y="173"/>
                    <a:pt x="22" y="173"/>
                    <a:pt x="22" y="173"/>
                  </a:cubicBezTo>
                  <a:cubicBezTo>
                    <a:pt x="20" y="171"/>
                    <a:pt x="35" y="186"/>
                    <a:pt x="29" y="180"/>
                  </a:cubicBezTo>
                  <a:cubicBezTo>
                    <a:pt x="29" y="180"/>
                    <a:pt x="29" y="180"/>
                    <a:pt x="29" y="180"/>
                  </a:cubicBezTo>
                  <a:cubicBezTo>
                    <a:pt x="30" y="180"/>
                    <a:pt x="30" y="180"/>
                    <a:pt x="30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5" y="180"/>
                    <a:pt x="35" y="180"/>
                    <a:pt x="35" y="180"/>
                  </a:cubicBezTo>
                  <a:cubicBezTo>
                    <a:pt x="54" y="180"/>
                    <a:pt x="66" y="178"/>
                    <a:pt x="68" y="177"/>
                  </a:cubicBezTo>
                  <a:cubicBezTo>
                    <a:pt x="73" y="173"/>
                    <a:pt x="78" y="169"/>
                    <a:pt x="67" y="16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0"/>
            <p:cNvSpPr>
              <a:spLocks/>
            </p:cNvSpPr>
            <p:nvPr/>
          </p:nvSpPr>
          <p:spPr bwMode="auto">
            <a:xfrm>
              <a:off x="6248401" y="4106863"/>
              <a:ext cx="52388" cy="33338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1" y="20"/>
                </a:cxn>
                <a:cxn ang="0">
                  <a:pos x="8" y="18"/>
                </a:cxn>
                <a:cxn ang="0">
                  <a:pos x="5" y="12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" y="8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7" y="1"/>
                </a:cxn>
                <a:cxn ang="0">
                  <a:pos x="10" y="3"/>
                </a:cxn>
                <a:cxn ang="0">
                  <a:pos x="13" y="9"/>
                </a:cxn>
                <a:cxn ang="0">
                  <a:pos x="14" y="10"/>
                </a:cxn>
                <a:cxn ang="0">
                  <a:pos x="19" y="7"/>
                </a:cxn>
                <a:cxn ang="0">
                  <a:pos x="28" y="3"/>
                </a:cxn>
                <a:cxn ang="0">
                  <a:pos x="31" y="5"/>
                </a:cxn>
                <a:cxn ang="0">
                  <a:pos x="29" y="11"/>
                </a:cxn>
                <a:cxn ang="0">
                  <a:pos x="28" y="11"/>
                </a:cxn>
                <a:cxn ang="0">
                  <a:pos x="23" y="14"/>
                </a:cxn>
                <a:cxn ang="0">
                  <a:pos x="12" y="20"/>
                </a:cxn>
              </a:cxnLst>
              <a:rect l="0" t="0" r="r" b="b"/>
              <a:pathLst>
                <a:path w="32" h="20">
                  <a:moveTo>
                    <a:pt x="12" y="20"/>
                  </a:moveTo>
                  <a:cubicBezTo>
                    <a:pt x="12" y="20"/>
                    <a:pt x="11" y="20"/>
                    <a:pt x="11" y="20"/>
                  </a:cubicBezTo>
                  <a:cubicBezTo>
                    <a:pt x="10" y="19"/>
                    <a:pt x="9" y="19"/>
                    <a:pt x="8" y="18"/>
                  </a:cubicBezTo>
                  <a:cubicBezTo>
                    <a:pt x="8" y="17"/>
                    <a:pt x="7" y="15"/>
                    <a:pt x="5" y="12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6" y="0"/>
                    <a:pt x="7" y="1"/>
                  </a:cubicBezTo>
                  <a:cubicBezTo>
                    <a:pt x="8" y="1"/>
                    <a:pt x="9" y="2"/>
                    <a:pt x="10" y="3"/>
                  </a:cubicBezTo>
                  <a:cubicBezTo>
                    <a:pt x="10" y="3"/>
                    <a:pt x="11" y="6"/>
                    <a:pt x="13" y="9"/>
                  </a:cubicBezTo>
                  <a:cubicBezTo>
                    <a:pt x="13" y="9"/>
                    <a:pt x="13" y="10"/>
                    <a:pt x="14" y="10"/>
                  </a:cubicBezTo>
                  <a:cubicBezTo>
                    <a:pt x="15" y="9"/>
                    <a:pt x="17" y="8"/>
                    <a:pt x="19" y="7"/>
                  </a:cubicBezTo>
                  <a:cubicBezTo>
                    <a:pt x="25" y="3"/>
                    <a:pt x="26" y="3"/>
                    <a:pt x="28" y="3"/>
                  </a:cubicBezTo>
                  <a:cubicBezTo>
                    <a:pt x="29" y="3"/>
                    <a:pt x="30" y="4"/>
                    <a:pt x="31" y="5"/>
                  </a:cubicBezTo>
                  <a:cubicBezTo>
                    <a:pt x="32" y="7"/>
                    <a:pt x="31" y="10"/>
                    <a:pt x="29" y="11"/>
                  </a:cubicBezTo>
                  <a:cubicBezTo>
                    <a:pt x="29" y="11"/>
                    <a:pt x="28" y="11"/>
                    <a:pt x="28" y="11"/>
                  </a:cubicBezTo>
                  <a:cubicBezTo>
                    <a:pt x="27" y="12"/>
                    <a:pt x="25" y="13"/>
                    <a:pt x="23" y="14"/>
                  </a:cubicBezTo>
                  <a:cubicBezTo>
                    <a:pt x="16" y="19"/>
                    <a:pt x="14" y="20"/>
                    <a:pt x="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1"/>
            <p:cNvSpPr>
              <a:spLocks/>
            </p:cNvSpPr>
            <p:nvPr/>
          </p:nvSpPr>
          <p:spPr bwMode="auto">
            <a:xfrm>
              <a:off x="6256338" y="4181476"/>
              <a:ext cx="44450" cy="125413"/>
            </a:xfrm>
            <a:custGeom>
              <a:avLst/>
              <a:gdLst/>
              <a:ahLst/>
              <a:cxnLst>
                <a:cxn ang="0">
                  <a:pos x="13" y="76"/>
                </a:cxn>
                <a:cxn ang="0">
                  <a:pos x="12" y="76"/>
                </a:cxn>
                <a:cxn ang="0">
                  <a:pos x="9" y="74"/>
                </a:cxn>
                <a:cxn ang="0">
                  <a:pos x="9" y="61"/>
                </a:cxn>
                <a:cxn ang="0">
                  <a:pos x="10" y="58"/>
                </a:cxn>
                <a:cxn ang="0">
                  <a:pos x="10" y="48"/>
                </a:cxn>
                <a:cxn ang="0">
                  <a:pos x="10" y="46"/>
                </a:cxn>
                <a:cxn ang="0">
                  <a:pos x="12" y="37"/>
                </a:cxn>
                <a:cxn ang="0">
                  <a:pos x="12" y="37"/>
                </a:cxn>
                <a:cxn ang="0">
                  <a:pos x="9" y="35"/>
                </a:cxn>
                <a:cxn ang="0">
                  <a:pos x="12" y="24"/>
                </a:cxn>
                <a:cxn ang="0">
                  <a:pos x="4" y="27"/>
                </a:cxn>
                <a:cxn ang="0">
                  <a:pos x="1" y="25"/>
                </a:cxn>
                <a:cxn ang="0">
                  <a:pos x="5" y="12"/>
                </a:cxn>
                <a:cxn ang="0">
                  <a:pos x="8" y="6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2"/>
                </a:cxn>
                <a:cxn ang="0">
                  <a:pos x="14" y="13"/>
                </a:cxn>
                <a:cxn ang="0">
                  <a:pos x="23" y="9"/>
                </a:cxn>
                <a:cxn ang="0">
                  <a:pos x="26" y="11"/>
                </a:cxn>
                <a:cxn ang="0">
                  <a:pos x="21" y="26"/>
                </a:cxn>
                <a:cxn ang="0">
                  <a:pos x="20" y="27"/>
                </a:cxn>
                <a:cxn ang="0">
                  <a:pos x="21" y="28"/>
                </a:cxn>
                <a:cxn ang="0">
                  <a:pos x="20" y="38"/>
                </a:cxn>
                <a:cxn ang="0">
                  <a:pos x="19" y="44"/>
                </a:cxn>
                <a:cxn ang="0">
                  <a:pos x="19" y="49"/>
                </a:cxn>
                <a:cxn ang="0">
                  <a:pos x="18" y="56"/>
                </a:cxn>
                <a:cxn ang="0">
                  <a:pos x="18" y="61"/>
                </a:cxn>
                <a:cxn ang="0">
                  <a:pos x="17" y="71"/>
                </a:cxn>
                <a:cxn ang="0">
                  <a:pos x="15" y="72"/>
                </a:cxn>
                <a:cxn ang="0">
                  <a:pos x="17" y="74"/>
                </a:cxn>
                <a:cxn ang="0">
                  <a:pos x="16" y="75"/>
                </a:cxn>
                <a:cxn ang="0">
                  <a:pos x="13" y="76"/>
                </a:cxn>
              </a:cxnLst>
              <a:rect l="0" t="0" r="r" b="b"/>
              <a:pathLst>
                <a:path w="27" h="76">
                  <a:moveTo>
                    <a:pt x="13" y="76"/>
                  </a:moveTo>
                  <a:cubicBezTo>
                    <a:pt x="12" y="76"/>
                    <a:pt x="12" y="76"/>
                    <a:pt x="12" y="76"/>
                  </a:cubicBezTo>
                  <a:cubicBezTo>
                    <a:pt x="11" y="76"/>
                    <a:pt x="10" y="75"/>
                    <a:pt x="9" y="74"/>
                  </a:cubicBezTo>
                  <a:cubicBezTo>
                    <a:pt x="8" y="73"/>
                    <a:pt x="8" y="72"/>
                    <a:pt x="9" y="61"/>
                  </a:cubicBezTo>
                  <a:cubicBezTo>
                    <a:pt x="9" y="59"/>
                    <a:pt x="10" y="58"/>
                    <a:pt x="10" y="58"/>
                  </a:cubicBezTo>
                  <a:cubicBezTo>
                    <a:pt x="9" y="57"/>
                    <a:pt x="10" y="54"/>
                    <a:pt x="10" y="48"/>
                  </a:cubicBezTo>
                  <a:cubicBezTo>
                    <a:pt x="10" y="47"/>
                    <a:pt x="10" y="47"/>
                    <a:pt x="10" y="46"/>
                  </a:cubicBezTo>
                  <a:cubicBezTo>
                    <a:pt x="10" y="45"/>
                    <a:pt x="10" y="44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0" y="37"/>
                    <a:pt x="9" y="36"/>
                    <a:pt x="9" y="35"/>
                  </a:cubicBezTo>
                  <a:cubicBezTo>
                    <a:pt x="8" y="33"/>
                    <a:pt x="8" y="32"/>
                    <a:pt x="12" y="24"/>
                  </a:cubicBezTo>
                  <a:cubicBezTo>
                    <a:pt x="7" y="27"/>
                    <a:pt x="6" y="27"/>
                    <a:pt x="4" y="27"/>
                  </a:cubicBezTo>
                  <a:cubicBezTo>
                    <a:pt x="3" y="27"/>
                    <a:pt x="2" y="26"/>
                    <a:pt x="1" y="25"/>
                  </a:cubicBezTo>
                  <a:cubicBezTo>
                    <a:pt x="0" y="23"/>
                    <a:pt x="0" y="23"/>
                    <a:pt x="5" y="12"/>
                  </a:cubicBezTo>
                  <a:cubicBezTo>
                    <a:pt x="6" y="10"/>
                    <a:pt x="7" y="8"/>
                    <a:pt x="8" y="6"/>
                  </a:cubicBezTo>
                  <a:cubicBezTo>
                    <a:pt x="8" y="4"/>
                    <a:pt x="8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3" y="0"/>
                  </a:cubicBezTo>
                  <a:cubicBezTo>
                    <a:pt x="15" y="0"/>
                    <a:pt x="16" y="1"/>
                    <a:pt x="17" y="2"/>
                  </a:cubicBezTo>
                  <a:cubicBezTo>
                    <a:pt x="18" y="4"/>
                    <a:pt x="18" y="4"/>
                    <a:pt x="14" y="13"/>
                  </a:cubicBezTo>
                  <a:cubicBezTo>
                    <a:pt x="20" y="9"/>
                    <a:pt x="21" y="8"/>
                    <a:pt x="23" y="9"/>
                  </a:cubicBezTo>
                  <a:cubicBezTo>
                    <a:pt x="25" y="9"/>
                    <a:pt x="26" y="10"/>
                    <a:pt x="26" y="11"/>
                  </a:cubicBezTo>
                  <a:cubicBezTo>
                    <a:pt x="27" y="14"/>
                    <a:pt x="27" y="14"/>
                    <a:pt x="21" y="26"/>
                  </a:cubicBezTo>
                  <a:cubicBezTo>
                    <a:pt x="21" y="26"/>
                    <a:pt x="20" y="26"/>
                    <a:pt x="20" y="27"/>
                  </a:cubicBezTo>
                  <a:cubicBezTo>
                    <a:pt x="21" y="27"/>
                    <a:pt x="21" y="27"/>
                    <a:pt x="21" y="28"/>
                  </a:cubicBezTo>
                  <a:cubicBezTo>
                    <a:pt x="22" y="29"/>
                    <a:pt x="22" y="29"/>
                    <a:pt x="20" y="38"/>
                  </a:cubicBezTo>
                  <a:cubicBezTo>
                    <a:pt x="20" y="39"/>
                    <a:pt x="19" y="42"/>
                    <a:pt x="19" y="44"/>
                  </a:cubicBezTo>
                  <a:cubicBezTo>
                    <a:pt x="19" y="44"/>
                    <a:pt x="19" y="46"/>
                    <a:pt x="19" y="49"/>
                  </a:cubicBezTo>
                  <a:cubicBezTo>
                    <a:pt x="18" y="51"/>
                    <a:pt x="18" y="54"/>
                    <a:pt x="18" y="56"/>
                  </a:cubicBezTo>
                  <a:cubicBezTo>
                    <a:pt x="18" y="57"/>
                    <a:pt x="18" y="58"/>
                    <a:pt x="18" y="61"/>
                  </a:cubicBezTo>
                  <a:cubicBezTo>
                    <a:pt x="17" y="64"/>
                    <a:pt x="17" y="70"/>
                    <a:pt x="17" y="71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6" y="75"/>
                    <a:pt x="16" y="75"/>
                    <a:pt x="16" y="75"/>
                  </a:cubicBezTo>
                  <a:cubicBezTo>
                    <a:pt x="15" y="75"/>
                    <a:pt x="14" y="76"/>
                    <a:pt x="13" y="7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12"/>
            <p:cNvSpPr>
              <a:spLocks noEditPoints="1"/>
            </p:cNvSpPr>
            <p:nvPr/>
          </p:nvSpPr>
          <p:spPr bwMode="auto">
            <a:xfrm>
              <a:off x="6246813" y="4102101"/>
              <a:ext cx="66675" cy="236538"/>
            </a:xfrm>
            <a:custGeom>
              <a:avLst/>
              <a:gdLst/>
              <a:ahLst/>
              <a:cxnLst>
                <a:cxn ang="0">
                  <a:pos x="38" y="57"/>
                </a:cxn>
                <a:cxn ang="0">
                  <a:pos x="36" y="53"/>
                </a:cxn>
                <a:cxn ang="0">
                  <a:pos x="26" y="38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3" y="34"/>
                </a:cxn>
                <a:cxn ang="0">
                  <a:pos x="25" y="31"/>
                </a:cxn>
                <a:cxn ang="0">
                  <a:pos x="31" y="19"/>
                </a:cxn>
                <a:cxn ang="0">
                  <a:pos x="35" y="14"/>
                </a:cxn>
                <a:cxn ang="0">
                  <a:pos x="36" y="11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5"/>
                </a:cxn>
                <a:cxn ang="0">
                  <a:pos x="32" y="4"/>
                </a:cxn>
                <a:cxn ang="0">
                  <a:pos x="20" y="3"/>
                </a:cxn>
                <a:cxn ang="0">
                  <a:pos x="8" y="5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6" y="11"/>
                </a:cxn>
                <a:cxn ang="0">
                  <a:pos x="24" y="14"/>
                </a:cxn>
                <a:cxn ang="0">
                  <a:pos x="18" y="24"/>
                </a:cxn>
                <a:cxn ang="0">
                  <a:pos x="17" y="23"/>
                </a:cxn>
                <a:cxn ang="0">
                  <a:pos x="9" y="13"/>
                </a:cxn>
                <a:cxn ang="0">
                  <a:pos x="1" y="18"/>
                </a:cxn>
                <a:cxn ang="0">
                  <a:pos x="9" y="29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3" y="33"/>
                </a:cxn>
                <a:cxn ang="0">
                  <a:pos x="13" y="34"/>
                </a:cxn>
                <a:cxn ang="0">
                  <a:pos x="8" y="42"/>
                </a:cxn>
                <a:cxn ang="0">
                  <a:pos x="0" y="61"/>
                </a:cxn>
                <a:cxn ang="0">
                  <a:pos x="6" y="93"/>
                </a:cxn>
                <a:cxn ang="0">
                  <a:pos x="13" y="132"/>
                </a:cxn>
                <a:cxn ang="0">
                  <a:pos x="18" y="140"/>
                </a:cxn>
                <a:cxn ang="0">
                  <a:pos x="23" y="135"/>
                </a:cxn>
                <a:cxn ang="0">
                  <a:pos x="30" y="103"/>
                </a:cxn>
                <a:cxn ang="0">
                  <a:pos x="37" y="73"/>
                </a:cxn>
                <a:cxn ang="0">
                  <a:pos x="39" y="65"/>
                </a:cxn>
                <a:cxn ang="0">
                  <a:pos x="38" y="57"/>
                </a:cxn>
                <a:cxn ang="0">
                  <a:pos x="31" y="62"/>
                </a:cxn>
                <a:cxn ang="0">
                  <a:pos x="29" y="71"/>
                </a:cxn>
                <a:cxn ang="0">
                  <a:pos x="24" y="103"/>
                </a:cxn>
                <a:cxn ang="0">
                  <a:pos x="21" y="120"/>
                </a:cxn>
                <a:cxn ang="0">
                  <a:pos x="17" y="95"/>
                </a:cxn>
                <a:cxn ang="0">
                  <a:pos x="11" y="62"/>
                </a:cxn>
                <a:cxn ang="0">
                  <a:pos x="10" y="59"/>
                </a:cxn>
                <a:cxn ang="0">
                  <a:pos x="11" y="57"/>
                </a:cxn>
                <a:cxn ang="0">
                  <a:pos x="15" y="49"/>
                </a:cxn>
                <a:cxn ang="0">
                  <a:pos x="18" y="43"/>
                </a:cxn>
                <a:cxn ang="0">
                  <a:pos x="28" y="57"/>
                </a:cxn>
                <a:cxn ang="0">
                  <a:pos x="31" y="61"/>
                </a:cxn>
                <a:cxn ang="0">
                  <a:pos x="31" y="62"/>
                </a:cxn>
              </a:cxnLst>
              <a:rect l="0" t="0" r="r" b="b"/>
              <a:pathLst>
                <a:path w="40" h="142">
                  <a:moveTo>
                    <a:pt x="38" y="57"/>
                  </a:moveTo>
                  <a:cubicBezTo>
                    <a:pt x="36" y="53"/>
                    <a:pt x="36" y="53"/>
                    <a:pt x="36" y="53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7" y="27"/>
                    <a:pt x="29" y="23"/>
                    <a:pt x="31" y="19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11"/>
                    <a:pt x="33" y="0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8" y="3"/>
                    <a:pt x="23" y="3"/>
                    <a:pt x="20" y="3"/>
                  </a:cubicBezTo>
                  <a:cubicBezTo>
                    <a:pt x="13" y="3"/>
                    <a:pt x="8" y="5"/>
                    <a:pt x="8" y="5"/>
                  </a:cubicBezTo>
                  <a:cubicBezTo>
                    <a:pt x="5" y="5"/>
                    <a:pt x="7" y="7"/>
                    <a:pt x="9" y="9"/>
                  </a:cubicBezTo>
                  <a:cubicBezTo>
                    <a:pt x="10" y="9"/>
                    <a:pt x="14" y="9"/>
                    <a:pt x="20" y="10"/>
                  </a:cubicBezTo>
                  <a:cubicBezTo>
                    <a:pt x="22" y="10"/>
                    <a:pt x="24" y="10"/>
                    <a:pt x="26" y="11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3" y="18"/>
                    <a:pt x="10" y="14"/>
                    <a:pt x="9" y="13"/>
                  </a:cubicBezTo>
                  <a:cubicBezTo>
                    <a:pt x="6" y="9"/>
                    <a:pt x="2" y="14"/>
                    <a:pt x="1" y="18"/>
                  </a:cubicBezTo>
                  <a:cubicBezTo>
                    <a:pt x="1" y="19"/>
                    <a:pt x="3" y="24"/>
                    <a:pt x="9" y="29"/>
                  </a:cubicBezTo>
                  <a:cubicBezTo>
                    <a:pt x="10" y="30"/>
                    <a:pt x="11" y="31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3"/>
                    <a:pt x="13" y="33"/>
                    <a:pt x="13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6" y="49"/>
                    <a:pt x="1" y="49"/>
                    <a:pt x="0" y="61"/>
                  </a:cubicBezTo>
                  <a:cubicBezTo>
                    <a:pt x="2" y="73"/>
                    <a:pt x="4" y="84"/>
                    <a:pt x="6" y="93"/>
                  </a:cubicBezTo>
                  <a:cubicBezTo>
                    <a:pt x="9" y="113"/>
                    <a:pt x="12" y="127"/>
                    <a:pt x="13" y="132"/>
                  </a:cubicBezTo>
                  <a:cubicBezTo>
                    <a:pt x="15" y="140"/>
                    <a:pt x="17" y="142"/>
                    <a:pt x="18" y="140"/>
                  </a:cubicBezTo>
                  <a:cubicBezTo>
                    <a:pt x="19" y="140"/>
                    <a:pt x="21" y="138"/>
                    <a:pt x="23" y="135"/>
                  </a:cubicBezTo>
                  <a:cubicBezTo>
                    <a:pt x="24" y="133"/>
                    <a:pt x="27" y="121"/>
                    <a:pt x="30" y="103"/>
                  </a:cubicBezTo>
                  <a:cubicBezTo>
                    <a:pt x="32" y="94"/>
                    <a:pt x="35" y="84"/>
                    <a:pt x="37" y="7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8" y="62"/>
                    <a:pt x="40" y="65"/>
                    <a:pt x="38" y="57"/>
                  </a:cubicBezTo>
                  <a:close/>
                  <a:moveTo>
                    <a:pt x="31" y="62"/>
                  </a:moveTo>
                  <a:cubicBezTo>
                    <a:pt x="29" y="71"/>
                    <a:pt x="29" y="71"/>
                    <a:pt x="29" y="71"/>
                  </a:cubicBezTo>
                  <a:cubicBezTo>
                    <a:pt x="27" y="83"/>
                    <a:pt x="25" y="94"/>
                    <a:pt x="24" y="103"/>
                  </a:cubicBezTo>
                  <a:cubicBezTo>
                    <a:pt x="23" y="110"/>
                    <a:pt x="22" y="115"/>
                    <a:pt x="21" y="120"/>
                  </a:cubicBezTo>
                  <a:cubicBezTo>
                    <a:pt x="20" y="114"/>
                    <a:pt x="18" y="105"/>
                    <a:pt x="17" y="95"/>
                  </a:cubicBezTo>
                  <a:cubicBezTo>
                    <a:pt x="15" y="85"/>
                    <a:pt x="13" y="74"/>
                    <a:pt x="11" y="62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0" y="58"/>
                    <a:pt x="11" y="57"/>
                    <a:pt x="11" y="57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31" y="61"/>
                    <a:pt x="31" y="61"/>
                  </a:cubicBezTo>
                  <a:lnTo>
                    <a:pt x="31" y="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3"/>
            <p:cNvSpPr>
              <a:spLocks/>
            </p:cNvSpPr>
            <p:nvPr/>
          </p:nvSpPr>
          <p:spPr bwMode="auto">
            <a:xfrm>
              <a:off x="6124576" y="4117976"/>
              <a:ext cx="117475" cy="277813"/>
            </a:xfrm>
            <a:custGeom>
              <a:avLst/>
              <a:gdLst/>
              <a:ahLst/>
              <a:cxnLst>
                <a:cxn ang="0">
                  <a:pos x="53" y="4"/>
                </a:cxn>
                <a:cxn ang="0">
                  <a:pos x="26" y="28"/>
                </a:cxn>
                <a:cxn ang="0">
                  <a:pos x="10" y="85"/>
                </a:cxn>
                <a:cxn ang="0">
                  <a:pos x="3" y="136"/>
                </a:cxn>
                <a:cxn ang="0">
                  <a:pos x="1" y="140"/>
                </a:cxn>
                <a:cxn ang="0">
                  <a:pos x="1" y="140"/>
                </a:cxn>
                <a:cxn ang="0">
                  <a:pos x="1" y="141"/>
                </a:cxn>
                <a:cxn ang="0">
                  <a:pos x="1" y="141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8"/>
                </a:cxn>
                <a:cxn ang="0">
                  <a:pos x="0" y="149"/>
                </a:cxn>
                <a:cxn ang="0">
                  <a:pos x="2" y="151"/>
                </a:cxn>
                <a:cxn ang="0">
                  <a:pos x="6" y="157"/>
                </a:cxn>
                <a:cxn ang="0">
                  <a:pos x="11" y="164"/>
                </a:cxn>
                <a:cxn ang="0">
                  <a:pos x="18" y="160"/>
                </a:cxn>
                <a:cxn ang="0">
                  <a:pos x="15" y="153"/>
                </a:cxn>
                <a:cxn ang="0">
                  <a:pos x="12" y="146"/>
                </a:cxn>
                <a:cxn ang="0">
                  <a:pos x="12" y="145"/>
                </a:cxn>
                <a:cxn ang="0">
                  <a:pos x="14" y="141"/>
                </a:cxn>
                <a:cxn ang="0">
                  <a:pos x="27" y="86"/>
                </a:cxn>
                <a:cxn ang="0">
                  <a:pos x="44" y="36"/>
                </a:cxn>
                <a:cxn ang="0">
                  <a:pos x="59" y="20"/>
                </a:cxn>
                <a:cxn ang="0">
                  <a:pos x="53" y="4"/>
                </a:cxn>
              </a:cxnLst>
              <a:rect l="0" t="0" r="r" b="b"/>
              <a:pathLst>
                <a:path w="70" h="167">
                  <a:moveTo>
                    <a:pt x="53" y="4"/>
                  </a:moveTo>
                  <a:cubicBezTo>
                    <a:pt x="49" y="4"/>
                    <a:pt x="34" y="12"/>
                    <a:pt x="26" y="28"/>
                  </a:cubicBezTo>
                  <a:cubicBezTo>
                    <a:pt x="17" y="44"/>
                    <a:pt x="13" y="65"/>
                    <a:pt x="10" y="85"/>
                  </a:cubicBezTo>
                  <a:cubicBezTo>
                    <a:pt x="8" y="104"/>
                    <a:pt x="6" y="124"/>
                    <a:pt x="3" y="136"/>
                  </a:cubicBezTo>
                  <a:cubicBezTo>
                    <a:pt x="2" y="137"/>
                    <a:pt x="2" y="138"/>
                    <a:pt x="1" y="140"/>
                  </a:cubicBezTo>
                  <a:cubicBezTo>
                    <a:pt x="1" y="140"/>
                    <a:pt x="1" y="140"/>
                    <a:pt x="1" y="140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1" y="141"/>
                    <a:pt x="1" y="141"/>
                    <a:pt x="1" y="141"/>
                  </a:cubicBezTo>
                  <a:cubicBezTo>
                    <a:pt x="0" y="144"/>
                    <a:pt x="1" y="134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3" y="153"/>
                    <a:pt x="5" y="155"/>
                    <a:pt x="6" y="157"/>
                  </a:cubicBezTo>
                  <a:cubicBezTo>
                    <a:pt x="8" y="161"/>
                    <a:pt x="10" y="163"/>
                    <a:pt x="11" y="164"/>
                  </a:cubicBezTo>
                  <a:cubicBezTo>
                    <a:pt x="17" y="166"/>
                    <a:pt x="22" y="167"/>
                    <a:pt x="18" y="160"/>
                  </a:cubicBezTo>
                  <a:cubicBezTo>
                    <a:pt x="18" y="160"/>
                    <a:pt x="17" y="157"/>
                    <a:pt x="15" y="153"/>
                  </a:cubicBezTo>
                  <a:cubicBezTo>
                    <a:pt x="15" y="151"/>
                    <a:pt x="13" y="149"/>
                    <a:pt x="12" y="146"/>
                  </a:cubicBezTo>
                  <a:cubicBezTo>
                    <a:pt x="12" y="146"/>
                    <a:pt x="12" y="146"/>
                    <a:pt x="12" y="145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20" y="126"/>
                    <a:pt x="23" y="106"/>
                    <a:pt x="27" y="86"/>
                  </a:cubicBezTo>
                  <a:cubicBezTo>
                    <a:pt x="31" y="66"/>
                    <a:pt x="37" y="47"/>
                    <a:pt x="44" y="36"/>
                  </a:cubicBezTo>
                  <a:cubicBezTo>
                    <a:pt x="51" y="24"/>
                    <a:pt x="59" y="21"/>
                    <a:pt x="59" y="20"/>
                  </a:cubicBezTo>
                  <a:cubicBezTo>
                    <a:pt x="61" y="14"/>
                    <a:pt x="70" y="0"/>
                    <a:pt x="5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815113"/>
      </p:ext>
    </p:extLst>
  </p:cSld>
  <p:clrMapOvr>
    <a:masterClrMapping/>
  </p:clrMapOvr>
  <p:transition spd="slow" advTm="62538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8368900"/>
      </p:ext>
    </p:extLst>
  </p:cSld>
  <p:clrMapOvr>
    <a:masterClrMapping/>
  </p:clrMapOvr>
  <p:transition spd="slow" advTm="35707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You build, you run it.</a:t>
            </a:r>
          </a:p>
          <a:p>
            <a:r>
              <a:rPr lang="de-CH" sz="2400" dirty="0"/>
              <a:t>Werner </a:t>
            </a:r>
            <a:r>
              <a:rPr lang="de-CH" sz="2400" dirty="0" smtClean="0"/>
              <a:t>Vogels, Amazon CTO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55186"/>
      </p:ext>
    </p:extLst>
  </p:cSld>
  <p:clrMapOvr>
    <a:masterClrMapping/>
  </p:clrMapOvr>
  <p:transition spd="slow" advTm="28402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6632104"/>
      </p:ext>
    </p:extLst>
  </p:cSld>
  <p:clrMapOvr>
    <a:masterClrMapping/>
  </p:clrMapOvr>
  <p:transition spd="slow" advTm="4199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15</a:t>
            </a:fld>
            <a:endParaRPr lang="de-CH" dirty="0"/>
          </a:p>
        </p:txBody>
      </p:sp>
      <p:grpSp>
        <p:nvGrpSpPr>
          <p:cNvPr id="137" name="Gruppieren 136"/>
          <p:cNvGrpSpPr/>
          <p:nvPr/>
        </p:nvGrpSpPr>
        <p:grpSpPr>
          <a:xfrm>
            <a:off x="1364294" y="1874775"/>
            <a:ext cx="6415413" cy="4049340"/>
            <a:chOff x="1291900" y="2145798"/>
            <a:chExt cx="6415413" cy="4049340"/>
          </a:xfrm>
        </p:grpSpPr>
        <p:grpSp>
          <p:nvGrpSpPr>
            <p:cNvPr id="1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123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4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125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126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27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128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129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130" name="Trapezoid 129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132" name="Gerader Verbinder 131"/>
            <p:cNvCxnSpPr>
              <a:stCxn id="123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>
              <a:stCxn id="126" idx="2"/>
              <a:endCxn id="129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Wolke 135"/>
            <p:cNvSpPr/>
            <p:nvPr/>
          </p:nvSpPr>
          <p:spPr>
            <a:xfrm>
              <a:off x="2860675" y="3112018"/>
              <a:ext cx="4846638" cy="2099207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ESB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055567"/>
      </p:ext>
    </p:extLst>
  </p:cSld>
  <p:clrMapOvr>
    <a:masterClrMapping/>
  </p:clrMapOvr>
  <p:transition spd="slow" advTm="48290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16</a:t>
            </a:fld>
            <a:endParaRPr lang="de-CH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1364294" y="1874775"/>
            <a:ext cx="6059219" cy="4049340"/>
            <a:chOff x="1291900" y="2145798"/>
            <a:chExt cx="6059219" cy="4049340"/>
          </a:xfrm>
        </p:grpSpPr>
        <p:grpSp>
          <p:nvGrpSpPr>
            <p:cNvPr id="22" name="Group 48"/>
            <p:cNvGrpSpPr/>
            <p:nvPr/>
          </p:nvGrpSpPr>
          <p:grpSpPr>
            <a:xfrm>
              <a:off x="1291900" y="3628845"/>
              <a:ext cx="712890" cy="698757"/>
              <a:chOff x="4785867" y="1361619"/>
              <a:chExt cx="712890" cy="698757"/>
            </a:xfrm>
          </p:grpSpPr>
          <p:sp>
            <p:nvSpPr>
              <p:cNvPr id="32" name="Flowchart: Predefined Process 35"/>
              <p:cNvSpPr/>
              <p:nvPr/>
            </p:nvSpPr>
            <p:spPr>
              <a:xfrm>
                <a:off x="4785867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3" name="Isosceles Triangle 36"/>
              <p:cNvSpPr/>
              <p:nvPr/>
            </p:nvSpPr>
            <p:spPr>
              <a:xfrm>
                <a:off x="4928445" y="1496681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grpSp>
          <p:nvGrpSpPr>
            <p:cNvPr id="23" name="Group 49"/>
            <p:cNvGrpSpPr/>
            <p:nvPr/>
          </p:nvGrpSpPr>
          <p:grpSpPr>
            <a:xfrm>
              <a:off x="6424613" y="2145798"/>
              <a:ext cx="712890" cy="698757"/>
              <a:chOff x="5997780" y="1361619"/>
              <a:chExt cx="712890" cy="698757"/>
            </a:xfrm>
          </p:grpSpPr>
          <p:sp>
            <p:nvSpPr>
              <p:cNvPr id="30" name="Flowchart: Predefined Process 41"/>
              <p:cNvSpPr/>
              <p:nvPr/>
            </p:nvSpPr>
            <p:spPr>
              <a:xfrm>
                <a:off x="5997780" y="1361619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31" name="Oval 43"/>
              <p:cNvSpPr/>
              <p:nvPr/>
            </p:nvSpPr>
            <p:spPr>
              <a:xfrm>
                <a:off x="6140358" y="1496681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</p:grpSp>
        <p:grpSp>
          <p:nvGrpSpPr>
            <p:cNvPr id="24" name="Group 50"/>
            <p:cNvGrpSpPr/>
            <p:nvPr/>
          </p:nvGrpSpPr>
          <p:grpSpPr>
            <a:xfrm>
              <a:off x="6463202" y="5496381"/>
              <a:ext cx="712890" cy="698757"/>
              <a:chOff x="5416575" y="2321995"/>
              <a:chExt cx="712890" cy="698757"/>
            </a:xfrm>
          </p:grpSpPr>
          <p:sp>
            <p:nvSpPr>
              <p:cNvPr id="28" name="Flowchart: Predefined Process 44"/>
              <p:cNvSpPr/>
              <p:nvPr/>
            </p:nvSpPr>
            <p:spPr>
              <a:xfrm>
                <a:off x="5416575" y="2321995"/>
                <a:ext cx="712890" cy="698757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5634398" y="2487006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  <p:cxnSp>
          <p:nvCxnSpPr>
            <p:cNvPr id="25" name="Gerader Verbinder 24"/>
            <p:cNvCxnSpPr>
              <a:stCxn id="32" idx="3"/>
            </p:cNvCxnSpPr>
            <p:nvPr/>
          </p:nvCxnSpPr>
          <p:spPr>
            <a:xfrm flipV="1">
              <a:off x="2004790" y="3978223"/>
              <a:ext cx="4795562" cy="1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>
              <a:stCxn id="30" idx="2"/>
              <a:endCxn id="28" idx="0"/>
            </p:cNvCxnSpPr>
            <p:nvPr/>
          </p:nvCxnSpPr>
          <p:spPr>
            <a:xfrm>
              <a:off x="6781058" y="2844555"/>
              <a:ext cx="38589" cy="2651826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Wolke 26"/>
            <p:cNvSpPr/>
            <p:nvPr/>
          </p:nvSpPr>
          <p:spPr>
            <a:xfrm>
              <a:off x="6210997" y="3536411"/>
              <a:ext cx="1140122" cy="883623"/>
            </a:xfrm>
            <a:prstGeom prst="cloud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83669"/>
      </p:ext>
    </p:extLst>
  </p:cSld>
  <p:clrMapOvr>
    <a:masterClrMapping/>
  </p:clrMapOvr>
  <p:transition spd="slow" advTm="25263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5425871"/>
      </p:ext>
    </p:extLst>
  </p:cSld>
  <p:clrMapOvr>
    <a:masterClrMapping/>
  </p:clrMapOvr>
  <p:transition spd="slow" advTm="4430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Governance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every problem is a nail and not every solution a hammer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18</a:t>
            </a:fld>
            <a:endParaRPr lang="de-CH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50" y="4245442"/>
            <a:ext cx="2343195" cy="11715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1895394"/>
            <a:ext cx="2281626" cy="1401921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404" y="5316913"/>
            <a:ext cx="727487" cy="72821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491" y="4176355"/>
            <a:ext cx="1533285" cy="153328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15" y="2904612"/>
            <a:ext cx="754438" cy="1271743"/>
          </a:xfrm>
          <a:prstGeom prst="rect">
            <a:avLst/>
          </a:prstGeom>
        </p:spPr>
      </p:pic>
      <p:pic>
        <p:nvPicPr>
          <p:cNvPr id="19" name="Inhaltsplatzhalter 18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66" y="2284823"/>
            <a:ext cx="1536046" cy="1536046"/>
          </a:xfrm>
        </p:spPr>
      </p:pic>
    </p:spTree>
    <p:extLst>
      <p:ext uri="{BB962C8B-B14F-4D97-AF65-F5344CB8AC3E}">
        <p14:creationId xmlns:p14="http://schemas.microsoft.com/office/powerpoint/2010/main" val="3775005330"/>
      </p:ext>
    </p:extLst>
  </p:cSld>
  <p:clrMapOvr>
    <a:masterClrMapping/>
  </p:clrMapOvr>
  <p:transition spd="slow" advTm="78510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3077280"/>
      </p:ext>
    </p:extLst>
  </p:cSld>
  <p:clrMapOvr>
    <a:masterClrMapping/>
  </p:clrMapOvr>
  <p:transition spd="slow" advTm="3814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are Microservices?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Advantages and 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4C36268-62DF-4387-848F-AB6BF4B19B86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38856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/>
              <a:t>Decentralized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049100"/>
            <a:ext cx="4206429" cy="5516800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1048916"/>
            <a:ext cx="4206429" cy="5516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grpSp>
        <p:nvGrpSpPr>
          <p:cNvPr id="49" name="Group 48"/>
          <p:cNvGrpSpPr/>
          <p:nvPr/>
        </p:nvGrpSpPr>
        <p:grpSpPr>
          <a:xfrm>
            <a:off x="4785867" y="1931931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931931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07365" y="1950794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20</a:t>
            </a:fld>
            <a:endParaRPr lang="de-CH" dirty="0"/>
          </a:p>
        </p:txBody>
      </p:sp>
      <p:grpSp>
        <p:nvGrpSpPr>
          <p:cNvPr id="87" name="Group 47"/>
          <p:cNvGrpSpPr/>
          <p:nvPr/>
        </p:nvGrpSpPr>
        <p:grpSpPr>
          <a:xfrm>
            <a:off x="596688" y="2008422"/>
            <a:ext cx="1673445" cy="1640270"/>
            <a:chOff x="596688" y="1380482"/>
            <a:chExt cx="1673445" cy="1640270"/>
          </a:xfrm>
        </p:grpSpPr>
        <p:sp>
          <p:nvSpPr>
            <p:cNvPr id="88" name="Flowchart: Predefined Process 34"/>
            <p:cNvSpPr/>
            <p:nvPr/>
          </p:nvSpPr>
          <p:spPr>
            <a:xfrm>
              <a:off x="596688" y="1380482"/>
              <a:ext cx="1673445" cy="1640270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89" name="Oval 15"/>
            <p:cNvSpPr/>
            <p:nvPr/>
          </p:nvSpPr>
          <p:spPr>
            <a:xfrm>
              <a:off x="1070336" y="1480155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90" name="Isosceles Triangle 16"/>
            <p:cNvSpPr/>
            <p:nvPr/>
          </p:nvSpPr>
          <p:spPr>
            <a:xfrm>
              <a:off x="1553287" y="1581305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1" name="Rounded Rectangle 17"/>
            <p:cNvSpPr/>
            <p:nvPr/>
          </p:nvSpPr>
          <p:spPr>
            <a:xfrm>
              <a:off x="885968" y="208034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2" name="Hexagon 18"/>
            <p:cNvSpPr/>
            <p:nvPr/>
          </p:nvSpPr>
          <p:spPr>
            <a:xfrm>
              <a:off x="1183175" y="2528538"/>
              <a:ext cx="427734" cy="368736"/>
            </a:xfrm>
            <a:prstGeom prst="hexagon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93" name="Trapezoid 92"/>
            <p:cNvSpPr/>
            <p:nvPr/>
          </p:nvSpPr>
          <p:spPr>
            <a:xfrm>
              <a:off x="1602736" y="2080350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95" name="Grupa 10"/>
          <p:cNvGrpSpPr/>
          <p:nvPr/>
        </p:nvGrpSpPr>
        <p:grpSpPr>
          <a:xfrm>
            <a:off x="1013636" y="3985651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96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8" name="Gerade Verbindung mit Pfeil 97"/>
          <p:cNvCxnSpPr>
            <a:stCxn id="88" idx="2"/>
          </p:cNvCxnSpPr>
          <p:nvPr/>
        </p:nvCxnSpPr>
        <p:spPr>
          <a:xfrm>
            <a:off x="1433411" y="3648692"/>
            <a:ext cx="0" cy="33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a 10"/>
          <p:cNvGrpSpPr/>
          <p:nvPr/>
        </p:nvGrpSpPr>
        <p:grpSpPr>
          <a:xfrm>
            <a:off x="4708166" y="2919916"/>
            <a:ext cx="839548" cy="1368152"/>
            <a:chOff x="3773488" y="2135187"/>
            <a:chExt cx="1585913" cy="2584451"/>
          </a:xfrm>
          <a:solidFill>
            <a:schemeClr val="accent3"/>
          </a:solidFill>
        </p:grpSpPr>
        <p:sp>
          <p:nvSpPr>
            <p:cNvPr id="100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upa 10"/>
          <p:cNvGrpSpPr/>
          <p:nvPr/>
        </p:nvGrpSpPr>
        <p:grpSpPr>
          <a:xfrm>
            <a:off x="5934451" y="2938167"/>
            <a:ext cx="839548" cy="1368152"/>
            <a:chOff x="3773488" y="2135187"/>
            <a:chExt cx="1585913" cy="2584451"/>
          </a:xfrm>
          <a:solidFill>
            <a:schemeClr val="accent6"/>
          </a:solidFill>
        </p:grpSpPr>
        <p:sp>
          <p:nvSpPr>
            <p:cNvPr id="104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upa 10"/>
          <p:cNvGrpSpPr/>
          <p:nvPr/>
        </p:nvGrpSpPr>
        <p:grpSpPr>
          <a:xfrm>
            <a:off x="7149109" y="2955815"/>
            <a:ext cx="839548" cy="1368152"/>
            <a:chOff x="3773488" y="2135187"/>
            <a:chExt cx="1585913" cy="2584451"/>
          </a:xfrm>
          <a:solidFill>
            <a:schemeClr val="accent4"/>
          </a:solidFill>
        </p:grpSpPr>
        <p:sp>
          <p:nvSpPr>
            <p:cNvPr id="107" name="Freeform 12"/>
            <p:cNvSpPr>
              <a:spLocks/>
            </p:cNvSpPr>
            <p:nvPr/>
          </p:nvSpPr>
          <p:spPr bwMode="auto">
            <a:xfrm>
              <a:off x="3798888" y="2570163"/>
              <a:ext cx="1544638" cy="2116138"/>
            </a:xfrm>
            <a:custGeom>
              <a:avLst/>
              <a:gdLst>
                <a:gd name="T0" fmla="*/ 306 w 412"/>
                <a:gd name="T1" fmla="*/ 549 h 564"/>
                <a:gd name="T2" fmla="*/ 320 w 412"/>
                <a:gd name="T3" fmla="*/ 511 h 564"/>
                <a:gd name="T4" fmla="*/ 227 w 412"/>
                <a:gd name="T5" fmla="*/ 536 h 564"/>
                <a:gd name="T6" fmla="*/ 158 w 412"/>
                <a:gd name="T7" fmla="*/ 559 h 564"/>
                <a:gd name="T8" fmla="*/ 181 w 412"/>
                <a:gd name="T9" fmla="*/ 519 h 564"/>
                <a:gd name="T10" fmla="*/ 246 w 412"/>
                <a:gd name="T11" fmla="*/ 471 h 564"/>
                <a:gd name="T12" fmla="*/ 103 w 412"/>
                <a:gd name="T13" fmla="*/ 524 h 564"/>
                <a:gd name="T14" fmla="*/ 53 w 412"/>
                <a:gd name="T15" fmla="*/ 535 h 564"/>
                <a:gd name="T16" fmla="*/ 86 w 412"/>
                <a:gd name="T17" fmla="*/ 490 h 564"/>
                <a:gd name="T18" fmla="*/ 16 w 412"/>
                <a:gd name="T19" fmla="*/ 508 h 564"/>
                <a:gd name="T20" fmla="*/ 86 w 412"/>
                <a:gd name="T21" fmla="*/ 449 h 564"/>
                <a:gd name="T22" fmla="*/ 5 w 412"/>
                <a:gd name="T23" fmla="*/ 474 h 564"/>
                <a:gd name="T24" fmla="*/ 22 w 412"/>
                <a:gd name="T25" fmla="*/ 434 h 564"/>
                <a:gd name="T26" fmla="*/ 90 w 412"/>
                <a:gd name="T27" fmla="*/ 360 h 564"/>
                <a:gd name="T28" fmla="*/ 12 w 412"/>
                <a:gd name="T29" fmla="*/ 396 h 564"/>
                <a:gd name="T30" fmla="*/ 50 w 412"/>
                <a:gd name="T31" fmla="*/ 345 h 564"/>
                <a:gd name="T32" fmla="*/ 24 w 412"/>
                <a:gd name="T33" fmla="*/ 325 h 564"/>
                <a:gd name="T34" fmla="*/ 20 w 412"/>
                <a:gd name="T35" fmla="*/ 309 h 564"/>
                <a:gd name="T36" fmla="*/ 67 w 412"/>
                <a:gd name="T37" fmla="*/ 255 h 564"/>
                <a:gd name="T38" fmla="*/ 12 w 412"/>
                <a:gd name="T39" fmla="*/ 265 h 564"/>
                <a:gd name="T40" fmla="*/ 14 w 412"/>
                <a:gd name="T41" fmla="*/ 233 h 564"/>
                <a:gd name="T42" fmla="*/ 41 w 412"/>
                <a:gd name="T43" fmla="*/ 191 h 564"/>
                <a:gd name="T44" fmla="*/ 12 w 412"/>
                <a:gd name="T45" fmla="*/ 185 h 564"/>
                <a:gd name="T46" fmla="*/ 94 w 412"/>
                <a:gd name="T47" fmla="*/ 106 h 564"/>
                <a:gd name="T48" fmla="*/ 5 w 412"/>
                <a:gd name="T49" fmla="*/ 146 h 564"/>
                <a:gd name="T50" fmla="*/ 42 w 412"/>
                <a:gd name="T51" fmla="*/ 99 h 564"/>
                <a:gd name="T52" fmla="*/ 21 w 412"/>
                <a:gd name="T53" fmla="*/ 71 h 564"/>
                <a:gd name="T54" fmla="*/ 15 w 412"/>
                <a:gd name="T55" fmla="*/ 61 h 564"/>
                <a:gd name="T56" fmla="*/ 9 w 412"/>
                <a:gd name="T57" fmla="*/ 23 h 564"/>
                <a:gd name="T58" fmla="*/ 29 w 412"/>
                <a:gd name="T59" fmla="*/ 12 h 564"/>
                <a:gd name="T60" fmla="*/ 35 w 412"/>
                <a:gd name="T61" fmla="*/ 39 h 564"/>
                <a:gd name="T62" fmla="*/ 40 w 412"/>
                <a:gd name="T63" fmla="*/ 77 h 564"/>
                <a:gd name="T64" fmla="*/ 110 w 412"/>
                <a:gd name="T65" fmla="*/ 49 h 564"/>
                <a:gd name="T66" fmla="*/ 157 w 412"/>
                <a:gd name="T67" fmla="*/ 53 h 564"/>
                <a:gd name="T68" fmla="*/ 105 w 412"/>
                <a:gd name="T69" fmla="*/ 123 h 564"/>
                <a:gd name="T70" fmla="*/ 240 w 412"/>
                <a:gd name="T71" fmla="*/ 59 h 564"/>
                <a:gd name="T72" fmla="*/ 124 w 412"/>
                <a:gd name="T73" fmla="*/ 155 h 564"/>
                <a:gd name="T74" fmla="*/ 400 w 412"/>
                <a:gd name="T75" fmla="*/ 2 h 564"/>
                <a:gd name="T76" fmla="*/ 353 w 412"/>
                <a:gd name="T77" fmla="*/ 57 h 564"/>
                <a:gd name="T78" fmla="*/ 215 w 412"/>
                <a:gd name="T79" fmla="*/ 142 h 564"/>
                <a:gd name="T80" fmla="*/ 383 w 412"/>
                <a:gd name="T81" fmla="*/ 76 h 564"/>
                <a:gd name="T82" fmla="*/ 390 w 412"/>
                <a:gd name="T83" fmla="*/ 86 h 564"/>
                <a:gd name="T84" fmla="*/ 339 w 412"/>
                <a:gd name="T85" fmla="*/ 145 h 564"/>
                <a:gd name="T86" fmla="*/ 404 w 412"/>
                <a:gd name="T87" fmla="*/ 131 h 564"/>
                <a:gd name="T88" fmla="*/ 311 w 412"/>
                <a:gd name="T89" fmla="*/ 202 h 564"/>
                <a:gd name="T90" fmla="*/ 398 w 412"/>
                <a:gd name="T91" fmla="*/ 173 h 564"/>
                <a:gd name="T92" fmla="*/ 256 w 412"/>
                <a:gd name="T93" fmla="*/ 278 h 564"/>
                <a:gd name="T94" fmla="*/ 400 w 412"/>
                <a:gd name="T95" fmla="*/ 216 h 564"/>
                <a:gd name="T96" fmla="*/ 314 w 412"/>
                <a:gd name="T97" fmla="*/ 281 h 564"/>
                <a:gd name="T98" fmla="*/ 390 w 412"/>
                <a:gd name="T99" fmla="*/ 252 h 564"/>
                <a:gd name="T100" fmla="*/ 347 w 412"/>
                <a:gd name="T101" fmla="*/ 302 h 564"/>
                <a:gd name="T102" fmla="*/ 403 w 412"/>
                <a:gd name="T103" fmla="*/ 293 h 564"/>
                <a:gd name="T104" fmla="*/ 392 w 412"/>
                <a:gd name="T105" fmla="*/ 330 h 564"/>
                <a:gd name="T106" fmla="*/ 346 w 412"/>
                <a:gd name="T107" fmla="*/ 385 h 564"/>
                <a:gd name="T108" fmla="*/ 396 w 412"/>
                <a:gd name="T109" fmla="*/ 377 h 564"/>
                <a:gd name="T110" fmla="*/ 306 w 412"/>
                <a:gd name="T111" fmla="*/ 456 h 564"/>
                <a:gd name="T112" fmla="*/ 392 w 412"/>
                <a:gd name="T113" fmla="*/ 434 h 564"/>
                <a:gd name="T114" fmla="*/ 327 w 412"/>
                <a:gd name="T115" fmla="*/ 484 h 564"/>
                <a:gd name="T116" fmla="*/ 398 w 412"/>
                <a:gd name="T117" fmla="*/ 470 h 564"/>
                <a:gd name="T118" fmla="*/ 383 w 412"/>
                <a:gd name="T119" fmla="*/ 498 h 564"/>
                <a:gd name="T120" fmla="*/ 384 w 412"/>
                <a:gd name="T121" fmla="*/ 517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564">
                  <a:moveTo>
                    <a:pt x="333" y="547"/>
                  </a:moveTo>
                  <a:cubicBezTo>
                    <a:pt x="320" y="554"/>
                    <a:pt x="316" y="555"/>
                    <a:pt x="312" y="554"/>
                  </a:cubicBezTo>
                  <a:cubicBezTo>
                    <a:pt x="309" y="553"/>
                    <a:pt x="307" y="551"/>
                    <a:pt x="306" y="549"/>
                  </a:cubicBezTo>
                  <a:cubicBezTo>
                    <a:pt x="301" y="541"/>
                    <a:pt x="305" y="537"/>
                    <a:pt x="329" y="511"/>
                  </a:cubicBezTo>
                  <a:cubicBezTo>
                    <a:pt x="333" y="507"/>
                    <a:pt x="338" y="502"/>
                    <a:pt x="342" y="498"/>
                  </a:cubicBezTo>
                  <a:cubicBezTo>
                    <a:pt x="335" y="502"/>
                    <a:pt x="328" y="506"/>
                    <a:pt x="320" y="511"/>
                  </a:cubicBezTo>
                  <a:cubicBezTo>
                    <a:pt x="239" y="560"/>
                    <a:pt x="230" y="564"/>
                    <a:pt x="222" y="562"/>
                  </a:cubicBezTo>
                  <a:cubicBezTo>
                    <a:pt x="219" y="561"/>
                    <a:pt x="217" y="560"/>
                    <a:pt x="216" y="557"/>
                  </a:cubicBezTo>
                  <a:cubicBezTo>
                    <a:pt x="211" y="549"/>
                    <a:pt x="218" y="544"/>
                    <a:pt x="227" y="536"/>
                  </a:cubicBezTo>
                  <a:cubicBezTo>
                    <a:pt x="233" y="531"/>
                    <a:pt x="241" y="524"/>
                    <a:pt x="252" y="516"/>
                  </a:cubicBezTo>
                  <a:cubicBezTo>
                    <a:pt x="258" y="511"/>
                    <a:pt x="264" y="506"/>
                    <a:pt x="271" y="501"/>
                  </a:cubicBezTo>
                  <a:cubicBezTo>
                    <a:pt x="187" y="552"/>
                    <a:pt x="168" y="562"/>
                    <a:pt x="158" y="559"/>
                  </a:cubicBezTo>
                  <a:cubicBezTo>
                    <a:pt x="155" y="558"/>
                    <a:pt x="153" y="556"/>
                    <a:pt x="152" y="554"/>
                  </a:cubicBezTo>
                  <a:cubicBezTo>
                    <a:pt x="147" y="546"/>
                    <a:pt x="154" y="540"/>
                    <a:pt x="161" y="535"/>
                  </a:cubicBezTo>
                  <a:cubicBezTo>
                    <a:pt x="166" y="531"/>
                    <a:pt x="172" y="526"/>
                    <a:pt x="181" y="519"/>
                  </a:cubicBezTo>
                  <a:cubicBezTo>
                    <a:pt x="198" y="507"/>
                    <a:pt x="222" y="491"/>
                    <a:pt x="246" y="474"/>
                  </a:cubicBezTo>
                  <a:cubicBezTo>
                    <a:pt x="257" y="466"/>
                    <a:pt x="269" y="458"/>
                    <a:pt x="281" y="450"/>
                  </a:cubicBezTo>
                  <a:cubicBezTo>
                    <a:pt x="269" y="457"/>
                    <a:pt x="257" y="464"/>
                    <a:pt x="246" y="471"/>
                  </a:cubicBezTo>
                  <a:cubicBezTo>
                    <a:pt x="131" y="542"/>
                    <a:pt x="107" y="555"/>
                    <a:pt x="97" y="552"/>
                  </a:cubicBezTo>
                  <a:cubicBezTo>
                    <a:pt x="94" y="551"/>
                    <a:pt x="91" y="549"/>
                    <a:pt x="90" y="546"/>
                  </a:cubicBezTo>
                  <a:cubicBezTo>
                    <a:pt x="85" y="538"/>
                    <a:pt x="93" y="532"/>
                    <a:pt x="103" y="524"/>
                  </a:cubicBezTo>
                  <a:cubicBezTo>
                    <a:pt x="110" y="519"/>
                    <a:pt x="120" y="512"/>
                    <a:pt x="133" y="503"/>
                  </a:cubicBezTo>
                  <a:cubicBezTo>
                    <a:pt x="155" y="488"/>
                    <a:pt x="183" y="470"/>
                    <a:pt x="213" y="450"/>
                  </a:cubicBezTo>
                  <a:cubicBezTo>
                    <a:pt x="78" y="529"/>
                    <a:pt x="62" y="537"/>
                    <a:pt x="53" y="535"/>
                  </a:cubicBezTo>
                  <a:cubicBezTo>
                    <a:pt x="50" y="534"/>
                    <a:pt x="48" y="532"/>
                    <a:pt x="46" y="530"/>
                  </a:cubicBezTo>
                  <a:cubicBezTo>
                    <a:pt x="42" y="521"/>
                    <a:pt x="50" y="515"/>
                    <a:pt x="59" y="509"/>
                  </a:cubicBezTo>
                  <a:cubicBezTo>
                    <a:pt x="65" y="504"/>
                    <a:pt x="74" y="498"/>
                    <a:pt x="86" y="490"/>
                  </a:cubicBezTo>
                  <a:cubicBezTo>
                    <a:pt x="106" y="477"/>
                    <a:pt x="133" y="461"/>
                    <a:pt x="162" y="442"/>
                  </a:cubicBezTo>
                  <a:cubicBezTo>
                    <a:pt x="62" y="503"/>
                    <a:pt x="34" y="516"/>
                    <a:pt x="23" y="513"/>
                  </a:cubicBezTo>
                  <a:cubicBezTo>
                    <a:pt x="20" y="512"/>
                    <a:pt x="17" y="511"/>
                    <a:pt x="16" y="508"/>
                  </a:cubicBezTo>
                  <a:cubicBezTo>
                    <a:pt x="11" y="500"/>
                    <a:pt x="19" y="494"/>
                    <a:pt x="23" y="491"/>
                  </a:cubicBezTo>
                  <a:cubicBezTo>
                    <a:pt x="26" y="489"/>
                    <a:pt x="31" y="485"/>
                    <a:pt x="37" y="481"/>
                  </a:cubicBezTo>
                  <a:cubicBezTo>
                    <a:pt x="48" y="474"/>
                    <a:pt x="64" y="463"/>
                    <a:pt x="86" y="449"/>
                  </a:cubicBezTo>
                  <a:cubicBezTo>
                    <a:pt x="98" y="441"/>
                    <a:pt x="112" y="431"/>
                    <a:pt x="127" y="422"/>
                  </a:cubicBezTo>
                  <a:cubicBezTo>
                    <a:pt x="37" y="474"/>
                    <a:pt x="20" y="481"/>
                    <a:pt x="12" y="479"/>
                  </a:cubicBezTo>
                  <a:cubicBezTo>
                    <a:pt x="9" y="478"/>
                    <a:pt x="7" y="477"/>
                    <a:pt x="5" y="474"/>
                  </a:cubicBezTo>
                  <a:cubicBezTo>
                    <a:pt x="0" y="464"/>
                    <a:pt x="8" y="456"/>
                    <a:pt x="36" y="435"/>
                  </a:cubicBezTo>
                  <a:cubicBezTo>
                    <a:pt x="43" y="430"/>
                    <a:pt x="51" y="425"/>
                    <a:pt x="60" y="418"/>
                  </a:cubicBezTo>
                  <a:cubicBezTo>
                    <a:pt x="30" y="435"/>
                    <a:pt x="26" y="436"/>
                    <a:pt x="22" y="434"/>
                  </a:cubicBezTo>
                  <a:cubicBezTo>
                    <a:pt x="19" y="434"/>
                    <a:pt x="17" y="432"/>
                    <a:pt x="15" y="429"/>
                  </a:cubicBezTo>
                  <a:cubicBezTo>
                    <a:pt x="10" y="419"/>
                    <a:pt x="20" y="410"/>
                    <a:pt x="36" y="398"/>
                  </a:cubicBezTo>
                  <a:cubicBezTo>
                    <a:pt x="48" y="388"/>
                    <a:pt x="66" y="376"/>
                    <a:pt x="90" y="360"/>
                  </a:cubicBezTo>
                  <a:cubicBezTo>
                    <a:pt x="130" y="334"/>
                    <a:pt x="181" y="302"/>
                    <a:pt x="228" y="272"/>
                  </a:cubicBezTo>
                  <a:cubicBezTo>
                    <a:pt x="181" y="299"/>
                    <a:pt x="133" y="328"/>
                    <a:pt x="99" y="348"/>
                  </a:cubicBezTo>
                  <a:cubicBezTo>
                    <a:pt x="17" y="397"/>
                    <a:pt x="17" y="397"/>
                    <a:pt x="12" y="396"/>
                  </a:cubicBezTo>
                  <a:cubicBezTo>
                    <a:pt x="9" y="395"/>
                    <a:pt x="7" y="393"/>
                    <a:pt x="6" y="391"/>
                  </a:cubicBezTo>
                  <a:cubicBezTo>
                    <a:pt x="0" y="381"/>
                    <a:pt x="9" y="374"/>
                    <a:pt x="36" y="355"/>
                  </a:cubicBezTo>
                  <a:cubicBezTo>
                    <a:pt x="41" y="352"/>
                    <a:pt x="45" y="348"/>
                    <a:pt x="50" y="345"/>
                  </a:cubicBezTo>
                  <a:cubicBezTo>
                    <a:pt x="30" y="356"/>
                    <a:pt x="19" y="359"/>
                    <a:pt x="13" y="357"/>
                  </a:cubicBezTo>
                  <a:cubicBezTo>
                    <a:pt x="10" y="357"/>
                    <a:pt x="7" y="355"/>
                    <a:pt x="6" y="352"/>
                  </a:cubicBezTo>
                  <a:cubicBezTo>
                    <a:pt x="0" y="342"/>
                    <a:pt x="11" y="334"/>
                    <a:pt x="24" y="325"/>
                  </a:cubicBezTo>
                  <a:cubicBezTo>
                    <a:pt x="34" y="317"/>
                    <a:pt x="48" y="307"/>
                    <a:pt x="68" y="294"/>
                  </a:cubicBezTo>
                  <a:cubicBezTo>
                    <a:pt x="80" y="286"/>
                    <a:pt x="93" y="278"/>
                    <a:pt x="108" y="269"/>
                  </a:cubicBezTo>
                  <a:cubicBezTo>
                    <a:pt x="47" y="303"/>
                    <a:pt x="28" y="311"/>
                    <a:pt x="20" y="309"/>
                  </a:cubicBezTo>
                  <a:cubicBezTo>
                    <a:pt x="17" y="309"/>
                    <a:pt x="14" y="307"/>
                    <a:pt x="13" y="304"/>
                  </a:cubicBezTo>
                  <a:cubicBezTo>
                    <a:pt x="8" y="295"/>
                    <a:pt x="16" y="289"/>
                    <a:pt x="29" y="280"/>
                  </a:cubicBezTo>
                  <a:cubicBezTo>
                    <a:pt x="38" y="274"/>
                    <a:pt x="50" y="266"/>
                    <a:pt x="67" y="255"/>
                  </a:cubicBezTo>
                  <a:cubicBezTo>
                    <a:pt x="77" y="248"/>
                    <a:pt x="89" y="241"/>
                    <a:pt x="101" y="233"/>
                  </a:cubicBezTo>
                  <a:cubicBezTo>
                    <a:pt x="45" y="265"/>
                    <a:pt x="27" y="273"/>
                    <a:pt x="19" y="271"/>
                  </a:cubicBezTo>
                  <a:cubicBezTo>
                    <a:pt x="16" y="270"/>
                    <a:pt x="14" y="268"/>
                    <a:pt x="12" y="265"/>
                  </a:cubicBezTo>
                  <a:cubicBezTo>
                    <a:pt x="7" y="255"/>
                    <a:pt x="17" y="246"/>
                    <a:pt x="31" y="236"/>
                  </a:cubicBezTo>
                  <a:cubicBezTo>
                    <a:pt x="35" y="232"/>
                    <a:pt x="41" y="228"/>
                    <a:pt x="47" y="224"/>
                  </a:cubicBezTo>
                  <a:cubicBezTo>
                    <a:pt x="29" y="232"/>
                    <a:pt x="19" y="234"/>
                    <a:pt x="14" y="233"/>
                  </a:cubicBezTo>
                  <a:cubicBezTo>
                    <a:pt x="11" y="232"/>
                    <a:pt x="9" y="230"/>
                    <a:pt x="7" y="228"/>
                  </a:cubicBezTo>
                  <a:cubicBezTo>
                    <a:pt x="3" y="220"/>
                    <a:pt x="8" y="216"/>
                    <a:pt x="18" y="208"/>
                  </a:cubicBezTo>
                  <a:cubicBezTo>
                    <a:pt x="24" y="204"/>
                    <a:pt x="32" y="198"/>
                    <a:pt x="41" y="191"/>
                  </a:cubicBezTo>
                  <a:cubicBezTo>
                    <a:pt x="55" y="181"/>
                    <a:pt x="73" y="168"/>
                    <a:pt x="91" y="154"/>
                  </a:cubicBezTo>
                  <a:cubicBezTo>
                    <a:pt x="29" y="191"/>
                    <a:pt x="24" y="192"/>
                    <a:pt x="18" y="190"/>
                  </a:cubicBezTo>
                  <a:cubicBezTo>
                    <a:pt x="16" y="189"/>
                    <a:pt x="13" y="188"/>
                    <a:pt x="12" y="185"/>
                  </a:cubicBezTo>
                  <a:cubicBezTo>
                    <a:pt x="8" y="178"/>
                    <a:pt x="12" y="174"/>
                    <a:pt x="22" y="166"/>
                  </a:cubicBezTo>
                  <a:cubicBezTo>
                    <a:pt x="28" y="161"/>
                    <a:pt x="35" y="155"/>
                    <a:pt x="44" y="148"/>
                  </a:cubicBezTo>
                  <a:cubicBezTo>
                    <a:pt x="56" y="138"/>
                    <a:pt x="75" y="122"/>
                    <a:pt x="94" y="106"/>
                  </a:cubicBezTo>
                  <a:cubicBezTo>
                    <a:pt x="83" y="113"/>
                    <a:pt x="73" y="119"/>
                    <a:pt x="64" y="124"/>
                  </a:cubicBezTo>
                  <a:cubicBezTo>
                    <a:pt x="16" y="153"/>
                    <a:pt x="16" y="153"/>
                    <a:pt x="11" y="151"/>
                  </a:cubicBezTo>
                  <a:cubicBezTo>
                    <a:pt x="8" y="150"/>
                    <a:pt x="6" y="149"/>
                    <a:pt x="5" y="146"/>
                  </a:cubicBezTo>
                  <a:cubicBezTo>
                    <a:pt x="1" y="139"/>
                    <a:pt x="5" y="136"/>
                    <a:pt x="15" y="125"/>
                  </a:cubicBezTo>
                  <a:cubicBezTo>
                    <a:pt x="21" y="120"/>
                    <a:pt x="28" y="113"/>
                    <a:pt x="37" y="105"/>
                  </a:cubicBezTo>
                  <a:cubicBezTo>
                    <a:pt x="38" y="103"/>
                    <a:pt x="40" y="101"/>
                    <a:pt x="42" y="99"/>
                  </a:cubicBezTo>
                  <a:cubicBezTo>
                    <a:pt x="19" y="113"/>
                    <a:pt x="16" y="114"/>
                    <a:pt x="11" y="113"/>
                  </a:cubicBezTo>
                  <a:cubicBezTo>
                    <a:pt x="8" y="112"/>
                    <a:pt x="6" y="110"/>
                    <a:pt x="4" y="108"/>
                  </a:cubicBezTo>
                  <a:cubicBezTo>
                    <a:pt x="1" y="102"/>
                    <a:pt x="1" y="102"/>
                    <a:pt x="21" y="71"/>
                  </a:cubicBezTo>
                  <a:cubicBezTo>
                    <a:pt x="22" y="69"/>
                    <a:pt x="22" y="68"/>
                    <a:pt x="23" y="66"/>
                  </a:cubicBezTo>
                  <a:cubicBezTo>
                    <a:pt x="23" y="66"/>
                    <a:pt x="22" y="66"/>
                    <a:pt x="21" y="66"/>
                  </a:cubicBezTo>
                  <a:cubicBezTo>
                    <a:pt x="18" y="65"/>
                    <a:pt x="16" y="63"/>
                    <a:pt x="15" y="61"/>
                  </a:cubicBezTo>
                  <a:cubicBezTo>
                    <a:pt x="13" y="59"/>
                    <a:pt x="13" y="58"/>
                    <a:pt x="12" y="36"/>
                  </a:cubicBezTo>
                  <a:cubicBezTo>
                    <a:pt x="12" y="33"/>
                    <a:pt x="11" y="29"/>
                    <a:pt x="11" y="26"/>
                  </a:cubicBezTo>
                  <a:cubicBezTo>
                    <a:pt x="10" y="25"/>
                    <a:pt x="10" y="24"/>
                    <a:pt x="9" y="23"/>
                  </a:cubicBezTo>
                  <a:cubicBezTo>
                    <a:pt x="6" y="18"/>
                    <a:pt x="8" y="12"/>
                    <a:pt x="13" y="9"/>
                  </a:cubicBezTo>
                  <a:cubicBezTo>
                    <a:pt x="15" y="8"/>
                    <a:pt x="18" y="6"/>
                    <a:pt x="22" y="7"/>
                  </a:cubicBezTo>
                  <a:cubicBezTo>
                    <a:pt x="25" y="7"/>
                    <a:pt x="28" y="9"/>
                    <a:pt x="29" y="12"/>
                  </a:cubicBezTo>
                  <a:cubicBezTo>
                    <a:pt x="31" y="14"/>
                    <a:pt x="31" y="14"/>
                    <a:pt x="32" y="34"/>
                  </a:cubicBezTo>
                  <a:cubicBezTo>
                    <a:pt x="32" y="36"/>
                    <a:pt x="32" y="38"/>
                    <a:pt x="32" y="40"/>
                  </a:cubicBezTo>
                  <a:cubicBezTo>
                    <a:pt x="33" y="40"/>
                    <a:pt x="34" y="39"/>
                    <a:pt x="35" y="39"/>
                  </a:cubicBezTo>
                  <a:cubicBezTo>
                    <a:pt x="45" y="32"/>
                    <a:pt x="47" y="31"/>
                    <a:pt x="51" y="32"/>
                  </a:cubicBezTo>
                  <a:cubicBezTo>
                    <a:pt x="54" y="33"/>
                    <a:pt x="56" y="35"/>
                    <a:pt x="58" y="37"/>
                  </a:cubicBezTo>
                  <a:cubicBezTo>
                    <a:pt x="61" y="44"/>
                    <a:pt x="60" y="46"/>
                    <a:pt x="40" y="77"/>
                  </a:cubicBezTo>
                  <a:cubicBezTo>
                    <a:pt x="44" y="75"/>
                    <a:pt x="48" y="72"/>
                    <a:pt x="51" y="70"/>
                  </a:cubicBezTo>
                  <a:cubicBezTo>
                    <a:pt x="93" y="44"/>
                    <a:pt x="97" y="43"/>
                    <a:pt x="103" y="44"/>
                  </a:cubicBezTo>
                  <a:cubicBezTo>
                    <a:pt x="106" y="45"/>
                    <a:pt x="108" y="47"/>
                    <a:pt x="110" y="49"/>
                  </a:cubicBezTo>
                  <a:cubicBezTo>
                    <a:pt x="114" y="57"/>
                    <a:pt x="110" y="61"/>
                    <a:pt x="89" y="82"/>
                  </a:cubicBezTo>
                  <a:cubicBezTo>
                    <a:pt x="86" y="85"/>
                    <a:pt x="82" y="89"/>
                    <a:pt x="78" y="93"/>
                  </a:cubicBezTo>
                  <a:cubicBezTo>
                    <a:pt x="145" y="53"/>
                    <a:pt x="151" y="52"/>
                    <a:pt x="157" y="53"/>
                  </a:cubicBezTo>
                  <a:cubicBezTo>
                    <a:pt x="160" y="54"/>
                    <a:pt x="162" y="56"/>
                    <a:pt x="164" y="58"/>
                  </a:cubicBezTo>
                  <a:cubicBezTo>
                    <a:pt x="168" y="67"/>
                    <a:pt x="166" y="71"/>
                    <a:pt x="125" y="106"/>
                  </a:cubicBezTo>
                  <a:cubicBezTo>
                    <a:pt x="119" y="112"/>
                    <a:pt x="112" y="117"/>
                    <a:pt x="105" y="123"/>
                  </a:cubicBezTo>
                  <a:cubicBezTo>
                    <a:pt x="113" y="118"/>
                    <a:pt x="121" y="114"/>
                    <a:pt x="129" y="109"/>
                  </a:cubicBezTo>
                  <a:cubicBezTo>
                    <a:pt x="227" y="52"/>
                    <a:pt x="228" y="52"/>
                    <a:pt x="234" y="54"/>
                  </a:cubicBezTo>
                  <a:cubicBezTo>
                    <a:pt x="237" y="54"/>
                    <a:pt x="239" y="56"/>
                    <a:pt x="240" y="59"/>
                  </a:cubicBezTo>
                  <a:cubicBezTo>
                    <a:pt x="245" y="66"/>
                    <a:pt x="240" y="70"/>
                    <a:pt x="228" y="79"/>
                  </a:cubicBezTo>
                  <a:cubicBezTo>
                    <a:pt x="222" y="84"/>
                    <a:pt x="213" y="90"/>
                    <a:pt x="202" y="98"/>
                  </a:cubicBezTo>
                  <a:cubicBezTo>
                    <a:pt x="181" y="114"/>
                    <a:pt x="152" y="135"/>
                    <a:pt x="124" y="155"/>
                  </a:cubicBezTo>
                  <a:cubicBezTo>
                    <a:pt x="115" y="162"/>
                    <a:pt x="105" y="169"/>
                    <a:pt x="96" y="176"/>
                  </a:cubicBezTo>
                  <a:cubicBezTo>
                    <a:pt x="158" y="141"/>
                    <a:pt x="242" y="91"/>
                    <a:pt x="297" y="58"/>
                  </a:cubicBezTo>
                  <a:cubicBezTo>
                    <a:pt x="394" y="0"/>
                    <a:pt x="394" y="0"/>
                    <a:pt x="400" y="2"/>
                  </a:cubicBezTo>
                  <a:cubicBezTo>
                    <a:pt x="403" y="2"/>
                    <a:pt x="405" y="4"/>
                    <a:pt x="406" y="6"/>
                  </a:cubicBezTo>
                  <a:cubicBezTo>
                    <a:pt x="412" y="16"/>
                    <a:pt x="401" y="24"/>
                    <a:pt x="391" y="32"/>
                  </a:cubicBezTo>
                  <a:cubicBezTo>
                    <a:pt x="383" y="38"/>
                    <a:pt x="370" y="46"/>
                    <a:pt x="353" y="57"/>
                  </a:cubicBezTo>
                  <a:cubicBezTo>
                    <a:pt x="321" y="77"/>
                    <a:pt x="279" y="103"/>
                    <a:pt x="234" y="131"/>
                  </a:cubicBezTo>
                  <a:cubicBezTo>
                    <a:pt x="225" y="136"/>
                    <a:pt x="216" y="141"/>
                    <a:pt x="206" y="147"/>
                  </a:cubicBezTo>
                  <a:cubicBezTo>
                    <a:pt x="209" y="145"/>
                    <a:pt x="212" y="144"/>
                    <a:pt x="215" y="142"/>
                  </a:cubicBezTo>
                  <a:cubicBezTo>
                    <a:pt x="358" y="56"/>
                    <a:pt x="385" y="41"/>
                    <a:pt x="396" y="44"/>
                  </a:cubicBezTo>
                  <a:cubicBezTo>
                    <a:pt x="398" y="44"/>
                    <a:pt x="401" y="46"/>
                    <a:pt x="402" y="49"/>
                  </a:cubicBezTo>
                  <a:cubicBezTo>
                    <a:pt x="408" y="58"/>
                    <a:pt x="398" y="65"/>
                    <a:pt x="383" y="76"/>
                  </a:cubicBezTo>
                  <a:cubicBezTo>
                    <a:pt x="372" y="84"/>
                    <a:pt x="357" y="94"/>
                    <a:pt x="336" y="107"/>
                  </a:cubicBezTo>
                  <a:cubicBezTo>
                    <a:pt x="319" y="119"/>
                    <a:pt x="300" y="131"/>
                    <a:pt x="279" y="144"/>
                  </a:cubicBezTo>
                  <a:cubicBezTo>
                    <a:pt x="372" y="89"/>
                    <a:pt x="383" y="84"/>
                    <a:pt x="390" y="86"/>
                  </a:cubicBezTo>
                  <a:cubicBezTo>
                    <a:pt x="393" y="87"/>
                    <a:pt x="395" y="89"/>
                    <a:pt x="397" y="91"/>
                  </a:cubicBezTo>
                  <a:cubicBezTo>
                    <a:pt x="402" y="101"/>
                    <a:pt x="392" y="108"/>
                    <a:pt x="380" y="117"/>
                  </a:cubicBezTo>
                  <a:cubicBezTo>
                    <a:pt x="371" y="124"/>
                    <a:pt x="358" y="133"/>
                    <a:pt x="339" y="145"/>
                  </a:cubicBezTo>
                  <a:cubicBezTo>
                    <a:pt x="314" y="162"/>
                    <a:pt x="282" y="182"/>
                    <a:pt x="247" y="204"/>
                  </a:cubicBezTo>
                  <a:cubicBezTo>
                    <a:pt x="350" y="141"/>
                    <a:pt x="385" y="122"/>
                    <a:pt x="397" y="126"/>
                  </a:cubicBezTo>
                  <a:cubicBezTo>
                    <a:pt x="400" y="126"/>
                    <a:pt x="402" y="128"/>
                    <a:pt x="404" y="131"/>
                  </a:cubicBezTo>
                  <a:cubicBezTo>
                    <a:pt x="409" y="139"/>
                    <a:pt x="401" y="144"/>
                    <a:pt x="394" y="149"/>
                  </a:cubicBezTo>
                  <a:cubicBezTo>
                    <a:pt x="390" y="152"/>
                    <a:pt x="383" y="156"/>
                    <a:pt x="375" y="161"/>
                  </a:cubicBezTo>
                  <a:cubicBezTo>
                    <a:pt x="359" y="171"/>
                    <a:pt x="337" y="185"/>
                    <a:pt x="311" y="202"/>
                  </a:cubicBezTo>
                  <a:cubicBezTo>
                    <a:pt x="310" y="202"/>
                    <a:pt x="309" y="203"/>
                    <a:pt x="308" y="204"/>
                  </a:cubicBezTo>
                  <a:cubicBezTo>
                    <a:pt x="379" y="165"/>
                    <a:pt x="385" y="167"/>
                    <a:pt x="391" y="168"/>
                  </a:cubicBezTo>
                  <a:cubicBezTo>
                    <a:pt x="394" y="169"/>
                    <a:pt x="396" y="171"/>
                    <a:pt x="398" y="173"/>
                  </a:cubicBezTo>
                  <a:cubicBezTo>
                    <a:pt x="403" y="182"/>
                    <a:pt x="394" y="189"/>
                    <a:pt x="385" y="196"/>
                  </a:cubicBezTo>
                  <a:cubicBezTo>
                    <a:pt x="378" y="200"/>
                    <a:pt x="368" y="207"/>
                    <a:pt x="354" y="216"/>
                  </a:cubicBezTo>
                  <a:cubicBezTo>
                    <a:pt x="329" y="232"/>
                    <a:pt x="294" y="255"/>
                    <a:pt x="256" y="278"/>
                  </a:cubicBezTo>
                  <a:cubicBezTo>
                    <a:pt x="245" y="285"/>
                    <a:pt x="232" y="293"/>
                    <a:pt x="219" y="301"/>
                  </a:cubicBezTo>
                  <a:cubicBezTo>
                    <a:pt x="347" y="225"/>
                    <a:pt x="382" y="208"/>
                    <a:pt x="393" y="211"/>
                  </a:cubicBezTo>
                  <a:cubicBezTo>
                    <a:pt x="396" y="212"/>
                    <a:pt x="398" y="214"/>
                    <a:pt x="400" y="216"/>
                  </a:cubicBezTo>
                  <a:cubicBezTo>
                    <a:pt x="404" y="225"/>
                    <a:pt x="397" y="230"/>
                    <a:pt x="391" y="234"/>
                  </a:cubicBezTo>
                  <a:cubicBezTo>
                    <a:pt x="387" y="236"/>
                    <a:pt x="381" y="240"/>
                    <a:pt x="374" y="245"/>
                  </a:cubicBezTo>
                  <a:cubicBezTo>
                    <a:pt x="359" y="254"/>
                    <a:pt x="338" y="266"/>
                    <a:pt x="314" y="281"/>
                  </a:cubicBezTo>
                  <a:cubicBezTo>
                    <a:pt x="264" y="312"/>
                    <a:pt x="184" y="361"/>
                    <a:pt x="120" y="402"/>
                  </a:cubicBezTo>
                  <a:cubicBezTo>
                    <a:pt x="153" y="384"/>
                    <a:pt x="188" y="363"/>
                    <a:pt x="218" y="345"/>
                  </a:cubicBezTo>
                  <a:cubicBezTo>
                    <a:pt x="375" y="253"/>
                    <a:pt x="382" y="250"/>
                    <a:pt x="390" y="252"/>
                  </a:cubicBezTo>
                  <a:cubicBezTo>
                    <a:pt x="393" y="253"/>
                    <a:pt x="395" y="255"/>
                    <a:pt x="397" y="257"/>
                  </a:cubicBezTo>
                  <a:cubicBezTo>
                    <a:pt x="401" y="265"/>
                    <a:pt x="396" y="269"/>
                    <a:pt x="381" y="279"/>
                  </a:cubicBezTo>
                  <a:cubicBezTo>
                    <a:pt x="373" y="285"/>
                    <a:pt x="361" y="292"/>
                    <a:pt x="347" y="302"/>
                  </a:cubicBezTo>
                  <a:cubicBezTo>
                    <a:pt x="318" y="320"/>
                    <a:pt x="280" y="345"/>
                    <a:pt x="241" y="371"/>
                  </a:cubicBezTo>
                  <a:cubicBezTo>
                    <a:pt x="361" y="298"/>
                    <a:pt x="386" y="285"/>
                    <a:pt x="396" y="288"/>
                  </a:cubicBezTo>
                  <a:cubicBezTo>
                    <a:pt x="399" y="289"/>
                    <a:pt x="402" y="290"/>
                    <a:pt x="403" y="293"/>
                  </a:cubicBezTo>
                  <a:cubicBezTo>
                    <a:pt x="409" y="303"/>
                    <a:pt x="399" y="311"/>
                    <a:pt x="383" y="323"/>
                  </a:cubicBezTo>
                  <a:cubicBezTo>
                    <a:pt x="374" y="330"/>
                    <a:pt x="362" y="338"/>
                    <a:pt x="347" y="348"/>
                  </a:cubicBezTo>
                  <a:cubicBezTo>
                    <a:pt x="382" y="329"/>
                    <a:pt x="387" y="329"/>
                    <a:pt x="392" y="330"/>
                  </a:cubicBezTo>
                  <a:cubicBezTo>
                    <a:pt x="394" y="331"/>
                    <a:pt x="397" y="332"/>
                    <a:pt x="398" y="335"/>
                  </a:cubicBezTo>
                  <a:cubicBezTo>
                    <a:pt x="403" y="344"/>
                    <a:pt x="394" y="350"/>
                    <a:pt x="383" y="359"/>
                  </a:cubicBezTo>
                  <a:cubicBezTo>
                    <a:pt x="374" y="365"/>
                    <a:pt x="363" y="374"/>
                    <a:pt x="346" y="385"/>
                  </a:cubicBezTo>
                  <a:cubicBezTo>
                    <a:pt x="338" y="391"/>
                    <a:pt x="329" y="397"/>
                    <a:pt x="319" y="404"/>
                  </a:cubicBezTo>
                  <a:cubicBezTo>
                    <a:pt x="367" y="375"/>
                    <a:pt x="381" y="369"/>
                    <a:pt x="389" y="371"/>
                  </a:cubicBezTo>
                  <a:cubicBezTo>
                    <a:pt x="392" y="372"/>
                    <a:pt x="394" y="374"/>
                    <a:pt x="396" y="377"/>
                  </a:cubicBezTo>
                  <a:cubicBezTo>
                    <a:pt x="401" y="386"/>
                    <a:pt x="392" y="393"/>
                    <a:pt x="382" y="401"/>
                  </a:cubicBezTo>
                  <a:cubicBezTo>
                    <a:pt x="375" y="407"/>
                    <a:pt x="365" y="415"/>
                    <a:pt x="351" y="425"/>
                  </a:cubicBezTo>
                  <a:cubicBezTo>
                    <a:pt x="337" y="434"/>
                    <a:pt x="322" y="445"/>
                    <a:pt x="306" y="456"/>
                  </a:cubicBezTo>
                  <a:cubicBezTo>
                    <a:pt x="378" y="413"/>
                    <a:pt x="385" y="410"/>
                    <a:pt x="392" y="412"/>
                  </a:cubicBezTo>
                  <a:cubicBezTo>
                    <a:pt x="395" y="412"/>
                    <a:pt x="397" y="414"/>
                    <a:pt x="399" y="417"/>
                  </a:cubicBezTo>
                  <a:cubicBezTo>
                    <a:pt x="403" y="424"/>
                    <a:pt x="397" y="429"/>
                    <a:pt x="392" y="434"/>
                  </a:cubicBezTo>
                  <a:cubicBezTo>
                    <a:pt x="389" y="436"/>
                    <a:pt x="384" y="440"/>
                    <a:pt x="378" y="444"/>
                  </a:cubicBezTo>
                  <a:cubicBezTo>
                    <a:pt x="367" y="453"/>
                    <a:pt x="352" y="464"/>
                    <a:pt x="335" y="477"/>
                  </a:cubicBezTo>
                  <a:cubicBezTo>
                    <a:pt x="332" y="479"/>
                    <a:pt x="329" y="482"/>
                    <a:pt x="327" y="484"/>
                  </a:cubicBezTo>
                  <a:cubicBezTo>
                    <a:pt x="388" y="447"/>
                    <a:pt x="392" y="446"/>
                    <a:pt x="398" y="448"/>
                  </a:cubicBezTo>
                  <a:cubicBezTo>
                    <a:pt x="401" y="448"/>
                    <a:pt x="403" y="450"/>
                    <a:pt x="404" y="453"/>
                  </a:cubicBezTo>
                  <a:cubicBezTo>
                    <a:pt x="408" y="459"/>
                    <a:pt x="404" y="463"/>
                    <a:pt x="398" y="470"/>
                  </a:cubicBezTo>
                  <a:cubicBezTo>
                    <a:pt x="395" y="473"/>
                    <a:pt x="390" y="477"/>
                    <a:pt x="385" y="483"/>
                  </a:cubicBezTo>
                  <a:cubicBezTo>
                    <a:pt x="379" y="489"/>
                    <a:pt x="370" y="498"/>
                    <a:pt x="361" y="507"/>
                  </a:cubicBezTo>
                  <a:cubicBezTo>
                    <a:pt x="379" y="496"/>
                    <a:pt x="379" y="496"/>
                    <a:pt x="383" y="498"/>
                  </a:cubicBezTo>
                  <a:cubicBezTo>
                    <a:pt x="386" y="498"/>
                    <a:pt x="388" y="500"/>
                    <a:pt x="390" y="502"/>
                  </a:cubicBezTo>
                  <a:cubicBezTo>
                    <a:pt x="392" y="507"/>
                    <a:pt x="390" y="513"/>
                    <a:pt x="386" y="516"/>
                  </a:cubicBezTo>
                  <a:cubicBezTo>
                    <a:pt x="385" y="516"/>
                    <a:pt x="384" y="517"/>
                    <a:pt x="384" y="517"/>
                  </a:cubicBezTo>
                  <a:cubicBezTo>
                    <a:pt x="381" y="518"/>
                    <a:pt x="374" y="523"/>
                    <a:pt x="367" y="527"/>
                  </a:cubicBezTo>
                  <a:cubicBezTo>
                    <a:pt x="352" y="536"/>
                    <a:pt x="341" y="543"/>
                    <a:pt x="333" y="5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 noEditPoints="1"/>
            </p:cNvSpPr>
            <p:nvPr/>
          </p:nvSpPr>
          <p:spPr bwMode="auto">
            <a:xfrm>
              <a:off x="3773488" y="2135187"/>
              <a:ext cx="1585913" cy="2584451"/>
            </a:xfrm>
            <a:custGeom>
              <a:avLst/>
              <a:gdLst>
                <a:gd name="T0" fmla="*/ 423 w 423"/>
                <a:gd name="T1" fmla="*/ 413 h 689"/>
                <a:gd name="T2" fmla="*/ 413 w 423"/>
                <a:gd name="T3" fmla="*/ 95 h 689"/>
                <a:gd name="T4" fmla="*/ 396 w 423"/>
                <a:gd name="T5" fmla="*/ 113 h 689"/>
                <a:gd name="T6" fmla="*/ 157 w 423"/>
                <a:gd name="T7" fmla="*/ 159 h 689"/>
                <a:gd name="T8" fmla="*/ 48 w 423"/>
                <a:gd name="T9" fmla="*/ 64 h 689"/>
                <a:gd name="T10" fmla="*/ 240 w 423"/>
                <a:gd name="T11" fmla="*/ 28 h 689"/>
                <a:gd name="T12" fmla="*/ 407 w 423"/>
                <a:gd name="T13" fmla="*/ 92 h 689"/>
                <a:gd name="T14" fmla="*/ 256 w 423"/>
                <a:gd name="T15" fmla="*/ 3 h 689"/>
                <a:gd name="T16" fmla="*/ 43 w 423"/>
                <a:gd name="T17" fmla="*/ 39 h 689"/>
                <a:gd name="T18" fmla="*/ 10 w 423"/>
                <a:gd name="T19" fmla="*/ 116 h 689"/>
                <a:gd name="T20" fmla="*/ 8 w 423"/>
                <a:gd name="T21" fmla="*/ 134 h 689"/>
                <a:gd name="T22" fmla="*/ 3 w 423"/>
                <a:gd name="T23" fmla="*/ 550 h 689"/>
                <a:gd name="T24" fmla="*/ 51 w 423"/>
                <a:gd name="T25" fmla="*/ 656 h 689"/>
                <a:gd name="T26" fmla="*/ 293 w 423"/>
                <a:gd name="T27" fmla="*/ 681 h 689"/>
                <a:gd name="T28" fmla="*/ 422 w 423"/>
                <a:gd name="T29" fmla="*/ 599 h 689"/>
                <a:gd name="T30" fmla="*/ 423 w 423"/>
                <a:gd name="T31" fmla="*/ 515 h 689"/>
                <a:gd name="T32" fmla="*/ 341 w 423"/>
                <a:gd name="T33" fmla="*/ 442 h 689"/>
                <a:gd name="T34" fmla="*/ 67 w 423"/>
                <a:gd name="T35" fmla="*/ 442 h 689"/>
                <a:gd name="T36" fmla="*/ 21 w 423"/>
                <a:gd name="T37" fmla="*/ 339 h 689"/>
                <a:gd name="T38" fmla="*/ 62 w 423"/>
                <a:gd name="T39" fmla="*/ 358 h 689"/>
                <a:gd name="T40" fmla="*/ 343 w 423"/>
                <a:gd name="T41" fmla="*/ 368 h 689"/>
                <a:gd name="T42" fmla="*/ 397 w 423"/>
                <a:gd name="T43" fmla="*/ 390 h 689"/>
                <a:gd name="T44" fmla="*/ 395 w 423"/>
                <a:gd name="T45" fmla="*/ 409 h 689"/>
                <a:gd name="T46" fmla="*/ 395 w 423"/>
                <a:gd name="T47" fmla="*/ 308 h 689"/>
                <a:gd name="T48" fmla="*/ 203 w 423"/>
                <a:gd name="T49" fmla="*/ 364 h 689"/>
                <a:gd name="T50" fmla="*/ 21 w 423"/>
                <a:gd name="T51" fmla="*/ 305 h 689"/>
                <a:gd name="T52" fmla="*/ 20 w 423"/>
                <a:gd name="T53" fmla="*/ 226 h 689"/>
                <a:gd name="T54" fmla="*/ 199 w 423"/>
                <a:gd name="T55" fmla="*/ 286 h 689"/>
                <a:gd name="T56" fmla="*/ 397 w 423"/>
                <a:gd name="T57" fmla="*/ 239 h 689"/>
                <a:gd name="T58" fmla="*/ 21 w 423"/>
                <a:gd name="T59" fmla="*/ 429 h 689"/>
                <a:gd name="T60" fmla="*/ 199 w 423"/>
                <a:gd name="T61" fmla="*/ 487 h 689"/>
                <a:gd name="T62" fmla="*/ 397 w 423"/>
                <a:gd name="T63" fmla="*/ 440 h 689"/>
                <a:gd name="T64" fmla="*/ 395 w 423"/>
                <a:gd name="T65" fmla="*/ 509 h 689"/>
                <a:gd name="T66" fmla="*/ 203 w 423"/>
                <a:gd name="T67" fmla="*/ 565 h 689"/>
                <a:gd name="T68" fmla="*/ 22 w 423"/>
                <a:gd name="T69" fmla="*/ 509 h 689"/>
                <a:gd name="T70" fmla="*/ 79 w 423"/>
                <a:gd name="T71" fmla="*/ 163 h 689"/>
                <a:gd name="T72" fmla="*/ 287 w 423"/>
                <a:gd name="T73" fmla="*/ 174 h 689"/>
                <a:gd name="T74" fmla="*/ 406 w 423"/>
                <a:gd name="T75" fmla="*/ 119 h 689"/>
                <a:gd name="T76" fmla="*/ 398 w 423"/>
                <a:gd name="T77" fmla="*/ 206 h 689"/>
                <a:gd name="T78" fmla="*/ 341 w 423"/>
                <a:gd name="T79" fmla="*/ 241 h 689"/>
                <a:gd name="T80" fmla="*/ 67 w 423"/>
                <a:gd name="T81" fmla="*/ 241 h 689"/>
                <a:gd name="T82" fmla="*/ 19 w 423"/>
                <a:gd name="T83" fmla="*/ 199 h 689"/>
                <a:gd name="T84" fmla="*/ 19 w 423"/>
                <a:gd name="T85" fmla="*/ 128 h 689"/>
                <a:gd name="T86" fmla="*/ 304 w 423"/>
                <a:gd name="T87" fmla="*/ 655 h 689"/>
                <a:gd name="T88" fmla="*/ 66 w 423"/>
                <a:gd name="T89" fmla="*/ 639 h 689"/>
                <a:gd name="T90" fmla="*/ 22 w 423"/>
                <a:gd name="T91" fmla="*/ 551 h 689"/>
                <a:gd name="T92" fmla="*/ 62 w 423"/>
                <a:gd name="T93" fmla="*/ 559 h 689"/>
                <a:gd name="T94" fmla="*/ 343 w 423"/>
                <a:gd name="T95" fmla="*/ 569 h 689"/>
                <a:gd name="T96" fmla="*/ 396 w 423"/>
                <a:gd name="T97" fmla="*/ 603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689">
                  <a:moveTo>
                    <a:pt x="423" y="515"/>
                  </a:moveTo>
                  <a:cubicBezTo>
                    <a:pt x="423" y="479"/>
                    <a:pt x="423" y="445"/>
                    <a:pt x="423" y="413"/>
                  </a:cubicBezTo>
                  <a:cubicBezTo>
                    <a:pt x="423" y="283"/>
                    <a:pt x="423" y="186"/>
                    <a:pt x="422" y="158"/>
                  </a:cubicBezTo>
                  <a:cubicBezTo>
                    <a:pt x="421" y="103"/>
                    <a:pt x="418" y="89"/>
                    <a:pt x="413" y="95"/>
                  </a:cubicBezTo>
                  <a:cubicBezTo>
                    <a:pt x="413" y="93"/>
                    <a:pt x="412" y="93"/>
                    <a:pt x="411" y="94"/>
                  </a:cubicBezTo>
                  <a:cubicBezTo>
                    <a:pt x="409" y="97"/>
                    <a:pt x="406" y="107"/>
                    <a:pt x="396" y="113"/>
                  </a:cubicBezTo>
                  <a:cubicBezTo>
                    <a:pt x="395" y="118"/>
                    <a:pt x="355" y="150"/>
                    <a:pt x="281" y="158"/>
                  </a:cubicBezTo>
                  <a:cubicBezTo>
                    <a:pt x="244" y="164"/>
                    <a:pt x="202" y="165"/>
                    <a:pt x="157" y="159"/>
                  </a:cubicBezTo>
                  <a:cubicBezTo>
                    <a:pt x="113" y="153"/>
                    <a:pt x="60" y="141"/>
                    <a:pt x="32" y="110"/>
                  </a:cubicBezTo>
                  <a:cubicBezTo>
                    <a:pt x="20" y="94"/>
                    <a:pt x="29" y="77"/>
                    <a:pt x="48" y="64"/>
                  </a:cubicBezTo>
                  <a:cubicBezTo>
                    <a:pt x="66" y="52"/>
                    <a:pt x="89" y="44"/>
                    <a:pt x="111" y="38"/>
                  </a:cubicBezTo>
                  <a:cubicBezTo>
                    <a:pt x="156" y="27"/>
                    <a:pt x="201" y="25"/>
                    <a:pt x="240" y="28"/>
                  </a:cubicBezTo>
                  <a:cubicBezTo>
                    <a:pt x="320" y="31"/>
                    <a:pt x="373" y="58"/>
                    <a:pt x="383" y="69"/>
                  </a:cubicBezTo>
                  <a:cubicBezTo>
                    <a:pt x="405" y="89"/>
                    <a:pt x="401" y="97"/>
                    <a:pt x="407" y="92"/>
                  </a:cubicBezTo>
                  <a:cubicBezTo>
                    <a:pt x="413" y="88"/>
                    <a:pt x="410" y="65"/>
                    <a:pt x="398" y="52"/>
                  </a:cubicBezTo>
                  <a:cubicBezTo>
                    <a:pt x="394" y="43"/>
                    <a:pt x="340" y="8"/>
                    <a:pt x="256" y="3"/>
                  </a:cubicBezTo>
                  <a:cubicBezTo>
                    <a:pt x="215" y="0"/>
                    <a:pt x="167" y="0"/>
                    <a:pt x="117" y="11"/>
                  </a:cubicBezTo>
                  <a:cubicBezTo>
                    <a:pt x="92" y="17"/>
                    <a:pt x="67" y="25"/>
                    <a:pt x="43" y="39"/>
                  </a:cubicBezTo>
                  <a:cubicBezTo>
                    <a:pt x="31" y="46"/>
                    <a:pt x="19" y="55"/>
                    <a:pt x="11" y="69"/>
                  </a:cubicBezTo>
                  <a:cubicBezTo>
                    <a:pt x="2" y="82"/>
                    <a:pt x="1" y="103"/>
                    <a:pt x="10" y="116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23"/>
                    <a:pt x="9" y="128"/>
                    <a:pt x="8" y="134"/>
                  </a:cubicBezTo>
                  <a:cubicBezTo>
                    <a:pt x="6" y="144"/>
                    <a:pt x="5" y="226"/>
                    <a:pt x="4" y="346"/>
                  </a:cubicBezTo>
                  <a:cubicBezTo>
                    <a:pt x="3" y="406"/>
                    <a:pt x="3" y="475"/>
                    <a:pt x="3" y="550"/>
                  </a:cubicBezTo>
                  <a:cubicBezTo>
                    <a:pt x="4" y="570"/>
                    <a:pt x="0" y="584"/>
                    <a:pt x="5" y="610"/>
                  </a:cubicBezTo>
                  <a:cubicBezTo>
                    <a:pt x="14" y="634"/>
                    <a:pt x="34" y="646"/>
                    <a:pt x="51" y="656"/>
                  </a:cubicBezTo>
                  <a:cubicBezTo>
                    <a:pt x="89" y="674"/>
                    <a:pt x="130" y="682"/>
                    <a:pt x="170" y="686"/>
                  </a:cubicBezTo>
                  <a:cubicBezTo>
                    <a:pt x="211" y="689"/>
                    <a:pt x="253" y="688"/>
                    <a:pt x="293" y="681"/>
                  </a:cubicBezTo>
                  <a:cubicBezTo>
                    <a:pt x="333" y="673"/>
                    <a:pt x="374" y="664"/>
                    <a:pt x="407" y="632"/>
                  </a:cubicBezTo>
                  <a:cubicBezTo>
                    <a:pt x="414" y="624"/>
                    <a:pt x="421" y="613"/>
                    <a:pt x="422" y="599"/>
                  </a:cubicBezTo>
                  <a:cubicBezTo>
                    <a:pt x="423" y="588"/>
                    <a:pt x="423" y="580"/>
                    <a:pt x="423" y="570"/>
                  </a:cubicBezTo>
                  <a:cubicBezTo>
                    <a:pt x="423" y="552"/>
                    <a:pt x="423" y="533"/>
                    <a:pt x="423" y="515"/>
                  </a:cubicBezTo>
                  <a:close/>
                  <a:moveTo>
                    <a:pt x="395" y="409"/>
                  </a:moveTo>
                  <a:cubicBezTo>
                    <a:pt x="393" y="410"/>
                    <a:pt x="378" y="429"/>
                    <a:pt x="341" y="442"/>
                  </a:cubicBezTo>
                  <a:cubicBezTo>
                    <a:pt x="305" y="456"/>
                    <a:pt x="254" y="464"/>
                    <a:pt x="203" y="464"/>
                  </a:cubicBezTo>
                  <a:cubicBezTo>
                    <a:pt x="152" y="465"/>
                    <a:pt x="101" y="457"/>
                    <a:pt x="67" y="442"/>
                  </a:cubicBezTo>
                  <a:cubicBezTo>
                    <a:pt x="36" y="430"/>
                    <a:pt x="23" y="412"/>
                    <a:pt x="21" y="407"/>
                  </a:cubicBezTo>
                  <a:cubicBezTo>
                    <a:pt x="21" y="383"/>
                    <a:pt x="21" y="361"/>
                    <a:pt x="21" y="339"/>
                  </a:cubicBezTo>
                  <a:cubicBezTo>
                    <a:pt x="21" y="335"/>
                    <a:pt x="21" y="332"/>
                    <a:pt x="21" y="328"/>
                  </a:cubicBezTo>
                  <a:cubicBezTo>
                    <a:pt x="29" y="338"/>
                    <a:pt x="43" y="350"/>
                    <a:pt x="62" y="358"/>
                  </a:cubicBezTo>
                  <a:cubicBezTo>
                    <a:pt x="98" y="375"/>
                    <a:pt x="148" y="385"/>
                    <a:pt x="199" y="386"/>
                  </a:cubicBezTo>
                  <a:cubicBezTo>
                    <a:pt x="250" y="388"/>
                    <a:pt x="302" y="382"/>
                    <a:pt x="343" y="368"/>
                  </a:cubicBezTo>
                  <a:cubicBezTo>
                    <a:pt x="366" y="361"/>
                    <a:pt x="384" y="350"/>
                    <a:pt x="397" y="340"/>
                  </a:cubicBezTo>
                  <a:cubicBezTo>
                    <a:pt x="397" y="356"/>
                    <a:pt x="397" y="372"/>
                    <a:pt x="397" y="390"/>
                  </a:cubicBezTo>
                  <a:cubicBezTo>
                    <a:pt x="397" y="395"/>
                    <a:pt x="397" y="401"/>
                    <a:pt x="397" y="408"/>
                  </a:cubicBezTo>
                  <a:cubicBezTo>
                    <a:pt x="396" y="408"/>
                    <a:pt x="396" y="408"/>
                    <a:pt x="395" y="409"/>
                  </a:cubicBezTo>
                  <a:close/>
                  <a:moveTo>
                    <a:pt x="397" y="307"/>
                  </a:moveTo>
                  <a:cubicBezTo>
                    <a:pt x="396" y="307"/>
                    <a:pt x="396" y="308"/>
                    <a:pt x="395" y="308"/>
                  </a:cubicBezTo>
                  <a:cubicBezTo>
                    <a:pt x="393" y="310"/>
                    <a:pt x="378" y="328"/>
                    <a:pt x="341" y="342"/>
                  </a:cubicBezTo>
                  <a:cubicBezTo>
                    <a:pt x="305" y="355"/>
                    <a:pt x="254" y="364"/>
                    <a:pt x="203" y="364"/>
                  </a:cubicBezTo>
                  <a:cubicBezTo>
                    <a:pt x="152" y="364"/>
                    <a:pt x="101" y="356"/>
                    <a:pt x="67" y="342"/>
                  </a:cubicBezTo>
                  <a:cubicBezTo>
                    <a:pt x="31" y="328"/>
                    <a:pt x="20" y="305"/>
                    <a:pt x="21" y="305"/>
                  </a:cubicBezTo>
                  <a:cubicBezTo>
                    <a:pt x="21" y="304"/>
                    <a:pt x="21" y="303"/>
                    <a:pt x="20" y="302"/>
                  </a:cubicBezTo>
                  <a:cubicBezTo>
                    <a:pt x="20" y="274"/>
                    <a:pt x="20" y="248"/>
                    <a:pt x="20" y="226"/>
                  </a:cubicBezTo>
                  <a:cubicBezTo>
                    <a:pt x="28" y="236"/>
                    <a:pt x="42" y="249"/>
                    <a:pt x="62" y="257"/>
                  </a:cubicBezTo>
                  <a:cubicBezTo>
                    <a:pt x="98" y="274"/>
                    <a:pt x="148" y="284"/>
                    <a:pt x="199" y="286"/>
                  </a:cubicBezTo>
                  <a:cubicBezTo>
                    <a:pt x="250" y="288"/>
                    <a:pt x="302" y="281"/>
                    <a:pt x="343" y="268"/>
                  </a:cubicBezTo>
                  <a:cubicBezTo>
                    <a:pt x="366" y="261"/>
                    <a:pt x="385" y="250"/>
                    <a:pt x="397" y="239"/>
                  </a:cubicBezTo>
                  <a:cubicBezTo>
                    <a:pt x="397" y="259"/>
                    <a:pt x="397" y="282"/>
                    <a:pt x="397" y="307"/>
                  </a:cubicBezTo>
                  <a:close/>
                  <a:moveTo>
                    <a:pt x="21" y="429"/>
                  </a:moveTo>
                  <a:cubicBezTo>
                    <a:pt x="30" y="439"/>
                    <a:pt x="43" y="450"/>
                    <a:pt x="62" y="458"/>
                  </a:cubicBezTo>
                  <a:cubicBezTo>
                    <a:pt x="98" y="475"/>
                    <a:pt x="148" y="485"/>
                    <a:pt x="199" y="487"/>
                  </a:cubicBezTo>
                  <a:cubicBezTo>
                    <a:pt x="250" y="489"/>
                    <a:pt x="302" y="483"/>
                    <a:pt x="343" y="469"/>
                  </a:cubicBezTo>
                  <a:cubicBezTo>
                    <a:pt x="366" y="462"/>
                    <a:pt x="385" y="451"/>
                    <a:pt x="397" y="440"/>
                  </a:cubicBezTo>
                  <a:cubicBezTo>
                    <a:pt x="397" y="462"/>
                    <a:pt x="398" y="485"/>
                    <a:pt x="398" y="508"/>
                  </a:cubicBezTo>
                  <a:cubicBezTo>
                    <a:pt x="397" y="508"/>
                    <a:pt x="396" y="509"/>
                    <a:pt x="395" y="509"/>
                  </a:cubicBezTo>
                  <a:cubicBezTo>
                    <a:pt x="393" y="511"/>
                    <a:pt x="378" y="530"/>
                    <a:pt x="341" y="543"/>
                  </a:cubicBezTo>
                  <a:cubicBezTo>
                    <a:pt x="305" y="556"/>
                    <a:pt x="254" y="565"/>
                    <a:pt x="203" y="565"/>
                  </a:cubicBezTo>
                  <a:cubicBezTo>
                    <a:pt x="152" y="565"/>
                    <a:pt x="101" y="557"/>
                    <a:pt x="67" y="543"/>
                  </a:cubicBezTo>
                  <a:cubicBezTo>
                    <a:pt x="39" y="532"/>
                    <a:pt x="26" y="516"/>
                    <a:pt x="22" y="509"/>
                  </a:cubicBezTo>
                  <a:cubicBezTo>
                    <a:pt x="22" y="482"/>
                    <a:pt x="22" y="455"/>
                    <a:pt x="21" y="429"/>
                  </a:cubicBezTo>
                  <a:close/>
                  <a:moveTo>
                    <a:pt x="79" y="163"/>
                  </a:moveTo>
                  <a:cubicBezTo>
                    <a:pt x="104" y="171"/>
                    <a:pt x="129" y="176"/>
                    <a:pt x="154" y="179"/>
                  </a:cubicBezTo>
                  <a:cubicBezTo>
                    <a:pt x="203" y="184"/>
                    <a:pt x="249" y="181"/>
                    <a:pt x="287" y="174"/>
                  </a:cubicBezTo>
                  <a:cubicBezTo>
                    <a:pt x="366" y="163"/>
                    <a:pt x="408" y="122"/>
                    <a:pt x="405" y="120"/>
                  </a:cubicBezTo>
                  <a:cubicBezTo>
                    <a:pt x="405" y="120"/>
                    <a:pt x="406" y="119"/>
                    <a:pt x="406" y="119"/>
                  </a:cubicBezTo>
                  <a:cubicBezTo>
                    <a:pt x="403" y="131"/>
                    <a:pt x="401" y="145"/>
                    <a:pt x="399" y="158"/>
                  </a:cubicBezTo>
                  <a:cubicBezTo>
                    <a:pt x="398" y="162"/>
                    <a:pt x="398" y="179"/>
                    <a:pt x="398" y="206"/>
                  </a:cubicBezTo>
                  <a:cubicBezTo>
                    <a:pt x="397" y="207"/>
                    <a:pt x="396" y="207"/>
                    <a:pt x="395" y="208"/>
                  </a:cubicBezTo>
                  <a:cubicBezTo>
                    <a:pt x="393" y="209"/>
                    <a:pt x="378" y="228"/>
                    <a:pt x="341" y="241"/>
                  </a:cubicBezTo>
                  <a:cubicBezTo>
                    <a:pt x="305" y="255"/>
                    <a:pt x="254" y="263"/>
                    <a:pt x="203" y="263"/>
                  </a:cubicBezTo>
                  <a:cubicBezTo>
                    <a:pt x="152" y="264"/>
                    <a:pt x="101" y="256"/>
                    <a:pt x="67" y="241"/>
                  </a:cubicBezTo>
                  <a:cubicBezTo>
                    <a:pt x="31" y="227"/>
                    <a:pt x="20" y="205"/>
                    <a:pt x="21" y="205"/>
                  </a:cubicBezTo>
                  <a:cubicBezTo>
                    <a:pt x="21" y="202"/>
                    <a:pt x="20" y="200"/>
                    <a:pt x="19" y="199"/>
                  </a:cubicBezTo>
                  <a:cubicBezTo>
                    <a:pt x="19" y="158"/>
                    <a:pt x="19" y="134"/>
                    <a:pt x="19" y="134"/>
                  </a:cubicBezTo>
                  <a:cubicBezTo>
                    <a:pt x="19" y="132"/>
                    <a:pt x="19" y="130"/>
                    <a:pt x="19" y="128"/>
                  </a:cubicBezTo>
                  <a:cubicBezTo>
                    <a:pt x="36" y="147"/>
                    <a:pt x="58" y="155"/>
                    <a:pt x="79" y="163"/>
                  </a:cubicBezTo>
                  <a:close/>
                  <a:moveTo>
                    <a:pt x="304" y="655"/>
                  </a:moveTo>
                  <a:cubicBezTo>
                    <a:pt x="265" y="663"/>
                    <a:pt x="224" y="666"/>
                    <a:pt x="183" y="664"/>
                  </a:cubicBezTo>
                  <a:cubicBezTo>
                    <a:pt x="142" y="662"/>
                    <a:pt x="102" y="655"/>
                    <a:pt x="66" y="639"/>
                  </a:cubicBezTo>
                  <a:cubicBezTo>
                    <a:pt x="49" y="631"/>
                    <a:pt x="32" y="620"/>
                    <a:pt x="25" y="606"/>
                  </a:cubicBezTo>
                  <a:cubicBezTo>
                    <a:pt x="20" y="594"/>
                    <a:pt x="24" y="568"/>
                    <a:pt x="22" y="551"/>
                  </a:cubicBezTo>
                  <a:cubicBezTo>
                    <a:pt x="22" y="544"/>
                    <a:pt x="22" y="537"/>
                    <a:pt x="22" y="531"/>
                  </a:cubicBezTo>
                  <a:cubicBezTo>
                    <a:pt x="31" y="540"/>
                    <a:pt x="44" y="551"/>
                    <a:pt x="62" y="559"/>
                  </a:cubicBezTo>
                  <a:cubicBezTo>
                    <a:pt x="98" y="576"/>
                    <a:pt x="148" y="586"/>
                    <a:pt x="199" y="588"/>
                  </a:cubicBezTo>
                  <a:cubicBezTo>
                    <a:pt x="250" y="589"/>
                    <a:pt x="302" y="583"/>
                    <a:pt x="343" y="569"/>
                  </a:cubicBezTo>
                  <a:cubicBezTo>
                    <a:pt x="366" y="562"/>
                    <a:pt x="385" y="551"/>
                    <a:pt x="398" y="541"/>
                  </a:cubicBezTo>
                  <a:cubicBezTo>
                    <a:pt x="397" y="562"/>
                    <a:pt x="397" y="583"/>
                    <a:pt x="396" y="603"/>
                  </a:cubicBezTo>
                  <a:cubicBezTo>
                    <a:pt x="384" y="630"/>
                    <a:pt x="341" y="646"/>
                    <a:pt x="304" y="6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9" name="Gerade Verbindung mit Pfeil 108"/>
          <p:cNvCxnSpPr/>
          <p:nvPr/>
        </p:nvCxnSpPr>
        <p:spPr>
          <a:xfrm>
            <a:off x="5150580" y="2647895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6354225" y="2647894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7563810" y="2650739"/>
            <a:ext cx="0" cy="2718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344054"/>
      </p:ext>
    </p:extLst>
  </p:cSld>
  <p:clrMapOvr>
    <a:masterClrMapping/>
  </p:clrMapOvr>
  <p:transition spd="slow" advTm="159461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555092"/>
      </p:ext>
    </p:extLst>
  </p:cSld>
  <p:clrMapOvr>
    <a:masterClrMapping/>
  </p:clrMapOvr>
  <p:transition spd="slow" advTm="5087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Continuous Delivery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PaaS</a:t>
            </a:r>
            <a:r>
              <a:rPr lang="en-US" dirty="0" smtClean="0"/>
              <a:t> or </a:t>
            </a:r>
            <a:r>
              <a:rPr lang="en-US" dirty="0" err="1" smtClean="0"/>
              <a:t>IaaS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Automate everything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22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8" y="3571578"/>
            <a:ext cx="7770501" cy="2329985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579438" y="5878079"/>
            <a:ext cx="64126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100" dirty="0" smtClean="0"/>
              <a:t>© Martin Fowler, http</a:t>
            </a:r>
            <a:r>
              <a:rPr lang="de-CH" sz="1100" dirty="0"/>
              <a:t>://martinfowler.com/articles/microservices.html</a:t>
            </a:r>
          </a:p>
        </p:txBody>
      </p:sp>
    </p:spTree>
    <p:extLst>
      <p:ext uri="{BB962C8B-B14F-4D97-AF65-F5344CB8AC3E}">
        <p14:creationId xmlns:p14="http://schemas.microsoft.com/office/powerpoint/2010/main" val="2726226927"/>
      </p:ext>
    </p:extLst>
  </p:cSld>
  <p:clrMapOvr>
    <a:masterClrMapping/>
  </p:clrMapOvr>
  <p:transition spd="slow" advTm="78224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7533813"/>
      </p:ext>
    </p:extLst>
  </p:cSld>
  <p:clrMapOvr>
    <a:masterClrMapping/>
  </p:clrMapOvr>
  <p:transition spd="slow" advTm="25068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Anything that can go wrong, will go wrong.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24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23" idx="0"/>
          </p:cNvCxnSpPr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40473"/>
      </p:ext>
    </p:extLst>
  </p:cSld>
  <p:clrMapOvr>
    <a:masterClrMapping/>
  </p:clrMapOvr>
  <p:transition spd="slow" advTm="99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25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2943"/>
      </p:ext>
    </p:extLst>
  </p:cSld>
  <p:clrMapOvr>
    <a:masterClrMapping/>
  </p:clrMapOvr>
  <p:transition spd="slow" advTm="38130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26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cxnSp>
        <p:nvCxnSpPr>
          <p:cNvPr id="25" name="Gerade Verbindung mit Pfeil 24"/>
          <p:cNvCxnSpPr/>
          <p:nvPr/>
        </p:nvCxnSpPr>
        <p:spPr>
          <a:xfrm>
            <a:off x="5320375" y="2538148"/>
            <a:ext cx="1411614" cy="6634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"/>
    </mc:Choice>
    <mc:Fallback xmlns="">
      <p:transition advTm="628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27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3"/>
            <a:ext cx="3154590" cy="9205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stopped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when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threshold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reached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>
            <a:stCxn id="8" idx="1"/>
            <a:endCxn id="14" idx="3"/>
          </p:cNvCxnSpPr>
          <p:nvPr/>
        </p:nvCxnSpPr>
        <p:spPr>
          <a:xfrm flipH="1">
            <a:off x="5320375" y="2462459"/>
            <a:ext cx="459708" cy="1178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714"/>
    </mc:Choice>
    <mc:Fallback xmlns="">
      <p:transition advTm="1971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28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err="1" smtClean="0">
                <a:latin typeface="AA Zuehlke" pitchFamily="2" charset="0"/>
              </a:rPr>
              <a:t>Health</a:t>
            </a:r>
            <a:r>
              <a:rPr lang="de-CH" sz="2200" dirty="0" smtClean="0">
                <a:latin typeface="AA Zuehlke" pitchFamily="2" charset="0"/>
              </a:rPr>
              <a:t> </a:t>
            </a:r>
            <a:r>
              <a:rPr lang="de-CH" sz="2200" dirty="0" err="1" smtClean="0">
                <a:latin typeface="AA Zuehlke" pitchFamily="2" charset="0"/>
              </a:rPr>
              <a:t>checks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660833" y="2491973"/>
            <a:ext cx="459708" cy="358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1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"/>
    </mc:Choice>
    <mc:Fallback xmlns="">
      <p:transition advTm="428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Circuit Breakers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29</a:t>
            </a:fld>
            <a:endParaRPr lang="de-CH" dirty="0"/>
          </a:p>
        </p:txBody>
      </p:sp>
      <p:grpSp>
        <p:nvGrpSpPr>
          <p:cNvPr id="10" name="Group 48"/>
          <p:cNvGrpSpPr/>
          <p:nvPr/>
        </p:nvGrpSpPr>
        <p:grpSpPr>
          <a:xfrm>
            <a:off x="1857592" y="2179542"/>
            <a:ext cx="712890" cy="698757"/>
            <a:chOff x="4785867" y="1361619"/>
            <a:chExt cx="712890" cy="698757"/>
          </a:xfrm>
        </p:grpSpPr>
        <p:sp>
          <p:nvSpPr>
            <p:cNvPr id="11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2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3" name="Group 49"/>
          <p:cNvGrpSpPr/>
          <p:nvPr/>
        </p:nvGrpSpPr>
        <p:grpSpPr>
          <a:xfrm>
            <a:off x="4607485" y="2230881"/>
            <a:ext cx="712890" cy="698757"/>
            <a:chOff x="5997780" y="1361619"/>
            <a:chExt cx="712890" cy="698757"/>
          </a:xfrm>
        </p:grpSpPr>
        <p:sp>
          <p:nvSpPr>
            <p:cNvPr id="14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7" name="Flowchart: Predefined Process 44"/>
          <p:cNvSpPr/>
          <p:nvPr/>
        </p:nvSpPr>
        <p:spPr>
          <a:xfrm>
            <a:off x="2362041" y="4070601"/>
            <a:ext cx="712890" cy="698757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2579864" y="4235612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4571898" y="4608890"/>
            <a:ext cx="712890" cy="698757"/>
            <a:chOff x="4342559" y="3935089"/>
            <a:chExt cx="712890" cy="698757"/>
          </a:xfrm>
        </p:grpSpPr>
        <p:sp>
          <p:nvSpPr>
            <p:cNvPr id="22" name="Flowchart: Predefined Process 44"/>
            <p:cNvSpPr/>
            <p:nvPr/>
          </p:nvSpPr>
          <p:spPr>
            <a:xfrm>
              <a:off x="4342559" y="393508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9" name="Rounded Rectangle 17"/>
            <p:cNvSpPr/>
            <p:nvPr/>
          </p:nvSpPr>
          <p:spPr>
            <a:xfrm>
              <a:off x="4506486" y="4100099"/>
              <a:ext cx="368736" cy="368736"/>
            </a:xfrm>
            <a:prstGeom prst="roundRect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3" name="Flowchart: Predefined Process 44"/>
          <p:cNvSpPr/>
          <p:nvPr/>
        </p:nvSpPr>
        <p:spPr>
          <a:xfrm>
            <a:off x="6375544" y="3201632"/>
            <a:ext cx="712890" cy="69875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sp>
        <p:nvSpPr>
          <p:cNvPr id="20" name="Hexagon 18"/>
          <p:cNvSpPr/>
          <p:nvPr/>
        </p:nvSpPr>
        <p:spPr>
          <a:xfrm>
            <a:off x="6518122" y="3366642"/>
            <a:ext cx="427734" cy="36873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solidFill>
                <a:srgbClr val="FF0000"/>
              </a:solidFill>
              <a:latin typeface="AA Zuehlke" pitchFamily="2" charset="0"/>
            </a:endParaRPr>
          </a:p>
        </p:txBody>
      </p:sp>
      <p:cxnSp>
        <p:nvCxnSpPr>
          <p:cNvPr id="27" name="Gerade Verbindung mit Pfeil 26"/>
          <p:cNvCxnSpPr>
            <a:stCxn id="11" idx="2"/>
            <a:endCxn id="17" idx="0"/>
          </p:cNvCxnSpPr>
          <p:nvPr/>
        </p:nvCxnSpPr>
        <p:spPr>
          <a:xfrm>
            <a:off x="2214037" y="2878299"/>
            <a:ext cx="504449" cy="11923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14" idx="1"/>
          </p:cNvCxnSpPr>
          <p:nvPr/>
        </p:nvCxnSpPr>
        <p:spPr>
          <a:xfrm>
            <a:off x="2570482" y="2496037"/>
            <a:ext cx="2037003" cy="842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1"/>
          </p:cNvCxnSpPr>
          <p:nvPr/>
        </p:nvCxnSpPr>
        <p:spPr>
          <a:xfrm>
            <a:off x="3102370" y="4402824"/>
            <a:ext cx="1469528" cy="555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138" y="207135"/>
            <a:ext cx="1301076" cy="161267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80083" y="2002184"/>
            <a:ext cx="3154590" cy="439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reset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5780083" y="2491973"/>
            <a:ext cx="340458" cy="30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4" idx="3"/>
            <a:endCxn id="23" idx="1"/>
          </p:cNvCxnSpPr>
          <p:nvPr/>
        </p:nvCxnSpPr>
        <p:spPr>
          <a:xfrm>
            <a:off x="5320375" y="2580260"/>
            <a:ext cx="1055169" cy="97075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9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8"/>
    </mc:Choice>
    <mc:Fallback xmlns="">
      <p:transition advTm="46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0" t="16324"/>
          <a:stretch/>
        </p:blipFill>
        <p:spPr bwMode="auto">
          <a:xfrm>
            <a:off x="93828" y="4213179"/>
            <a:ext cx="8969379" cy="238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First appearance term “</a:t>
            </a:r>
            <a:r>
              <a:rPr lang="en-US" dirty="0" err="1" smtClean="0"/>
              <a:t>microservice</a:t>
            </a:r>
            <a:r>
              <a:rPr lang="en-US" dirty="0" smtClean="0"/>
              <a:t>”, 2011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Presentation Micro services - Java, the Unix Way, James Lewis,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Microservices article, Martin Fowler &amp; James Lewis, 2014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Building Microservices, Sam Newman,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the story began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00" y="2318367"/>
            <a:ext cx="2340000" cy="1287000"/>
          </a:xfr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5DC025F-FE83-4E36-B7E3-9F09FB055B69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9840885"/>
      </p:ext>
    </p:extLst>
  </p:cSld>
  <p:clrMapOvr>
    <a:masterClrMapping/>
  </p:clrMapOvr>
  <p:transition spd="slow" advTm="83655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failure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Bulkheads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30</a:t>
            </a:fld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935883" y="2217087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Web Shop</a:t>
            </a:r>
          </a:p>
        </p:txBody>
      </p:sp>
      <p:sp>
        <p:nvSpPr>
          <p:cNvPr id="25" name="Rechteck 24"/>
          <p:cNvSpPr/>
          <p:nvPr/>
        </p:nvSpPr>
        <p:spPr>
          <a:xfrm>
            <a:off x="935883" y="3143844"/>
            <a:ext cx="2994516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Connection </a:t>
            </a:r>
            <a:r>
              <a:rPr lang="de-CH" sz="2200" dirty="0" err="1" smtClean="0">
                <a:latin typeface="AA Zuehlke" pitchFamily="2" charset="0"/>
              </a:rPr>
              <a:t>pool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647197" y="4712203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935883" y="4712202"/>
            <a:ext cx="1283013" cy="92675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Legacy </a:t>
            </a:r>
            <a:r>
              <a:rPr lang="de-CH" sz="2200" dirty="0" err="1" smtClean="0">
                <a:latin typeface="AA Zuehlke" pitchFamily="2" charset="0"/>
              </a:rPr>
              <a:t>system</a:t>
            </a:r>
            <a:endParaRPr lang="de-CH" sz="2200" dirty="0" smtClean="0">
              <a:latin typeface="AA Zuehlke" pitchFamily="2" charset="0"/>
            </a:endParaRPr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1576811" y="4070601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3315554" y="4077635"/>
            <a:ext cx="0" cy="641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4572000" y="2074509"/>
            <a:ext cx="0" cy="4063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251198" y="2217087"/>
            <a:ext cx="3956919" cy="3421873"/>
            <a:chOff x="4251198" y="2217087"/>
            <a:chExt cx="3956919" cy="3421873"/>
          </a:xfrm>
        </p:grpSpPr>
        <p:sp>
          <p:nvSpPr>
            <p:cNvPr id="33" name="Rechteck 32"/>
            <p:cNvSpPr/>
            <p:nvPr/>
          </p:nvSpPr>
          <p:spPr>
            <a:xfrm>
              <a:off x="5213601" y="2217087"/>
              <a:ext cx="2994516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Web Shop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213601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24915" y="4712203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5213601" y="4712202"/>
              <a:ext cx="1283013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Legacy </a:t>
              </a:r>
              <a:r>
                <a:rPr lang="de-CH" sz="2200" dirty="0" err="1" smtClean="0">
                  <a:latin typeface="AA Zuehlke" pitchFamily="2" charset="0"/>
                </a:rPr>
                <a:t>system</a:t>
              </a:r>
              <a:endParaRPr lang="de-CH" sz="2200" dirty="0" smtClean="0">
                <a:latin typeface="AA Zuehlke" pitchFamily="2" charset="0"/>
              </a:endParaRPr>
            </a:p>
          </p:txBody>
        </p:sp>
        <p:cxnSp>
          <p:nvCxnSpPr>
            <p:cNvPr id="37" name="Gerade Verbindung mit Pfeil 36"/>
            <p:cNvCxnSpPr/>
            <p:nvPr/>
          </p:nvCxnSpPr>
          <p:spPr>
            <a:xfrm>
              <a:off x="5854529" y="4070601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7593272" y="4077635"/>
              <a:ext cx="0" cy="6416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/>
            <p:cNvSpPr/>
            <p:nvPr/>
          </p:nvSpPr>
          <p:spPr>
            <a:xfrm>
              <a:off x="6710670" y="3143844"/>
              <a:ext cx="1497069" cy="926757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2200" dirty="0" smtClean="0">
                  <a:latin typeface="AA Zuehlke" pitchFamily="2" charset="0"/>
                </a:rPr>
                <a:t>Connection </a:t>
              </a:r>
              <a:r>
                <a:rPr lang="de-CH" sz="2200" dirty="0" err="1" smtClean="0">
                  <a:latin typeface="AA Zuehlke" pitchFamily="2" charset="0"/>
                </a:rPr>
                <a:t>pool</a:t>
              </a:r>
              <a:endParaRPr lang="de-CH" sz="2200" dirty="0" smtClean="0">
                <a:latin typeface="AA Zuehlke" pitchFamily="2" charset="0"/>
              </a:endParaRPr>
            </a:p>
          </p:txBody>
        </p:sp>
        <p:sp>
          <p:nvSpPr>
            <p:cNvPr id="42" name="Pfeil nach rechts 41"/>
            <p:cNvSpPr/>
            <p:nvPr/>
          </p:nvSpPr>
          <p:spPr>
            <a:xfrm>
              <a:off x="4251198" y="3482466"/>
              <a:ext cx="641601" cy="249512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pic>
        <p:nvPicPr>
          <p:cNvPr id="44" name="Grafik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12" y="220993"/>
            <a:ext cx="2780627" cy="1511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4341016"/>
      </p:ext>
    </p:extLst>
  </p:cSld>
  <p:clrMapOvr>
    <a:masterClrMapping/>
  </p:clrMapOvr>
  <p:transition spd="slow" advTm="1128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42950"/>
            <a:ext cx="7620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93431"/>
      </p:ext>
    </p:extLst>
  </p:cSld>
  <p:clrMapOvr>
    <a:masterClrMapping/>
  </p:clrMapOvr>
  <p:transition spd="slow" advTm="49524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94770858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</a:t>
            </a:r>
            <a:r>
              <a:rPr lang="en-US" dirty="0"/>
              <a:t>code you can write now is code you'll discard in a couple of years time</a:t>
            </a:r>
            <a:r>
              <a:rPr lang="en-US" dirty="0" smtClean="0"/>
              <a:t>.</a:t>
            </a:r>
          </a:p>
          <a:p>
            <a:r>
              <a:rPr lang="en-US" sz="1800" dirty="0" smtClean="0"/>
              <a:t>Martin Fowler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Replaceability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features without breaking existing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33</a:t>
            </a:fld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71" y="3589445"/>
            <a:ext cx="2151180" cy="296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14332"/>
      </p:ext>
    </p:extLst>
  </p:cSld>
  <p:clrMapOvr>
    <a:masterClrMapping/>
  </p:clrMapOvr>
  <p:transition spd="slow" advTm="804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5403275"/>
      </p:ext>
    </p:extLst>
  </p:cSld>
  <p:clrMapOvr>
    <a:masterClrMapping/>
  </p:clrMapOvr>
  <p:transition spd="slow" advTm="165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SOA?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35</a:t>
            </a:fld>
            <a:endParaRPr lang="de-CH" dirty="0"/>
          </a:p>
        </p:txBody>
      </p:sp>
      <p:sp>
        <p:nvSpPr>
          <p:cNvPr id="9" name="Ellipse 8"/>
          <p:cNvSpPr/>
          <p:nvPr/>
        </p:nvSpPr>
        <p:spPr>
          <a:xfrm>
            <a:off x="1292706" y="1682448"/>
            <a:ext cx="6558588" cy="452682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SOA</a:t>
            </a:r>
          </a:p>
        </p:txBody>
      </p:sp>
      <p:sp>
        <p:nvSpPr>
          <p:cNvPr id="10" name="Ellipse 9"/>
          <p:cNvSpPr/>
          <p:nvPr/>
        </p:nvSpPr>
        <p:spPr>
          <a:xfrm>
            <a:off x="1720440" y="4141891"/>
            <a:ext cx="2495117" cy="12832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 smtClean="0">
                <a:latin typeface="AA Zuehlke" pitchFamily="2" charset="0"/>
              </a:rPr>
              <a:t>Microservices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orientation done right</a:t>
            </a:r>
          </a:p>
        </p:txBody>
      </p:sp>
    </p:spTree>
    <p:extLst>
      <p:ext uri="{BB962C8B-B14F-4D97-AF65-F5344CB8AC3E}">
        <p14:creationId xmlns:p14="http://schemas.microsoft.com/office/powerpoint/2010/main" val="453574428"/>
      </p:ext>
    </p:extLst>
  </p:cSld>
  <p:clrMapOvr>
    <a:masterClrMapping/>
  </p:clrMapOvr>
  <p:transition spd="slow" advTm="42533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that could be rewritten in two weeks.</a:t>
            </a:r>
          </a:p>
          <a:p>
            <a:r>
              <a:rPr lang="en-US" sz="1800" dirty="0" smtClean="0"/>
              <a:t>Jon Eaves, RealEstate.com.au</a:t>
            </a:r>
          </a:p>
          <a:p>
            <a:endParaRPr lang="en-US" dirty="0"/>
          </a:p>
          <a:p>
            <a:r>
              <a:rPr lang="en-US" dirty="0" smtClean="0"/>
              <a:t>Small enough to fit in my head.</a:t>
            </a:r>
          </a:p>
          <a:p>
            <a:r>
              <a:rPr lang="en-US" sz="1800" dirty="0" smtClean="0"/>
              <a:t>James Lewis</a:t>
            </a:r>
          </a:p>
          <a:p>
            <a:endParaRPr lang="en-US" sz="1800" dirty="0" smtClean="0"/>
          </a:p>
          <a:p>
            <a:r>
              <a:rPr lang="en-US" dirty="0" smtClean="0"/>
              <a:t>Service should be manageable by a small team. </a:t>
            </a:r>
          </a:p>
          <a:p>
            <a:r>
              <a:rPr lang="en-US" sz="1800" dirty="0" smtClean="0"/>
              <a:t>(max. Two Pizza Team)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36</a:t>
            </a:fld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6" y="4683136"/>
            <a:ext cx="1668713" cy="1668713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13" y="5496621"/>
            <a:ext cx="861804" cy="84152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46" y="5875396"/>
            <a:ext cx="462751" cy="46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04193"/>
      </p:ext>
    </p:extLst>
  </p:cSld>
  <p:clrMapOvr>
    <a:masterClrMapping/>
  </p:clrMapOvr>
  <p:transition spd="slow" advTm="83854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68891" y="6673221"/>
            <a:ext cx="1139825" cy="106362"/>
          </a:xfrm>
        </p:spPr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37</a:t>
            </a:fld>
            <a:endParaRPr lang="de-CH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4758" y="228703"/>
            <a:ext cx="3396553" cy="712892"/>
          </a:xfrm>
        </p:spPr>
        <p:txBody>
          <a:bodyPr/>
          <a:lstStyle/>
          <a:p>
            <a:r>
              <a:rPr lang="en-US" dirty="0" smtClean="0"/>
              <a:t>Monolith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9060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Simplicity</a:t>
            </a:r>
          </a:p>
          <a:p>
            <a:r>
              <a:rPr lang="en-US" dirty="0" smtClean="0"/>
              <a:t>Consistency</a:t>
            </a:r>
          </a:p>
          <a:p>
            <a:r>
              <a:rPr lang="en-US" dirty="0" smtClean="0"/>
              <a:t>Inter-module refactoring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85489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Partial Deployment</a:t>
            </a:r>
          </a:p>
          <a:p>
            <a:r>
              <a:rPr lang="en-US" dirty="0" smtClean="0"/>
              <a:t>Availability</a:t>
            </a:r>
          </a:p>
          <a:p>
            <a:r>
              <a:rPr lang="en-US" dirty="0" smtClean="0"/>
              <a:t>Preserve Modularity</a:t>
            </a:r>
          </a:p>
          <a:p>
            <a:r>
              <a:rPr lang="en-US" dirty="0" smtClean="0"/>
              <a:t>Multiple Platforms</a:t>
            </a:r>
          </a:p>
          <a:p>
            <a:endParaRPr lang="en-US" dirty="0" smtClean="0"/>
          </a:p>
        </p:txBody>
      </p:sp>
      <p:sp>
        <p:nvSpPr>
          <p:cNvPr id="13" name="Flowchart: Predefined Process 34"/>
          <p:cNvSpPr/>
          <p:nvPr/>
        </p:nvSpPr>
        <p:spPr>
          <a:xfrm>
            <a:off x="579060" y="3714156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4" name="Oval 15"/>
          <p:cNvSpPr/>
          <p:nvPr/>
        </p:nvSpPr>
        <p:spPr>
          <a:xfrm>
            <a:off x="1052708" y="3813829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5" name="Isosceles Triangle 16"/>
          <p:cNvSpPr/>
          <p:nvPr/>
        </p:nvSpPr>
        <p:spPr>
          <a:xfrm>
            <a:off x="1535659" y="3914979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Rounded Rectangle 17"/>
          <p:cNvSpPr/>
          <p:nvPr/>
        </p:nvSpPr>
        <p:spPr>
          <a:xfrm>
            <a:off x="868340" y="4414023"/>
            <a:ext cx="368737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7" name="Hexagon 18"/>
          <p:cNvSpPr/>
          <p:nvPr/>
        </p:nvSpPr>
        <p:spPr>
          <a:xfrm>
            <a:off x="1165547" y="4862212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Trapezoid 17"/>
          <p:cNvSpPr/>
          <p:nvPr/>
        </p:nvSpPr>
        <p:spPr>
          <a:xfrm>
            <a:off x="1585108" y="4414024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19" name="Group 48"/>
          <p:cNvGrpSpPr/>
          <p:nvPr/>
        </p:nvGrpSpPr>
        <p:grpSpPr>
          <a:xfrm>
            <a:off x="4780919" y="3670916"/>
            <a:ext cx="712890" cy="698757"/>
            <a:chOff x="4785867" y="1361619"/>
            <a:chExt cx="712890" cy="698757"/>
          </a:xfrm>
        </p:grpSpPr>
        <p:sp>
          <p:nvSpPr>
            <p:cNvPr id="20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1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22" name="Group 49"/>
          <p:cNvGrpSpPr/>
          <p:nvPr/>
        </p:nvGrpSpPr>
        <p:grpSpPr>
          <a:xfrm>
            <a:off x="5992832" y="3670916"/>
            <a:ext cx="712890" cy="698757"/>
            <a:chOff x="5997780" y="1361619"/>
            <a:chExt cx="712890" cy="698757"/>
          </a:xfrm>
        </p:grpSpPr>
        <p:sp>
          <p:nvSpPr>
            <p:cNvPr id="23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25" name="Group 50"/>
          <p:cNvGrpSpPr/>
          <p:nvPr/>
        </p:nvGrpSpPr>
        <p:grpSpPr>
          <a:xfrm>
            <a:off x="5411627" y="4631292"/>
            <a:ext cx="712890" cy="698757"/>
            <a:chOff x="5416575" y="2321995"/>
            <a:chExt cx="712890" cy="698757"/>
          </a:xfrm>
        </p:grpSpPr>
        <p:sp>
          <p:nvSpPr>
            <p:cNvPr id="26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 bwMode="gray">
          <a:xfrm>
            <a:off x="4785488" y="228703"/>
            <a:ext cx="3396553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Microservices</a:t>
            </a:r>
            <a:endParaRPr lang="en-US" dirty="0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31" y="132534"/>
            <a:ext cx="855468" cy="855468"/>
          </a:xfrm>
          <a:prstGeom prst="rect">
            <a:avLst/>
          </a:prstGeom>
        </p:spPr>
      </p:pic>
      <p:sp>
        <p:nvSpPr>
          <p:cNvPr id="31" name="Date Placeholder 3"/>
          <p:cNvSpPr txBox="1">
            <a:spLocks/>
          </p:cNvSpPr>
          <p:nvPr/>
        </p:nvSpPr>
        <p:spPr>
          <a:xfrm>
            <a:off x="5284409" y="6673221"/>
            <a:ext cx="113982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en-US" sz="700" kern="1200" noProof="1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32" name="Footer Placeholder 6"/>
          <p:cNvSpPr txBox="1">
            <a:spLocks/>
          </p:cNvSpPr>
          <p:nvPr/>
        </p:nvSpPr>
        <p:spPr>
          <a:xfrm>
            <a:off x="579059" y="6673221"/>
            <a:ext cx="4562476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lang="de-CH" sz="7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Microservices | Matthias Brun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776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Diskussion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</a:p>
          <a:p>
            <a:endParaRPr lang="de-CH" dirty="0" smtClean="0"/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Frage jeweils zu zweit diskutieren</a:t>
            </a:r>
          </a:p>
          <a:p>
            <a:pPr marL="457200" indent="-457200">
              <a:buFont typeface="+mj-lt"/>
              <a:buAutoNum type="arabicPeriod"/>
            </a:pPr>
            <a:r>
              <a:rPr lang="de-CH" dirty="0" smtClean="0"/>
              <a:t>Kurzer Austausch im Plenum</a:t>
            </a:r>
          </a:p>
          <a:p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dirty="0" smtClean="0"/>
              <a:t>8. May 2015</a:t>
            </a:r>
            <a:endParaRPr lang="de-CH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smtClean="0"/>
              <a:t>Microservices | Matthias Brun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fld id="{DAC30656-0962-4ACD-992F-9AD82C2730C8}" type="slidenum">
              <a:rPr lang="de-CH" smtClean="0"/>
              <a:t>38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04829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Was gibt es nach eurer Meinung für </a:t>
            </a:r>
            <a:r>
              <a:rPr lang="de-CH" sz="3200" dirty="0">
                <a:solidFill>
                  <a:schemeClr val="accent1"/>
                </a:solidFill>
              </a:rPr>
              <a:t>Vor- und Nachteile</a:t>
            </a:r>
            <a:r>
              <a:rPr lang="de-CH" sz="3200" dirty="0"/>
              <a:t> bei einer </a:t>
            </a:r>
            <a:r>
              <a:rPr lang="de-CH" sz="3200" dirty="0" smtClean="0"/>
              <a:t>Microservices </a:t>
            </a:r>
            <a:r>
              <a:rPr lang="de-CH" sz="3200" dirty="0"/>
              <a:t>Architektur?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39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987323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 err="1"/>
              <a:t>microservice</a:t>
            </a:r>
            <a:r>
              <a:rPr lang="en-US" sz="2400" dirty="0"/>
              <a:t> architectural style </a:t>
            </a:r>
            <a:r>
              <a:rPr lang="en-US" sz="2400" dirty="0" smtClean="0"/>
              <a:t>is </a:t>
            </a:r>
            <a:r>
              <a:rPr lang="en-US" sz="2400" dirty="0"/>
              <a:t>an approach to developing a single application as a suite of </a:t>
            </a:r>
            <a:r>
              <a:rPr lang="en-US" sz="2400" dirty="0">
                <a:solidFill>
                  <a:schemeClr val="accent1"/>
                </a:solidFill>
              </a:rPr>
              <a:t>small services</a:t>
            </a:r>
            <a:r>
              <a:rPr lang="en-US" sz="2400" dirty="0"/>
              <a:t>, each running in its own process and </a:t>
            </a:r>
            <a:r>
              <a:rPr lang="en-US" sz="2400" dirty="0">
                <a:solidFill>
                  <a:schemeClr val="accent1"/>
                </a:solidFill>
              </a:rPr>
              <a:t>communicating with lightweight mechanisms</a:t>
            </a:r>
            <a:r>
              <a:rPr lang="en-US" sz="2400" dirty="0"/>
              <a:t>, often an HTTP resource API. These services are built around </a:t>
            </a:r>
            <a:r>
              <a:rPr lang="en-US" sz="2400" dirty="0">
                <a:solidFill>
                  <a:schemeClr val="accent1"/>
                </a:solidFill>
              </a:rPr>
              <a:t>business capabilities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independently deployable </a:t>
            </a:r>
            <a:r>
              <a:rPr lang="en-US" sz="2400" dirty="0"/>
              <a:t>by fully automated deployment machinery</a:t>
            </a:r>
            <a:r>
              <a:rPr lang="en-US" sz="2400" dirty="0" smtClean="0"/>
              <a:t>.</a:t>
            </a:r>
          </a:p>
          <a:p>
            <a:r>
              <a:rPr lang="en-US" sz="2000" dirty="0" smtClean="0"/>
              <a:t>Martin Fowler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7236D027-AAD5-4BDB-A148-69688C355FFD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7907763"/>
      </p:ext>
    </p:extLst>
  </p:cSld>
  <p:clrMapOvr>
    <a:masterClrMapping/>
  </p:clrMapOvr>
  <p:transition spd="slow" advTm="52018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>
                <a:solidFill>
                  <a:schemeClr val="accent1"/>
                </a:solidFill>
              </a:rPr>
              <a:t>Wann</a:t>
            </a:r>
            <a:r>
              <a:rPr lang="de-CH" sz="3200" dirty="0"/>
              <a:t> würdet ihr auf eine </a:t>
            </a:r>
            <a:r>
              <a:rPr lang="de-CH" sz="3200" dirty="0" smtClean="0"/>
              <a:t>Microservices </a:t>
            </a:r>
            <a:r>
              <a:rPr lang="de-CH" sz="3200" dirty="0"/>
              <a:t>Architektur setzen?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69492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Welche </a:t>
            </a:r>
            <a:r>
              <a:rPr lang="de-CH" sz="3200" dirty="0">
                <a:solidFill>
                  <a:schemeClr val="accent1"/>
                </a:solidFill>
              </a:rPr>
              <a:t>Herausforderungen</a:t>
            </a:r>
            <a:r>
              <a:rPr lang="de-CH" sz="3200" dirty="0"/>
              <a:t> seht ihr, bei </a:t>
            </a:r>
            <a:r>
              <a:rPr lang="de-CH" sz="3200"/>
              <a:t>einem </a:t>
            </a:r>
            <a:r>
              <a:rPr lang="de-CH" sz="3200" smtClean="0"/>
              <a:t>unseren </a:t>
            </a:r>
            <a:r>
              <a:rPr lang="de-CH" sz="3200" dirty="0">
                <a:solidFill>
                  <a:schemeClr val="accent1"/>
                </a:solidFill>
              </a:rPr>
              <a:t>Kunden</a:t>
            </a:r>
            <a:r>
              <a:rPr lang="de-CH" sz="3200" dirty="0"/>
              <a:t> eine Microservices Architektur einzuführen z.B. in eurem aktuellen Projekt?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555527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20" y="2163560"/>
            <a:ext cx="8412161" cy="2530880"/>
          </a:xfrm>
        </p:spPr>
        <p:txBody>
          <a:bodyPr anchor="ctr"/>
          <a:lstStyle/>
          <a:p>
            <a:r>
              <a:rPr lang="de-CH" sz="3200" dirty="0"/>
              <a:t>Soll </a:t>
            </a:r>
            <a:r>
              <a:rPr lang="de-CH" sz="3200" dirty="0" err="1" smtClean="0">
                <a:solidFill>
                  <a:schemeClr val="accent1"/>
                </a:solidFill>
              </a:rPr>
              <a:t>Zühlke</a:t>
            </a:r>
            <a:r>
              <a:rPr lang="de-CH" sz="3200" dirty="0" smtClean="0">
                <a:solidFill>
                  <a:schemeClr val="accent1"/>
                </a:solidFill>
              </a:rPr>
              <a:t> </a:t>
            </a:r>
            <a:r>
              <a:rPr lang="de-CH" sz="3200" dirty="0"/>
              <a:t>sich verstärkt mit dem Thema </a:t>
            </a:r>
            <a:r>
              <a:rPr lang="de-CH" sz="3200" dirty="0" smtClean="0"/>
              <a:t>Microservices auseinandersetzen</a:t>
            </a:r>
            <a:r>
              <a:rPr lang="de-CH" sz="3200" dirty="0"/>
              <a:t>? z.B. mit einer Fokusgruppe, öffentliche Talks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42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011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gray">
          <a:xfrm>
            <a:off x="401594" y="2555710"/>
            <a:ext cx="8340813" cy="17465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sz="32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Write programs that do one thing and do it well. Write programs to work together.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Unix </a:t>
            </a:r>
            <a:r>
              <a:rPr lang="en-US" sz="2400" dirty="0" err="1" smtClean="0">
                <a:solidFill>
                  <a:schemeClr val="tx1"/>
                </a:solidFill>
              </a:rPr>
              <a:t>pihilosophy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243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Microservices are small, </a:t>
            </a:r>
            <a:r>
              <a:rPr lang="en-US" sz="2400" dirty="0"/>
              <a:t>autonomous services </a:t>
            </a:r>
            <a:r>
              <a:rPr lang="en-US" sz="2400" dirty="0" smtClean="0"/>
              <a:t>that work together.</a:t>
            </a:r>
          </a:p>
          <a:p>
            <a:r>
              <a:rPr lang="en-US" sz="2000" dirty="0" smtClean="0"/>
              <a:t>Sam</a:t>
            </a:r>
            <a:r>
              <a:rPr lang="en-US" sz="2000" dirty="0"/>
              <a:t> </a:t>
            </a:r>
            <a:r>
              <a:rPr lang="en-US" sz="2000" dirty="0" err="1" smtClean="0"/>
              <a:t>Newmann</a:t>
            </a:r>
            <a:endParaRPr lang="en-US" sz="2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6" y="2787399"/>
            <a:ext cx="2889580" cy="3792573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CA468FD7-3218-4AD5-9FA0-EF8CBF6BF0D9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12637207"/>
      </p:ext>
    </p:extLst>
  </p:cSld>
  <p:clrMapOvr>
    <a:masterClrMapping/>
  </p:clrMapOvr>
  <p:transition spd="slow" advTm="14012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36" y="228703"/>
            <a:ext cx="8412162" cy="712892"/>
          </a:xfrm>
        </p:spPr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933885"/>
            <a:ext cx="4206429" cy="5632015"/>
          </a:xfrm>
          <a:ln w="3175">
            <a:noFill/>
          </a:ln>
        </p:spPr>
        <p:txBody>
          <a:bodyPr/>
          <a:lstStyle/>
          <a:p>
            <a:r>
              <a:rPr lang="en-US" dirty="0" smtClean="0"/>
              <a:t>Monolith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85867" y="933701"/>
            <a:ext cx="4206429" cy="5632015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sz="2200" kern="120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265113" indent="-265113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Clr>
                <a:srgbClr val="4D4D4D"/>
              </a:buClr>
              <a:buSzPct val="75000"/>
              <a:buFont typeface="AA Zuehlke" pitchFamily="2" charset="0"/>
              <a:buChar char="•"/>
              <a:defRPr sz="22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2pPr>
            <a:lvl3pPr marL="538163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3pPr>
            <a:lvl4pPr marL="803275" indent="-265113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4pPr>
            <a:lvl5pPr marL="1076325" indent="-273050" algn="l" defTabSz="914400" rtl="0" eaLnBrk="1" latinLnBrk="0" hangingPunct="1">
              <a:lnSpc>
                <a:spcPct val="98000"/>
              </a:lnSpc>
              <a:spcBef>
                <a:spcPts val="0"/>
              </a:spcBef>
              <a:buClr>
                <a:srgbClr val="4D4D4D"/>
              </a:buClr>
              <a:buFont typeface="AA Zuehlke" pitchFamily="2" charset="0"/>
              <a:buChar char="–"/>
              <a:defRPr sz="1800" kern="120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Microservice</a:t>
            </a:r>
            <a:endParaRPr lang="en-US" dirty="0" smtClean="0"/>
          </a:p>
        </p:txBody>
      </p:sp>
      <p:sp>
        <p:nvSpPr>
          <p:cNvPr id="35" name="Flowchart: Predefined Process 34"/>
          <p:cNvSpPr/>
          <p:nvPr/>
        </p:nvSpPr>
        <p:spPr>
          <a:xfrm>
            <a:off x="596688" y="1523060"/>
            <a:ext cx="1673445" cy="1640270"/>
          </a:xfrm>
          <a:prstGeom prst="flowChartPredefined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70336" y="1622733"/>
            <a:ext cx="427734" cy="427734"/>
          </a:xfrm>
          <a:prstGeom prst="ellipse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smtClean="0">
              <a:latin typeface="AA Zuehlke" pitchFamily="2" charset="0"/>
            </a:endParaRPr>
          </a:p>
        </p:txBody>
      </p:sp>
      <p:sp>
        <p:nvSpPr>
          <p:cNvPr id="17" name="Isosceles Triangle 16"/>
          <p:cNvSpPr/>
          <p:nvPr/>
        </p:nvSpPr>
        <p:spPr>
          <a:xfrm>
            <a:off x="1553287" y="1723883"/>
            <a:ext cx="427734" cy="368736"/>
          </a:xfrm>
          <a:prstGeom prst="triangl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85968" y="2222927"/>
            <a:ext cx="368736" cy="368736"/>
          </a:xfrm>
          <a:prstGeom prst="roundRect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1183175" y="2671116"/>
            <a:ext cx="427734" cy="368736"/>
          </a:xfrm>
          <a:prstGeom prst="hexagon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sp>
        <p:nvSpPr>
          <p:cNvPr id="21" name="Trapezoid 20"/>
          <p:cNvSpPr/>
          <p:nvPr/>
        </p:nvSpPr>
        <p:spPr>
          <a:xfrm>
            <a:off x="1602736" y="2222928"/>
            <a:ext cx="277244" cy="368735"/>
          </a:xfrm>
          <a:prstGeom prst="trapezoid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 smtClean="0">
              <a:latin typeface="AA Zuehlke" pitchFamily="2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785867" y="1504197"/>
            <a:ext cx="712890" cy="698757"/>
            <a:chOff x="4785867" y="1361619"/>
            <a:chExt cx="712890" cy="698757"/>
          </a:xfrm>
        </p:grpSpPr>
        <p:sp>
          <p:nvSpPr>
            <p:cNvPr id="36" name="Flowchart: Predefined Process 35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97780" y="1504197"/>
            <a:ext cx="712890" cy="698757"/>
            <a:chOff x="5997780" y="1361619"/>
            <a:chExt cx="712890" cy="698757"/>
          </a:xfrm>
        </p:grpSpPr>
        <p:sp>
          <p:nvSpPr>
            <p:cNvPr id="42" name="Flowchart: Predefined Process 41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16575" y="2464573"/>
            <a:ext cx="712890" cy="698757"/>
            <a:chOff x="5416575" y="2321995"/>
            <a:chExt cx="712890" cy="698757"/>
          </a:xfrm>
        </p:grpSpPr>
        <p:sp>
          <p:nvSpPr>
            <p:cNvPr id="45" name="Flowchart: Predefined Process 44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47" name="Trapezoid 46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9865" y="3571578"/>
            <a:ext cx="1280115" cy="1226777"/>
            <a:chOff x="599865" y="3571578"/>
            <a:chExt cx="1280115" cy="1226777"/>
          </a:xfrm>
        </p:grpSpPr>
        <p:sp>
          <p:nvSpPr>
            <p:cNvPr id="33" name="Rectangle 32"/>
            <p:cNvSpPr/>
            <p:nvPr/>
          </p:nvSpPr>
          <p:spPr>
            <a:xfrm>
              <a:off x="599865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65888" y="3714156"/>
              <a:ext cx="948068" cy="929273"/>
              <a:chOff x="596688" y="1380482"/>
              <a:chExt cx="1673445" cy="1640270"/>
            </a:xfrm>
          </p:grpSpPr>
          <p:sp>
            <p:nvSpPr>
              <p:cNvPr id="53" name="Flowchart: Predefined Process 52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056498" y="3571578"/>
            <a:ext cx="1280115" cy="1226777"/>
            <a:chOff x="2056498" y="3571578"/>
            <a:chExt cx="1280115" cy="1226777"/>
          </a:xfrm>
        </p:grpSpPr>
        <p:sp>
          <p:nvSpPr>
            <p:cNvPr id="62" name="Rectangle 61"/>
            <p:cNvSpPr/>
            <p:nvPr/>
          </p:nvSpPr>
          <p:spPr>
            <a:xfrm>
              <a:off x="2056498" y="3571578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2222521" y="3714156"/>
              <a:ext cx="948068" cy="929273"/>
              <a:chOff x="596688" y="1380482"/>
              <a:chExt cx="1673445" cy="1640270"/>
            </a:xfrm>
          </p:grpSpPr>
          <p:sp>
            <p:nvSpPr>
              <p:cNvPr id="64" name="Flowchart: Predefined Process 63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579259" y="4950755"/>
            <a:ext cx="1280115" cy="1226777"/>
            <a:chOff x="579259" y="4950755"/>
            <a:chExt cx="1280115" cy="1226777"/>
          </a:xfrm>
        </p:grpSpPr>
        <p:sp>
          <p:nvSpPr>
            <p:cNvPr id="70" name="Rectangle 69"/>
            <p:cNvSpPr/>
            <p:nvPr/>
          </p:nvSpPr>
          <p:spPr>
            <a:xfrm>
              <a:off x="579259" y="4950755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282" y="5093333"/>
              <a:ext cx="948068" cy="929273"/>
              <a:chOff x="596688" y="1380482"/>
              <a:chExt cx="1673445" cy="1640270"/>
            </a:xfrm>
          </p:grpSpPr>
          <p:sp>
            <p:nvSpPr>
              <p:cNvPr id="72" name="Flowchart: Predefined Process 71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74" name="Isosceles Triangle 73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6" name="Hexagon 75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77" name="Trapezoid 76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2056498" y="4954612"/>
            <a:ext cx="1280115" cy="1226777"/>
            <a:chOff x="2056498" y="4954612"/>
            <a:chExt cx="1280115" cy="1226777"/>
          </a:xfrm>
        </p:grpSpPr>
        <p:sp>
          <p:nvSpPr>
            <p:cNvPr id="78" name="Rectangle 77"/>
            <p:cNvSpPr/>
            <p:nvPr/>
          </p:nvSpPr>
          <p:spPr>
            <a:xfrm>
              <a:off x="2056498" y="4954612"/>
              <a:ext cx="1280115" cy="1226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222521" y="5097190"/>
              <a:ext cx="948068" cy="929273"/>
              <a:chOff x="596688" y="1380482"/>
              <a:chExt cx="1673445" cy="1640270"/>
            </a:xfrm>
          </p:grpSpPr>
          <p:sp>
            <p:nvSpPr>
              <p:cNvPr id="80" name="Flowchart: Predefined Process 79"/>
              <p:cNvSpPr/>
              <p:nvPr/>
            </p:nvSpPr>
            <p:spPr>
              <a:xfrm>
                <a:off x="596688" y="1380482"/>
                <a:ext cx="1673445" cy="1640270"/>
              </a:xfrm>
              <a:prstGeom prst="flowChartPredefinedProcess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070336" y="1480155"/>
                <a:ext cx="427734" cy="427734"/>
              </a:xfrm>
              <a:prstGeom prst="ellipse">
                <a:avLst/>
              </a:prstGeom>
              <a:solidFill>
                <a:srgbClr val="7030A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smtClean="0">
                  <a:latin typeface="AA Zuehlke" pitchFamily="2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553287" y="1581305"/>
                <a:ext cx="427734" cy="368736"/>
              </a:xfrm>
              <a:prstGeom prst="triangle">
                <a:avLst/>
              </a:prstGeom>
              <a:solidFill>
                <a:schemeClr val="accent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885968" y="2080349"/>
                <a:ext cx="368736" cy="368736"/>
              </a:xfrm>
              <a:prstGeom prst="roundRect">
                <a:avLst/>
              </a:prstGeom>
              <a:solidFill>
                <a:schemeClr val="accent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4" name="Hexagon 83"/>
              <p:cNvSpPr/>
              <p:nvPr/>
            </p:nvSpPr>
            <p:spPr>
              <a:xfrm>
                <a:off x="1183175" y="2528538"/>
                <a:ext cx="427734" cy="368736"/>
              </a:xfrm>
              <a:prstGeom prst="hexagon">
                <a:avLst/>
              </a:prstGeom>
              <a:solidFill>
                <a:schemeClr val="accent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1602736" y="2080350"/>
                <a:ext cx="277244" cy="368735"/>
              </a:xfrm>
              <a:prstGeom prst="trapezoid">
                <a:avLst/>
              </a:prstGeom>
              <a:solidFill>
                <a:schemeClr val="accent2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200" dirty="0" err="1" smtClean="0">
                  <a:latin typeface="AA Zuehlke" pitchFamily="2" charset="0"/>
                </a:endParaRPr>
              </a:p>
            </p:txBody>
          </p:sp>
        </p:grpSp>
      </p:grpSp>
      <p:sp>
        <p:nvSpPr>
          <p:cNvPr id="86" name="Rectangle 85"/>
          <p:cNvSpPr/>
          <p:nvPr/>
        </p:nvSpPr>
        <p:spPr>
          <a:xfrm>
            <a:off x="4779556" y="3497266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246492" y="347765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779556" y="4876443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46492" y="4880300"/>
            <a:ext cx="1280115" cy="1226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 err="1" smtClean="0">
              <a:latin typeface="AA Zuehlke" pitchFamily="2" charset="0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182383" y="3868028"/>
            <a:ext cx="495067" cy="485252"/>
            <a:chOff x="5416575" y="2321995"/>
            <a:chExt cx="712890" cy="698757"/>
          </a:xfrm>
        </p:grpSpPr>
        <p:sp>
          <p:nvSpPr>
            <p:cNvPr id="138" name="Flowchart: Predefined Process 137"/>
            <p:cNvSpPr/>
            <p:nvPr/>
          </p:nvSpPr>
          <p:spPr>
            <a:xfrm>
              <a:off x="5416575" y="2321995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39" name="Trapezoid 138"/>
            <p:cNvSpPr/>
            <p:nvPr/>
          </p:nvSpPr>
          <p:spPr>
            <a:xfrm>
              <a:off x="5634398" y="2487006"/>
              <a:ext cx="277244" cy="368735"/>
            </a:xfrm>
            <a:prstGeom prst="trapezoid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5172080" y="5247205"/>
            <a:ext cx="495067" cy="485252"/>
            <a:chOff x="4785867" y="1361619"/>
            <a:chExt cx="712890" cy="698757"/>
          </a:xfrm>
        </p:grpSpPr>
        <p:sp>
          <p:nvSpPr>
            <p:cNvPr id="144" name="Flowchart: Predefined Process 143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639016" y="5251062"/>
            <a:ext cx="495067" cy="485252"/>
            <a:chOff x="4785867" y="1361619"/>
            <a:chExt cx="712890" cy="698757"/>
          </a:xfrm>
        </p:grpSpPr>
        <p:sp>
          <p:nvSpPr>
            <p:cNvPr id="147" name="Flowchart: Predefined Process 146"/>
            <p:cNvSpPr/>
            <p:nvPr/>
          </p:nvSpPr>
          <p:spPr>
            <a:xfrm>
              <a:off x="4785867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4928445" y="1496681"/>
              <a:ext cx="427734" cy="368736"/>
            </a:xfrm>
            <a:prstGeom prst="triangl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6639016" y="3848412"/>
            <a:ext cx="495067" cy="485252"/>
            <a:chOff x="5997780" y="1361619"/>
            <a:chExt cx="712890" cy="698757"/>
          </a:xfrm>
        </p:grpSpPr>
        <p:sp>
          <p:nvSpPr>
            <p:cNvPr id="150" name="Flowchart: Predefined Process 149"/>
            <p:cNvSpPr/>
            <p:nvPr/>
          </p:nvSpPr>
          <p:spPr>
            <a:xfrm>
              <a:off x="5997780" y="1361619"/>
              <a:ext cx="712890" cy="698757"/>
            </a:xfrm>
            <a:prstGeom prst="flowChartPredefinedProcess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sz="2200" dirty="0" err="1" smtClean="0">
                <a:latin typeface="AA Zuehlke" pitchFamily="2" charset="0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6140358" y="1496681"/>
              <a:ext cx="427734" cy="427734"/>
            </a:xfrm>
            <a:prstGeom prst="ellipse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200" dirty="0" smtClean="0">
                <a:latin typeface="AA Zuehlke" pitchFamily="2" charset="0"/>
              </a:endParaRPr>
            </a:p>
          </p:txBody>
        </p:sp>
      </p:grpSp>
      <p:sp>
        <p:nvSpPr>
          <p:cNvPr id="152" name="Date Placeholder 15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May 2015</a:t>
            </a:r>
            <a:endParaRPr lang="de-CH" dirty="0"/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68B865E-87BB-49F3-9BD7-7F2F51DFF5BE}" type="slidenum">
              <a:rPr lang="de-CH" smtClean="0"/>
              <a:t>6</a:t>
            </a:fld>
            <a:endParaRPr lang="de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517208"/>
      </p:ext>
    </p:extLst>
  </p:cSld>
  <p:clrMapOvr>
    <a:masterClrMapping/>
  </p:clrMapOvr>
  <p:transition spd="slow" advTm="86294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4" grpId="0" animBg="1"/>
      <p:bldP spid="102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Organized </a:t>
            </a:r>
            <a:r>
              <a:rPr lang="en-US" dirty="0"/>
              <a:t>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4851122"/>
      </p:ext>
    </p:extLst>
  </p:cSld>
  <p:clrMapOvr>
    <a:masterClrMapping/>
  </p:clrMapOvr>
  <p:transition spd="slow" advTm="18253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Componentization via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replaceable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Independently </a:t>
            </a:r>
            <a:r>
              <a:rPr lang="en-US" dirty="0" err="1" smtClean="0"/>
              <a:t>upgradegable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What is a Component?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8</a:t>
            </a:fld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5" y="2982447"/>
            <a:ext cx="7128901" cy="302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931752"/>
      </p:ext>
    </p:extLst>
  </p:cSld>
  <p:clrMapOvr>
    <a:masterClrMapping/>
  </p:clrMapOvr>
  <p:transition spd="slow" advTm="103964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Componentization via services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Products not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Smart endpoints and dumb pipes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Governance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Decentralized Data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Infrastructure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for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Evolutionary Design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8. May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By Martin Fowler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Microservices | Matthias Brun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DAC30656-0962-4ACD-992F-9AD82C2730C8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3278500"/>
      </p:ext>
    </p:extLst>
  </p:cSld>
  <p:clrMapOvr>
    <a:masterClrMapping/>
  </p:clrMapOvr>
  <p:transition spd="slow" advTm="5993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2"/>
  <p:tag name="LANGUAGE" val="1033"/>
  <p:tag name="AUTHOR" val="Matthias Bru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1832</Words>
  <Application>Microsoft Office PowerPoint</Application>
  <PresentationFormat>On-screen Show (4:3)</PresentationFormat>
  <Paragraphs>464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Wingdings</vt:lpstr>
      <vt:lpstr>AA Zuehlke</vt:lpstr>
      <vt:lpstr>Zuehlke</vt:lpstr>
      <vt:lpstr>Microservices</vt:lpstr>
      <vt:lpstr>Overview</vt:lpstr>
      <vt:lpstr>History</vt:lpstr>
      <vt:lpstr>What are Microservices?</vt:lpstr>
      <vt:lpstr>What Are Microservices?</vt:lpstr>
      <vt:lpstr>What Are Microservices?</vt:lpstr>
      <vt:lpstr>Characteristics of Microservices</vt:lpstr>
      <vt:lpstr>Componentization via services</vt:lpstr>
      <vt:lpstr>Characteristics of Microservices</vt:lpstr>
      <vt:lpstr>Organized around business capabilities</vt:lpstr>
      <vt:lpstr>Organized around business capabilities</vt:lpstr>
      <vt:lpstr>Characteristics of Microservices</vt:lpstr>
      <vt:lpstr>PowerPoint Presentation</vt:lpstr>
      <vt:lpstr>Characteristics of Microservices</vt:lpstr>
      <vt:lpstr>Smart endpoints and dumb pipes</vt:lpstr>
      <vt:lpstr>Smart endpoints and dumb pipes</vt:lpstr>
      <vt:lpstr>Characteristics of Microservices</vt:lpstr>
      <vt:lpstr>Decentralized Governance</vt:lpstr>
      <vt:lpstr>Characteristics of Microservices</vt:lpstr>
      <vt:lpstr>Decentralized Data Management</vt:lpstr>
      <vt:lpstr>Characteristics of Microservices</vt:lpstr>
      <vt:lpstr>Infrastructure Automation</vt:lpstr>
      <vt:lpstr>Characteristics of Microservices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Design for failure</vt:lpstr>
      <vt:lpstr>PowerPoint Presentation</vt:lpstr>
      <vt:lpstr>Characteristics of Microservices</vt:lpstr>
      <vt:lpstr>Evolutionary Design</vt:lpstr>
      <vt:lpstr>Characteristics of Microservices</vt:lpstr>
      <vt:lpstr>What about SOA?</vt:lpstr>
      <vt:lpstr>How Big?</vt:lpstr>
      <vt:lpstr>Monolith</vt:lpstr>
      <vt:lpstr>Diskussion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mabr</dc:creator>
  <cp:lastModifiedBy>Brun, Matthias</cp:lastModifiedBy>
  <cp:revision>100</cp:revision>
  <dcterms:created xsi:type="dcterms:W3CDTF">2010-09-09T06:40:38Z</dcterms:created>
  <dcterms:modified xsi:type="dcterms:W3CDTF">2015-07-29T16:01:24Z</dcterms:modified>
</cp:coreProperties>
</file>