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64" r:id="rId3"/>
    <p:sldId id="258" r:id="rId4"/>
    <p:sldId id="265" r:id="rId5"/>
  </p:sldIdLst>
  <p:sldSz cx="12192000" cy="6858000"/>
  <p:notesSz cx="6858000" cy="9144000"/>
  <p:embeddedFontLst>
    <p:embeddedFont>
      <p:font typeface="AA Zuehlke" panose="02000503060000020004" pitchFamily="2" charset="0"/>
      <p:regular r:id="rId8"/>
      <p:italic r:id="rId9"/>
    </p:embeddedFont>
  </p:embeddedFontLst>
  <p:custDataLst>
    <p:tags r:id="rId10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27">
          <p15:clr>
            <a:srgbClr val="A4A3A4"/>
          </p15:clr>
        </p15:guide>
        <p15:guide id="2" orient="horz" pos="4136">
          <p15:clr>
            <a:srgbClr val="A4A3A4"/>
          </p15:clr>
        </p15:guide>
        <p15:guide id="3" orient="horz" pos="588">
          <p15:clr>
            <a:srgbClr val="A4A3A4"/>
          </p15:clr>
        </p15:guide>
        <p15:guide id="4" orient="horz" pos="139">
          <p15:clr>
            <a:srgbClr val="A4A3A4"/>
          </p15:clr>
        </p15:guide>
        <p15:guide id="5" pos="488">
          <p15:clr>
            <a:srgbClr val="A4A3A4"/>
          </p15:clr>
        </p15:guide>
        <p15:guide id="6" pos="7552">
          <p15:clr>
            <a:srgbClr val="A4A3A4"/>
          </p15:clr>
        </p15:guide>
        <p15:guide id="7" pos="1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6710EB-4081-4327-87A8-A6E326B6FCDB}">
  <a:tblStyle styleId="{556710EB-4081-4327-87A8-A6E326B6FCDB}" styleName="Zuehlke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>
        <a:fontRef idx="maj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>
        <a:fontRef idx="maj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71465" autoAdjust="0"/>
  </p:normalViewPr>
  <p:slideViewPr>
    <p:cSldViewPr showGuides="1">
      <p:cViewPr varScale="1">
        <p:scale>
          <a:sx n="80" d="100"/>
          <a:sy n="80" d="100"/>
        </p:scale>
        <p:origin x="114" y="804"/>
      </p:cViewPr>
      <p:guideLst>
        <p:guide orient="horz" pos="1127"/>
        <p:guide orient="horz" pos="4136"/>
        <p:guide orient="horz" pos="588"/>
        <p:guide orient="horz" pos="139"/>
        <p:guide pos="488"/>
        <p:guide pos="7552"/>
        <p:guide pos="12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89A0-0A58-4992-87A6-55AC822E6B9B}" type="datetimeFigureOut">
              <a:rPr lang="de-DE" smtClean="0">
                <a:latin typeface="AA Zuehlke" pitchFamily="2" charset="0"/>
              </a:rPr>
              <a:t>23.04.2017</a:t>
            </a:fld>
            <a:endParaRPr lang="de-DE" dirty="0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6F6C-8E1B-4498-9594-4C11B1F32799}" type="slidenum">
              <a:rPr lang="de-DE" smtClean="0">
                <a:latin typeface="AA Zuehlke" pitchFamily="2" charset="0"/>
              </a:rPr>
              <a:t>‹#›</a:t>
            </a:fld>
            <a:endParaRPr lang="de-DE" dirty="0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US" smtClean="0"/>
              <a:pPr/>
              <a:t>4/23/2017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Vorstellungsrunde</a:t>
            </a:r>
            <a:r>
              <a:rPr lang="en-GB" dirty="0" smtClean="0"/>
              <a:t>:</a:t>
            </a:r>
          </a:p>
          <a:p>
            <a:r>
              <a:rPr lang="en-GB" dirty="0" smtClean="0"/>
              <a:t>- Name,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Projekt</a:t>
            </a:r>
            <a:endParaRPr lang="en-GB" baseline="0" dirty="0" smtClean="0"/>
          </a:p>
          <a:p>
            <a:r>
              <a:rPr lang="en-GB" baseline="0" dirty="0" smtClean="0"/>
              <a:t>- </a:t>
            </a:r>
            <a:r>
              <a:rPr lang="en-GB" baseline="0" dirty="0" err="1" smtClean="0"/>
              <a:t>Erfahrungen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mit</a:t>
            </a:r>
            <a:r>
              <a:rPr lang="en-GB" baseline="0" dirty="0" smtClean="0"/>
              <a:t> Spring Boot</a:t>
            </a:r>
            <a:br>
              <a:rPr lang="en-GB" baseline="0" dirty="0" smtClean="0"/>
            </a:br>
            <a:r>
              <a:rPr lang="en-GB" baseline="0" dirty="0" smtClean="0"/>
              <a:t>- </a:t>
            </a:r>
            <a:r>
              <a:rPr lang="en-GB" baseline="0" dirty="0" err="1" smtClean="0"/>
              <a:t>Erfahrungen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mit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Microservices</a:t>
            </a:r>
            <a:r>
              <a:rPr lang="en-GB" baseline="0" dirty="0" smtClean="0"/>
              <a:t/>
            </a:r>
            <a:br>
              <a:rPr lang="en-GB" baseline="0" dirty="0" smtClean="0"/>
            </a:br>
            <a:r>
              <a:rPr lang="en-GB" baseline="0" dirty="0" smtClean="0"/>
              <a:t>- </a:t>
            </a:r>
            <a:r>
              <a:rPr lang="en-GB" baseline="0" dirty="0" err="1" smtClean="0"/>
              <a:t>Erwartungen</a:t>
            </a:r>
            <a:r>
              <a:rPr lang="en-GB" baseline="0" dirty="0" smtClean="0"/>
              <a:t> an den </a:t>
            </a:r>
            <a:r>
              <a:rPr lang="en-GB" baseline="0" dirty="0" err="1" smtClean="0"/>
              <a:t>heutigen</a:t>
            </a:r>
            <a:r>
              <a:rPr lang="en-GB" baseline="0" dirty="0" smtClean="0"/>
              <a:t> Tag</a:t>
            </a:r>
          </a:p>
          <a:p>
            <a:endParaRPr lang="en-GB" baseline="0" dirty="0" smtClean="0"/>
          </a:p>
          <a:p>
            <a:r>
              <a:rPr lang="en-GB" baseline="0" dirty="0" err="1" smtClean="0"/>
              <a:t>Meine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Erwartungen</a:t>
            </a:r>
            <a:r>
              <a:rPr lang="en-GB" baseline="0" dirty="0" smtClean="0"/>
              <a:t>:</a:t>
            </a:r>
          </a:p>
          <a:p>
            <a:r>
              <a:rPr lang="en-GB" baseline="0" dirty="0" smtClean="0"/>
              <a:t>- Pilot </a:t>
            </a:r>
            <a:r>
              <a:rPr lang="en-GB" baseline="0" dirty="0" err="1" smtClean="0"/>
              <a:t>Durchführung</a:t>
            </a:r>
            <a:r>
              <a:rPr lang="en-GB" baseline="0" dirty="0" smtClean="0"/>
              <a:t> </a:t>
            </a:r>
            <a:r>
              <a:rPr lang="en-GB" baseline="0" dirty="0" smtClean="0">
                <a:sym typeface="Wingdings" panose="05000000000000000000" pitchFamily="2" charset="2"/>
              </a:rPr>
              <a:t> Feedback was man </a:t>
            </a:r>
            <a:r>
              <a:rPr lang="en-GB" baseline="0" dirty="0" err="1" smtClean="0">
                <a:sym typeface="Wingdings" panose="05000000000000000000" pitchFamily="2" charset="2"/>
              </a:rPr>
              <a:t>hätte</a:t>
            </a:r>
            <a:r>
              <a:rPr lang="en-GB" baseline="0" dirty="0" smtClean="0">
                <a:sym typeface="Wingdings" panose="05000000000000000000" pitchFamily="2" charset="2"/>
              </a:rPr>
              <a:t> </a:t>
            </a:r>
            <a:r>
              <a:rPr lang="en-GB" baseline="0" dirty="0" err="1" smtClean="0">
                <a:sym typeface="Wingdings" panose="05000000000000000000" pitchFamily="2" charset="2"/>
              </a:rPr>
              <a:t>besser</a:t>
            </a:r>
            <a:r>
              <a:rPr lang="en-GB" baseline="0" dirty="0" smtClean="0">
                <a:sym typeface="Wingdings" panose="05000000000000000000" pitchFamily="2" charset="2"/>
              </a:rPr>
              <a:t> </a:t>
            </a:r>
            <a:r>
              <a:rPr lang="en-GB" baseline="0" dirty="0" err="1" smtClean="0">
                <a:sym typeface="Wingdings" panose="05000000000000000000" pitchFamily="2" charset="2"/>
              </a:rPr>
              <a:t>machen</a:t>
            </a:r>
            <a:r>
              <a:rPr lang="en-GB" baseline="0" dirty="0" smtClean="0">
                <a:sym typeface="Wingdings" panose="05000000000000000000" pitchFamily="2" charset="2"/>
              </a:rPr>
              <a:t> </a:t>
            </a:r>
            <a:r>
              <a:rPr lang="en-GB" baseline="0" dirty="0" err="1" smtClean="0">
                <a:sym typeface="Wingdings" panose="05000000000000000000" pitchFamily="2" charset="2"/>
              </a:rPr>
              <a:t>können</a:t>
            </a:r>
            <a:endParaRPr lang="en-GB" baseline="0" dirty="0" smtClean="0">
              <a:sym typeface="Wingdings" panose="05000000000000000000" pitchFamily="2" charset="2"/>
            </a:endParaRPr>
          </a:p>
          <a:p>
            <a:r>
              <a:rPr lang="en-GB" baseline="0" dirty="0" smtClean="0">
                <a:sym typeface="Wingdings" panose="05000000000000000000" pitchFamily="2" charset="2"/>
              </a:rPr>
              <a:t>- </a:t>
            </a:r>
            <a:r>
              <a:rPr lang="en-GB" baseline="0" dirty="0" err="1" smtClean="0">
                <a:sym typeface="Wingdings" panose="05000000000000000000" pitchFamily="2" charset="2"/>
              </a:rPr>
              <a:t>Interesse</a:t>
            </a:r>
            <a:r>
              <a:rPr lang="en-GB" baseline="0" dirty="0" smtClean="0">
                <a:sym typeface="Wingdings" panose="05000000000000000000" pitchFamily="2" charset="2"/>
              </a:rPr>
              <a:t> an </a:t>
            </a:r>
            <a:r>
              <a:rPr lang="en-GB" baseline="0" dirty="0" err="1" smtClean="0">
                <a:sym typeface="Wingdings" panose="05000000000000000000" pitchFamily="2" charset="2"/>
              </a:rPr>
              <a:t>einem</a:t>
            </a:r>
            <a:r>
              <a:rPr lang="en-GB" baseline="0" dirty="0" smtClean="0">
                <a:sym typeface="Wingdings" panose="05000000000000000000" pitchFamily="2" charset="2"/>
              </a:rPr>
              <a:t> </a:t>
            </a:r>
            <a:r>
              <a:rPr lang="en-GB" baseline="0" dirty="0" err="1" smtClean="0">
                <a:sym typeface="Wingdings" panose="05000000000000000000" pitchFamily="2" charset="2"/>
              </a:rPr>
              <a:t>Folgekurs</a:t>
            </a:r>
            <a:endParaRPr lang="en-GB" baseline="0" dirty="0" smtClean="0">
              <a:sym typeface="Wingdings" panose="05000000000000000000" pitchFamily="2" charset="2"/>
            </a:endParaRPr>
          </a:p>
          <a:p>
            <a:endParaRPr lang="en-GB" baseline="0" dirty="0" smtClean="0">
              <a:sym typeface="Wingdings" panose="05000000000000000000" pitchFamily="2" charset="2"/>
            </a:endParaRPr>
          </a:p>
          <a:p>
            <a:r>
              <a:rPr lang="en-GB" baseline="0" dirty="0" err="1" smtClean="0">
                <a:sym typeface="Wingdings" panose="05000000000000000000" pitchFamily="2" charset="2"/>
              </a:rPr>
              <a:t>Ziel</a:t>
            </a:r>
            <a:r>
              <a:rPr lang="en-GB" baseline="0" dirty="0" smtClean="0">
                <a:sym typeface="Wingdings" panose="05000000000000000000" pitchFamily="2" charset="2"/>
              </a:rPr>
              <a:t>:</a:t>
            </a:r>
          </a:p>
          <a:p>
            <a:r>
              <a:rPr lang="en-GB" baseline="0" dirty="0" smtClean="0">
                <a:sym typeface="Wingdings" panose="05000000000000000000" pitchFamily="2" charset="2"/>
              </a:rPr>
              <a:t>- TN </a:t>
            </a:r>
            <a:r>
              <a:rPr lang="en-GB" baseline="0" dirty="0" err="1" smtClean="0">
                <a:sym typeface="Wingdings" panose="05000000000000000000" pitchFamily="2" charset="2"/>
              </a:rPr>
              <a:t>können</a:t>
            </a:r>
            <a:r>
              <a:rPr lang="en-GB" baseline="0" dirty="0" smtClean="0">
                <a:sym typeface="Wingdings" panose="05000000000000000000" pitchFamily="2" charset="2"/>
              </a:rPr>
              <a:t> </a:t>
            </a:r>
            <a:r>
              <a:rPr lang="en-GB" baseline="0" dirty="0" err="1" smtClean="0">
                <a:sym typeface="Wingdings" panose="05000000000000000000" pitchFamily="2" charset="2"/>
              </a:rPr>
              <a:t>einen</a:t>
            </a:r>
            <a:r>
              <a:rPr lang="en-GB" baseline="0" dirty="0" smtClean="0">
                <a:sym typeface="Wingdings" panose="05000000000000000000" pitchFamily="2" charset="2"/>
              </a:rPr>
              <a:t> </a:t>
            </a:r>
            <a:r>
              <a:rPr lang="en-GB" baseline="0" dirty="0" err="1" smtClean="0">
                <a:sym typeface="Wingdings" panose="05000000000000000000" pitchFamily="2" charset="2"/>
              </a:rPr>
              <a:t>Produktionsfähigen</a:t>
            </a:r>
            <a:r>
              <a:rPr lang="en-GB" baseline="0" dirty="0" smtClean="0">
                <a:sym typeface="Wingdings" panose="05000000000000000000" pitchFamily="2" charset="2"/>
              </a:rPr>
              <a:t> REST Service </a:t>
            </a:r>
            <a:r>
              <a:rPr lang="en-GB" baseline="0" dirty="0" err="1" smtClean="0">
                <a:sym typeface="Wingdings" panose="05000000000000000000" pitchFamily="2" charset="2"/>
              </a:rPr>
              <a:t>mit</a:t>
            </a:r>
            <a:r>
              <a:rPr lang="en-GB" baseline="0" dirty="0" smtClean="0">
                <a:sym typeface="Wingdings" panose="05000000000000000000" pitchFamily="2" charset="2"/>
              </a:rPr>
              <a:t> Spring Boot </a:t>
            </a:r>
            <a:r>
              <a:rPr lang="en-GB" baseline="0" dirty="0" err="1" smtClean="0">
                <a:sym typeface="Wingdings" panose="05000000000000000000" pitchFamily="2" charset="2"/>
              </a:rPr>
              <a:t>entwickeln</a:t>
            </a:r>
            <a:endParaRPr lang="en-GB" baseline="0" dirty="0" smtClean="0">
              <a:sym typeface="Wingdings" panose="05000000000000000000" pitchFamily="2" charset="2"/>
            </a:endParaRPr>
          </a:p>
          <a:p>
            <a:r>
              <a:rPr lang="en-GB" baseline="0" dirty="0" smtClean="0">
                <a:sym typeface="Wingdings" panose="05000000000000000000" pitchFamily="2" charset="2"/>
              </a:rPr>
              <a:t>- TN </a:t>
            </a:r>
            <a:r>
              <a:rPr lang="en-GB" baseline="0" dirty="0" err="1" smtClean="0">
                <a:sym typeface="Wingdings" panose="05000000000000000000" pitchFamily="2" charset="2"/>
              </a:rPr>
              <a:t>wissen</a:t>
            </a:r>
            <a:r>
              <a:rPr lang="en-GB" baseline="0" dirty="0" smtClean="0">
                <a:sym typeface="Wingdings" panose="05000000000000000000" pitchFamily="2" charset="2"/>
              </a:rPr>
              <a:t> was </a:t>
            </a:r>
            <a:r>
              <a:rPr lang="en-GB" baseline="0" dirty="0" err="1" smtClean="0">
                <a:sym typeface="Wingdings" panose="05000000000000000000" pitchFamily="2" charset="2"/>
              </a:rPr>
              <a:t>Microsercies</a:t>
            </a:r>
            <a:r>
              <a:rPr lang="en-GB" baseline="0" dirty="0" smtClean="0">
                <a:sym typeface="Wingdings" panose="05000000000000000000" pitchFamily="2" charset="2"/>
              </a:rPr>
              <a:t> </a:t>
            </a:r>
            <a:r>
              <a:rPr lang="en-GB" baseline="0" dirty="0" err="1" smtClean="0">
                <a:sym typeface="Wingdings" panose="05000000000000000000" pitchFamily="2" charset="2"/>
              </a:rPr>
              <a:t>sind</a:t>
            </a:r>
            <a:r>
              <a:rPr lang="en-GB" baseline="0" dirty="0" smtClean="0">
                <a:sym typeface="Wingdings" panose="05000000000000000000" pitchFamily="2" charset="2"/>
              </a:rPr>
              <a:t> und </a:t>
            </a:r>
            <a:r>
              <a:rPr lang="en-GB" baseline="0" dirty="0" err="1" smtClean="0">
                <a:sym typeface="Wingdings" panose="05000000000000000000" pitchFamily="2" charset="2"/>
              </a:rPr>
              <a:t>kennen</a:t>
            </a:r>
            <a:r>
              <a:rPr lang="en-GB" baseline="0" dirty="0" smtClean="0">
                <a:sym typeface="Wingdings" panose="05000000000000000000" pitchFamily="2" charset="2"/>
              </a:rPr>
              <a:t> </a:t>
            </a:r>
            <a:r>
              <a:rPr lang="en-GB" baseline="0" dirty="0" err="1" smtClean="0">
                <a:sym typeface="Wingdings" panose="05000000000000000000" pitchFamily="2" charset="2"/>
              </a:rPr>
              <a:t>Vor</a:t>
            </a:r>
            <a:r>
              <a:rPr lang="en-GB" baseline="0" dirty="0" smtClean="0">
                <a:sym typeface="Wingdings" panose="05000000000000000000" pitchFamily="2" charset="2"/>
              </a:rPr>
              <a:t>- und </a:t>
            </a:r>
            <a:r>
              <a:rPr lang="en-GB" baseline="0" dirty="0" err="1" smtClean="0">
                <a:sym typeface="Wingdings" panose="05000000000000000000" pitchFamily="2" charset="2"/>
              </a:rPr>
              <a:t>Nachteile</a:t>
            </a:r>
            <a:endParaRPr lang="en-GB" baseline="0" dirty="0" smtClean="0">
              <a:sym typeface="Wingdings" panose="05000000000000000000" pitchFamily="2" charset="2"/>
            </a:endParaRPr>
          </a:p>
          <a:p>
            <a:r>
              <a:rPr lang="en-GB" baseline="0" dirty="0" smtClean="0">
                <a:sym typeface="Wingdings" panose="05000000000000000000" pitchFamily="2" charset="2"/>
              </a:rPr>
              <a:t>- TN </a:t>
            </a:r>
            <a:r>
              <a:rPr lang="en-GB" baseline="0" dirty="0" err="1" smtClean="0">
                <a:sym typeface="Wingdings" panose="05000000000000000000" pitchFamily="2" charset="2"/>
              </a:rPr>
              <a:t>kennen</a:t>
            </a:r>
            <a:r>
              <a:rPr lang="en-GB" baseline="0" dirty="0" smtClean="0">
                <a:sym typeface="Wingdings" panose="05000000000000000000" pitchFamily="2" charset="2"/>
              </a:rPr>
              <a:t> </a:t>
            </a:r>
            <a:r>
              <a:rPr lang="en-GB" baseline="0" dirty="0" err="1" smtClean="0">
                <a:sym typeface="Wingdings" panose="05000000000000000000" pitchFamily="2" charset="2"/>
              </a:rPr>
              <a:t>Herausforderungen</a:t>
            </a:r>
            <a:r>
              <a:rPr lang="en-GB" baseline="0" dirty="0" smtClean="0">
                <a:sym typeface="Wingdings" panose="05000000000000000000" pitchFamily="2" charset="2"/>
              </a:rPr>
              <a:t> </a:t>
            </a:r>
            <a:r>
              <a:rPr lang="en-GB" baseline="0" dirty="0" err="1" smtClean="0">
                <a:sym typeface="Wingdings" panose="05000000000000000000" pitchFamily="2" charset="2"/>
              </a:rPr>
              <a:t>bei</a:t>
            </a:r>
            <a:r>
              <a:rPr lang="en-GB" baseline="0" dirty="0" smtClean="0">
                <a:sym typeface="Wingdings" panose="05000000000000000000" pitchFamily="2" charset="2"/>
              </a:rPr>
              <a:t> </a:t>
            </a:r>
            <a:r>
              <a:rPr lang="en-GB" baseline="0" dirty="0" err="1" smtClean="0">
                <a:sym typeface="Wingdings" panose="05000000000000000000" pitchFamily="2" charset="2"/>
              </a:rPr>
              <a:t>dieser</a:t>
            </a:r>
            <a:r>
              <a:rPr lang="en-GB" baseline="0" dirty="0" smtClean="0">
                <a:sym typeface="Wingdings" panose="05000000000000000000" pitchFamily="2" charset="2"/>
              </a:rPr>
              <a:t> </a:t>
            </a:r>
            <a:r>
              <a:rPr lang="en-GB" baseline="0" dirty="0" err="1" smtClean="0">
                <a:sym typeface="Wingdings" panose="05000000000000000000" pitchFamily="2" charset="2"/>
              </a:rPr>
              <a:t>Architektur</a:t>
            </a:r>
            <a:r>
              <a:rPr lang="en-GB" baseline="0" dirty="0" smtClean="0">
                <a:sym typeface="Wingdings" panose="05000000000000000000" pitchFamily="2" charset="2"/>
              </a:rPr>
              <a:t> und </a:t>
            </a:r>
            <a:r>
              <a:rPr lang="en-GB" baseline="0" dirty="0" err="1" smtClean="0">
                <a:sym typeface="Wingdings" panose="05000000000000000000" pitchFamily="2" charset="2"/>
              </a:rPr>
              <a:t>mögliche</a:t>
            </a:r>
            <a:r>
              <a:rPr lang="en-GB" baseline="0" dirty="0" smtClean="0">
                <a:sym typeface="Wingdings" panose="05000000000000000000" pitchFamily="2" charset="2"/>
              </a:rPr>
              <a:t> </a:t>
            </a:r>
            <a:r>
              <a:rPr lang="en-GB" baseline="0" dirty="0" err="1" smtClean="0">
                <a:sym typeface="Wingdings" panose="05000000000000000000" pitchFamily="2" charset="2"/>
              </a:rPr>
              <a:t>Lösungsansätze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90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Jede</a:t>
            </a:r>
            <a:r>
              <a:rPr lang="de-CH" baseline="0" dirty="0" smtClean="0"/>
              <a:t> Übung sollte nicht länger als 25 Minuten dauern, damit genügend Zeit ist, die Übung zu </a:t>
            </a:r>
            <a:r>
              <a:rPr lang="de-CH" baseline="0" dirty="0" smtClean="0"/>
              <a:t>besprechen.</a:t>
            </a:r>
          </a:p>
          <a:p>
            <a:endParaRPr lang="de-CH" baseline="0" dirty="0" smtClean="0"/>
          </a:p>
          <a:p>
            <a:r>
              <a:rPr lang="de-CH" smtClean="0"/>
              <a:t>https://martinfowler.com/articles/microservice-testing/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925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err="1" smtClean="0"/>
              <a:t>Viele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Ideen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können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aber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übernommen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518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2282" y="4486156"/>
            <a:ext cx="9502236" cy="153652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72584" y="1789112"/>
            <a:ext cx="9504000" cy="2424067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608" y="389560"/>
            <a:ext cx="1023544" cy="102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5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with Logo" preserve="1" userDrawn="1">
  <p:cSld name="Text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20993"/>
            <a:ext cx="7793567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85" y="1789113"/>
            <a:ext cx="11216215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7793567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608" y="389560"/>
            <a:ext cx="1023544" cy="102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293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2584" y="5211226"/>
            <a:ext cx="11216216" cy="135467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800">
                <a:solidFill>
                  <a:srgbClr val="4D4D4D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72584" y="389555"/>
            <a:ext cx="4680000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608" y="389560"/>
            <a:ext cx="1023544" cy="102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20993"/>
            <a:ext cx="11216216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85" y="1789113"/>
            <a:ext cx="11216215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1121621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4045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20993"/>
            <a:ext cx="11216216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84" y="1789113"/>
            <a:ext cx="5544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1121621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444800" y="1789113"/>
            <a:ext cx="5544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87155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Text Boxes" preserve="1" userDrawn="1">
  <p:cSld name="Four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20993"/>
            <a:ext cx="11216216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84" y="1789112"/>
            <a:ext cx="5544000" cy="2281489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1121621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444800" y="1789112"/>
            <a:ext cx="5544000" cy="2281489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772584" y="4217861"/>
            <a:ext cx="5544000" cy="235277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1" name="Content Placeholder 2"/>
          <p:cNvSpPr>
            <a:spLocks noGrp="1"/>
          </p:cNvSpPr>
          <p:nvPr>
            <p:ph idx="16"/>
          </p:nvPr>
        </p:nvSpPr>
        <p:spPr>
          <a:xfrm>
            <a:off x="6444800" y="4217861"/>
            <a:ext cx="5544000" cy="235277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76203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2584" y="220662"/>
            <a:ext cx="7794768" cy="1354823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lang="en-US" sz="4800" kern="1200">
                <a:solidFill>
                  <a:srgbClr val="4D4D4D"/>
                </a:solidFill>
                <a:latin typeface="AA Zuehlke" panose="02000503060000020004" pitchFamily="2" charset="0"/>
                <a:ea typeface="+mj-ea"/>
                <a:cs typeface="+mj-cs"/>
              </a:defRPr>
            </a:lvl1pPr>
          </a:lstStyle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add</a:t>
            </a:r>
            <a:r>
              <a:rPr lang="de-CH" dirty="0" smtClean="0"/>
              <a:t> </a:t>
            </a:r>
            <a:r>
              <a:rPr lang="de-CH" dirty="0" err="1" smtClean="0"/>
              <a:t>chapter</a:t>
            </a:r>
            <a:r>
              <a:rPr lang="de-CH" dirty="0" smtClean="0"/>
              <a:t> title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584" y="1789356"/>
            <a:ext cx="11216217" cy="784179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lang="en-US" sz="2400" kern="1200" smtClean="0">
                <a:solidFill>
                  <a:srgbClr val="4D4D4D"/>
                </a:solidFill>
                <a:latin typeface="AA Zuehlke" panose="02000503060000020004" pitchFamily="2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3113" y="2965902"/>
            <a:ext cx="360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580956" y="2965900"/>
            <a:ext cx="360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8388800" y="2965900"/>
            <a:ext cx="360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608" y="389560"/>
            <a:ext cx="1023544" cy="10235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hree Images" preserve="1" userDrawn="1">
  <p:cSld name="Text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20994"/>
            <a:ext cx="7604663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7604663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9972800" y="292284"/>
            <a:ext cx="2016000" cy="2016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9972800" y="2421092"/>
            <a:ext cx="2016000" cy="2016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9972800" y="4549900"/>
            <a:ext cx="2016000" cy="2016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72584" y="1789353"/>
            <a:ext cx="7604664" cy="477654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08034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wo Images" preserve="1" userDrawn="1">
  <p:cSld name="Text and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84" y="1789353"/>
            <a:ext cx="7604664" cy="477654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6" y="930330"/>
            <a:ext cx="1121621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9972800" y="1860642"/>
            <a:ext cx="2016000" cy="2016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9972800" y="4141890"/>
            <a:ext cx="2016000" cy="2016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642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844" y="1789112"/>
            <a:ext cx="6177957" cy="4776788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1121621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773113" y="1789112"/>
            <a:ext cx="4680000" cy="468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562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772585" y="220994"/>
            <a:ext cx="11216216" cy="7128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585" y="1789354"/>
            <a:ext cx="11216217" cy="47763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6" name="TextBox 45"/>
          <p:cNvSpPr txBox="1">
            <a:spLocks/>
          </p:cNvSpPr>
          <p:nvPr userDrawn="1">
            <p:custDataLst>
              <p:tags r:id="rId13"/>
            </p:custDataLst>
          </p:nvPr>
        </p:nvSpPr>
        <p:spPr>
          <a:xfrm>
            <a:off x="10469034" y="6673220"/>
            <a:ext cx="1534583" cy="148999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de-CH" sz="900" kern="1200" noProof="1" smtClean="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rPr>
              <a:t>© Zühlke 2017</a:t>
            </a:r>
          </a:p>
        </p:txBody>
      </p:sp>
      <p:sp>
        <p:nvSpPr>
          <p:cNvPr id="7" name="TextBox 6"/>
          <p:cNvSpPr txBox="1">
            <a:spLocks/>
          </p:cNvSpPr>
          <p:nvPr userDrawn="1">
            <p:custDataLst>
              <p:tags r:id="rId14"/>
            </p:custDataLst>
          </p:nvPr>
        </p:nvSpPr>
        <p:spPr>
          <a:xfrm>
            <a:off x="772584" y="6673221"/>
            <a:ext cx="6083300" cy="148999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9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/>
            <a:r>
              <a:rPr lang="en-US" smtClean="0"/>
              <a:t>Intro Building Microservices | Matthias Brun</a:t>
            </a:r>
            <a:endParaRPr lang="de-CH" dirty="0" smtClean="0"/>
          </a:p>
        </p:txBody>
      </p:sp>
      <p:sp>
        <p:nvSpPr>
          <p:cNvPr id="9" name="TextBox 8"/>
          <p:cNvSpPr txBox="1">
            <a:spLocks/>
          </p:cNvSpPr>
          <p:nvPr userDrawn="1">
            <p:custDataLst>
              <p:tags r:id="rId15"/>
            </p:custDataLst>
          </p:nvPr>
        </p:nvSpPr>
        <p:spPr>
          <a:xfrm>
            <a:off x="7046386" y="6673220"/>
            <a:ext cx="1519767" cy="148999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9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/>
            <a:r>
              <a:rPr lang="de-CH" sz="900" kern="1200" noProof="1" smtClean="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rPr>
              <a:t>18. April 2017</a:t>
            </a:r>
          </a:p>
        </p:txBody>
      </p:sp>
      <p:sp>
        <p:nvSpPr>
          <p:cNvPr id="10" name="TextBox 9"/>
          <p:cNvSpPr txBox="1">
            <a:spLocks/>
          </p:cNvSpPr>
          <p:nvPr userDrawn="1">
            <p:custDataLst>
              <p:tags r:id="rId16"/>
            </p:custDataLst>
          </p:nvPr>
        </p:nvSpPr>
        <p:spPr>
          <a:xfrm>
            <a:off x="8756651" y="6673220"/>
            <a:ext cx="1519767" cy="148999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9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/>
            <a:r>
              <a:rPr lang="de-CH" sz="900" kern="1200" noProof="1" smtClean="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rPr>
              <a:t>Folie </a:t>
            </a:r>
            <a:fld id="{F417309B-B43A-41B8-8BCC-90FFD6187661}" type="slidenum">
              <a:rPr lang="de-CH" sz="900" kern="1200" noProof="1" smtClean="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rPr>
              <a:t>‹#›</a:t>
            </a:fld>
            <a:endParaRPr lang="de-CH" sz="900" kern="1200" noProof="1" smtClean="0">
              <a:solidFill>
                <a:srgbClr val="4D4D4D"/>
              </a:solidFill>
              <a:latin typeface="AA Zuehlke" pitchFamily="2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9" r:id="rId3"/>
    <p:sldLayoutId id="2147483680" r:id="rId4"/>
    <p:sldLayoutId id="2147483651" r:id="rId5"/>
    <p:sldLayoutId id="2147483673" r:id="rId6"/>
    <p:sldLayoutId id="2147483675" r:id="rId7"/>
    <p:sldLayoutId id="2147483674" r:id="rId8"/>
    <p:sldLayoutId id="2147483654" r:id="rId9"/>
    <p:sldLayoutId id="2147483678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3700" kern="1200">
          <a:solidFill>
            <a:srgbClr val="4D4D4D"/>
          </a:solidFill>
          <a:latin typeface="AA Zuehlke" panose="02000503060000020004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8000"/>
        </a:lnSpc>
        <a:spcBef>
          <a:spcPts val="1320"/>
        </a:spcBef>
        <a:buFontTx/>
        <a:buNone/>
        <a:defRPr sz="2400" kern="1200">
          <a:solidFill>
            <a:srgbClr val="4D4D4D"/>
          </a:solidFill>
          <a:latin typeface="AA Zuehlke" panose="02000503060000020004" pitchFamily="2" charset="0"/>
          <a:ea typeface="+mn-ea"/>
          <a:cs typeface="+mn-cs"/>
        </a:defRPr>
      </a:lvl1pPr>
      <a:lvl2pPr marL="357188" indent="-357188" algn="l" defTabSz="914400" rtl="0" eaLnBrk="1" latinLnBrk="0" hangingPunct="1">
        <a:lnSpc>
          <a:spcPct val="98000"/>
        </a:lnSpc>
        <a:spcBef>
          <a:spcPts val="1320"/>
        </a:spcBef>
        <a:buClr>
          <a:srgbClr val="4D4D4D"/>
        </a:buClr>
        <a:buSzPct val="75000"/>
        <a:buFont typeface="AA Zuehlke" pitchFamily="2" charset="0"/>
        <a:buChar char="•"/>
        <a:defRPr sz="24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2pPr>
      <a:lvl3pPr marL="62547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9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3pPr>
      <a:lvl4pPr marL="898525" indent="-265113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9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4pPr>
      <a:lvl5pPr marL="117157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9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Intro Building </a:t>
            </a:r>
            <a:r>
              <a:rPr lang="de-CH" dirty="0" err="1" smtClean="0"/>
              <a:t>Microservices</a:t>
            </a:r>
            <a:endParaRPr lang="de-CH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11" b="2651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1597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7892" y="3072554"/>
            <a:ext cx="11216216" cy="712892"/>
          </a:xfrm>
        </p:spPr>
        <p:txBody>
          <a:bodyPr/>
          <a:lstStyle/>
          <a:p>
            <a:pPr algn="ctr"/>
            <a:r>
              <a:rPr lang="de-CH" dirty="0" smtClean="0"/>
              <a:t>Vorstellungsrunde &amp; Erwartungen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3468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Ablauf</a:t>
            </a:r>
            <a:endParaRPr lang="de-CH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283491"/>
              </p:ext>
            </p:extLst>
          </p:nvPr>
        </p:nvGraphicFramePr>
        <p:xfrm>
          <a:off x="773112" y="934504"/>
          <a:ext cx="11215688" cy="4526280"/>
        </p:xfrm>
        <a:graphic>
          <a:graphicData uri="http://schemas.openxmlformats.org/drawingml/2006/table">
            <a:tbl>
              <a:tblPr firstRow="1" bandRow="1">
                <a:tableStyleId>{556710EB-4081-4327-87A8-A6E326B6FCDB}</a:tableStyleId>
              </a:tblPr>
              <a:tblGrid>
                <a:gridCol w="3306663">
                  <a:extLst>
                    <a:ext uri="{9D8B030D-6E8A-4147-A177-3AD203B41FA5}">
                      <a16:colId xmlns:a16="http://schemas.microsoft.com/office/drawing/2014/main" val="1730746055"/>
                    </a:ext>
                  </a:extLst>
                </a:gridCol>
                <a:gridCol w="7909025">
                  <a:extLst>
                    <a:ext uri="{9D8B030D-6E8A-4147-A177-3AD203B41FA5}">
                      <a16:colId xmlns:a16="http://schemas.microsoft.com/office/drawing/2014/main" val="77620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Zeit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Was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179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09:00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Vorstellungsrunde</a:t>
                      </a:r>
                      <a:r>
                        <a:rPr lang="en-GB" baseline="0" dirty="0" smtClean="0"/>
                        <a:t> &amp; </a:t>
                      </a:r>
                      <a:r>
                        <a:rPr lang="en-GB" baseline="0" dirty="0" err="1" smtClean="0"/>
                        <a:t>Erwartungen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588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09:15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Einführung</a:t>
                      </a:r>
                      <a:r>
                        <a:rPr lang="en-GB" dirty="0" smtClean="0"/>
                        <a:t> Spring Boot &amp; Demo</a:t>
                      </a:r>
                      <a:r>
                        <a:rPr lang="en-GB" baseline="0" dirty="0" smtClean="0"/>
                        <a:t> Hello World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90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09:30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Übung</a:t>
                      </a:r>
                      <a:r>
                        <a:rPr lang="en-GB" baseline="0" dirty="0" smtClean="0"/>
                        <a:t> “First Spring Boot App in the Cloud”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17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10:00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Intro </a:t>
                      </a:r>
                      <a:r>
                        <a:rPr lang="en-GB" dirty="0" err="1" smtClean="0"/>
                        <a:t>Microservices</a:t>
                      </a:r>
                      <a:r>
                        <a:rPr lang="en-GB" dirty="0" smtClean="0"/>
                        <a:t> &amp;</a:t>
                      </a:r>
                      <a:r>
                        <a:rPr lang="en-GB" baseline="0" dirty="0" smtClean="0"/>
                        <a:t> Use Case (</a:t>
                      </a:r>
                      <a:r>
                        <a:rPr lang="en-GB" b="1" baseline="0" dirty="0" smtClean="0"/>
                        <a:t>two new Slides</a:t>
                      </a:r>
                      <a:r>
                        <a:rPr lang="en-GB" baseline="0" dirty="0" smtClean="0"/>
                        <a:t>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10:30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Coffee Break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93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10:45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Übung</a:t>
                      </a:r>
                      <a:r>
                        <a:rPr lang="en-GB" dirty="0" smtClean="0"/>
                        <a:t> “Get Movies”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88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11:15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Microservices</a:t>
                      </a:r>
                      <a:r>
                        <a:rPr lang="en-GB" dirty="0" smtClean="0"/>
                        <a:t> Testing</a:t>
                      </a:r>
                    </a:p>
                    <a:p>
                      <a:r>
                        <a:rPr lang="en-GB" dirty="0" smtClean="0"/>
                        <a:t>- Slides: https://martinfowler.com/articles/microservice-testing/</a:t>
                      </a:r>
                      <a:br>
                        <a:rPr lang="en-GB" dirty="0" smtClean="0"/>
                      </a:br>
                      <a:r>
                        <a:rPr lang="en-GB" dirty="0" smtClean="0"/>
                        <a:t>- Rest</a:t>
                      </a:r>
                      <a:r>
                        <a:rPr lang="en-GB" baseline="0" dirty="0" smtClean="0"/>
                        <a:t> Assured</a:t>
                      </a:r>
                    </a:p>
                    <a:p>
                      <a:r>
                        <a:rPr lang="en-GB" baseline="0" dirty="0" smtClean="0"/>
                        <a:t>- Whiteboard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095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11:30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Übung</a:t>
                      </a:r>
                      <a:r>
                        <a:rPr lang="en-GB" dirty="0" smtClean="0"/>
                        <a:t> “Testing</a:t>
                      </a:r>
                      <a:r>
                        <a:rPr lang="en-GB" baseline="0" dirty="0" smtClean="0"/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418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12:00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Lunch </a:t>
                      </a:r>
                      <a:r>
                        <a:rPr lang="en-GB" dirty="0" err="1" smtClean="0"/>
                        <a:t>im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Pangäa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723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825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Ablauf</a:t>
            </a:r>
            <a:endParaRPr lang="de-CH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9972528"/>
              </p:ext>
            </p:extLst>
          </p:nvPr>
        </p:nvGraphicFramePr>
        <p:xfrm>
          <a:off x="773112" y="930330"/>
          <a:ext cx="11215688" cy="4993640"/>
        </p:xfrm>
        <a:graphic>
          <a:graphicData uri="http://schemas.openxmlformats.org/drawingml/2006/table">
            <a:tbl>
              <a:tblPr firstRow="1" bandRow="1">
                <a:tableStyleId>{556710EB-4081-4327-87A8-A6E326B6FCDB}</a:tableStyleId>
              </a:tblPr>
              <a:tblGrid>
                <a:gridCol w="3306663">
                  <a:extLst>
                    <a:ext uri="{9D8B030D-6E8A-4147-A177-3AD203B41FA5}">
                      <a16:colId xmlns:a16="http://schemas.microsoft.com/office/drawing/2014/main" val="1730746055"/>
                    </a:ext>
                  </a:extLst>
                </a:gridCol>
                <a:gridCol w="7909025">
                  <a:extLst>
                    <a:ext uri="{9D8B030D-6E8A-4147-A177-3AD203B41FA5}">
                      <a16:colId xmlns:a16="http://schemas.microsoft.com/office/drawing/2014/main" val="77620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Zeit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Was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179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13:00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aseline="0" dirty="0" smtClean="0"/>
                        <a:t>Service Integration </a:t>
                      </a:r>
                      <a:r>
                        <a:rPr lang="en-GB" b="1" baseline="0" dirty="0" smtClean="0"/>
                        <a:t>new Slides </a:t>
                      </a:r>
                      <a:r>
                        <a:rPr lang="en-GB" b="1" baseline="0" dirty="0" err="1" smtClean="0"/>
                        <a:t>oder</a:t>
                      </a:r>
                      <a:r>
                        <a:rPr lang="en-GB" b="1" baseline="0" dirty="0" smtClean="0"/>
                        <a:t> Whiteboard</a:t>
                      </a:r>
                      <a:endParaRPr lang="en-GB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588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13:15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Übung</a:t>
                      </a:r>
                      <a:r>
                        <a:rPr lang="en-GB" dirty="0" smtClean="0"/>
                        <a:t> “Service Integration”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90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14:00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Spring Boot Configuration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231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14:15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 err="1" smtClean="0"/>
                        <a:t>Übung</a:t>
                      </a:r>
                      <a:r>
                        <a:rPr lang="en-GB" b="0" baseline="0" dirty="0" smtClean="0"/>
                        <a:t> “Configuration”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32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14:30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Design</a:t>
                      </a:r>
                      <a:r>
                        <a:rPr lang="en-GB" baseline="0" dirty="0" smtClean="0"/>
                        <a:t> for Failure &amp; </a:t>
                      </a:r>
                      <a:r>
                        <a:rPr lang="en-GB" baseline="0" dirty="0" err="1" smtClean="0"/>
                        <a:t>Hystrix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17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14:45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Übung</a:t>
                      </a:r>
                      <a:r>
                        <a:rPr lang="en-GB" baseline="0" dirty="0" smtClean="0"/>
                        <a:t> “Design for Failure”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15:00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Coffee</a:t>
                      </a:r>
                      <a:r>
                        <a:rPr lang="en-GB" baseline="0" dirty="0" smtClean="0"/>
                        <a:t> Break</a:t>
                      </a:r>
                      <a:endParaRPr lang="en-GB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93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15:30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Monitoring </a:t>
                      </a:r>
                      <a:r>
                        <a:rPr lang="en-GB" b="1" dirty="0" smtClean="0"/>
                        <a:t>new Slides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88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15:45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Übung</a:t>
                      </a:r>
                      <a:r>
                        <a:rPr lang="en-GB" dirty="0" smtClean="0"/>
                        <a:t> “Monitoring”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095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16:30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aseline="0" dirty="0" err="1" smtClean="0"/>
                        <a:t>Vor</a:t>
                      </a:r>
                      <a:r>
                        <a:rPr lang="en-GB" baseline="0" dirty="0" smtClean="0"/>
                        <a:t>- und </a:t>
                      </a:r>
                      <a:r>
                        <a:rPr lang="en-GB" baseline="0" dirty="0" err="1" smtClean="0"/>
                        <a:t>Nachteile</a:t>
                      </a:r>
                      <a:r>
                        <a:rPr lang="en-GB" baseline="0" dirty="0" smtClean="0"/>
                        <a:t> von </a:t>
                      </a:r>
                      <a:r>
                        <a:rPr lang="en-GB" baseline="0" dirty="0" err="1" smtClean="0"/>
                        <a:t>Microservices</a:t>
                      </a:r>
                      <a:endParaRPr lang="en-GB" baseline="0" dirty="0" smtClean="0"/>
                    </a:p>
                    <a:p>
                      <a:r>
                        <a:rPr lang="en-GB" baseline="0" dirty="0" smtClean="0"/>
                        <a:t>Monolith First, </a:t>
                      </a:r>
                      <a:r>
                        <a:rPr lang="en-GB" baseline="0" dirty="0" err="1" smtClean="0"/>
                        <a:t>Microservices</a:t>
                      </a:r>
                      <a:r>
                        <a:rPr lang="en-GB" baseline="0" dirty="0" smtClean="0"/>
                        <a:t> Second </a:t>
                      </a:r>
                      <a:r>
                        <a:rPr lang="en-GB" b="1" baseline="0" dirty="0" smtClean="0"/>
                        <a:t>new Slides</a:t>
                      </a:r>
                    </a:p>
                    <a:p>
                      <a:r>
                        <a:rPr lang="en-GB" dirty="0" err="1" smtClean="0"/>
                        <a:t>Ausblick</a:t>
                      </a:r>
                      <a:endParaRPr lang="en-GB" b="1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636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16:45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Feedback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723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005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106"/>
  <p:tag name="LANGUAGE" val="2055"/>
  <p:tag name="BRAND" val="0"/>
  <p:tag name="AUTHOR" val="Matthias Bru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Foot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Da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lideNumb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Zuehlke">
  <a:themeElements>
    <a:clrScheme name="Zuehlke">
      <a:dk1>
        <a:srgbClr val="4D4D4D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820A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4D4D4D"/>
        </a:dk1>
        <a:lt1>
          <a:srgbClr val="FFFFFF"/>
        </a:lt1>
        <a:dk2>
          <a:srgbClr val="4D4D4D"/>
        </a:dk2>
        <a:lt2>
          <a:srgbClr val="E6E6E6"/>
        </a:lt2>
        <a:accent1>
          <a:srgbClr val="FF820A"/>
        </a:accent1>
        <a:accent2>
          <a:srgbClr val="FEE840"/>
        </a:accent2>
        <a:accent3>
          <a:srgbClr val="90CB33"/>
        </a:accent3>
        <a:accent4>
          <a:srgbClr val="73B1FE"/>
        </a:accent4>
        <a:accent5>
          <a:srgbClr val="C0C0C0"/>
        </a:accent5>
        <a:accent6>
          <a:srgbClr val="FEB080"/>
        </a:accent6>
        <a:hlink>
          <a:srgbClr val="4095FE"/>
        </a:hlink>
        <a:folHlink>
          <a:srgbClr val="4095FE"/>
        </a:folHlink>
      </a:clrScheme>
    </a:extraClrScheme>
  </a:extraClrSchemeLst>
  <a:extLst>
    <a:ext uri="{05A4C25C-085E-4340-85A3-A5531E510DB2}">
      <thm15:themeFamily xmlns:thm15="http://schemas.microsoft.com/office/thememl/2012/main" name="Zuehlke_169_20141204(1).potx" id="{7D1C89C3-7379-4B75-8C88-7CE7836178D5}" vid="{FB395907-0729-4388-AFFA-84C054548188}"/>
    </a:ext>
  </a:extLst>
</a:theme>
</file>

<file path=ppt/theme/theme2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Zuehlke_169</Template>
  <TotalTime>0</TotalTime>
  <Words>181</Words>
  <Application>Microsoft Office PowerPoint</Application>
  <PresentationFormat>Widescreen</PresentationFormat>
  <Paragraphs>71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AA Zuehlke</vt:lpstr>
      <vt:lpstr>Arial</vt:lpstr>
      <vt:lpstr>Wingdings</vt:lpstr>
      <vt:lpstr>Zuehlke</vt:lpstr>
      <vt:lpstr>Intro Building Microservices</vt:lpstr>
      <vt:lpstr>Vorstellungsrunde &amp; Erwartungen</vt:lpstr>
      <vt:lpstr>Ablauf</vt:lpstr>
      <vt:lpstr>Ablauf</vt:lpstr>
    </vt:vector>
  </TitlesOfParts>
  <Company>Zühlke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Building Microservices</dc:title>
  <dc:creator>mabr</dc:creator>
  <cp:lastModifiedBy>Brun, Matthias</cp:lastModifiedBy>
  <cp:revision>35</cp:revision>
  <dcterms:created xsi:type="dcterms:W3CDTF">2017-04-18T17:10:07Z</dcterms:created>
  <dcterms:modified xsi:type="dcterms:W3CDTF">2017-04-23T12:58:55Z</dcterms:modified>
</cp:coreProperties>
</file>