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6" r:id="rId2"/>
    <p:sldId id="334" r:id="rId3"/>
    <p:sldId id="262" r:id="rId4"/>
    <p:sldId id="320" r:id="rId5"/>
    <p:sldId id="335" r:id="rId6"/>
    <p:sldId id="318" r:id="rId7"/>
    <p:sldId id="331" r:id="rId8"/>
    <p:sldId id="322" r:id="rId9"/>
    <p:sldId id="336" r:id="rId10"/>
    <p:sldId id="337" r:id="rId11"/>
    <p:sldId id="323" r:id="rId12"/>
    <p:sldId id="332" r:id="rId13"/>
    <p:sldId id="343" r:id="rId14"/>
    <p:sldId id="327" r:id="rId15"/>
    <p:sldId id="330" r:id="rId16"/>
    <p:sldId id="338" r:id="rId17"/>
    <p:sldId id="339" r:id="rId18"/>
    <p:sldId id="324" r:id="rId19"/>
    <p:sldId id="333" r:id="rId20"/>
    <p:sldId id="329" r:id="rId21"/>
    <p:sldId id="325" r:id="rId22"/>
    <p:sldId id="341" r:id="rId23"/>
    <p:sldId id="344" r:id="rId24"/>
    <p:sldId id="326" r:id="rId25"/>
    <p:sldId id="342" r:id="rId26"/>
    <p:sldId id="321" r:id="rId27"/>
    <p:sldId id="31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6699"/>
    <a:srgbClr val="003300"/>
    <a:srgbClr val="FFFF00"/>
    <a:srgbClr val="66CCFF"/>
    <a:srgbClr val="A50021"/>
    <a:srgbClr val="000066"/>
    <a:srgbClr val="003399"/>
    <a:srgbClr val="66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60" d="100"/>
          <a:sy n="60" d="100"/>
        </p:scale>
        <p:origin x="171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E3B2F-057D-4A8D-A8E1-E88D63456BD3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AFC0C-7CE4-4638-A536-736536495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20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2440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 dirty="0">
              <a:latin typeface="Garamond" pitchFamily="18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841856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Garamond" pitchFamily="18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2024-25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Dept. of E&amp;TC, SCOE, Pune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2063463"/>
            <a:ext cx="9021537" cy="1527349"/>
          </a:xfrm>
          <a:prstGeom prst="rect">
            <a:avLst/>
          </a:prstGeom>
          <a:solidFill>
            <a:srgbClr val="003300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2003565"/>
            <a:ext cx="9021537" cy="45720"/>
          </a:xfrm>
          <a:prstGeom prst="rect">
            <a:avLst/>
          </a:prstGeom>
          <a:solidFill>
            <a:srgbClr val="A50021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04" y="145241"/>
            <a:ext cx="1280160" cy="82491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62931" y="3604457"/>
            <a:ext cx="9021537" cy="45720"/>
          </a:xfrm>
          <a:prstGeom prst="rect">
            <a:avLst/>
          </a:prstGeom>
          <a:solidFill>
            <a:srgbClr val="A50021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201978"/>
            <a:ext cx="8229600" cy="1188720"/>
          </a:xfrm>
        </p:spPr>
        <p:txBody>
          <a:bodyPr anchor="ctr"/>
          <a:lstStyle>
            <a:lvl1pPr algn="ctr">
              <a:defRPr lang="en-US" b="0" dirty="0">
                <a:solidFill>
                  <a:srgbClr val="FFFF00"/>
                </a:solidFill>
                <a:latin typeface="Georgia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Dept. of E&amp;TC, SCOE, Pune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Dept. of E&amp;TC, SCOE, Pune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7872" y="97214"/>
            <a:ext cx="7132320" cy="1005840"/>
          </a:xfrm>
        </p:spPr>
        <p:txBody>
          <a:bodyPr anchor="ctr">
            <a:normAutofit/>
          </a:bodyPr>
          <a:lstStyle>
            <a:lvl1pPr>
              <a:defRPr sz="3400" b="1">
                <a:solidFill>
                  <a:srgbClr val="00B050"/>
                </a:solidFill>
                <a:latin typeface="Garamond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41464" y="6341378"/>
            <a:ext cx="1463040" cy="365760"/>
          </a:xfrm>
        </p:spPr>
        <p:txBody>
          <a:bodyPr/>
          <a:lstStyle>
            <a:lvl1pPr>
              <a:defRPr sz="1200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2024-25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328" y="6349624"/>
            <a:ext cx="2011680" cy="365760"/>
          </a:xfrm>
        </p:spPr>
        <p:txBody>
          <a:bodyPr/>
          <a:lstStyle>
            <a:lvl1pPr>
              <a:defRPr sz="1200" i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Dept. of E&amp;TC, SCOE, Pune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0896" y="6346780"/>
            <a:ext cx="365760" cy="365760"/>
          </a:xfrm>
        </p:spPr>
        <p:txBody>
          <a:bodyPr/>
          <a:lstStyle>
            <a:lvl1pPr>
              <a:defRPr sz="1200">
                <a:latin typeface="Cambria Math" pitchFamily="18" charset="0"/>
                <a:ea typeface="Cambria Math" pitchFamily="18" charset="0"/>
              </a:defRPr>
            </a:lvl1pPr>
          </a:lstStyle>
          <a:p>
            <a:fld id="{6F42FDE4-A7DD-41A7-A0A6-9B649FB433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0112" y="1485126"/>
            <a:ext cx="8869680" cy="4754880"/>
          </a:xfrm>
        </p:spPr>
        <p:txBody>
          <a:bodyPr vert="horz"/>
          <a:lstStyle>
            <a:lvl1pPr algn="just">
              <a:spcBef>
                <a:spcPts val="600"/>
              </a:spcBef>
              <a:spcAft>
                <a:spcPts val="600"/>
              </a:spcAft>
              <a:defRPr sz="2800" b="0">
                <a:solidFill>
                  <a:schemeClr val="tx1"/>
                </a:solidFill>
                <a:latin typeface="Book Antiqua" pitchFamily="18" charset="0"/>
              </a:defRPr>
            </a:lvl1pPr>
            <a:lvl2pPr algn="just">
              <a:spcBef>
                <a:spcPts val="600"/>
              </a:spcBef>
              <a:spcAft>
                <a:spcPts val="600"/>
              </a:spcAft>
              <a:defRPr sz="2600">
                <a:solidFill>
                  <a:schemeClr val="tx1"/>
                </a:solidFill>
                <a:latin typeface="Book Antiqua" pitchFamily="18" charset="0"/>
              </a:defRPr>
            </a:lvl2pPr>
            <a:lvl3pPr algn="just">
              <a:spcBef>
                <a:spcPts val="600"/>
              </a:spcBef>
              <a:spcAft>
                <a:spcPts val="600"/>
              </a:spcAft>
              <a:buClr>
                <a:srgbClr val="0000FF"/>
              </a:buClr>
              <a:defRPr sz="2400">
                <a:latin typeface="Book Antiqua" pitchFamily="18" charset="0"/>
              </a:defRPr>
            </a:lvl3pPr>
            <a:lvl4pPr algn="just">
              <a:spcBef>
                <a:spcPts val="600"/>
              </a:spcBef>
              <a:spcAft>
                <a:spcPts val="600"/>
              </a:spcAft>
              <a:buClr>
                <a:srgbClr val="FF0066"/>
              </a:buClr>
              <a:defRPr>
                <a:latin typeface="Book Antiqua" pitchFamily="18" charset="0"/>
              </a:defRPr>
            </a:lvl4pPr>
            <a:lvl5pPr algn="just">
              <a:spcBef>
                <a:spcPts val="600"/>
              </a:spcBef>
              <a:spcAft>
                <a:spcPts val="600"/>
              </a:spcAft>
              <a:buClr>
                <a:srgbClr val="FF6699"/>
              </a:buClr>
              <a:defRPr sz="1800">
                <a:latin typeface="Book Antiqua" pitchFamily="18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40" y="254424"/>
            <a:ext cx="1188720" cy="764901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67918" y="1195360"/>
            <a:ext cx="9006840" cy="91440"/>
          </a:xfrm>
          <a:prstGeom prst="rect">
            <a:avLst/>
          </a:prstGeom>
          <a:solidFill>
            <a:srgbClr val="000066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3780624" y="6351896"/>
            <a:ext cx="2194560" cy="365760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kumimoji="0" sz="1200" i="1" kern="1200">
                <a:solidFill>
                  <a:schemeClr val="tx2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TE - E&amp;TC (Mini – Project)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kumimoji="0" lang="en-US"/>
              <a:t>Dept. of E&amp;TC, SCOE, Pune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Dept. of E&amp;TC, SCOE, Pune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2024-25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Dept. of E&amp;TC, SCOE, Pune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2024-25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Dept. of E&amp;TC, SCOE, Pune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2024-25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Dept. of E&amp;TC, SCOE, Pune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Dept. of E&amp;TC, SCOE, Pune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kumimoji="0" lang="en-US"/>
              <a:t>Dept. of E&amp;TC, SCOE, Pune</a:t>
            </a:r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r>
              <a:rPr lang="en-US"/>
              <a:t>2024-25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kumimoji="0" lang="en-US" sz="1400">
                <a:solidFill>
                  <a:schemeClr val="tx2"/>
                </a:solidFill>
              </a:rPr>
              <a:t>Dept. of E&amp;TC, SCOE, Pune</a:t>
            </a:r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5572/ajae.2019.13.1.030?utm_source=chatgpt.com" TargetMode="External"/><Relationship Id="rId2" Type="http://schemas.openxmlformats.org/officeDocument/2006/relationships/hyperlink" Target="https://sciendo.com/article/10.21307/ijssis-2017-477?utm_source=chatgpt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opscience.iop.org/article/10.1088/1742-6596/1295/1/012043?utm_source=chatgpt.com" TargetMode="External"/><Relationship Id="rId5" Type="http://schemas.openxmlformats.org/officeDocument/2006/relationships/hyperlink" Target="https://iopscience.iop.org/article/10.1088/1755-1315/647/1/012196?utm_source=chatgpt.com" TargetMode="External"/><Relationship Id="rId4" Type="http://schemas.openxmlformats.org/officeDocument/2006/relationships/hyperlink" Target="https://journalair.com/index.php/AIR/article/view/984?utm_source=chatgpt.com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729987" y="3887163"/>
            <a:ext cx="5378026" cy="1890812"/>
          </a:xfrm>
        </p:spPr>
        <p:txBody>
          <a:bodyPr>
            <a:normAutofit/>
          </a:bodyPr>
          <a:lstStyle/>
          <a:p>
            <a:pPr algn="l"/>
            <a:r>
              <a:rPr lang="en-US" sz="2800" b="1" i="1" dirty="0">
                <a:solidFill>
                  <a:srgbClr val="002060"/>
                </a:solidFill>
              </a:rPr>
              <a:t>	</a:t>
            </a:r>
          </a:p>
          <a:p>
            <a:pPr algn="l"/>
            <a:r>
              <a:rPr lang="en-US" sz="2800" b="1" i="1" dirty="0">
                <a:solidFill>
                  <a:srgbClr val="002060"/>
                </a:solidFill>
              </a:rPr>
              <a:t>	</a:t>
            </a:r>
            <a:endParaRPr lang="en-US" sz="2800" b="1" i="1" dirty="0">
              <a:solidFill>
                <a:srgbClr val="0066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70848" y="2161034"/>
            <a:ext cx="8229600" cy="12801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FF6699"/>
                </a:solidFill>
              </a:rPr>
              <a:t>AQI Monitoring System</a:t>
            </a:r>
            <a:endParaRPr lang="en-US" sz="3200" b="1" dirty="0">
              <a:solidFill>
                <a:srgbClr val="FF6699"/>
              </a:solidFill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1549024" y="186511"/>
            <a:ext cx="6675120" cy="1463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00FF"/>
                </a:solidFill>
              </a:rPr>
              <a:t>Sinhgad College of Engineering, Pune</a:t>
            </a:r>
          </a:p>
          <a:p>
            <a:r>
              <a:rPr lang="en-US" b="1" dirty="0">
                <a:solidFill>
                  <a:srgbClr val="C00000"/>
                </a:solidFill>
              </a:rPr>
              <a:t>Department of E&amp;TC</a:t>
            </a:r>
          </a:p>
          <a:p>
            <a:r>
              <a:rPr lang="en-US" dirty="0">
                <a:solidFill>
                  <a:srgbClr val="002060"/>
                </a:solidFill>
              </a:rPr>
              <a:t>T. E. E&amp;TC - (Mini – Project)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B2BE5ECC-F6EA-0942-B6E4-4E3712DB454D}"/>
              </a:ext>
            </a:extLst>
          </p:cNvPr>
          <p:cNvSpPr txBox="1">
            <a:spLocks/>
          </p:cNvSpPr>
          <p:nvPr/>
        </p:nvSpPr>
        <p:spPr>
          <a:xfrm>
            <a:off x="962126" y="5843489"/>
            <a:ext cx="5525760" cy="57600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0000CC"/>
                </a:solidFill>
              </a:rPr>
              <a:t>Guide: Dr. D. G. </a:t>
            </a:r>
            <a:r>
              <a:rPr lang="en-US" sz="2800" b="1" dirty="0" err="1">
                <a:solidFill>
                  <a:srgbClr val="0000CC"/>
                </a:solidFill>
              </a:rPr>
              <a:t>Ganage</a:t>
            </a:r>
            <a:r>
              <a:rPr lang="en-US" sz="2800" b="1" dirty="0">
                <a:solidFill>
                  <a:srgbClr val="0000CC"/>
                </a:solidFill>
              </a:rPr>
              <a:t> , Dr. Y.M. Patil </a:t>
            </a:r>
          </a:p>
        </p:txBody>
      </p:sp>
      <p:sp>
        <p:nvSpPr>
          <p:cNvPr id="7" name="Subtitle 1">
            <a:extLst>
              <a:ext uri="{FF2B5EF4-FFF2-40B4-BE49-F238E27FC236}">
                <a16:creationId xmlns:a16="http://schemas.microsoft.com/office/drawing/2014/main" id="{D9614D35-6E5E-0575-8B02-92DA908B308D}"/>
              </a:ext>
            </a:extLst>
          </p:cNvPr>
          <p:cNvSpPr txBox="1">
            <a:spLocks/>
          </p:cNvSpPr>
          <p:nvPr/>
        </p:nvSpPr>
        <p:spPr>
          <a:xfrm>
            <a:off x="229155" y="1521465"/>
            <a:ext cx="2702731" cy="57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FF0000"/>
                </a:solidFill>
              </a:rPr>
              <a:t>Group No: C21</a:t>
            </a:r>
          </a:p>
        </p:txBody>
      </p:sp>
      <p:sp>
        <p:nvSpPr>
          <p:cNvPr id="8" name="Subtitle 1">
            <a:extLst>
              <a:ext uri="{FF2B5EF4-FFF2-40B4-BE49-F238E27FC236}">
                <a16:creationId xmlns:a16="http://schemas.microsoft.com/office/drawing/2014/main" id="{52552590-2F88-4A62-A7DE-3A9FC2E40BF8}"/>
              </a:ext>
            </a:extLst>
          </p:cNvPr>
          <p:cNvSpPr txBox="1">
            <a:spLocks/>
          </p:cNvSpPr>
          <p:nvPr/>
        </p:nvSpPr>
        <p:spPr>
          <a:xfrm>
            <a:off x="5164013" y="6223944"/>
            <a:ext cx="3888000" cy="57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Garamond" pitchFamily="18" charset="0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70"/>
              </a:spcBef>
              <a:buClr>
                <a:schemeClr val="accent3"/>
              </a:buClr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70"/>
              </a:spcBef>
              <a:buClr>
                <a:schemeClr val="accent2"/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400" b="1" dirty="0">
                <a:solidFill>
                  <a:srgbClr val="C00000"/>
                </a:solidFill>
              </a:rPr>
              <a:t>2024-25, Sem: II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23AD5D-B824-F421-AD5A-A72313110D1B}"/>
              </a:ext>
            </a:extLst>
          </p:cNvPr>
          <p:cNvSpPr txBox="1"/>
          <p:nvPr/>
        </p:nvSpPr>
        <p:spPr>
          <a:xfrm>
            <a:off x="1267288" y="3887163"/>
            <a:ext cx="590950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300" b="1" dirty="0">
                <a:solidFill>
                  <a:srgbClr val="002060"/>
                </a:solidFill>
              </a:rPr>
              <a:t>By:</a:t>
            </a:r>
          </a:p>
          <a:p>
            <a:pPr lvl="2" algn="l"/>
            <a:r>
              <a:rPr lang="en-US" sz="2300" b="1" i="1" dirty="0">
                <a:solidFill>
                  <a:srgbClr val="002060"/>
                </a:solidFill>
                <a:latin typeface="Aptos Narrow" panose="020B0004020202020204" pitchFamily="34" charset="0"/>
              </a:rPr>
              <a:t>Jayesh Sangore	                     304C027</a:t>
            </a:r>
          </a:p>
          <a:p>
            <a:pPr lvl="2" algn="l"/>
            <a:r>
              <a:rPr lang="en-US" sz="2300" b="1" i="1" dirty="0">
                <a:solidFill>
                  <a:srgbClr val="002060"/>
                </a:solidFill>
                <a:latin typeface="Aptos Narrow" panose="020B0004020202020204" pitchFamily="34" charset="0"/>
              </a:rPr>
              <a:t>Aditya Sargar		    304C028 	</a:t>
            </a:r>
          </a:p>
          <a:p>
            <a:pPr lvl="2" algn="l"/>
            <a:r>
              <a:rPr lang="en-US" sz="2300" b="1" i="1" dirty="0">
                <a:solidFill>
                  <a:srgbClr val="002060"/>
                </a:solidFill>
                <a:latin typeface="Aptos Narrow" panose="020B0004020202020204" pitchFamily="34" charset="0"/>
              </a:rPr>
              <a:t>Ayush kumar Lohani	    304C029</a:t>
            </a:r>
          </a:p>
        </p:txBody>
      </p:sp>
    </p:spTree>
    <p:extLst>
      <p:ext uri="{BB962C8B-B14F-4D97-AF65-F5344CB8AC3E}">
        <p14:creationId xmlns:p14="http://schemas.microsoft.com/office/powerpoint/2010/main" val="3953349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0E1D-46E8-2B17-DA5E-0318AFD5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Diagram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83EAFA0-1F07-25C9-DFF6-2569C48FDCD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2480" y="1507958"/>
            <a:ext cx="7469204" cy="489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17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AEEAE-7FA2-995F-18F0-8D5A5E6BB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ED9F-F1FA-CFA3-71D5-BF8F1439A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Circuit Diagram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28F9413-8236-7100-CABD-392703D9B113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150112" y="1308022"/>
            <a:ext cx="7677102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Proteus simulation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will include: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ESP32 microcontroller.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MQ-135, DHT22, GP2Y1010AU0F sensors.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relay module for switching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DC motor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Power supply configuration.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LCD/Serial Monitor for displaying AQI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893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D3E76-4954-6749-38E7-F8069C86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Wokwi Simulation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CF7C82-03D9-6E4F-FE77-5F0AE64FB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58" y="1340427"/>
            <a:ext cx="7013228" cy="510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93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59219-7309-D269-7765-299ED3A2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Wokwi</a:t>
            </a:r>
            <a:r>
              <a:rPr lang="en-US" dirty="0"/>
              <a:t> Simulation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B59E76-82AA-973A-3C12-C4FD2EFE6A9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374" y="1309255"/>
            <a:ext cx="5906904" cy="510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17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8C7B0-BCBF-46C3-27F8-770904B80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707D7-A256-E06D-C520-8DB49E70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Simulation Results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405CB-4FFF-973C-0B28-5E1E85A76AD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Real-time AQI values</a:t>
            </a:r>
            <a:r>
              <a:rPr lang="en-US" dirty="0"/>
              <a:t> displayed on LCD/Serial Monitor.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Proper sensor response</a:t>
            </a:r>
            <a:r>
              <a:rPr lang="en-US" dirty="0"/>
              <a:t> to simulated environmental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Successful display of </a:t>
            </a:r>
            <a:r>
              <a:rPr lang="en-US" b="1" dirty="0"/>
              <a:t>Temperature and Humidity </a:t>
            </a:r>
            <a:r>
              <a:rPr lang="en-US" dirty="0"/>
              <a:t>parameters.</a:t>
            </a:r>
          </a:p>
          <a:p>
            <a:r>
              <a:rPr lang="en-US" dirty="0"/>
              <a:t>Air Quality level along with its level of purity.</a:t>
            </a:r>
          </a:p>
        </p:txBody>
      </p:sp>
    </p:spTree>
    <p:extLst>
      <p:ext uri="{BB962C8B-B14F-4D97-AF65-F5344CB8AC3E}">
        <p14:creationId xmlns:p14="http://schemas.microsoft.com/office/powerpoint/2010/main" val="2501028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9D314-7FB7-6375-5655-9A0296CC7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 Supply Simulation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86225B5-98CD-55D7-6827-E0C26D313CA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3" y="1560618"/>
            <a:ext cx="8869362" cy="4605126"/>
          </a:xfrm>
        </p:spPr>
      </p:pic>
    </p:spTree>
    <p:extLst>
      <p:ext uri="{BB962C8B-B14F-4D97-AF65-F5344CB8AC3E}">
        <p14:creationId xmlns:p14="http://schemas.microsoft.com/office/powerpoint/2010/main" val="614233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D13A-F834-EA2A-6EAA-5BAFE7BC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PCB Layout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55B382-D25B-B763-DDD9-86922D4D264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36" y="1485900"/>
            <a:ext cx="7470516" cy="4754563"/>
          </a:xfrm>
        </p:spPr>
      </p:pic>
    </p:spTree>
    <p:extLst>
      <p:ext uri="{BB962C8B-B14F-4D97-AF65-F5344CB8AC3E}">
        <p14:creationId xmlns:p14="http://schemas.microsoft.com/office/powerpoint/2010/main" val="1696480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65E7-7E55-A653-2189-09B526C90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chart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047043-7361-1E01-6633-808176F0424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3" y="1386110"/>
            <a:ext cx="5465618" cy="5066645"/>
          </a:xfrm>
        </p:spPr>
      </p:pic>
    </p:spTree>
    <p:extLst>
      <p:ext uri="{BB962C8B-B14F-4D97-AF65-F5344CB8AC3E}">
        <p14:creationId xmlns:p14="http://schemas.microsoft.com/office/powerpoint/2010/main" val="82499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B75B7-EB51-264C-2ED2-A027BE5E9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826CB-2A9C-B8AB-C4C3-C2112F59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Hardware Requirements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2DA272-2EB2-B085-0A87-088863DA014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/>
              <a:t>Hardware:</a:t>
            </a:r>
          </a:p>
          <a:p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ESP32</a:t>
            </a:r>
            <a:r>
              <a:rPr lang="en-IN" dirty="0"/>
              <a:t> Microcontroller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MQ-135 Sensors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DHT22 Sensor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GP2Y1010AU0F Dust Sensor</a:t>
            </a:r>
            <a:r>
              <a:rPr lang="en-IN" dirty="0"/>
              <a:t> (Simulated using a potentiometer)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Relay Module &amp; DC Motor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Power Supply (5V, 12V)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OLED Display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Jumper wires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584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9095-6069-E4DE-20C2-9C49D19D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Specifications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99317F9-4FA5-5AB5-D015-D0F4161BEBB1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17024526"/>
              </p:ext>
            </p:extLst>
          </p:nvPr>
        </p:nvGraphicFramePr>
        <p:xfrm>
          <a:off x="977121" y="1483579"/>
          <a:ext cx="7216746" cy="4132158"/>
        </p:xfrm>
        <a:graphic>
          <a:graphicData uri="http://schemas.openxmlformats.org/drawingml/2006/table">
            <a:tbl>
              <a:tblPr/>
              <a:tblGrid>
                <a:gridCol w="2405582">
                  <a:extLst>
                    <a:ext uri="{9D8B030D-6E8A-4147-A177-3AD203B41FA5}">
                      <a16:colId xmlns:a16="http://schemas.microsoft.com/office/drawing/2014/main" val="1288613712"/>
                    </a:ext>
                  </a:extLst>
                </a:gridCol>
                <a:gridCol w="2405582">
                  <a:extLst>
                    <a:ext uri="{9D8B030D-6E8A-4147-A177-3AD203B41FA5}">
                      <a16:colId xmlns:a16="http://schemas.microsoft.com/office/drawing/2014/main" val="171758344"/>
                    </a:ext>
                  </a:extLst>
                </a:gridCol>
                <a:gridCol w="2405582">
                  <a:extLst>
                    <a:ext uri="{9D8B030D-6E8A-4147-A177-3AD203B41FA5}">
                      <a16:colId xmlns:a16="http://schemas.microsoft.com/office/drawing/2014/main" val="3065360548"/>
                    </a:ext>
                  </a:extLst>
                </a:gridCol>
              </a:tblGrid>
              <a:tr h="339612">
                <a:tc>
                  <a:txBody>
                    <a:bodyPr/>
                    <a:lstStyle/>
                    <a:p>
                      <a:r>
                        <a:rPr lang="en-IN" sz="1700" b="1" dirty="0"/>
                        <a:t>Component</a:t>
                      </a:r>
                      <a:endParaRPr lang="en-IN" sz="1700" dirty="0"/>
                    </a:p>
                  </a:txBody>
                  <a:tcPr marL="84903" marR="84903" marT="42451" marB="424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b="1"/>
                        <a:t>Operating Voltage</a:t>
                      </a:r>
                      <a:endParaRPr lang="en-IN" sz="1700"/>
                    </a:p>
                  </a:txBody>
                  <a:tcPr marL="84903" marR="84903" marT="42451" marB="424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b="1"/>
                        <a:t>Current Consumption</a:t>
                      </a:r>
                      <a:endParaRPr lang="en-IN" sz="1700"/>
                    </a:p>
                  </a:txBody>
                  <a:tcPr marL="84903" marR="84903" marT="42451" marB="424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418213"/>
                  </a:ext>
                </a:extLst>
              </a:tr>
              <a:tr h="594320">
                <a:tc>
                  <a:txBody>
                    <a:bodyPr/>
                    <a:lstStyle/>
                    <a:p>
                      <a:r>
                        <a:rPr lang="en-IN" sz="1700" b="1" dirty="0"/>
                        <a:t>ESP32</a:t>
                      </a:r>
                      <a:endParaRPr lang="en-IN" sz="1700" dirty="0"/>
                    </a:p>
                  </a:txBody>
                  <a:tcPr marL="84903" marR="84903" marT="42451" marB="424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1.8V – 5.5V</a:t>
                      </a:r>
                    </a:p>
                  </a:txBody>
                  <a:tcPr marL="84903" marR="84903" marT="42451" marB="424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0.2mA – 20mA (Active Mode)</a:t>
                      </a:r>
                    </a:p>
                  </a:txBody>
                  <a:tcPr marL="84903" marR="84903" marT="42451" marB="424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332534"/>
                  </a:ext>
                </a:extLst>
              </a:tr>
              <a:tr h="339612">
                <a:tc>
                  <a:txBody>
                    <a:bodyPr/>
                    <a:lstStyle/>
                    <a:p>
                      <a:r>
                        <a:rPr lang="en-IN" sz="1700" b="1" dirty="0"/>
                        <a:t>MQ-135 Sensor</a:t>
                      </a:r>
                      <a:endParaRPr lang="en-IN" sz="1700" dirty="0"/>
                    </a:p>
                  </a:txBody>
                  <a:tcPr marL="84903" marR="84903" marT="42451" marB="424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5V</a:t>
                      </a:r>
                    </a:p>
                  </a:txBody>
                  <a:tcPr marL="84903" marR="84903" marT="42451" marB="424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~150mA – 200mA</a:t>
                      </a:r>
                    </a:p>
                  </a:txBody>
                  <a:tcPr marL="84903" marR="84903" marT="42451" marB="424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226625"/>
                  </a:ext>
                </a:extLst>
              </a:tr>
              <a:tr h="339612">
                <a:tc>
                  <a:txBody>
                    <a:bodyPr/>
                    <a:lstStyle/>
                    <a:p>
                      <a:r>
                        <a:rPr lang="en-IN" sz="1700" b="1"/>
                        <a:t>DHT22 Sensor</a:t>
                      </a:r>
                      <a:endParaRPr lang="en-IN" sz="1700"/>
                    </a:p>
                  </a:txBody>
                  <a:tcPr marL="84903" marR="84903" marT="42451" marB="424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3.3V – 5V</a:t>
                      </a:r>
                    </a:p>
                  </a:txBody>
                  <a:tcPr marL="84903" marR="84903" marT="42451" marB="424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0.5mA (Measuring)</a:t>
                      </a:r>
                    </a:p>
                  </a:txBody>
                  <a:tcPr marL="84903" marR="84903" marT="42451" marB="424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229634"/>
                  </a:ext>
                </a:extLst>
              </a:tr>
              <a:tr h="339612">
                <a:tc>
                  <a:txBody>
                    <a:bodyPr/>
                    <a:lstStyle/>
                    <a:p>
                      <a:r>
                        <a:rPr lang="en-IN" sz="1700" b="1"/>
                        <a:t>GP2Y1010AU0F</a:t>
                      </a:r>
                      <a:endParaRPr lang="en-IN" sz="1700"/>
                    </a:p>
                  </a:txBody>
                  <a:tcPr marL="84903" marR="84903" marT="42451" marB="424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5V</a:t>
                      </a:r>
                    </a:p>
                  </a:txBody>
                  <a:tcPr marL="84903" marR="84903" marT="42451" marB="424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20mA (Typical)</a:t>
                      </a:r>
                    </a:p>
                  </a:txBody>
                  <a:tcPr marL="84903" marR="84903" marT="42451" marB="424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044412"/>
                  </a:ext>
                </a:extLst>
              </a:tr>
              <a:tr h="339612">
                <a:tc>
                  <a:txBody>
                    <a:bodyPr/>
                    <a:lstStyle/>
                    <a:p>
                      <a:r>
                        <a:rPr lang="en-IN" sz="1700" b="1"/>
                        <a:t>Potentiometer</a:t>
                      </a:r>
                      <a:endParaRPr lang="en-IN" sz="1700"/>
                    </a:p>
                  </a:txBody>
                  <a:tcPr marL="84903" marR="84903" marT="42451" marB="424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Variable (Simulated)</a:t>
                      </a:r>
                    </a:p>
                  </a:txBody>
                  <a:tcPr marL="84903" marR="84903" marT="42451" marB="424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Negligible</a:t>
                      </a:r>
                    </a:p>
                  </a:txBody>
                  <a:tcPr marL="84903" marR="84903" marT="42451" marB="424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013528"/>
                  </a:ext>
                </a:extLst>
              </a:tr>
              <a:tr h="594320">
                <a:tc>
                  <a:txBody>
                    <a:bodyPr/>
                    <a:lstStyle/>
                    <a:p>
                      <a:r>
                        <a:rPr lang="en-IN" sz="1700" b="1"/>
                        <a:t>Relay Module</a:t>
                      </a:r>
                      <a:endParaRPr lang="en-IN" sz="1700"/>
                    </a:p>
                  </a:txBody>
                  <a:tcPr marL="84903" marR="84903" marT="42451" marB="424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5V</a:t>
                      </a:r>
                    </a:p>
                  </a:txBody>
                  <a:tcPr marL="84903" marR="84903" marT="42451" marB="424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700"/>
                        <a:t>~70mA (Trigger), ~150mA (Relay ON)</a:t>
                      </a:r>
                    </a:p>
                  </a:txBody>
                  <a:tcPr marL="84903" marR="84903" marT="42451" marB="424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606070"/>
                  </a:ext>
                </a:extLst>
              </a:tr>
              <a:tr h="594320">
                <a:tc>
                  <a:txBody>
                    <a:bodyPr/>
                    <a:lstStyle/>
                    <a:p>
                      <a:r>
                        <a:rPr lang="en-IN" sz="1700" b="1"/>
                        <a:t>DC Motor</a:t>
                      </a:r>
                      <a:endParaRPr lang="en-IN" sz="1700"/>
                    </a:p>
                  </a:txBody>
                  <a:tcPr marL="84903" marR="84903" marT="42451" marB="424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5V</a:t>
                      </a:r>
                    </a:p>
                  </a:txBody>
                  <a:tcPr marL="84903" marR="84903" marT="42451" marB="424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200mA – 1A (Depending on Load)</a:t>
                      </a:r>
                    </a:p>
                  </a:txBody>
                  <a:tcPr marL="84903" marR="84903" marT="42451" marB="424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820789"/>
                  </a:ext>
                </a:extLst>
              </a:tr>
              <a:tr h="594320">
                <a:tc>
                  <a:txBody>
                    <a:bodyPr/>
                    <a:lstStyle/>
                    <a:p>
                      <a:r>
                        <a:rPr lang="en-US" sz="1700" b="1" dirty="0"/>
                        <a:t>O</a:t>
                      </a:r>
                      <a:r>
                        <a:rPr lang="en-IN" sz="1700" b="1" dirty="0"/>
                        <a:t>LED</a:t>
                      </a:r>
                      <a:endParaRPr lang="en-IN" sz="1700" dirty="0"/>
                    </a:p>
                  </a:txBody>
                  <a:tcPr marL="84903" marR="84903" marT="42451" marB="424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5V</a:t>
                      </a:r>
                    </a:p>
                  </a:txBody>
                  <a:tcPr marL="84903" marR="84903" marT="42451" marB="424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~1mA (Without Backlight), ~20mA (With Backlight)</a:t>
                      </a:r>
                    </a:p>
                  </a:txBody>
                  <a:tcPr marL="84903" marR="84903" marT="42451" marB="424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531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09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3EFB0-A94C-50B1-6DF5-CD542A22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E684B-8CA7-7DFE-941D-46EE61710E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Air pollution poses serious health risks , localized air quality data is often inaccessible. This project aims to develop a real-time AQI monitoring system that measures key pollutants and provides accessible data to raise awareness and support timely 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1355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54BC-91D3-0664-2C11-F2A1133A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6C530-D6DC-86D4-D15F-DF5088C6271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b="1" dirty="0"/>
              <a:t>Software: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Arduino IDE</a:t>
            </a:r>
            <a:r>
              <a:rPr lang="en-IN" dirty="0"/>
              <a:t> (Code development)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Proteus</a:t>
            </a:r>
            <a:r>
              <a:rPr lang="en-IN" dirty="0"/>
              <a:t> (Simulation and circuit design)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WOKWI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KiCad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Libraries</a:t>
            </a:r>
          </a:p>
          <a:p>
            <a:pPr marL="0" indent="0"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229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E2286-C16F-C12B-58D0-898B25DD1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51B6-89B7-BC06-21A0-0C7BAD47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Applications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0D2CDF-EF5F-2F83-9C15-149F12DE4A6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Air pollution monitoring</a:t>
            </a:r>
            <a:r>
              <a:rPr lang="en-US" dirty="0"/>
              <a:t> in cities.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Indoor air quality assessment</a:t>
            </a:r>
            <a:r>
              <a:rPr lang="en-US" dirty="0"/>
              <a:t> for homes and offices.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Smart automation systems</a:t>
            </a:r>
            <a:r>
              <a:rPr lang="en-US" dirty="0"/>
              <a:t> for environmental control.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Health and safety applications</a:t>
            </a:r>
            <a:r>
              <a:rPr lang="en-US" dirty="0"/>
              <a:t> in industrial zones.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51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B48E-313C-CF5A-47B0-762EE1DB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AC56D3-6A09-72A3-AAB5-DE4201400A2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124208" y="1356209"/>
            <a:ext cx="8795984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Sensor Accuracy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Low-cost sensors like MQ135 or GP2Y1010AU0F have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limited accuracy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compared to industrial-grade devices.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They may show fluctuations or noise in readings due to environmental factors.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Calibration Challenges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Sensors need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manual calibration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results can vary depending on temperature, humidity, and pressure.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Environmental Interference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Humidity, temperature, or dust can interfere with sensor readings, leading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inconsistent AQI 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665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5984-50F1-C0FF-CCDD-22032DDF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306D3BD-A5DB-B7EF-4ED7-BF7E5A79BA1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76" y="1455919"/>
            <a:ext cx="3733178" cy="497757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7E7ED7-FB87-C257-9FD7-E7B2EF0009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55918"/>
            <a:ext cx="3733178" cy="497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15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738FF-D064-E02E-6CD7-093DA0935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26B3-C841-5D6C-DB8F-C82165C0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Conclusions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233D66-B081-AE03-95DC-42FB07BA2E1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Successfully </a:t>
            </a:r>
            <a:r>
              <a:rPr lang="en-US" b="1" dirty="0"/>
              <a:t>simulated an AQI monitoring system</a:t>
            </a:r>
            <a:r>
              <a:rPr lang="en-US" dirty="0"/>
              <a:t> using Proteus.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system </a:t>
            </a:r>
            <a:r>
              <a:rPr lang="en-US" b="1" dirty="0"/>
              <a:t>effectively measures air quality parameters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Automation of DC motor activation</a:t>
            </a:r>
            <a:r>
              <a:rPr lang="en-US" dirty="0"/>
              <a:t> at high pollution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project can be further extended to </a:t>
            </a:r>
            <a:r>
              <a:rPr lang="en-US" b="1" dirty="0"/>
              <a:t>real-world applications</a:t>
            </a:r>
            <a:r>
              <a:rPr lang="en-US" dirty="0"/>
              <a:t> using IoT.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86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AE71-06CF-AB64-3535-8077899BC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D64714-E96A-F98F-BB19-92E106B863B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87767" y="1444089"/>
            <a:ext cx="9056234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App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development to visualize AQI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models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predict pollution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Weather data integration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more accurate AQI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GPS-based location tagging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mapping air quality in different areas.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Battery optimization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better portability and outdoor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Crowdsourced sensor network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build community-driven air quality maps.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Auto-calibration 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improve sensor accuracy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180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References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sz="3200" b="1" dirty="0"/>
              <a:t>[1]</a:t>
            </a:r>
            <a:r>
              <a:rPr lang="en-IN" sz="3200" dirty="0"/>
              <a:t> J.-H. Liu, Y.-C. Lin, and C.-H. Chen, "An Air Quality Monitoring System for Urban Areas Based on the Technology of Wireless Sensor Networks," </a:t>
            </a:r>
            <a:r>
              <a:rPr lang="en-IN" sz="3200" i="1" dirty="0"/>
              <a:t>Int. J. Smart Sens. Intel. Syst.</a:t>
            </a:r>
            <a:r>
              <a:rPr lang="en-IN" sz="3200" dirty="0"/>
              <a:t>, vol. 5, no. 1, pp. 191–214, Mar. 2012. ​</a:t>
            </a:r>
            <a:r>
              <a:rPr lang="en-IN" sz="3200" dirty="0">
                <a:hlinkClick r:id="rId2"/>
              </a:rPr>
              <a:t>Sciendo</a:t>
            </a:r>
            <a:endParaRPr lang="en-IN" sz="3200" dirty="0"/>
          </a:p>
          <a:p>
            <a:pPr>
              <a:buNone/>
            </a:pPr>
            <a:r>
              <a:rPr lang="en-IN" sz="3200" b="1" dirty="0"/>
              <a:t>[2]</a:t>
            </a:r>
            <a:r>
              <a:rPr lang="en-IN" sz="3200" dirty="0"/>
              <a:t> Y. Sung, S. Lee, Y. Kim, and H. Park, "Development of a Smart Air Quality Monitoring System and its Operation," </a:t>
            </a:r>
            <a:r>
              <a:rPr lang="en-IN" sz="3200" i="1" dirty="0"/>
              <a:t>Asian J. Atmos. Environ.</a:t>
            </a:r>
            <a:r>
              <a:rPr lang="en-IN" sz="3200" dirty="0"/>
              <a:t>, vol. 13, no. 1, pp. 30–38, Jun. 2019. ​</a:t>
            </a:r>
            <a:r>
              <a:rPr lang="en-IN" sz="3200" dirty="0">
                <a:hlinkClick r:id="rId3"/>
              </a:rPr>
              <a:t>SpringerLink</a:t>
            </a:r>
            <a:endParaRPr lang="en-IN" sz="3200" dirty="0"/>
          </a:p>
          <a:p>
            <a:pPr>
              <a:buNone/>
            </a:pPr>
            <a:r>
              <a:rPr lang="en-IN" sz="3200" b="1" dirty="0"/>
              <a:t>[3]</a:t>
            </a:r>
            <a:r>
              <a:rPr lang="en-IN" sz="3200" dirty="0"/>
              <a:t> E. U. Oyo-Ita, U. J. </a:t>
            </a:r>
            <a:r>
              <a:rPr lang="en-IN" sz="3200" dirty="0" err="1"/>
              <a:t>Ekah</a:t>
            </a:r>
            <a:r>
              <a:rPr lang="en-IN" sz="3200" dirty="0"/>
              <a:t>, P. Ana, and I. O. Ewona, "Development of a Smart Air Quality Monitoring System Using Wireless Sensors," </a:t>
            </a:r>
            <a:r>
              <a:rPr lang="en-IN" sz="3200" i="1" dirty="0"/>
              <a:t>Adv. Res.</a:t>
            </a:r>
            <a:r>
              <a:rPr lang="en-IN" sz="3200" dirty="0"/>
              <a:t>, vol. 24, no. 6, pp. 50–59, Sep. 2023. ​</a:t>
            </a:r>
            <a:r>
              <a:rPr lang="en-IN" sz="3200" dirty="0">
                <a:hlinkClick r:id="rId4"/>
              </a:rPr>
              <a:t>journalair.com</a:t>
            </a:r>
            <a:endParaRPr lang="en-IN" sz="3200" dirty="0"/>
          </a:p>
          <a:p>
            <a:pPr>
              <a:buNone/>
            </a:pPr>
            <a:r>
              <a:rPr lang="en-IN" sz="3200" b="1" dirty="0"/>
              <a:t>[4]</a:t>
            </a:r>
            <a:r>
              <a:rPr lang="en-IN" sz="3200" dirty="0"/>
              <a:t> Y. Tong, M. Xu, Z. Yu, and T. Zhang, "Design of Air Quality Monitoring System Based on Light Scattering Sensor," </a:t>
            </a:r>
            <a:r>
              <a:rPr lang="en-IN" sz="3200" i="1" dirty="0"/>
              <a:t>IOP Conf. Ser.: Earth Environ. Sci.</a:t>
            </a:r>
            <a:r>
              <a:rPr lang="en-IN" sz="3200" dirty="0"/>
              <a:t>, vol. 647, no. 1, p. 012196, 2021. ​</a:t>
            </a:r>
            <a:r>
              <a:rPr lang="en-IN" sz="3200" dirty="0">
                <a:hlinkClick r:id="rId5"/>
              </a:rPr>
              <a:t>IOPscience</a:t>
            </a:r>
            <a:endParaRPr lang="en-IN" sz="3200" dirty="0"/>
          </a:p>
          <a:p>
            <a:pPr marL="0" indent="0">
              <a:buNone/>
            </a:pPr>
            <a:r>
              <a:rPr lang="en-IN" sz="3200" b="1" dirty="0"/>
              <a:t>[5]</a:t>
            </a:r>
            <a:r>
              <a:rPr lang="en-IN" sz="3200" dirty="0"/>
              <a:t> P. Purwanto, S. Suryono, and S. Sunarno, "Design of Air Quality Monitoring System Based on Web Using Wireless Sensor Network," </a:t>
            </a:r>
            <a:r>
              <a:rPr lang="en-IN" sz="3200" i="1" dirty="0"/>
              <a:t>J. Phys.: Conf. Ser.</a:t>
            </a:r>
            <a:r>
              <a:rPr lang="en-IN" sz="3200" dirty="0"/>
              <a:t>, vol. 1295, no. 1, p. 012043, 2019. ​</a:t>
            </a:r>
            <a:r>
              <a:rPr lang="en-IN" sz="3200" dirty="0">
                <a:hlinkClick r:id="rId6"/>
              </a:rPr>
              <a:t>IOPscience</a:t>
            </a:r>
            <a:endParaRPr lang="en-IN" sz="32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IN" sz="1900" dirty="0"/>
              <a:t>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14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45849" y="2830855"/>
            <a:ext cx="725230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7200" b="1" cap="all" spc="0" dirty="0">
                <a:ln/>
                <a:solidFill>
                  <a:srgbClr val="FF6699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latin typeface="Lucida Calligraphy" panose="03010101010101010101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04074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Contents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Introduction of the projects</a:t>
            </a:r>
          </a:p>
          <a:p>
            <a:r>
              <a:rPr lang="en-US" dirty="0"/>
              <a:t>Aim and Objectives</a:t>
            </a:r>
          </a:p>
          <a:p>
            <a:r>
              <a:rPr lang="en-US" dirty="0"/>
              <a:t>Block Diagram</a:t>
            </a:r>
          </a:p>
          <a:p>
            <a:r>
              <a:rPr lang="en-US" dirty="0"/>
              <a:t>Circuit Diagram</a:t>
            </a:r>
          </a:p>
          <a:p>
            <a:r>
              <a:rPr lang="en-US" dirty="0"/>
              <a:t>Hardware and Software Requirements</a:t>
            </a:r>
          </a:p>
          <a:p>
            <a:r>
              <a:rPr lang="en-US" dirty="0"/>
              <a:t>Simulation Results</a:t>
            </a:r>
          </a:p>
          <a:p>
            <a:r>
              <a:rPr lang="en-US" dirty="0"/>
              <a:t>Applications of the Project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597192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Air Quality Index (AQI) is a measure used to assess air pollution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project simulates AQI measurement using </a:t>
            </a:r>
            <a:r>
              <a:rPr lang="en-US" b="1" dirty="0"/>
              <a:t>ESP32 in Proteus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Sensors used:</a:t>
            </a:r>
            <a:r>
              <a:rPr lang="en-US" b="1" dirty="0"/>
              <a:t> MQ-135, DHT22, and GP2Y1010AU0F (Dust Sensor)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DC motor</a:t>
            </a:r>
            <a:r>
              <a:rPr lang="en-US" dirty="0"/>
              <a:t> is activated via a </a:t>
            </a:r>
            <a:r>
              <a:rPr lang="en-US" b="1" dirty="0"/>
              <a:t>relay</a:t>
            </a:r>
            <a:r>
              <a:rPr lang="en-US" dirty="0"/>
              <a:t> when dust levels exceed a threshold.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33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C63E-AA9D-0EB0-A356-E0672672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01968-DB2C-C7CA-C881-01393F0F129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1444337"/>
            <a:ext cx="8869680" cy="55903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Air pollution monitoring is crucial due to its health and environmental impacts. Traditional systems are accurate but expensive and stationary, limiting real-time, localized data access.</a:t>
            </a:r>
          </a:p>
          <a:p>
            <a:pPr>
              <a:buNone/>
            </a:pPr>
            <a:r>
              <a:rPr lang="en-US" sz="2000" dirty="0"/>
              <a:t>    Recent research focuses on </a:t>
            </a:r>
            <a:r>
              <a:rPr lang="en-US" sz="2000" b="1" dirty="0"/>
              <a:t>IoT-based AQI systems</a:t>
            </a:r>
            <a:r>
              <a:rPr lang="en-US" sz="2000" dirty="0"/>
              <a:t> using low-cost sensors like </a:t>
            </a:r>
            <a:r>
              <a:rPr lang="en-US" sz="2000" b="1" dirty="0"/>
              <a:t>MQ135, SDS011</a:t>
            </a:r>
            <a:r>
              <a:rPr lang="en-US" sz="2000" dirty="0"/>
              <a:t>, and </a:t>
            </a:r>
            <a:r>
              <a:rPr lang="en-US" sz="2000" b="1" dirty="0"/>
              <a:t>DHT11</a:t>
            </a:r>
            <a:r>
              <a:rPr lang="en-US" sz="2000" dirty="0"/>
              <a:t> to measure pollutants. </a:t>
            </a:r>
            <a:r>
              <a:rPr lang="en-US" sz="2000" b="1" dirty="0"/>
              <a:t>Microcontrollers</a:t>
            </a:r>
            <a:r>
              <a:rPr lang="en-US" sz="2000" dirty="0"/>
              <a:t> (Arduino, Raspberry Pi) and </a:t>
            </a:r>
            <a:r>
              <a:rPr lang="en-US" sz="2000" b="1" dirty="0"/>
              <a:t>cloud platforms</a:t>
            </a:r>
            <a:r>
              <a:rPr lang="en-US" sz="2000" dirty="0"/>
              <a:t> (</a:t>
            </a:r>
            <a:r>
              <a:rPr lang="en-US" sz="2000" dirty="0" err="1"/>
              <a:t>ThingSpeak</a:t>
            </a:r>
            <a:r>
              <a:rPr lang="en-US" sz="2000" dirty="0"/>
              <a:t>, Blynk) enable real-time data collection and visualization. Some studies also explore </a:t>
            </a:r>
            <a:r>
              <a:rPr lang="en-US" sz="2000" b="1" dirty="0"/>
              <a:t>machine learning</a:t>
            </a:r>
            <a:r>
              <a:rPr lang="en-US" sz="2000" dirty="0"/>
              <a:t> for AQI prediction.</a:t>
            </a:r>
          </a:p>
          <a:p>
            <a:r>
              <a:rPr lang="en-US" sz="2000" dirty="0"/>
              <a:t>Despite these efforts, most existing solutions lack affordability, portability, and accessibility, especially in semi-urban and rural areas. This project addresses these gaps with a compact, real-time AQI monitoring system.</a:t>
            </a:r>
          </a:p>
          <a:p>
            <a:pPr>
              <a:buNone/>
            </a:pPr>
            <a:r>
              <a:rPr lang="en-US" sz="2000" dirty="0"/>
              <a:t>    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10582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Aim &amp; Objectives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Aim: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To design a simulation-based AQI monitoring system using </a:t>
            </a:r>
            <a:r>
              <a:rPr lang="en-IN" b="1" dirty="0"/>
              <a:t>ESP32 in Wokwi.</a:t>
            </a:r>
            <a:endParaRPr lang="en-IN" dirty="0"/>
          </a:p>
          <a:p>
            <a:r>
              <a:rPr lang="en-IN" b="1" dirty="0"/>
              <a:t>Objectives: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Measure air quality parameters (CO, Smoke, Alcohol, Temperature, Humidity, Dust).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Implement a </a:t>
            </a:r>
            <a:r>
              <a:rPr lang="en-IN" b="1" dirty="0"/>
              <a:t>Wokwi-based simulation</a:t>
            </a:r>
            <a:r>
              <a:rPr lang="en-IN" dirty="0"/>
              <a:t> for hardware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Control a </a:t>
            </a:r>
            <a:r>
              <a:rPr lang="en-IN" b="1" dirty="0"/>
              <a:t>DC motor</a:t>
            </a:r>
            <a:r>
              <a:rPr lang="en-IN" dirty="0"/>
              <a:t> when dust levels are high.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 a </a:t>
            </a:r>
            <a:r>
              <a:rPr lang="en-IN" b="1" dirty="0"/>
              <a:t>relay module</a:t>
            </a:r>
            <a:r>
              <a:rPr lang="en-IN" dirty="0"/>
              <a:t> for motor actuation.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22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1145-2630-0A0A-F9C4-31094719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Block Diagram of AQI monitoring System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FDEC22-D7A9-A8BE-B27C-C2E6A395CD6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3" y="1608885"/>
            <a:ext cx="8869362" cy="4508592"/>
          </a:xfrm>
        </p:spPr>
      </p:pic>
    </p:spTree>
    <p:extLst>
      <p:ext uri="{BB962C8B-B14F-4D97-AF65-F5344CB8AC3E}">
        <p14:creationId xmlns:p14="http://schemas.microsoft.com/office/powerpoint/2010/main" val="1666829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0D470-1638-C289-87CB-2A707A2B4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87AA5-60CB-B8C0-003E-20B00FE7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Block Diagram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BDDFFB-AEE4-D2E1-4D28-50D9953931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Components Involved: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ESP32 Microcontroller</a:t>
            </a:r>
            <a:r>
              <a:rPr lang="en-IN" dirty="0"/>
              <a:t> (Arduino-based firmware)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MQ-135 Sensors</a:t>
            </a:r>
            <a:r>
              <a:rPr lang="en-IN" dirty="0"/>
              <a:t> (CO, Smoke, Alcohol detection)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DHT22 Sensor</a:t>
            </a:r>
            <a:r>
              <a:rPr lang="en-IN" dirty="0"/>
              <a:t> (Temperature &amp; Humidity measurement)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GP2Y1010AU0F Sensor</a:t>
            </a:r>
            <a:r>
              <a:rPr lang="en-IN" dirty="0"/>
              <a:t> (Dust detection using a potentiometer for simulation)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Relay Module</a:t>
            </a:r>
            <a:r>
              <a:rPr lang="en-IN" dirty="0"/>
              <a:t> (For motor control)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DC Motor</a:t>
            </a:r>
            <a:r>
              <a:rPr lang="en-IN" dirty="0"/>
              <a:t> (Activated at high dust levels)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888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AFAE-BE43-7604-81D9-364BEAF3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 Diagram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25882-DB78-5C48-989D-CF0C5261275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    This system uses an </a:t>
            </a:r>
            <a:r>
              <a:rPr lang="en-US" b="1" dirty="0"/>
              <a:t>ESP32 microcontroller</a:t>
            </a:r>
            <a:r>
              <a:rPr lang="en-US" dirty="0"/>
              <a:t> to collect and process data from multiple environmental sensors: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MQ-135 Sensors</a:t>
            </a:r>
            <a:r>
              <a:rPr lang="en-US" dirty="0"/>
              <a:t>: Detect gases like smoke, alcohol, CO, and other pollutants.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GSM</a:t>
            </a:r>
            <a:r>
              <a:rPr lang="en-US" dirty="0"/>
              <a:t> is used to send real time updates on phone using WIFI.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DHT22 Sensor</a:t>
            </a:r>
            <a:r>
              <a:rPr lang="en-US" dirty="0"/>
              <a:t>: Measures temperature and humidity.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PM2.5 Sensor</a:t>
            </a:r>
            <a:r>
              <a:rPr lang="en-US" dirty="0"/>
              <a:t>: Detects fine particulate matter (PM2.5), a key AQI parameter.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LCD Display</a:t>
            </a:r>
            <a:r>
              <a:rPr lang="en-US" dirty="0"/>
              <a:t>: Shows real-time air quality and environmental readings.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Relay Module + DC Motor</a:t>
            </a:r>
            <a:r>
              <a:rPr lang="en-US" dirty="0"/>
              <a:t>: Controls a fan or purifier based on AQI levels for automated air quality control.</a:t>
            </a:r>
          </a:p>
          <a:p>
            <a:r>
              <a:rPr lang="en-US" dirty="0"/>
              <a:t>The ESP32 acts as the central unit, reading data from sensors, displaying it, and activating the motor when necessary.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8186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2910</TotalTime>
  <Words>1330</Words>
  <Application>Microsoft Office PowerPoint</Application>
  <PresentationFormat>On-screen Show (4:3)</PresentationFormat>
  <Paragraphs>176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2" baseType="lpstr">
      <vt:lpstr>Aptos Narrow</vt:lpstr>
      <vt:lpstr>Arial</vt:lpstr>
      <vt:lpstr>Book Antiqua</vt:lpstr>
      <vt:lpstr>Calibri</vt:lpstr>
      <vt:lpstr>Cambria Math</vt:lpstr>
      <vt:lpstr>Franklin Gothic Book</vt:lpstr>
      <vt:lpstr>Garamond</vt:lpstr>
      <vt:lpstr>Georgia</vt:lpstr>
      <vt:lpstr>Inter</vt:lpstr>
      <vt:lpstr>Lucida Calligraphy</vt:lpstr>
      <vt:lpstr>Perpetua</vt:lpstr>
      <vt:lpstr>Times New Roman</vt:lpstr>
      <vt:lpstr>Wingdings</vt:lpstr>
      <vt:lpstr>Wingdings 2</vt:lpstr>
      <vt:lpstr>Equity</vt:lpstr>
      <vt:lpstr>AQI Monitoring System</vt:lpstr>
      <vt:lpstr>Problem Statement</vt:lpstr>
      <vt:lpstr>Contents</vt:lpstr>
      <vt:lpstr>Introduction</vt:lpstr>
      <vt:lpstr>Literature Survey</vt:lpstr>
      <vt:lpstr>Aim &amp; Objectives</vt:lpstr>
      <vt:lpstr>Block Diagram of AQI monitoring System</vt:lpstr>
      <vt:lpstr>Block Diagram</vt:lpstr>
      <vt:lpstr>Block Diagram Explanation</vt:lpstr>
      <vt:lpstr>Circuit Diagram</vt:lpstr>
      <vt:lpstr>Circuit Diagram</vt:lpstr>
      <vt:lpstr>Wokwi Simulation</vt:lpstr>
      <vt:lpstr>Wokwi Simulation</vt:lpstr>
      <vt:lpstr>Simulation Results</vt:lpstr>
      <vt:lpstr>Power Supply Simulation</vt:lpstr>
      <vt:lpstr>PCB Layout</vt:lpstr>
      <vt:lpstr>Flow chart</vt:lpstr>
      <vt:lpstr>Hardware Requirements</vt:lpstr>
      <vt:lpstr>Hardware Specifications</vt:lpstr>
      <vt:lpstr>Software requirements</vt:lpstr>
      <vt:lpstr>Applications</vt:lpstr>
      <vt:lpstr>Limitations</vt:lpstr>
      <vt:lpstr>Results</vt:lpstr>
      <vt:lpstr>Conclusions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ayush lohani</dc:creator>
  <cp:lastModifiedBy>aditya sargar</cp:lastModifiedBy>
  <cp:revision>204</cp:revision>
  <dcterms:created xsi:type="dcterms:W3CDTF">2014-09-16T21:34:04Z</dcterms:created>
  <dcterms:modified xsi:type="dcterms:W3CDTF">2025-05-07T18:54:33Z</dcterms:modified>
</cp:coreProperties>
</file>