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97" r:id="rId3"/>
    <p:sldId id="499" r:id="rId4"/>
    <p:sldId id="507" r:id="rId5"/>
    <p:sldId id="511" r:id="rId6"/>
    <p:sldId id="500" r:id="rId7"/>
    <p:sldId id="501" r:id="rId8"/>
    <p:sldId id="502" r:id="rId9"/>
    <p:sldId id="508" r:id="rId10"/>
    <p:sldId id="506" r:id="rId11"/>
    <p:sldId id="509" r:id="rId12"/>
    <p:sldId id="510" r:id="rId13"/>
    <p:sldId id="269" r:id="rId14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>
      <p:cViewPr varScale="1">
        <p:scale>
          <a:sx n="78" d="100"/>
          <a:sy n="78" d="100"/>
        </p:scale>
        <p:origin x="109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2EBE9-C557-A5EA-7D43-9F3629FA7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CB5FB-152E-8267-C5B2-045886BAB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49DCC-F2F0-5BB3-0307-EFE71C8E1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C1C6D-8533-5816-7E77-CB2D4F2B8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2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CB42-67FF-A56C-05D1-F3CA7756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108E-4C40-8FA2-5882-5CAF979E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1E6B8-D38C-99EF-99AB-B9CFD6B0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0A5D-F436-34AE-AEE7-EA596C7F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8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jbssnet.com/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 &amp; Impact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BA87-FFCE-0AD9-17CC-A811FB343CCE}"/>
              </a:ext>
            </a:extLst>
          </p:cNvPr>
          <p:cNvSpPr txBox="1"/>
          <p:nvPr/>
        </p:nvSpPr>
        <p:spPr>
          <a:xfrm>
            <a:off x="827584" y="1480231"/>
            <a:ext cx="72008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  <a:highlight>
                  <a:srgbClr val="FFFF00"/>
                </a:highlight>
              </a:rPr>
              <a:t>Expected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Competitive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Increased Market Agility.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Customer Satisfaction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IMPACT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Cost Savings &amp; Efficiency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Market Share Growth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Scalable, Sustainable Solution.</a:t>
            </a:r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A5981-DFEE-F419-D91C-B08F4A8F860A}"/>
              </a:ext>
            </a:extLst>
          </p:cNvPr>
          <p:cNvSpPr txBox="1"/>
          <p:nvPr/>
        </p:nvSpPr>
        <p:spPr>
          <a:xfrm>
            <a:off x="179512" y="1293834"/>
            <a:ext cx="878497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Research Papers: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Liu, L., &amp; Liao, S. (2012).</a:t>
            </a:r>
            <a:r>
              <a:rPr lang="en-US" sz="1600" dirty="0"/>
              <a:t> "Competitive Intelligence in Business: A Review of Methods." </a:t>
            </a:r>
            <a:r>
              <a:rPr lang="en-US" sz="1600" i="1" dirty="0"/>
              <a:t>International Journal of Business and Social Science</a:t>
            </a:r>
            <a:r>
              <a:rPr lang="en-US" sz="1600" dirty="0"/>
              <a:t>, 3(9), 87-95. Retrieved from </a:t>
            </a:r>
            <a:r>
              <a:rPr lang="en-US" sz="1600" dirty="0">
                <a:hlinkClick r:id="rId5"/>
              </a:rPr>
              <a:t>IJBSS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Fader, P. S., &amp; Hardie, B. G. S. (2010).</a:t>
            </a:r>
            <a:r>
              <a:rPr lang="en-US" sz="1600" dirty="0"/>
              <a:t> "The Role of Predictive Analytics in Competitive Strategy." </a:t>
            </a:r>
            <a:r>
              <a:rPr lang="en-US" sz="1600" i="1" dirty="0"/>
              <a:t>Journal of Strategic Marketing</a:t>
            </a:r>
            <a:r>
              <a:rPr lang="en-US" sz="1600" dirty="0"/>
              <a:t>, 18(4), 301-314. </a:t>
            </a:r>
            <a:r>
              <a:rPr lang="en-US" sz="1600" dirty="0" err="1"/>
              <a:t>doi</a:t>
            </a:r>
            <a:r>
              <a:rPr lang="en-US" sz="1600" dirty="0"/>
              <a:t>: 10.1080/0965254X.2012.736343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Bose, R. (2009).</a:t>
            </a:r>
            <a:r>
              <a:rPr lang="en-US" sz="1600" dirty="0"/>
              <a:t> "Competitive Intelligence and Its Role in Strategy Formulation." </a:t>
            </a:r>
            <a:r>
              <a:rPr lang="en-US" sz="1600" i="1" dirty="0"/>
              <a:t>Journal of Business Strategy</a:t>
            </a:r>
            <a:r>
              <a:rPr lang="en-US" sz="1600" dirty="0"/>
              <a:t>, 30(6), 35-42. Retrieved from Emerald Insight</a:t>
            </a:r>
          </a:p>
          <a:p>
            <a:endParaRPr lang="en-US" sz="1600" dirty="0"/>
          </a:p>
          <a:p>
            <a:r>
              <a:rPr lang="en-US" sz="2400" b="1" dirty="0"/>
              <a:t>Books: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Davenport, T.H., &amp; Harris, J.G. (2007).</a:t>
            </a:r>
            <a:r>
              <a:rPr lang="en-US" dirty="0"/>
              <a:t> </a:t>
            </a:r>
            <a:r>
              <a:rPr lang="en-US" i="1" dirty="0"/>
              <a:t>Competing on Analytics: The New Science of Winning.</a:t>
            </a:r>
            <a:r>
              <a:rPr lang="en-US" dirty="0"/>
              <a:t> Harvard Business Review Press.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Provost, F., &amp; Fawcett, T. (2013).</a:t>
            </a:r>
            <a:r>
              <a:rPr lang="en-US" dirty="0"/>
              <a:t> </a:t>
            </a:r>
            <a:r>
              <a:rPr lang="en-US" i="1" dirty="0"/>
              <a:t>Data Science for Business: What You Need to Know about       Data Mining and Data-Analytic Thinking.</a:t>
            </a:r>
            <a:r>
              <a:rPr lang="en-US" dirty="0"/>
              <a:t> O'Reilly Media.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Mayer-</a:t>
            </a:r>
            <a:r>
              <a:rPr lang="en-US" b="1" dirty="0" err="1"/>
              <a:t>Schönberger</a:t>
            </a:r>
            <a:r>
              <a:rPr lang="en-US" b="1" dirty="0"/>
              <a:t>, V., &amp; </a:t>
            </a:r>
            <a:r>
              <a:rPr lang="en-US" b="1" dirty="0" err="1"/>
              <a:t>Cukier</a:t>
            </a:r>
            <a:r>
              <a:rPr lang="en-US" b="1" dirty="0"/>
              <a:t>, K. (2013).</a:t>
            </a:r>
            <a:r>
              <a:rPr lang="en-US" dirty="0"/>
              <a:t> </a:t>
            </a:r>
            <a:r>
              <a:rPr lang="en-US" i="1" dirty="0"/>
              <a:t>Big Data: A Revolution That Will Transform How We Live, Work, and Think.</a:t>
            </a:r>
            <a:r>
              <a:rPr lang="en-US" dirty="0"/>
              <a:t> Houghton Mifflin Harcourt.</a:t>
            </a:r>
          </a:p>
        </p:txBody>
      </p:sp>
    </p:spTree>
    <p:extLst>
      <p:ext uri="{BB962C8B-B14F-4D97-AF65-F5344CB8AC3E}">
        <p14:creationId xmlns:p14="http://schemas.microsoft.com/office/powerpoint/2010/main" val="101537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749F-1FF0-D55F-9E63-E1DFD5BD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Instructions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012556-B836-854B-8536-2FD4C7345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504" y="113701"/>
            <a:ext cx="8712968" cy="663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US" sz="1800" b="1" dirty="0"/>
              <a:t>-</a:t>
            </a:r>
            <a:r>
              <a:rPr lang="en-US" sz="1800" dirty="0"/>
              <a:t>Gather competitor data from multiple sources such as websites, social media, and public databases.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Integration-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/>
              <a:t>Combine data from multiple sources to create a unified data set.</a:t>
            </a:r>
            <a:endParaRPr lang="en-US" sz="1100" dirty="0"/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&amp; Visualization</a:t>
            </a:r>
            <a:r>
              <a:rPr lang="en-US" sz="1800" b="1" dirty="0"/>
              <a:t>-</a:t>
            </a:r>
            <a:r>
              <a:rPr lang="en-US" sz="1800" dirty="0"/>
              <a:t>Analyze the competitor data and present it in a way that provides valuable insights.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Predictive Analytics-</a:t>
            </a:r>
            <a:r>
              <a:rPr lang="en-US" sz="1800" dirty="0"/>
              <a:t>Forecast competitors' future behavior and market trends.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Real-Time Monitoring-</a:t>
            </a:r>
            <a:r>
              <a:rPr lang="en-US" sz="1800" dirty="0"/>
              <a:t>Enable businesses to react quickly to changes in competitor activity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Reporting &amp; Actionable Insights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Deliver tailored, actionable insights to decision-makers.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Deployment &amp; Maintenance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 the solution is scalable and continuously updated</a:t>
            </a:r>
            <a:r>
              <a:rPr lang="en-US" sz="1100" dirty="0"/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 Training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 end-users are proficient in using the BI dashboard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4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45" y="-27384"/>
            <a:ext cx="9180512" cy="688538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2223907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43500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2301010160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PRAKHAR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2301010177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ADITYA JHA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2301010155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SHUBH RAI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2301010156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CHETAN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337760" y="1312652"/>
            <a:ext cx="83964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US" sz="28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Scalable competitor data analysis and BI reporting solution</a:t>
            </a:r>
            <a:endParaRPr lang="en-IN" sz="2800" b="1" dirty="0">
              <a:solidFill>
                <a:srgbClr val="C00000"/>
              </a:solidFill>
              <a:highlight>
                <a:srgbClr val="FFFF00"/>
              </a:highlight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4997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Dr. </a:t>
            </a:r>
            <a:r>
              <a:rPr lang="en-IN" b="1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Ashwani Kumar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solidFill>
                  <a:schemeClr val="tx2"/>
                </a:solidFill>
                <a:highlight>
                  <a:srgbClr val="FFFF00"/>
                </a:highlight>
              </a:rPr>
              <a:t>Brief Overview of the Topic</a:t>
            </a:r>
            <a:endParaRPr lang="en-US" sz="2800" kern="100" dirty="0">
              <a:solidFill>
                <a:schemeClr val="tx2"/>
              </a:solidFill>
              <a:effectLst/>
              <a:highlight>
                <a:srgbClr val="FFFF00"/>
              </a:highligh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3044A-BD0D-E3F7-B6E0-02BF697009EE}"/>
              </a:ext>
            </a:extLst>
          </p:cNvPr>
          <p:cNvSpPr txBox="1"/>
          <p:nvPr/>
        </p:nvSpPr>
        <p:spPr>
          <a:xfrm>
            <a:off x="179512" y="1484784"/>
            <a:ext cx="87129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Scalable competitor data analysis and BI reporting solution</a:t>
            </a:r>
            <a:r>
              <a:rPr lang="en-IN" sz="2000" b="1" dirty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/>
              <a:t>enables businesses to collect, process, and analyze competitor data from various sources in real-time. It integrates cloud-based data storage, and advanced analytics (AI/ML) to uncover trends, benchmark performance, and predict market shifts.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4550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A</a:t>
            </a:r>
            <a:r>
              <a:rPr lang="en-IN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bout the Problem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755576" y="1484784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highlight>
                  <a:srgbClr val="FFFF00"/>
                </a:highlight>
              </a:rPr>
              <a:t>Problems Identified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Ensuring high-quality data and effectively integrating information from diverse sources are critical for accurate analysis.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As data volumes grow, BI solutions must efficiently scale to handle increased demands without compromising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Protecting sensitive information and complying with data privacy regulations are paramount to maintain trust and avoid legal issues. </a:t>
            </a:r>
          </a:p>
          <a:p>
            <a:endParaRPr lang="en-US" sz="2800" b="1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r>
              <a:rPr lang="en-US" sz="2800" b="1" dirty="0">
                <a:solidFill>
                  <a:schemeClr val="tx2"/>
                </a:solidFill>
                <a:highlight>
                  <a:srgbClr val="FFFF00"/>
                </a:highlight>
              </a:rPr>
              <a:t>Issues or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Encouraging employees to embrace new BI tools and processes is essential   for successful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expenses associated with hardware, software, and ongoing support can be substantial, posing financial challenges for organizations.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F1A4-8449-9474-7452-45B72AE0B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5842A5-5945-3CDB-59DE-B47A1830E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E02FC26-2A06-C85F-603D-6944B5E40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4550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A</a:t>
            </a:r>
            <a:r>
              <a:rPr lang="en-IN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bout the Problem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C01524-4F40-27D4-D08D-1B6A1D8B568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FEC5342-0062-D283-DDDF-0E5F504FCF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94484-1075-17B7-EFF7-A8EEF17F2777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8378E-6799-C218-46A3-0C16E49B43D1}"/>
              </a:ext>
            </a:extLst>
          </p:cNvPr>
          <p:cNvSpPr txBox="1"/>
          <p:nvPr/>
        </p:nvSpPr>
        <p:spPr>
          <a:xfrm>
            <a:off x="755576" y="1293834"/>
            <a:ext cx="820891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highlight>
                  <a:srgbClr val="FFFF00"/>
                </a:highlight>
              </a:rPr>
              <a:t>Need for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By analyzing comprehensive data, businesses can make informed decisions, leading to improved strategies and outcomes.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Gaining insights into competitors' strengths and weaknesses allows businesses to identify opportunities and develop strategies to outperform them. </a:t>
            </a:r>
          </a:p>
          <a:p>
            <a:endParaRPr lang="en-US" sz="2400" b="1" dirty="0">
              <a:highlight>
                <a:srgbClr val="FFFF00"/>
              </a:highlight>
            </a:endParaRPr>
          </a:p>
          <a:p>
            <a:r>
              <a:rPr lang="en-US" sz="2800" b="1" dirty="0">
                <a:highlight>
                  <a:srgbClr val="FFFF00"/>
                </a:highlight>
              </a:rPr>
              <a:t>Existing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Microsoft Power BI</a:t>
            </a:r>
            <a:r>
              <a:rPr lang="en-US" sz="2000" dirty="0"/>
              <a:t> – A powerful business analytics tool that provides real-time dashboards, AI-driven insights, and seamless integration with Microsoft products.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Tableau</a:t>
            </a:r>
            <a:r>
              <a:rPr lang="en-US" sz="2000" dirty="0"/>
              <a:t> – A leading BI platform offering advanced visual analytics, predictive modeling, and scalability for large datasets.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7256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776742" y="1494449"/>
            <a:ext cx="810039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highlight>
                  <a:srgbClr val="FFFF00"/>
                </a:highlight>
              </a:rPr>
              <a:t>Problem Definition</a:t>
            </a:r>
          </a:p>
          <a:p>
            <a:r>
              <a:rPr lang="en-US" sz="2000" dirty="0"/>
              <a:t>Businesses struggle to gain real-time, actionable insights from competitor data due to fragmented data sources, scalability limitations, and inefficient BI reporting. Traditional methods require manual data collection, leading to delays, inaccuracies, and missed opportunities.</a:t>
            </a:r>
          </a:p>
          <a:p>
            <a:endParaRPr lang="en-US" sz="2000" dirty="0"/>
          </a:p>
          <a:p>
            <a:r>
              <a:rPr lang="en-US" sz="2400" b="1" dirty="0">
                <a:highlight>
                  <a:srgbClr val="FFFF00"/>
                </a:highlight>
              </a:rPr>
              <a:t>Why is it Important?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Strategic Decision-Making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Business Performance</a:t>
            </a:r>
          </a:p>
          <a:p>
            <a:endParaRPr lang="en-US" sz="2800" b="1" dirty="0">
              <a:highlight>
                <a:srgbClr val="FFFF00"/>
              </a:highlight>
            </a:endParaRPr>
          </a:p>
          <a:p>
            <a:r>
              <a:rPr lang="en-US" sz="2800" b="1" dirty="0">
                <a:highlight>
                  <a:srgbClr val="FFFF00"/>
                </a:highlight>
              </a:rPr>
              <a:t>Expected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Informed Decision-Making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  Enhanced Competitive Advantage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4FE12-9F36-1DAE-B174-062D669256D2}"/>
              </a:ext>
            </a:extLst>
          </p:cNvPr>
          <p:cNvSpPr txBox="1"/>
          <p:nvPr/>
        </p:nvSpPr>
        <p:spPr>
          <a:xfrm>
            <a:off x="179512" y="1515634"/>
            <a:ext cx="799288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Main Goal of the Project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To empower businesses with actionable insights that can drive smarter, data-driven,decisions,ultimately improving their competitive positioning and operational performance.</a:t>
            </a:r>
          </a:p>
          <a:p>
            <a:pPr algn="just"/>
            <a:endParaRPr lang="en-US" sz="2400" b="1" dirty="0">
              <a:highlight>
                <a:srgbClr val="FFFF00"/>
              </a:highlight>
            </a:endParaRPr>
          </a:p>
          <a:p>
            <a:r>
              <a:rPr lang="en-US" sz="2400" b="1" dirty="0">
                <a:highlight>
                  <a:srgbClr val="FFFF00"/>
                </a:highlight>
              </a:rPr>
              <a:t>Specific Objectives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Automated Data Collection and Integration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Comprehensive Competitor Analysis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Data-driven Decision Support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Real-Time Market Intelligence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-190029"/>
            <a:ext cx="9180512" cy="7238057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85731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-324544" y="1437035"/>
            <a:ext cx="856895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highlight>
                  <a:srgbClr val="FFFF00"/>
                </a:highlight>
              </a:rPr>
              <a:t>Methodology, Tools, and Techniques</a:t>
            </a:r>
          </a:p>
          <a:p>
            <a:endParaRPr lang="en-US" sz="2400" b="1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Approach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000" dirty="0"/>
              <a:t>Automated data collection, integration, and advanced analytics to provide real-time, actionable competitor insights through scalable BI dashboards and predictive models.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Tools &amp; Software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Data Collection</a:t>
            </a:r>
            <a:r>
              <a:rPr lang="en-US" dirty="0"/>
              <a:t>: Scrapy for Python Framework.</a:t>
            </a:r>
            <a:endParaRPr lang="en-US" sz="2000" b="1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Data Integration</a:t>
            </a:r>
            <a:r>
              <a:rPr lang="en-US" sz="2000" dirty="0"/>
              <a:t>: </a:t>
            </a:r>
            <a:r>
              <a:rPr lang="en-US" dirty="0"/>
              <a:t>Talend for data cleansing and integration.</a:t>
            </a:r>
            <a:endParaRPr lang="en-US" sz="2000" b="1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Business Intelligence &amp; Reporting Tools</a:t>
            </a:r>
            <a:r>
              <a:rPr lang="en-US" sz="2400" dirty="0"/>
              <a:t>: </a:t>
            </a:r>
            <a:r>
              <a:rPr lang="en-US" dirty="0"/>
              <a:t>Power BI and Tableau for Visualization.</a:t>
            </a:r>
            <a:endParaRPr lang="en-US" sz="2000" b="1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Cloud &amp; Hosting Platforms</a:t>
            </a:r>
            <a:r>
              <a:rPr lang="en-US" dirty="0"/>
              <a:t>: AWS and Google Cloud for data processing and reporting.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841B-74CA-DD08-DC57-27447969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8ECEBC8-6DCD-2500-2951-CF7967A4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126F11-6A87-E75F-D5F6-D578C1CC7C2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6947D3-B53B-9D95-1C04-7E3AA0B64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40F21-AABC-DFB9-90B1-AD1CF565BB7B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4D827-29CD-A882-A527-DD308B2A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" y="1137176"/>
            <a:ext cx="8999984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930</Words>
  <Application>Microsoft Office PowerPoint</Application>
  <PresentationFormat>On-screen Show (4:3)</PresentationFormat>
  <Paragraphs>132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Garamond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Aditya Jha</cp:lastModifiedBy>
  <cp:revision>345</cp:revision>
  <cp:lastPrinted>2022-09-05T08:43:44Z</cp:lastPrinted>
  <dcterms:created xsi:type="dcterms:W3CDTF">2020-01-16T09:05:56Z</dcterms:created>
  <dcterms:modified xsi:type="dcterms:W3CDTF">2025-05-07T16:00:16Z</dcterms:modified>
</cp:coreProperties>
</file>