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1"/>
  </p:notesMasterIdLst>
  <p:sldIdLst>
    <p:sldId id="283" r:id="rId2"/>
    <p:sldId id="330" r:id="rId3"/>
    <p:sldId id="331" r:id="rId4"/>
    <p:sldId id="316" r:id="rId5"/>
    <p:sldId id="315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1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6" d="100"/>
          <a:sy n="66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4FE126B-2771-42A0-A01E-945CD4F374F7}" type="datetimeFigureOut">
              <a:rPr lang="id-ID"/>
              <a:pPr>
                <a:defRPr/>
              </a:pPr>
              <a:t>15/01/2019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37042B2-3555-4BD8-89C1-A509BFB82C1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480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1/15/2019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1/15/2019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1/15/2019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1/15/2019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1/15/2019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1/15/2019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1/15/2019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Introduction to OO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i="1" u="sng" dirty="0"/>
              <a:t>Code Reuse and Recycling</a:t>
            </a:r>
            <a:r>
              <a:rPr lang="en-US" dirty="0"/>
              <a:t>: Objects created for Object Oriented Programs can easily be reused in other programs.</a:t>
            </a:r>
          </a:p>
          <a:p>
            <a:r>
              <a:rPr lang="en-US" b="1" i="1" u="sng" dirty="0" smtClean="0"/>
              <a:t>Abstraction</a:t>
            </a:r>
            <a:r>
              <a:rPr lang="en-US" dirty="0" smtClean="0"/>
              <a:t>: </a:t>
            </a:r>
            <a:r>
              <a:rPr lang="en-US" dirty="0"/>
              <a:t>Once an Object is created, knowledge of its implementation is not necessary for its use. </a:t>
            </a:r>
          </a:p>
          <a:p>
            <a:r>
              <a:rPr lang="en-US" b="1" i="1" u="sng" dirty="0" smtClean="0"/>
              <a:t>Data Hiding</a:t>
            </a:r>
            <a:r>
              <a:rPr lang="en-US" dirty="0" smtClean="0"/>
              <a:t>: </a:t>
            </a:r>
            <a:r>
              <a:rPr lang="en-US" dirty="0"/>
              <a:t>Objects have the ability to hide certain parts of themselves from programmers. This prevents programmers from tampering with values they shouldn't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 of 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i="1" u="sng" dirty="0"/>
              <a:t>Design Benefits</a:t>
            </a:r>
            <a:r>
              <a:rPr lang="en-US" dirty="0"/>
              <a:t>: Object Oriented Programs force designers to go through an extensive planning phase, which makes for better designs with less flaws. </a:t>
            </a:r>
          </a:p>
          <a:p>
            <a:r>
              <a:rPr lang="en-US" b="1" i="1" u="sng" dirty="0"/>
              <a:t>Software Maintenance:</a:t>
            </a:r>
            <a:r>
              <a:rPr lang="en-US" dirty="0"/>
              <a:t> An Object Oriented Program is much easier to modify and maintain than a non-Object Oriented Program.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 of </a:t>
            </a:r>
            <a:r>
              <a:rPr lang="en-US" dirty="0" smtClean="0"/>
              <a:t>OOP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i="1" u="sng" dirty="0"/>
              <a:t>Size</a:t>
            </a:r>
            <a:r>
              <a:rPr lang="en-US" dirty="0"/>
              <a:t>: Object Oriented programs are much larger than other programs. </a:t>
            </a:r>
          </a:p>
          <a:p>
            <a:r>
              <a:rPr lang="en-US" b="1" i="1" u="sng" dirty="0"/>
              <a:t>Effort</a:t>
            </a:r>
            <a:r>
              <a:rPr lang="en-US" dirty="0"/>
              <a:t>: Object Oriented programs require a lot of work to create. </a:t>
            </a:r>
          </a:p>
          <a:p>
            <a:r>
              <a:rPr lang="en-US" b="1" i="1" u="sng" dirty="0"/>
              <a:t>Speed</a:t>
            </a:r>
            <a:r>
              <a:rPr lang="en-US" dirty="0"/>
              <a:t>: Object Oriented programs are slower than other programs, partially because of their size. </a:t>
            </a:r>
            <a:r>
              <a:rPr lang="en-US" dirty="0" smtClean="0"/>
              <a:t>Also, OOP </a:t>
            </a:r>
            <a:r>
              <a:rPr lang="en-US" dirty="0"/>
              <a:t>demand more system </a:t>
            </a:r>
            <a:r>
              <a:rPr lang="en-US" dirty="0" smtClean="0"/>
              <a:t>resources, thus slowing the program down.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Disadvantage of 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 smtClean="0"/>
              <a:t>Polymorphism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 of 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Focus only on the important facts about the problem at </a:t>
            </a:r>
            <a:r>
              <a:rPr lang="en-US" altLang="en-US" dirty="0" smtClean="0"/>
              <a:t>hand to </a:t>
            </a:r>
            <a:r>
              <a:rPr lang="en-US" altLang="en-US" dirty="0"/>
              <a:t>design, produce, and describe so that it can be easily used without knowing the details of how it works.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u="sng" dirty="0"/>
              <a:t>Analogy: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</a:t>
            </a:r>
            <a:r>
              <a:rPr lang="en-US" altLang="en-US" dirty="0"/>
              <a:t>you drive a car, you don’t have to know how the gasoline and air are mixed and ignited.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Instead </a:t>
            </a:r>
            <a:r>
              <a:rPr lang="en-US" altLang="en-US" dirty="0"/>
              <a:t>you only have to know how to use the controls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Also known as data hiding</a:t>
            </a:r>
          </a:p>
          <a:p>
            <a:r>
              <a:rPr lang="en-US" dirty="0"/>
              <a:t>Only object’s methods can modify information in the object. </a:t>
            </a:r>
          </a:p>
          <a:p>
            <a:pPr marL="0" indent="0">
              <a:buNone/>
            </a:pPr>
            <a:r>
              <a:rPr lang="en-US" b="1" u="sng" dirty="0" smtClean="0"/>
              <a:t>Analogy</a:t>
            </a:r>
            <a:r>
              <a:rPr lang="en-US" b="1" u="sng" dirty="0"/>
              <a:t>:</a:t>
            </a:r>
          </a:p>
          <a:p>
            <a:r>
              <a:rPr lang="en-US" dirty="0" smtClean="0"/>
              <a:t>ATM </a:t>
            </a:r>
            <a:r>
              <a:rPr lang="en-US" dirty="0"/>
              <a:t>machine can only update accounts of one person or object only.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way of organizing classes</a:t>
            </a:r>
          </a:p>
          <a:p>
            <a:r>
              <a:rPr lang="en-US" dirty="0"/>
              <a:t>Classes with properties in common can be grouped so that their common properties are only defined once.</a:t>
            </a:r>
          </a:p>
          <a:p>
            <a:r>
              <a:rPr lang="en-US" dirty="0"/>
              <a:t>Superclass – inherit its attributes &amp; methods to the subclass(</a:t>
            </a:r>
            <a:r>
              <a:rPr lang="en-US" dirty="0" err="1"/>
              <a:t>es</a:t>
            </a:r>
            <a:r>
              <a:rPr lang="en-US" dirty="0"/>
              <a:t>).</a:t>
            </a:r>
          </a:p>
          <a:p>
            <a:r>
              <a:rPr lang="en-US" dirty="0"/>
              <a:t>Subclass – can inherit all its superclass attributes &amp; methods besides having its own unique attributes &amp; methods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828800" y="2719387"/>
            <a:ext cx="30480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419600" y="2643187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810000" y="2719387"/>
            <a:ext cx="3657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1066800" y="3938587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752600" y="3862387"/>
            <a:ext cx="13716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486400" y="3938587"/>
            <a:ext cx="1752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934200" y="3938587"/>
            <a:ext cx="10668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3352800" y="2414587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Vehicle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838200" y="3633787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Automobile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429000" y="3633787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Motorcycle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6096000" y="3633787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81000" y="5005387"/>
            <a:ext cx="14478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Sedan</a:t>
            </a: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2133600" y="5005387"/>
            <a:ext cx="19050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Sports Car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858000" y="5005387"/>
            <a:ext cx="19812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School Bus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4495800" y="5005387"/>
            <a:ext cx="19812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Luxury Bus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096000" y="2033587"/>
            <a:ext cx="2362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Superclass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5486400" y="2490787"/>
            <a:ext cx="6858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33400" y="2795587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Subclasses</a:t>
            </a: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1295400" y="3328987"/>
            <a:ext cx="762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1447800" y="3328987"/>
            <a:ext cx="25146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1447800" y="3328987"/>
            <a:ext cx="49530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457200" y="3328987"/>
            <a:ext cx="9906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/>
              <a:t>the same </a:t>
            </a:r>
            <a:r>
              <a:rPr lang="en-US" altLang="en-US" dirty="0" smtClean="0"/>
              <a:t>object or </a:t>
            </a:r>
            <a:r>
              <a:rPr lang="en-US" altLang="en-US" dirty="0" err="1" smtClean="0"/>
              <a:t>behaviour</a:t>
            </a:r>
            <a:r>
              <a:rPr lang="en-US" altLang="en-US" dirty="0" smtClean="0"/>
              <a:t> </a:t>
            </a:r>
            <a:r>
              <a:rPr lang="en-US" altLang="en-US" dirty="0"/>
              <a:t>can </a:t>
            </a:r>
            <a:r>
              <a:rPr lang="en-US" altLang="en-US" dirty="0" smtClean="0"/>
              <a:t>have more than one interpretation in different context</a:t>
            </a:r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dirty="0" smtClean="0"/>
              <a:t>A shape can be a triangle, a square or a circle</a:t>
            </a:r>
          </a:p>
          <a:p>
            <a:pPr lvl="1"/>
            <a:r>
              <a:rPr lang="en-US" altLang="en-US" dirty="0" smtClean="0"/>
              <a:t>How every creature move is different. Fish move by swimming, bird move by flying, </a:t>
            </a:r>
            <a:r>
              <a:rPr lang="en-US" altLang="en-US" dirty="0" err="1" smtClean="0"/>
              <a:t>etc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3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dirty="0"/>
              <a:t>Introduction to OOP</a:t>
            </a:r>
          </a:p>
          <a:p>
            <a:r>
              <a:rPr lang="en-US" dirty="0"/>
              <a:t>Class and Object</a:t>
            </a:r>
          </a:p>
          <a:p>
            <a:r>
              <a:rPr lang="en-US" dirty="0" smtClean="0"/>
              <a:t>Encapsulation</a:t>
            </a:r>
          </a:p>
          <a:p>
            <a:r>
              <a:rPr lang="en-ID" dirty="0" smtClean="0"/>
              <a:t>Class Relationship</a:t>
            </a:r>
            <a:endParaRPr lang="en-US" dirty="0"/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Inner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en-US" dirty="0"/>
              <a:t>Collection and Generics</a:t>
            </a:r>
          </a:p>
          <a:p>
            <a:r>
              <a:rPr lang="en-US" dirty="0"/>
              <a:t>Persistence Object</a:t>
            </a:r>
          </a:p>
          <a:p>
            <a:r>
              <a:rPr lang="en-US" dirty="0"/>
              <a:t>Model View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Practicum per Week (8x) start at 3</a:t>
            </a:r>
            <a:r>
              <a:rPr lang="en-US" baseline="30000" dirty="0" smtClean="0"/>
              <a:t>rd</a:t>
            </a:r>
            <a:r>
              <a:rPr lang="en-US" dirty="0" smtClean="0"/>
              <a:t> week</a:t>
            </a:r>
          </a:p>
          <a:p>
            <a:r>
              <a:rPr lang="en-US" dirty="0" smtClean="0"/>
              <a:t>Practicum Assessment (2x) on week 6 and week 10</a:t>
            </a:r>
          </a:p>
          <a:p>
            <a:r>
              <a:rPr lang="en-US" dirty="0" smtClean="0"/>
              <a:t>Application Project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Component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 smtClean="0">
                <a:latin typeface="Tahoma" panose="020B0604030504040204" pitchFamily="34" charset="0"/>
              </a:rPr>
              <a:t>Difference </a:t>
            </a:r>
            <a:r>
              <a:rPr lang="en-US" altLang="en-US" dirty="0">
                <a:latin typeface="Tahoma" panose="020B0604030504040204" pitchFamily="34" charset="0"/>
              </a:rPr>
              <a:t>between </a:t>
            </a:r>
            <a:r>
              <a:rPr lang="en-US" altLang="en-US" dirty="0" smtClean="0">
                <a:latin typeface="Tahoma" panose="020B0604030504040204" pitchFamily="34" charset="0"/>
              </a:rPr>
              <a:t>structural </a:t>
            </a:r>
            <a:r>
              <a:rPr lang="en-US" altLang="en-US" dirty="0">
                <a:latin typeface="Tahoma" panose="020B0604030504040204" pitchFamily="34" charset="0"/>
              </a:rPr>
              <a:t>programming and </a:t>
            </a:r>
            <a:r>
              <a:rPr lang="en-US" altLang="en-US" dirty="0" smtClean="0">
                <a:latin typeface="Tahoma" panose="020B0604030504040204" pitchFamily="34" charset="0"/>
              </a:rPr>
              <a:t>OOP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Basic terminology in </a:t>
            </a:r>
            <a:r>
              <a:rPr lang="en-US" altLang="en-US" dirty="0" smtClean="0">
                <a:latin typeface="Tahoma" panose="020B0604030504040204" pitchFamily="34" charset="0"/>
              </a:rPr>
              <a:t>OOP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 smtClean="0">
                <a:latin typeface="Tahoma" panose="020B0604030504040204" pitchFamily="34" charset="0"/>
              </a:rPr>
              <a:t>advantage and disadvantage of OOP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Four design principles of </a:t>
            </a:r>
            <a:r>
              <a:rPr lang="en-US" altLang="en-US" dirty="0" smtClean="0">
                <a:latin typeface="Tahoma" panose="020B0604030504040204" pitchFamily="34" charset="0"/>
              </a:rPr>
              <a:t>OOP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18163" y="6527800"/>
            <a:ext cx="33157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424613"/>
            <a:ext cx="1905000" cy="457200"/>
          </a:xfrm>
          <a:prstGeom prst="rect">
            <a:avLst/>
          </a:prstGeom>
        </p:spPr>
        <p:txBody>
          <a:bodyPr/>
          <a:lstStyle/>
          <a:p>
            <a:fld id="{0A9398FE-C455-4FA7-A040-D9AC9E835035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85800" y="2514600"/>
            <a:ext cx="7848600" cy="3581400"/>
            <a:chOff x="2880" y="1584"/>
            <a:chExt cx="7632" cy="2736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184" y="1584"/>
              <a:ext cx="23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MAIN PROGRAM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480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FUNCTION 3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752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FUNCTION 2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8208" y="1584"/>
              <a:ext cx="23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GLOBAL DATA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336" y="388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FUNCTION 5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312" y="388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FUNCTION 4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880" y="2592"/>
              <a:ext cx="129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FUNCTION 1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3600" y="2016"/>
              <a:ext cx="25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6048" y="2016"/>
              <a:ext cx="14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6192" y="2016"/>
              <a:ext cx="144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600" y="3024"/>
              <a:ext cx="576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4320" y="3024"/>
              <a:ext cx="1152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4752" y="3024"/>
              <a:ext cx="2304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7056" y="3024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7488" y="172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4176" y="2016"/>
              <a:ext cx="4032" cy="5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6192" y="2016"/>
              <a:ext cx="216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7920" y="2016"/>
              <a:ext cx="86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7344" y="2016"/>
              <a:ext cx="1728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608" y="2016"/>
              <a:ext cx="360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/>
              <a:t>Using function</a:t>
            </a:r>
          </a:p>
          <a:p>
            <a:r>
              <a:rPr lang="en-US" altLang="en-US" dirty="0"/>
              <a:t>Function &amp; program is divided into modules</a:t>
            </a:r>
          </a:p>
          <a:p>
            <a:r>
              <a:rPr lang="en-US" altLang="en-US" dirty="0"/>
              <a:t>Every module has its own data and function which can be called by other </a:t>
            </a:r>
            <a:r>
              <a:rPr lang="en-US" altLang="en-US" dirty="0" smtClean="0"/>
              <a:t>modules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Programming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1905000"/>
            <a:ext cx="8326438" cy="402549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0" y="2009550"/>
            <a:ext cx="7361238" cy="4678363"/>
            <a:chOff x="2448" y="5837"/>
            <a:chExt cx="6336" cy="676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592" y="5981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800"/>
                <a:t>Object 1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344" y="5837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Object 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448" y="6845"/>
              <a:ext cx="2016" cy="20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24" y="7277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Data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024" y="7997"/>
              <a:ext cx="100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/>
                <a:t>Function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768" y="6845"/>
              <a:ext cx="2016" cy="20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344" y="7277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Data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200" y="7997"/>
              <a:ext cx="100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/>
                <a:t>Function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040" y="9869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Object 3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608" y="10589"/>
              <a:ext cx="2016" cy="20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184" y="10877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/>
                <a:t>Data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184" y="11597"/>
              <a:ext cx="100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/>
                <a:t>Function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464" y="7632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6192" y="8784"/>
              <a:ext cx="1296" cy="2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88" y="8784"/>
              <a:ext cx="1152" cy="2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0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</a:rPr>
              <a:t>Objects have both data and methods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Objects of the same class have the same data elements and </a:t>
            </a:r>
            <a:r>
              <a:rPr lang="en-US" altLang="en-US" sz="2800" dirty="0" smtClean="0">
                <a:latin typeface="Calibri" panose="020F0502020204030204" pitchFamily="34" charset="0"/>
              </a:rPr>
              <a:t>methods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Objects send and receive messages to invoke actions</a:t>
            </a:r>
          </a:p>
          <a:p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The real world can be accurately described as a collection of objects that interact</a:t>
            </a:r>
            <a:r>
              <a:rPr lang="en-US" alt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Object: a </a:t>
            </a:r>
            <a:r>
              <a:rPr lang="en-US" dirty="0"/>
              <a:t>real world entity such as pen, laptop, </a:t>
            </a:r>
            <a:r>
              <a:rPr lang="en-US" dirty="0" smtClean="0"/>
              <a:t>car, </a:t>
            </a:r>
            <a:r>
              <a:rPr lang="en-US" dirty="0"/>
              <a:t>bed, keyboard, mouse, </a:t>
            </a:r>
            <a:r>
              <a:rPr lang="en-US" dirty="0" smtClean="0"/>
              <a:t>chair, transaction, user</a:t>
            </a:r>
          </a:p>
          <a:p>
            <a:r>
              <a:rPr lang="en-US" dirty="0" smtClean="0"/>
              <a:t>Class: </a:t>
            </a:r>
            <a:r>
              <a:rPr lang="en-US" dirty="0"/>
              <a:t>a group </a:t>
            </a:r>
            <a:r>
              <a:rPr lang="en-US" dirty="0" smtClean="0"/>
              <a:t>or type of </a:t>
            </a:r>
            <a:r>
              <a:rPr lang="en-US" dirty="0"/>
              <a:t>similar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Method: what an object can do</a:t>
            </a:r>
          </a:p>
          <a:p>
            <a:pPr lvl="1"/>
            <a:r>
              <a:rPr lang="en-US" dirty="0" smtClean="0"/>
              <a:t>A car can turn right, turn left, stop,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Attribute: what an object can have</a:t>
            </a:r>
          </a:p>
          <a:p>
            <a:pPr lvl="1"/>
            <a:r>
              <a:rPr lang="en-US" dirty="0" smtClean="0"/>
              <a:t>A student can have name, id, grade,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 in 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Informatika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</Template>
  <TotalTime>404</TotalTime>
  <Words>655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Brush Script Std</vt:lpstr>
      <vt:lpstr>Calibri</vt:lpstr>
      <vt:lpstr>Lucida Grande</vt:lpstr>
      <vt:lpstr>Tahoma</vt:lpstr>
      <vt:lpstr>Times New Roman</vt:lpstr>
      <vt:lpstr>Verdana</vt:lpstr>
      <vt:lpstr>Wingdings</vt:lpstr>
      <vt:lpstr>Template Informatika</vt:lpstr>
      <vt:lpstr>Introduction to OOP</vt:lpstr>
      <vt:lpstr>Syllabus</vt:lpstr>
      <vt:lpstr>Grading Component</vt:lpstr>
      <vt:lpstr>Introduction to OOP</vt:lpstr>
      <vt:lpstr>Structured Programming</vt:lpstr>
      <vt:lpstr>Structured Programming</vt:lpstr>
      <vt:lpstr>Object Oriented Programming</vt:lpstr>
      <vt:lpstr>PowerPoint Presentation</vt:lpstr>
      <vt:lpstr>Basic Terminology in OOP</vt:lpstr>
      <vt:lpstr>The Advantage of OOP</vt:lpstr>
      <vt:lpstr>The Advantage of OOP (Cont)</vt:lpstr>
      <vt:lpstr>The Disadvantage of OOP</vt:lpstr>
      <vt:lpstr>Design Principle of OOP</vt:lpstr>
      <vt:lpstr>Abstraction</vt:lpstr>
      <vt:lpstr>Encapsulation</vt:lpstr>
      <vt:lpstr>Inheritance</vt:lpstr>
      <vt:lpstr>PowerPoint Presentation</vt:lpstr>
      <vt:lpstr>Polymorphism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</dc:title>
  <dc:creator>Gandalf</dc:creator>
  <cp:lastModifiedBy>Windows User</cp:lastModifiedBy>
  <cp:revision>126</cp:revision>
  <dcterms:created xsi:type="dcterms:W3CDTF">2014-02-01T13:52:19Z</dcterms:created>
  <dcterms:modified xsi:type="dcterms:W3CDTF">2019-01-15T04:44:53Z</dcterms:modified>
</cp:coreProperties>
</file>