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51"/>
  </p:notesMasterIdLst>
  <p:sldIdLst>
    <p:sldId id="283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12" r:id="rId26"/>
    <p:sldId id="309" r:id="rId27"/>
    <p:sldId id="310" r:id="rId28"/>
    <p:sldId id="261" r:id="rId29"/>
    <p:sldId id="266" r:id="rId30"/>
    <p:sldId id="267" r:id="rId31"/>
    <p:sldId id="268" r:id="rId32"/>
    <p:sldId id="274" r:id="rId33"/>
    <p:sldId id="269" r:id="rId34"/>
    <p:sldId id="270" r:id="rId35"/>
    <p:sldId id="272" r:id="rId36"/>
    <p:sldId id="273" r:id="rId37"/>
    <p:sldId id="275" r:id="rId38"/>
    <p:sldId id="276" r:id="rId39"/>
    <p:sldId id="258" r:id="rId40"/>
    <p:sldId id="262" r:id="rId41"/>
    <p:sldId id="277" r:id="rId42"/>
    <p:sldId id="278" r:id="rId43"/>
    <p:sldId id="282" r:id="rId44"/>
    <p:sldId id="280" r:id="rId45"/>
    <p:sldId id="281" r:id="rId46"/>
    <p:sldId id="279" r:id="rId47"/>
    <p:sldId id="264" r:id="rId48"/>
    <p:sldId id="263" r:id="rId49"/>
    <p:sldId id="313" r:id="rId5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C4FE126B-2771-42A0-A01E-945CD4F374F7}" type="datetimeFigureOut">
              <a:rPr lang="id-ID"/>
              <a:pPr>
                <a:defRPr/>
              </a:pPr>
              <a:t>25/01/2017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d-ID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id-ID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437042B2-3555-4BD8-89C1-A509BFB82C18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644801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Compare to procedural language</a:t>
            </a: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EB150D5-6F4E-4F1D-BCF1-F1DF90E6EE22}" type="slidenum">
              <a:rPr lang="en-US"/>
              <a:pPr eaLnBrk="1" hangingPunct="1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39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85" b="11855"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4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E50CFFE-535D-433B-B29C-3F8E8081EF9D}" type="datetimeFigureOut">
              <a:rPr lang="en-US" smtClean="0"/>
              <a:pPr>
                <a:defRPr/>
              </a:pPr>
              <a:t>1/25/2017</a:t>
            </a:fld>
            <a:endParaRPr lang="en-US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161A79E-4003-4D12-B189-3C2F149538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624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93C23-311C-4C8B-AD16-E302B667A5E0}" type="datetimeFigureOut">
              <a:rPr lang="en-US"/>
              <a:pPr>
                <a:defRPr/>
              </a:pPr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9050"/>
            <a:ext cx="4114800" cy="3286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14DE0E-FB06-490D-82F9-60963BFF89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2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1A79E-4003-4D12-B189-3C2F149538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0CFFE-535D-433B-B29C-3F8E8081EF9D}" type="datetimeFigureOut">
              <a:rPr lang="en-US" smtClean="0"/>
              <a:pPr>
                <a:defRPr/>
              </a:pPr>
              <a:t>1/25/2017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188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1A79E-4003-4D12-B189-3C2F149538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0CFFE-535D-433B-B29C-3F8E8081EF9D}" type="datetimeFigureOut">
              <a:rPr lang="en-US" smtClean="0"/>
              <a:pPr>
                <a:defRPr/>
              </a:pPr>
              <a:t>1/25/2017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045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374826" y="2009550"/>
            <a:ext cx="4035425" cy="4002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4738863" y="2009550"/>
            <a:ext cx="4035425" cy="4002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1A79E-4003-4D12-B189-3C2F149538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0CFFE-535D-433B-B29C-3F8E8081EF9D}" type="datetimeFigureOut">
              <a:rPr lang="en-US" smtClean="0"/>
              <a:pPr>
                <a:defRPr/>
              </a:pPr>
              <a:t>1/25/2017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1336417"/>
            <a:ext cx="8409163" cy="641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66889" y="1645920"/>
            <a:ext cx="4035247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4703762" y="1645920"/>
            <a:ext cx="4045126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357187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4703762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1A79E-4003-4D12-B189-3C2F149538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0CFFE-535D-433B-B29C-3F8E8081EF9D}" type="datetimeFigureOut">
              <a:rPr lang="en-US" smtClean="0"/>
              <a:pPr>
                <a:defRPr/>
              </a:pPr>
              <a:t>1/25/2017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0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4678538" y="2009550"/>
            <a:ext cx="4035425" cy="4002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365125" y="2009550"/>
            <a:ext cx="3997325" cy="400231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1A79E-4003-4D12-B189-3C2F149538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0CFFE-535D-433B-B29C-3F8E8081EF9D}" type="datetimeFigureOut">
              <a:rPr lang="en-US" smtClean="0"/>
              <a:pPr>
                <a:defRPr/>
              </a:pPr>
              <a:t>1/25/2017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98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434548" y="4489331"/>
            <a:ext cx="8326438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 smtClean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  <a:endParaRPr lang="en-US" sz="5400" dirty="0">
              <a:solidFill>
                <a:srgbClr val="C00000"/>
              </a:solidFill>
              <a:latin typeface="Brush Script Std" pitchFamily="66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489" y="4670967"/>
            <a:ext cx="9141923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Mystogan\Pictures\red-digital-background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0" b="13980"/>
          <a:stretch/>
        </p:blipFill>
        <p:spPr bwMode="auto">
          <a:xfrm>
            <a:off x="-2566" y="0"/>
            <a:ext cx="9144000" cy="46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ystogan\Pictures\logo-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92" y="142946"/>
            <a:ext cx="3039184" cy="60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725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4F9A4-3234-4205-8A0F-56FF6BD0D710}" type="datetimeFigureOut">
              <a:rPr lang="en-US"/>
              <a:pPr>
                <a:defRPr/>
              </a:pPr>
              <a:t>1/25/2017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9050"/>
            <a:ext cx="4114800" cy="3286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1EF063-6B79-4A73-89BE-DC224F15EB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58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/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A4DEE1-4969-4FF6-8D12-FFB3E2DC910E}" type="datetimeFigureOut">
              <a:rPr lang="en-US"/>
              <a:pPr>
                <a:defRPr/>
              </a:pPr>
              <a:t>1/25/2017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9050"/>
            <a:ext cx="4114800" cy="3286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C8E1D8-96E7-498C-B6F2-75E3A9EECB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38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3999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365125" y="1336417"/>
            <a:ext cx="8326438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89908" y="6451886"/>
            <a:ext cx="35877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161A79E-4003-4D12-B189-3C2F149538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810596" y="6451886"/>
            <a:ext cx="164306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E50CFFE-535D-433B-B29C-3F8E8081EF9D}" type="datetimeFigureOut">
              <a:rPr lang="en-US" smtClean="0"/>
              <a:pPr>
                <a:defRPr/>
              </a:pPr>
              <a:t>1/25/2017</a:t>
            </a:fld>
            <a:endParaRPr lang="en-US"/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 rot="-5400000">
            <a:off x="9449594" y="5911057"/>
            <a:ext cx="17097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00" dirty="0">
                <a:solidFill>
                  <a:srgbClr val="7F7F7F"/>
                </a:solidFill>
              </a:rPr>
              <a:t>12-CRS-0106 REVISED </a:t>
            </a:r>
            <a:r>
              <a:rPr lang="en-US" sz="600" dirty="0" smtClean="0">
                <a:solidFill>
                  <a:srgbClr val="7F7F7F"/>
                </a:solidFill>
              </a:rPr>
              <a:t>8 </a:t>
            </a:r>
            <a:r>
              <a:rPr lang="en-US" sz="600" dirty="0">
                <a:solidFill>
                  <a:srgbClr val="7F7F7F"/>
                </a:solidFill>
              </a:rPr>
              <a:t>FEB 2013</a:t>
            </a:r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365125" y="1977656"/>
            <a:ext cx="8326438" cy="405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" y="0"/>
            <a:ext cx="9143993" cy="124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>
              <a:lumMod val="75000"/>
              <a:lumOff val="25000"/>
            </a:schemeClr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spcBef>
          <a:spcPts val="1800"/>
        </a:spcBef>
        <a:spcAft>
          <a:spcPct val="0"/>
        </a:spcAft>
        <a:buSzPct val="135000"/>
        <a:buBlip>
          <a:blip r:embed="rId15"/>
        </a:buBlip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spcBef>
          <a:spcPts val="800"/>
        </a:spcBef>
        <a:spcAft>
          <a:spcPct val="0"/>
        </a:spcAft>
        <a:buClr>
          <a:srgbClr val="595959"/>
        </a:buClr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spcBef>
          <a:spcPts val="70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dirty="0" smtClean="0"/>
              <a:t>Introduction to OOP: </a:t>
            </a:r>
            <a:r>
              <a:rPr lang="en-US" dirty="0" smtClean="0"/>
              <a:t>Class and object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Pemrograman Berorientasi Obyek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Design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Start from concrete object then generalize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marL="182880" indent="-18288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Things that object </a:t>
            </a:r>
            <a:r>
              <a:rPr lang="en-US" b="1" dirty="0" smtClean="0"/>
              <a:t>know</a:t>
            </a:r>
          </a:p>
          <a:p>
            <a:pPr marL="182880" indent="-18288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Things that object </a:t>
            </a:r>
            <a:r>
              <a:rPr lang="en-US" b="1" dirty="0" smtClean="0"/>
              <a:t>does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98600"/>
            <a:ext cx="3124200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913188"/>
            <a:ext cx="3379788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325" y="1524000"/>
            <a:ext cx="3186113" cy="263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19287"/>
            <a:ext cx="4876800" cy="295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6" name="Picture 4" descr="C:\Users\Gandalf\AppData\Local\Temp\SNAGHTML107c30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352800"/>
            <a:ext cx="3092450" cy="325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1035161"/>
            <a:ext cx="8326438" cy="641239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1554163"/>
            <a:ext cx="7115175" cy="530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1800" i="1" dirty="0" smtClean="0"/>
              <a:t>a class is a definition of objects of the same kind</a:t>
            </a:r>
          </a:p>
          <a:p>
            <a:pPr eaLnBrk="1" hangingPunct="1">
              <a:defRPr/>
            </a:pPr>
            <a:r>
              <a:rPr lang="en-US" sz="1800" i="1" dirty="0" smtClean="0"/>
              <a:t>Name</a:t>
            </a:r>
            <a:r>
              <a:rPr lang="en-US" sz="1800" dirty="0" smtClean="0"/>
              <a:t> (or identity): identifies the class.</a:t>
            </a:r>
          </a:p>
          <a:p>
            <a:pPr eaLnBrk="1" hangingPunct="1">
              <a:defRPr/>
            </a:pPr>
            <a:r>
              <a:rPr lang="en-US" sz="1800" i="1" dirty="0" smtClean="0"/>
              <a:t>Variables</a:t>
            </a:r>
            <a:r>
              <a:rPr lang="en-US" sz="1800" dirty="0" smtClean="0"/>
              <a:t> (or attribute, state, field): contains the </a:t>
            </a:r>
            <a:r>
              <a:rPr lang="en-US" sz="1800" i="1" dirty="0" smtClean="0"/>
              <a:t>static attributes</a:t>
            </a:r>
            <a:r>
              <a:rPr lang="en-US" sz="1800" dirty="0" smtClean="0"/>
              <a:t> of the class.</a:t>
            </a:r>
          </a:p>
          <a:p>
            <a:pPr eaLnBrk="1" hangingPunct="1">
              <a:defRPr/>
            </a:pPr>
            <a:r>
              <a:rPr lang="en-US" sz="1800" i="1" dirty="0" smtClean="0"/>
              <a:t>Methods</a:t>
            </a:r>
            <a:r>
              <a:rPr lang="en-US" sz="1800" dirty="0" smtClean="0"/>
              <a:t> (or behaviors, function, operation): contains the </a:t>
            </a:r>
            <a:r>
              <a:rPr lang="en-US" sz="1800" i="1" dirty="0" smtClean="0"/>
              <a:t>dynamic behaviors</a:t>
            </a:r>
            <a:r>
              <a:rPr lang="en-US" sz="1800" dirty="0" smtClean="0"/>
              <a:t> of the class.</a:t>
            </a:r>
          </a:p>
          <a:p>
            <a:pPr marL="0" indent="0" eaLnBrk="1" hangingPunct="1">
              <a:buFont typeface="Arial" charset="0"/>
              <a:buNone/>
              <a:defRPr/>
            </a:pPr>
            <a:endParaRPr lang="en-US" sz="1800" dirty="0"/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114800"/>
            <a:ext cx="4090987" cy="272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OBJECT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Making your first object</a:t>
            </a:r>
            <a:endParaRPr lang="en-US" dirty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Arial" charset="0"/>
              <a:buAutoNum type="arabicPeriod"/>
            </a:pPr>
            <a:r>
              <a:rPr lang="en-US" sz="4000" smtClean="0"/>
              <a:t>Write your class</a:t>
            </a:r>
          </a:p>
          <a:p>
            <a:pPr marL="457200" indent="-457200" eaLnBrk="1" hangingPunct="1">
              <a:buFont typeface="Arial" charset="0"/>
              <a:buAutoNum type="arabicPeriod"/>
            </a:pPr>
            <a:r>
              <a:rPr lang="en-US" sz="4000" smtClean="0"/>
              <a:t>Write tester (driver) class</a:t>
            </a:r>
          </a:p>
          <a:p>
            <a:pPr marL="457200" indent="-457200" eaLnBrk="1" hangingPunct="1">
              <a:buFont typeface="Arial" charset="0"/>
              <a:buAutoNum type="arabicPeriod"/>
            </a:pPr>
            <a:r>
              <a:rPr lang="en-US" sz="4000" smtClean="0"/>
              <a:t>In your tester, make an object and access the object’s variable and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Write class</a:t>
            </a:r>
            <a:endParaRPr lang="en-US" dirty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smtClean="0"/>
              <a:t>class Dog{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mtClean="0">
                <a:solidFill>
                  <a:srgbClr val="00B050"/>
                </a:solidFill>
              </a:rPr>
              <a:t>int size;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mtClean="0">
                <a:solidFill>
                  <a:srgbClr val="00B050"/>
                </a:solidFill>
              </a:rPr>
              <a:t>String breed;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mtClean="0">
                <a:solidFill>
                  <a:srgbClr val="00B050"/>
                </a:solidFill>
              </a:rPr>
              <a:t>String name;</a:t>
            </a:r>
          </a:p>
          <a:p>
            <a:pPr marL="0" indent="0" eaLnBrk="1" hangingPunct="1">
              <a:buFont typeface="Arial" charset="0"/>
              <a:buNone/>
            </a:pPr>
            <a:endParaRPr lang="en-US" smtClean="0"/>
          </a:p>
          <a:p>
            <a:pPr marL="0" indent="0" eaLnBrk="1" hangingPunct="1">
              <a:buFont typeface="Arial" charset="0"/>
              <a:buNone/>
            </a:pPr>
            <a:r>
              <a:rPr lang="en-US" smtClean="0">
                <a:solidFill>
                  <a:srgbClr val="0070C0"/>
                </a:solidFill>
              </a:rPr>
              <a:t>void bark(){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mtClean="0">
                <a:solidFill>
                  <a:srgbClr val="0070C0"/>
                </a:solidFill>
              </a:rPr>
              <a:t>System.out.println(“Wof! Wof!”);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mtClean="0">
                <a:solidFill>
                  <a:srgbClr val="0070C0"/>
                </a:solidFill>
              </a:rPr>
              <a:t>}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mtClean="0"/>
              <a:t>}</a:t>
            </a:r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700" y="1981200"/>
            <a:ext cx="21463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Write tester/driver class</a:t>
            </a:r>
            <a:endParaRPr lang="en-US" dirty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smtClean="0"/>
              <a:t>class DogTest {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mtClean="0">
                <a:solidFill>
                  <a:srgbClr val="0070C0"/>
                </a:solidFill>
              </a:rPr>
              <a:t>public static void main (String[] args){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mtClean="0">
                <a:solidFill>
                  <a:srgbClr val="0070C0"/>
                </a:solidFill>
              </a:rPr>
              <a:t>// test will be in here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mtClean="0">
                <a:solidFill>
                  <a:srgbClr val="0070C0"/>
                </a:solidFill>
              </a:rPr>
              <a:t>}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Write test</a:t>
            </a:r>
            <a:endParaRPr lang="en-US" dirty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smtClean="0"/>
              <a:t>class DogTest {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mtClean="0">
                <a:solidFill>
                  <a:srgbClr val="0070C0"/>
                </a:solidFill>
              </a:rPr>
              <a:t>public static void main (String[] args){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mtClean="0">
                <a:solidFill>
                  <a:srgbClr val="0070C0"/>
                </a:solidFill>
              </a:rPr>
              <a:t>Dog d = new Dog(); // make object (term: instantiate)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mtClean="0">
                <a:solidFill>
                  <a:srgbClr val="0070C0"/>
                </a:solidFill>
              </a:rPr>
              <a:t>d.size = 40; // set size of dog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mtClean="0">
                <a:solidFill>
                  <a:srgbClr val="0070C0"/>
                </a:solidFill>
              </a:rPr>
              <a:t>d.bark(); //call bark methods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mtClean="0">
                <a:solidFill>
                  <a:srgbClr val="0070C0"/>
                </a:solidFill>
              </a:rPr>
              <a:t>}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mtClean="0"/>
              <a:t>}</a:t>
            </a:r>
          </a:p>
          <a:p>
            <a:pPr marL="0" indent="0" eaLnBrk="1" hangingPunct="1">
              <a:buFont typeface="Arial" charset="0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CLASS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Let’s create baby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smtClean="0"/>
              <a:t>// create “myBaby” object  from class Baby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mtClean="0"/>
              <a:t>Baby myBaby = </a:t>
            </a:r>
            <a:r>
              <a:rPr lang="en-US" b="1" smtClean="0">
                <a:solidFill>
                  <a:srgbClr val="00B0F0"/>
                </a:solidFill>
              </a:rPr>
              <a:t>new</a:t>
            </a:r>
            <a:r>
              <a:rPr lang="en-US" smtClean="0"/>
              <a:t> Baby(); </a:t>
            </a:r>
          </a:p>
          <a:p>
            <a:pPr marL="0" indent="0" eaLnBrk="1" hangingPunct="1">
              <a:buFont typeface="Arial" charset="0"/>
              <a:buNone/>
            </a:pPr>
            <a:endParaRPr lang="en-US" smtClean="0"/>
          </a:p>
          <a:p>
            <a:pPr marL="0" indent="0" eaLnBrk="1" hangingPunct="1">
              <a:buFont typeface="Arial" charset="0"/>
              <a:buNone/>
            </a:pPr>
            <a:r>
              <a:rPr lang="en-US" smtClean="0"/>
              <a:t>myBaby.name = “Sarah”;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mtClean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Two use of main</a:t>
            </a:r>
            <a:endParaRPr lang="en-US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Test your real test</a:t>
            </a:r>
          </a:p>
          <a:p>
            <a:pPr lvl="1" eaLnBrk="1" hangingPunct="1"/>
            <a:r>
              <a:rPr lang="en-US" sz="3200" smtClean="0"/>
              <a:t>It is possible to have main in each class to test class itself</a:t>
            </a:r>
          </a:p>
          <a:p>
            <a:pPr eaLnBrk="1" hangingPunct="1"/>
            <a:r>
              <a:rPr lang="en-US" sz="3600" smtClean="0"/>
              <a:t>To launch/start your java Apps</a:t>
            </a:r>
          </a:p>
          <a:p>
            <a:pPr lvl="1" eaLnBrk="1" hangingPunct="1"/>
            <a:r>
              <a:rPr lang="en-US" sz="3200" smtClean="0"/>
              <a:t>main is entry point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Class is not object</a:t>
            </a:r>
            <a:endParaRPr lang="en-US" dirty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1800" dirty="0" smtClean="0"/>
              <a:t>One class, many objects</a:t>
            </a:r>
          </a:p>
          <a:p>
            <a:pPr eaLnBrk="1" hangingPunct="1"/>
            <a:r>
              <a:rPr lang="en-US" sz="1800" dirty="0" smtClean="0"/>
              <a:t>Class used to construct objects (using new keyword)</a:t>
            </a:r>
          </a:p>
          <a:p>
            <a:pPr eaLnBrk="1" hangingPunct="1"/>
            <a:r>
              <a:rPr lang="en-US" sz="1800" dirty="0" smtClean="0"/>
              <a:t>Class is “blueprint” or “recipe” for object</a:t>
            </a:r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505200"/>
            <a:ext cx="411797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7" name="Picture 6" descr="C:\Users\Gandalf\AppData\Local\Temp\SNAGHTMLfc4bb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0" y="2947988"/>
            <a:ext cx="3181350" cy="291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296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862138"/>
            <a:ext cx="5791200" cy="4995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Write guess program:</a:t>
            </a:r>
          </a:p>
          <a:p>
            <a:pPr lvl="1" eaLnBrk="1" hangingPunct="1"/>
            <a:r>
              <a:rPr lang="en-US" sz="3600" smtClean="0"/>
              <a:t>class GuessGame (driver/launcher)</a:t>
            </a:r>
          </a:p>
          <a:p>
            <a:pPr lvl="1" eaLnBrk="1" hangingPunct="1"/>
            <a:r>
              <a:rPr lang="en-US" sz="3600" smtClean="0"/>
              <a:t>class Guess</a:t>
            </a:r>
          </a:p>
          <a:p>
            <a:pPr lvl="2" eaLnBrk="1" hangingPunct="1"/>
            <a:r>
              <a:rPr lang="en-US" sz="3400" smtClean="0"/>
              <a:t>Field: numGuess,…</a:t>
            </a:r>
          </a:p>
          <a:p>
            <a:pPr lvl="2" eaLnBrk="1" hangingPunct="1"/>
            <a:r>
              <a:rPr lang="en-US" sz="3400" smtClean="0"/>
              <a:t>Method: checkResult, …</a:t>
            </a:r>
          </a:p>
          <a:p>
            <a:pPr lvl="2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Variable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OOP Characteristics</a:t>
            </a:r>
            <a:endParaRPr 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Arial" charset="0"/>
              <a:buAutoNum type="arabicPeriod"/>
            </a:pPr>
            <a:r>
              <a:rPr lang="en-US" sz="2800" dirty="0" smtClean="0"/>
              <a:t>Everything is an object</a:t>
            </a:r>
          </a:p>
          <a:p>
            <a:pPr marL="457200" indent="-457200" eaLnBrk="1" hangingPunct="1">
              <a:buFont typeface="Arial" charset="0"/>
              <a:buAutoNum type="arabicPeriod"/>
            </a:pPr>
            <a:r>
              <a:rPr lang="en-US" sz="2800" dirty="0" smtClean="0"/>
              <a:t>A program is bunch of objects telling each other what to do by sending messages</a:t>
            </a:r>
          </a:p>
          <a:p>
            <a:pPr marL="457200" indent="-457200" eaLnBrk="1" hangingPunct="1">
              <a:buFont typeface="Arial" charset="0"/>
              <a:buAutoNum type="arabicPeriod"/>
            </a:pPr>
            <a:r>
              <a:rPr lang="en-US" sz="2800" dirty="0" smtClean="0"/>
              <a:t>Each object has its own memory made up of other object</a:t>
            </a:r>
          </a:p>
          <a:p>
            <a:pPr marL="457200" indent="-457200" eaLnBrk="1" hangingPunct="1">
              <a:buFont typeface="Arial" charset="0"/>
              <a:buAutoNum type="arabicPeriod"/>
            </a:pPr>
            <a:r>
              <a:rPr lang="en-US" sz="2800" dirty="0" smtClean="0"/>
              <a:t>Every object has a type</a:t>
            </a:r>
          </a:p>
          <a:p>
            <a:pPr marL="457200" indent="-457200" eaLnBrk="1" hangingPunct="1">
              <a:buFont typeface="Arial" charset="0"/>
              <a:buAutoNum type="arabicPeriod"/>
            </a:pPr>
            <a:r>
              <a:rPr lang="en-US" sz="2800" dirty="0" smtClean="0"/>
              <a:t>All object of particular type can receive the same message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More compact definition</a:t>
            </a:r>
            <a:endParaRPr lang="en-US" dirty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sz="3200" smtClean="0"/>
              <a:t>An Object has state, behavior and identity</a:t>
            </a:r>
          </a:p>
          <a:p>
            <a:pPr marL="0" indent="0" eaLnBrk="1" hangingPunct="1">
              <a:buFont typeface="Arial" charset="0"/>
              <a:buNone/>
            </a:pPr>
            <a:endParaRPr lang="en-US" sz="3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Quiz!!!</a:t>
            </a:r>
            <a:endParaRPr lang="en-US" dirty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Arial" charset="0"/>
              <a:buAutoNum type="arabicPeriod"/>
            </a:pPr>
            <a:r>
              <a:rPr lang="en-US" smtClean="0"/>
              <a:t>Define class and object with your own word!</a:t>
            </a:r>
          </a:p>
          <a:p>
            <a:pPr marL="457200" indent="-457200" eaLnBrk="1" hangingPunct="1">
              <a:buFont typeface="Arial" charset="0"/>
              <a:buAutoNum type="arabicPeriod"/>
            </a:pPr>
            <a:r>
              <a:rPr lang="en-US" smtClean="0"/>
              <a:t>What is difference between class and object?</a:t>
            </a:r>
          </a:p>
          <a:p>
            <a:pPr marL="457200" indent="-457200" eaLnBrk="1" hangingPunct="1">
              <a:buFont typeface="Arial" charset="0"/>
              <a:buAutoNum type="arabicPeriod"/>
            </a:pPr>
            <a:r>
              <a:rPr lang="en-US" smtClean="0"/>
              <a:t>List 2 use of main methods?</a:t>
            </a:r>
          </a:p>
          <a:p>
            <a:pPr marL="457200" indent="-457200" eaLnBrk="1" hangingPunct="1">
              <a:buFont typeface="Arial" charset="0"/>
              <a:buAutoNum type="arabicPeriod"/>
            </a:pPr>
            <a:r>
              <a:rPr lang="en-US" smtClean="0"/>
              <a:t>Write Car class:</a:t>
            </a:r>
          </a:p>
          <a:p>
            <a:pPr lvl="1" eaLnBrk="1" hangingPunct="1"/>
            <a:r>
              <a:rPr lang="en-US" smtClean="0"/>
              <a:t>Field: xLoc, yLoc, plateNum, speed</a:t>
            </a:r>
          </a:p>
          <a:p>
            <a:pPr lvl="1" eaLnBrk="1" hangingPunct="1"/>
            <a:r>
              <a:rPr lang="en-US" smtClean="0"/>
              <a:t>Methods: move(), accelerate()</a:t>
            </a:r>
          </a:p>
          <a:p>
            <a:pPr marL="457200" indent="-457200" eaLnBrk="1" hangingPunct="1">
              <a:buFont typeface="Arial" charset="0"/>
              <a:buAutoNum type="arabicPeriod"/>
            </a:pPr>
            <a:r>
              <a:rPr lang="en-US" smtClean="0"/>
              <a:t>Write TestCar class to test Car class</a:t>
            </a:r>
          </a:p>
          <a:p>
            <a:pPr marL="457200" indent="-457200" eaLnBrk="1" hangingPunct="1">
              <a:buFont typeface="Arial" charset="0"/>
              <a:buAutoNum type="arabicPeriod"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2 Rule for variables</a:t>
            </a:r>
            <a:endParaRPr lang="en-US" dirty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Arial" charset="0"/>
              <a:buAutoNum type="arabicPeriod"/>
            </a:pPr>
            <a:r>
              <a:rPr lang="en-US" sz="4000" smtClean="0"/>
              <a:t>Variable must have type</a:t>
            </a:r>
          </a:p>
          <a:p>
            <a:pPr marL="457200" indent="-457200" eaLnBrk="1" hangingPunct="1">
              <a:buFont typeface="Arial" charset="0"/>
              <a:buAutoNum type="arabicPeriod"/>
            </a:pPr>
            <a:r>
              <a:rPr lang="en-US" sz="4000" smtClean="0"/>
              <a:t>Variable must have a name</a:t>
            </a:r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733800"/>
            <a:ext cx="619125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OOP</a:t>
            </a:r>
            <a:endParaRPr 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Represent the real world: Baby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63" y="3867150"/>
            <a:ext cx="2925762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300" y="2819400"/>
            <a:ext cx="163830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850" y="2659063"/>
            <a:ext cx="5029200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What variable does?</a:t>
            </a:r>
            <a:endParaRPr lang="en-US" dirty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Variable is just a cup</a:t>
            </a:r>
          </a:p>
          <a:p>
            <a:pPr eaLnBrk="1" hangingPunct="1"/>
            <a:r>
              <a:rPr lang="en-US" smtClean="0"/>
              <a:t>A container. It hold something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429000"/>
            <a:ext cx="2205038" cy="212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Primitive type variable</a:t>
            </a:r>
            <a:endParaRPr lang="en-US" dirty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int</a:t>
            </a:r>
            <a:r>
              <a:rPr lang="en-US" dirty="0" smtClean="0"/>
              <a:t>, long, double, </a:t>
            </a:r>
            <a:r>
              <a:rPr lang="en-US" dirty="0" err="1" smtClean="0"/>
              <a:t>boolean</a:t>
            </a:r>
            <a:r>
              <a:rPr lang="en-US" dirty="0" smtClean="0"/>
              <a:t>, char, short, byte, float</a:t>
            </a:r>
          </a:p>
          <a:p>
            <a:pPr eaLnBrk="1" hangingPunct="1"/>
            <a:r>
              <a:rPr lang="en-US" dirty="0" smtClean="0">
                <a:solidFill>
                  <a:srgbClr val="00B0F0"/>
                </a:solidFill>
              </a:rPr>
              <a:t>The actual values are stored in the variable</a:t>
            </a:r>
          </a:p>
          <a:p>
            <a:pPr eaLnBrk="1" hangingPunct="1"/>
            <a:r>
              <a:rPr lang="en-US" dirty="0" smtClean="0"/>
              <a:t>Primitives are small enough that they just fit into the cup</a:t>
            </a:r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143375"/>
            <a:ext cx="6732588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smtClean="0"/>
              <a:t>byte x = 7;</a:t>
            </a:r>
          </a:p>
        </p:txBody>
      </p:sp>
      <p:pic>
        <p:nvPicPr>
          <p:cNvPr id="399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209800"/>
            <a:ext cx="4162425" cy="341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Reference type variable</a:t>
            </a:r>
            <a:endParaRPr lang="en-US" dirty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Everything except primitives type: object, array</a:t>
            </a:r>
          </a:p>
          <a:p>
            <a:pPr eaLnBrk="1" hangingPunct="1"/>
            <a:r>
              <a:rPr lang="en-US" smtClean="0"/>
              <a:t>Objects are too big to fit in a variable (cup)</a:t>
            </a:r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048000"/>
            <a:ext cx="5676900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There Is actually no such thing as an object variable</a:t>
            </a:r>
          </a:p>
          <a:p>
            <a:pPr eaLnBrk="1" hangingPunct="1"/>
            <a:r>
              <a:rPr lang="en-US" smtClean="0"/>
              <a:t>There's only an </a:t>
            </a:r>
            <a:r>
              <a:rPr lang="en-US" b="1" smtClean="0"/>
              <a:t>object reference </a:t>
            </a:r>
            <a:r>
              <a:rPr lang="en-US" smtClean="0"/>
              <a:t>variable</a:t>
            </a:r>
          </a:p>
          <a:p>
            <a:pPr eaLnBrk="1" hangingPunct="1"/>
            <a:r>
              <a:rPr lang="en-US" smtClean="0"/>
              <a:t>An object reference variable holds bits that represent a way to access an object</a:t>
            </a:r>
          </a:p>
          <a:p>
            <a:pPr eaLnBrk="1" hangingPunct="1"/>
            <a:r>
              <a:rPr lang="en-US" smtClean="0"/>
              <a:t>It doesn't hold the object Itself, but It holds something like a pointer (but not pointer like c)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You manipulate object with reference</a:t>
            </a:r>
            <a:endParaRPr lang="en-US" dirty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/>
              <a:t>Although you treat everything as an object, the identifier you manipulate is actually a “reference” to an object.</a:t>
            </a:r>
          </a:p>
          <a:p>
            <a:pPr eaLnBrk="1" hangingPunct="1"/>
            <a:r>
              <a:rPr lang="en-US" sz="2000" dirty="0" smtClean="0"/>
              <a:t>You might imagine a television (the object) and a remote control (the reference). </a:t>
            </a:r>
          </a:p>
          <a:p>
            <a:pPr eaLnBrk="1" hangingPunct="1"/>
            <a:r>
              <a:rPr lang="en-US" sz="2000" dirty="0" smtClean="0"/>
              <a:t>As long as you’re holding this reference, you have a connection to the television, but when someone says, “Change the channel” or “Lower the volume,” what you’re manipulating is the reference, which in turn modifies the object.</a:t>
            </a:r>
          </a:p>
          <a:p>
            <a:pPr eaLnBrk="1" hangingPunct="1"/>
            <a:r>
              <a:rPr lang="en-US" sz="2000" dirty="0" smtClean="0"/>
              <a:t>If you want to move around the room and still control the television, you take the remote/reference with you, not the television.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1111361"/>
            <a:ext cx="8326438" cy="641239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Reference as remote</a:t>
            </a:r>
            <a:endParaRPr lang="en-US" dirty="0"/>
          </a:p>
        </p:txBody>
      </p:sp>
      <p:pic>
        <p:nvPicPr>
          <p:cNvPr id="44035" name="Picture 4" descr="C:\Users\Gandalf\AppData\Local\Temp\SNAGHTML715ab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90675"/>
            <a:ext cx="5553075" cy="534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smtClean="0"/>
              <a:t>Dog myDog = new Dog();</a:t>
            </a:r>
          </a:p>
        </p:txBody>
      </p:sp>
      <p:pic>
        <p:nvPicPr>
          <p:cNvPr id="45060" name="Picture 4" descr="C:\Users\Gandalf\AppData\Local\Temp\SNAGHTML746b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590800"/>
            <a:ext cx="3371850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3 Steps Object creation</a:t>
            </a:r>
            <a:endParaRPr lang="en-US" dirty="0"/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Arial" charset="0"/>
              <a:buAutoNum type="arabicPeriod"/>
            </a:pPr>
            <a:r>
              <a:rPr lang="en-US" sz="4000" dirty="0" smtClean="0"/>
              <a:t>Declare reference variable</a:t>
            </a:r>
          </a:p>
          <a:p>
            <a:pPr lvl="1" eaLnBrk="1" hangingPunct="1"/>
            <a:r>
              <a:rPr lang="en-US" sz="3600" dirty="0" smtClean="0"/>
              <a:t>Dog </a:t>
            </a:r>
            <a:r>
              <a:rPr lang="en-US" sz="3600" dirty="0" err="1" smtClean="0"/>
              <a:t>myDog</a:t>
            </a:r>
            <a:r>
              <a:rPr lang="en-US" sz="3600" dirty="0" smtClean="0"/>
              <a:t>;</a:t>
            </a:r>
          </a:p>
          <a:p>
            <a:pPr marL="457200" indent="-457200" eaLnBrk="1" hangingPunct="1">
              <a:buFont typeface="Arial" charset="0"/>
              <a:buAutoNum type="arabicPeriod"/>
            </a:pPr>
            <a:r>
              <a:rPr lang="en-US" sz="4000" dirty="0" smtClean="0"/>
              <a:t>Create an object</a:t>
            </a:r>
          </a:p>
          <a:p>
            <a:pPr lvl="1" eaLnBrk="1" hangingPunct="1"/>
            <a:r>
              <a:rPr lang="en-US" sz="3600" dirty="0" smtClean="0"/>
              <a:t>new Dog()</a:t>
            </a:r>
          </a:p>
          <a:p>
            <a:pPr marL="457200" indent="-457200" eaLnBrk="1" hangingPunct="1">
              <a:buFont typeface="Arial" charset="0"/>
              <a:buAutoNum type="arabicPeriod"/>
            </a:pPr>
            <a:r>
              <a:rPr lang="en-US" sz="4000" dirty="0" smtClean="0"/>
              <a:t>Link object to reference</a:t>
            </a:r>
          </a:p>
          <a:p>
            <a:pPr lvl="1" eaLnBrk="1" hangingPunct="1"/>
            <a:r>
              <a:rPr lang="en-US" sz="3600" dirty="0" smtClean="0"/>
              <a:t>Dog </a:t>
            </a:r>
            <a:r>
              <a:rPr lang="en-US" sz="3600" dirty="0" err="1" smtClean="0"/>
              <a:t>myDog</a:t>
            </a:r>
            <a:r>
              <a:rPr lang="en-US" sz="3600" dirty="0" smtClean="0"/>
              <a:t> = new Dog();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Where program lives</a:t>
            </a:r>
            <a:endParaRPr lang="en-US" dirty="0"/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Arial" charset="0"/>
              <a:buAutoNum type="arabicPeriod"/>
            </a:pPr>
            <a:r>
              <a:rPr lang="en-US" smtClean="0"/>
              <a:t>Register (inside processor)</a:t>
            </a:r>
          </a:p>
          <a:p>
            <a:pPr marL="457200" indent="-457200" eaLnBrk="1" hangingPunct="1">
              <a:buFont typeface="Arial" charset="0"/>
              <a:buAutoNum type="arabicPeriod"/>
            </a:pPr>
            <a:r>
              <a:rPr lang="en-US" smtClean="0"/>
              <a:t>The stack (in RAM but have direct support from processor)</a:t>
            </a:r>
          </a:p>
          <a:p>
            <a:pPr marL="457200" indent="-457200" eaLnBrk="1" hangingPunct="1">
              <a:buFont typeface="Arial" charset="0"/>
              <a:buAutoNum type="arabicPeriod"/>
            </a:pPr>
            <a:r>
              <a:rPr lang="en-US" smtClean="0"/>
              <a:t>The heap (also in RAM, very flexible)</a:t>
            </a:r>
          </a:p>
          <a:p>
            <a:pPr marL="457200" indent="-457200" eaLnBrk="1" hangingPunct="1">
              <a:buFont typeface="Arial" charset="0"/>
              <a:buAutoNum type="arabicPeriod"/>
            </a:pPr>
            <a:r>
              <a:rPr lang="en-US" smtClean="0"/>
              <a:t>Constant storage (ROM)</a:t>
            </a:r>
          </a:p>
          <a:p>
            <a:pPr marL="457200" indent="-457200" eaLnBrk="1" hangingPunct="1">
              <a:buFont typeface="Arial" charset="0"/>
              <a:buAutoNum type="arabicPeriod"/>
            </a:pPr>
            <a:endParaRPr lang="en-US" smtClean="0"/>
          </a:p>
          <a:p>
            <a:pPr marL="457200" indent="-457200" eaLnBrk="1" hangingPunct="1">
              <a:buFont typeface="Arial" charset="0"/>
              <a:buAutoNum type="arabicPeriod"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Why use class?</a:t>
            </a:r>
            <a:endParaRPr 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id-ID" smtClean="0"/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3" y="1524000"/>
            <a:ext cx="8561387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3 things to remember</a:t>
            </a:r>
            <a:endParaRPr lang="en-US" dirty="0"/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rgbClr val="FF0000"/>
                </a:solidFill>
              </a:rPr>
              <a:t>Instance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b="1" smtClean="0">
                <a:solidFill>
                  <a:srgbClr val="FF0000"/>
                </a:solidFill>
              </a:rPr>
              <a:t>variable</a:t>
            </a:r>
            <a:r>
              <a:rPr lang="en-US" smtClean="0"/>
              <a:t> and </a:t>
            </a:r>
            <a:r>
              <a:rPr lang="en-US" b="1" smtClean="0">
                <a:solidFill>
                  <a:srgbClr val="FF0000"/>
                </a:solidFill>
              </a:rPr>
              <a:t>object </a:t>
            </a:r>
            <a:r>
              <a:rPr lang="en-US" smtClean="0"/>
              <a:t>live on </a:t>
            </a:r>
            <a:r>
              <a:rPr lang="en-US" smtClean="0">
                <a:solidFill>
                  <a:srgbClr val="FF0000"/>
                </a:solidFill>
              </a:rPr>
              <a:t>heap</a:t>
            </a:r>
          </a:p>
          <a:p>
            <a:pPr eaLnBrk="1" hangingPunct="1"/>
            <a:r>
              <a:rPr lang="en-US" b="1" smtClean="0">
                <a:solidFill>
                  <a:srgbClr val="00B0F0"/>
                </a:solidFill>
              </a:rPr>
              <a:t>Local variable</a:t>
            </a:r>
            <a:r>
              <a:rPr lang="en-US" b="1" smtClean="0">
                <a:solidFill>
                  <a:srgbClr val="FF0000"/>
                </a:solidFill>
              </a:rPr>
              <a:t> </a:t>
            </a:r>
            <a:r>
              <a:rPr lang="en-US" smtClean="0"/>
              <a:t>live on </a:t>
            </a:r>
            <a:r>
              <a:rPr lang="en-US" smtClean="0">
                <a:solidFill>
                  <a:srgbClr val="00B0F0"/>
                </a:solidFill>
              </a:rPr>
              <a:t>stack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Life and death of object</a:t>
            </a:r>
            <a:endParaRPr lang="en-US" dirty="0"/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smtClean="0"/>
              <a:t>Book b = new Book();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mtClean="0"/>
              <a:t>Book c = new Book();</a:t>
            </a:r>
          </a:p>
        </p:txBody>
      </p:sp>
      <p:pic>
        <p:nvPicPr>
          <p:cNvPr id="31746" name="Picture 2" descr="C:\Users\Gandalf\AppData\Local\Temp\SNAGHTML8038c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048000"/>
            <a:ext cx="59086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smtClean="0"/>
              <a:t>Book d = c;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390775"/>
            <a:ext cx="6237288" cy="416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Cont</a:t>
            </a:r>
            <a:r>
              <a:rPr lang="en-US" dirty="0"/>
              <a:t>.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smtClean="0"/>
              <a:t>c = b;</a:t>
            </a:r>
          </a:p>
        </p:txBody>
      </p:sp>
      <p:pic>
        <p:nvPicPr>
          <p:cNvPr id="33794" name="Picture 2" descr="C:\Users\Gandalf\AppData\Local\Temp\SNAGHTML83328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466975"/>
            <a:ext cx="6748463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dirty="0" smtClean="0"/>
              <a:t>Book b = new Book();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mtClean="0"/>
              <a:t>Book c </a:t>
            </a:r>
            <a:r>
              <a:rPr lang="en-US" dirty="0" smtClean="0"/>
              <a:t>= new Book();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981325"/>
            <a:ext cx="6478588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smtClean="0"/>
              <a:t>b = c;</a:t>
            </a:r>
          </a:p>
        </p:txBody>
      </p:sp>
      <p:pic>
        <p:nvPicPr>
          <p:cNvPr id="35842" name="Picture 2" descr="C:\Users\Gandalf\AppData\Local\Temp\SNAGHTML84814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673350"/>
            <a:ext cx="6543675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smtClean="0"/>
              <a:t>c = null;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590800"/>
            <a:ext cx="5999163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1035161"/>
            <a:ext cx="8326438" cy="641239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Complex example</a:t>
            </a:r>
            <a:endParaRPr lang="en-US" dirty="0"/>
          </a:p>
        </p:txBody>
      </p:sp>
      <p:pic>
        <p:nvPicPr>
          <p:cNvPr id="552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80772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1143000"/>
            <a:ext cx="8326438" cy="641239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Ilustration</a:t>
            </a:r>
            <a:r>
              <a:rPr lang="en-US" dirty="0" smtClean="0"/>
              <a:t> (create animation)</a:t>
            </a:r>
            <a:endParaRPr lang="en-US" dirty="0"/>
          </a:p>
        </p:txBody>
      </p:sp>
      <p:pic>
        <p:nvPicPr>
          <p:cNvPr id="56323" name="Picture 2" descr="C:\Users\Gandalf\AppData\Local\Temp\SNAGHTML3e052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676400"/>
            <a:ext cx="9220200" cy="520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9392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24163"/>
            <a:ext cx="8610600" cy="2106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19338"/>
            <a:ext cx="8915400" cy="322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1111361"/>
            <a:ext cx="8326438" cy="641239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Creating Class</a:t>
            </a:r>
            <a:endParaRPr lang="en-US" dirty="0"/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6899275" cy="504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Class name is capitalize</a:t>
            </a:r>
          </a:p>
          <a:p>
            <a:pPr eaLnBrk="1" hangingPunct="1"/>
            <a:r>
              <a:rPr lang="en-US" sz="4000" smtClean="0"/>
              <a:t>1 class = 1 file</a:t>
            </a:r>
          </a:p>
          <a:p>
            <a:pPr eaLnBrk="1" hangingPunct="1"/>
            <a:r>
              <a:rPr lang="en-US" sz="4000" smtClean="0"/>
              <a:t>Having main methods means the class can be run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1143000"/>
            <a:ext cx="8326438" cy="641239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Writing class</a:t>
            </a:r>
            <a:endParaRPr lang="en-US" dirty="0"/>
          </a:p>
        </p:txBody>
      </p:sp>
      <p:pic>
        <p:nvPicPr>
          <p:cNvPr id="15363" name="Picture 2" descr="C:\Users\Gandalf\AppData\Local\Temp\SNAGHTML123c769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681162"/>
            <a:ext cx="7086600" cy="5100638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Informatika">
  <a:themeElements>
    <a:clrScheme name="IEEE Corporate">
      <a:dk1>
        <a:sysClr val="windowText" lastClr="000000"/>
      </a:dk1>
      <a:lt1>
        <a:sysClr val="window" lastClr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larity">
    <a:dk1>
      <a:srgbClr val="292934"/>
    </a:dk1>
    <a:lt1>
      <a:srgbClr val="FFFFFF"/>
    </a:lt1>
    <a:dk2>
      <a:srgbClr val="D2533C"/>
    </a:dk2>
    <a:lt2>
      <a:srgbClr val="F3F2DC"/>
    </a:lt2>
    <a:accent1>
      <a:srgbClr val="93A299"/>
    </a:accent1>
    <a:accent2>
      <a:srgbClr val="AD8F67"/>
    </a:accent2>
    <a:accent3>
      <a:srgbClr val="726056"/>
    </a:accent3>
    <a:accent4>
      <a:srgbClr val="4C5A6A"/>
    </a:accent4>
    <a:accent5>
      <a:srgbClr val="808DA0"/>
    </a:accent5>
    <a:accent6>
      <a:srgbClr val="79463D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Template Informatika</Template>
  <TotalTime>256</TotalTime>
  <Words>880</Words>
  <Application>Microsoft Office PowerPoint</Application>
  <PresentationFormat>On-screen Show (4:3)</PresentationFormat>
  <Paragraphs>156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ＭＳ Ｐゴシック</vt:lpstr>
      <vt:lpstr>Arial</vt:lpstr>
      <vt:lpstr>Brush Script Std</vt:lpstr>
      <vt:lpstr>Calibri</vt:lpstr>
      <vt:lpstr>Lucida Grande</vt:lpstr>
      <vt:lpstr>Verdana</vt:lpstr>
      <vt:lpstr>Wingdings</vt:lpstr>
      <vt:lpstr>Template Informatika</vt:lpstr>
      <vt:lpstr>Introduction to OOP: Class and object</vt:lpstr>
      <vt:lpstr>CLASS</vt:lpstr>
      <vt:lpstr>OOP</vt:lpstr>
      <vt:lpstr>Why use class?</vt:lpstr>
      <vt:lpstr>Cont.</vt:lpstr>
      <vt:lpstr>Cont.</vt:lpstr>
      <vt:lpstr>Creating Class</vt:lpstr>
      <vt:lpstr>Notes</vt:lpstr>
      <vt:lpstr>Writing class</vt:lpstr>
      <vt:lpstr>Design Class</vt:lpstr>
      <vt:lpstr>Example</vt:lpstr>
      <vt:lpstr>Cont.</vt:lpstr>
      <vt:lpstr>Cont.</vt:lpstr>
      <vt:lpstr>Summary</vt:lpstr>
      <vt:lpstr>OBJECT</vt:lpstr>
      <vt:lpstr>Making your first object</vt:lpstr>
      <vt:lpstr>Write class</vt:lpstr>
      <vt:lpstr>Write tester/driver class</vt:lpstr>
      <vt:lpstr>Write test</vt:lpstr>
      <vt:lpstr>Let’s create baby</vt:lpstr>
      <vt:lpstr>Two use of main</vt:lpstr>
      <vt:lpstr>Class is not object</vt:lpstr>
      <vt:lpstr>Example</vt:lpstr>
      <vt:lpstr>Assignment</vt:lpstr>
      <vt:lpstr>Variable</vt:lpstr>
      <vt:lpstr>OOP Characteristics</vt:lpstr>
      <vt:lpstr>More compact definition</vt:lpstr>
      <vt:lpstr>Quiz!!!</vt:lpstr>
      <vt:lpstr>2 Rule for variables</vt:lpstr>
      <vt:lpstr>What variable does?</vt:lpstr>
      <vt:lpstr>Primitive type variable</vt:lpstr>
      <vt:lpstr>Example</vt:lpstr>
      <vt:lpstr>Reference type variable</vt:lpstr>
      <vt:lpstr>Cont.</vt:lpstr>
      <vt:lpstr>You manipulate object with reference</vt:lpstr>
      <vt:lpstr>Reference as remote</vt:lpstr>
      <vt:lpstr>Example</vt:lpstr>
      <vt:lpstr>3 Steps Object creation</vt:lpstr>
      <vt:lpstr>Where program lives</vt:lpstr>
      <vt:lpstr>3 things to remember</vt:lpstr>
      <vt:lpstr>Life and death of object</vt:lpstr>
      <vt:lpstr>Cont.</vt:lpstr>
      <vt:lpstr>Cont.</vt:lpstr>
      <vt:lpstr>Cont.</vt:lpstr>
      <vt:lpstr>Cont.</vt:lpstr>
      <vt:lpstr>Cont.</vt:lpstr>
      <vt:lpstr>Complex example</vt:lpstr>
      <vt:lpstr>Ilustration (create animation)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</dc:title>
  <dc:creator>Gandalf</dc:creator>
  <cp:lastModifiedBy>mylenovo</cp:lastModifiedBy>
  <cp:revision>117</cp:revision>
  <dcterms:created xsi:type="dcterms:W3CDTF">2014-02-01T13:52:19Z</dcterms:created>
  <dcterms:modified xsi:type="dcterms:W3CDTF">2017-01-25T07:00:54Z</dcterms:modified>
</cp:coreProperties>
</file>