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93" r:id="rId4"/>
    <p:sldId id="297" r:id="rId5"/>
    <p:sldId id="294" r:id="rId6"/>
    <p:sldId id="295" r:id="rId7"/>
    <p:sldId id="296" r:id="rId8"/>
    <p:sldId id="303" r:id="rId9"/>
    <p:sldId id="305" r:id="rId10"/>
    <p:sldId id="310" r:id="rId11"/>
    <p:sldId id="311" r:id="rId12"/>
    <p:sldId id="306" r:id="rId13"/>
    <p:sldId id="304" r:id="rId14"/>
    <p:sldId id="307" r:id="rId15"/>
    <p:sldId id="308" r:id="rId16"/>
    <p:sldId id="309" r:id="rId17"/>
    <p:sldId id="300" r:id="rId18"/>
    <p:sldId id="301" r:id="rId19"/>
    <p:sldId id="302" r:id="rId20"/>
    <p:sldId id="290" r:id="rId21"/>
    <p:sldId id="292" r:id="rId22"/>
    <p:sldId id="291" r:id="rId23"/>
    <p:sldId id="260" r:id="rId24"/>
    <p:sldId id="312" r:id="rId25"/>
    <p:sldId id="261" r:id="rId26"/>
    <p:sldId id="262" r:id="rId27"/>
    <p:sldId id="266" r:id="rId28"/>
    <p:sldId id="313" r:id="rId29"/>
    <p:sldId id="269" r:id="rId30"/>
    <p:sldId id="271" r:id="rId31"/>
    <p:sldId id="314" r:id="rId32"/>
    <p:sldId id="273" r:id="rId33"/>
    <p:sldId id="272" r:id="rId34"/>
    <p:sldId id="315" r:id="rId35"/>
    <p:sldId id="316" r:id="rId36"/>
    <p:sldId id="318" r:id="rId37"/>
    <p:sldId id="317" r:id="rId38"/>
    <p:sldId id="319" r:id="rId39"/>
    <p:sldId id="320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155" autoAdjust="0"/>
    <p:restoredTop sz="94660"/>
  </p:normalViewPr>
  <p:slideViewPr>
    <p:cSldViewPr>
      <p:cViewPr varScale="1">
        <p:scale>
          <a:sx n="71" d="100"/>
          <a:sy n="71" d="100"/>
        </p:scale>
        <p:origin x="7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1.xml"/><Relationship Id="rId3" Type="http://schemas.openxmlformats.org/officeDocument/2006/relationships/slide" Target="slides/slide41.xml"/><Relationship Id="rId7" Type="http://schemas.openxmlformats.org/officeDocument/2006/relationships/slide" Target="slides/slide50.xml"/><Relationship Id="rId2" Type="http://schemas.openxmlformats.org/officeDocument/2006/relationships/slide" Target="slides/slide40.xml"/><Relationship Id="rId1" Type="http://schemas.openxmlformats.org/officeDocument/2006/relationships/slide" Target="slides/slide7.xml"/><Relationship Id="rId6" Type="http://schemas.openxmlformats.org/officeDocument/2006/relationships/slide" Target="slides/slide49.xml"/><Relationship Id="rId5" Type="http://schemas.openxmlformats.org/officeDocument/2006/relationships/slide" Target="slides/slide48.xml"/><Relationship Id="rId4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2456-8175-44A0-8DC0-BA3C3CEA53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587-23E3-4CEB-9187-0C51CADEB5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D734-A918-4707-B62E-77E0BED43C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C499-48C9-4E3A-9D3B-8330911206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8EA-4BAF-410F-ACE9-B9F46770F7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8CEA-8CBF-4EDA-BD76-B4C124F9BA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1CA4-DD75-4C05-9ED4-C653BFBB2F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D943-5A34-47C5-A49F-37399359A6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2FC-6A35-4494-B818-BCD544DD3D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2F45-3061-4723-8D71-F4C338850C0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E5112-ECDE-4277-8C98-BBB0E29141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B24FA64-08BF-4A78-9092-4727FE4D80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Pol</a:t>
            </a:r>
            <a:r>
              <a:rPr lang="id-ID" sz="4400" dirty="0" smtClean="0"/>
              <a:t>i</a:t>
            </a:r>
            <a:r>
              <a:rPr lang="en-US" sz="4400" dirty="0" err="1" smtClean="0"/>
              <a:t>mor</a:t>
            </a:r>
            <a:r>
              <a:rPr lang="id-ID" sz="4400" dirty="0" smtClean="0"/>
              <a:t>fisme</a:t>
            </a:r>
            <a:endParaRPr lang="id-ID" sz="4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Berorientasi Obyek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Daftar Parameter Pada Overloading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Perbedaan daftar parameter bukan hanya terjadi pada perbedaan banyaknya parameter, tetapi juga urutan dari parameter tersebut. </a:t>
            </a:r>
          </a:p>
          <a:p>
            <a:pPr>
              <a:lnSpc>
                <a:spcPct val="90000"/>
              </a:lnSpc>
            </a:pPr>
            <a:r>
              <a:rPr lang="en-US" sz="2100"/>
              <a:t>Misalnya saja dua buah parameter berikut ini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function_member(int x, String 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function_member(String n, int x)</a:t>
            </a:r>
          </a:p>
          <a:p>
            <a:pPr>
              <a:lnSpc>
                <a:spcPct val="90000"/>
              </a:lnSpc>
            </a:pPr>
            <a:r>
              <a:rPr lang="en-US" sz="2100"/>
              <a:t>Dua parameter tersebut juga dianggap berbeda daftar parameternya.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Daftar Parameter Pada Overloading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Daftar parameter tidak terkait dengan penamaan variabel yang ada dalam parameter. </a:t>
            </a:r>
          </a:p>
          <a:p>
            <a:pPr>
              <a:lnSpc>
                <a:spcPct val="80000"/>
              </a:lnSpc>
            </a:pPr>
            <a:r>
              <a:rPr lang="en-US" sz="2600"/>
              <a:t>Misalnya saja 2 daftar parameter berikut :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function_member(int x)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function_member(int y)	</a:t>
            </a:r>
          </a:p>
          <a:p>
            <a:pPr>
              <a:lnSpc>
                <a:spcPct val="80000"/>
              </a:lnSpc>
            </a:pPr>
            <a:r>
              <a:rPr lang="en-US" sz="2600"/>
              <a:t>Dua daftar parameter diatas dianggap sama karena yang berbeda hanya penamaan variabel parameternya saja.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7543800" cy="800100"/>
          </a:xfrm>
        </p:spPr>
        <p:txBody>
          <a:bodyPr/>
          <a:lstStyle/>
          <a:p>
            <a:r>
              <a:rPr lang="en-US"/>
              <a:t>Contoh Overloading</a:t>
            </a:r>
            <a:endParaRPr lang="id-ID"/>
          </a:p>
        </p:txBody>
      </p:sp>
      <p:graphicFrame>
        <p:nvGraphicFramePr>
          <p:cNvPr id="6656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86013" y="3590925"/>
          <a:ext cx="37623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Bitmap Image" r:id="rId3" imgW="3761905" imgH="819048" progId="Paint.Picture">
                  <p:embed/>
                </p:oleObj>
              </mc:Choice>
              <mc:Fallback>
                <p:oleObj name="Bitmap Image" r:id="rId3" imgW="3761905" imgH="81904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590925"/>
                        <a:ext cx="376237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379412"/>
          </a:xfrm>
        </p:spPr>
        <p:txBody>
          <a:bodyPr/>
          <a:lstStyle/>
          <a:p>
            <a:r>
              <a:rPr lang="en-US" sz="3500"/>
              <a:t>Contoh</a:t>
            </a:r>
          </a:p>
        </p:txBody>
      </p:sp>
      <p:sp>
        <p:nvSpPr>
          <p:cNvPr id="64516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685800" y="981075"/>
            <a:ext cx="7696200" cy="48244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public class Bentuk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void Gambar(int t1)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void Gambar(int t1, int t2)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void Gambar(int t1, int t2, int t3)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void Gambar(int t1, int t2, int t3, int t4)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}</a:t>
            </a: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21378"/>
              </p:ext>
            </p:extLst>
          </p:nvPr>
        </p:nvGraphicFramePr>
        <p:xfrm>
          <a:off x="179512" y="1989138"/>
          <a:ext cx="8243887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Bitmap Image" r:id="rId3" imgW="4038095" imgH="1419048" progId="Paint.Picture">
                  <p:embed/>
                </p:oleObj>
              </mc:Choice>
              <mc:Fallback>
                <p:oleObj name="Bitmap Image" r:id="rId3" imgW="4038095" imgH="14190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9138"/>
                        <a:ext cx="8243887" cy="289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Overloading juga bisa terjadi antara parent class dengan subclass-nya jika memenuhi ketiga syarat overload.</a:t>
            </a:r>
          </a:p>
          <a:p>
            <a:r>
              <a:rPr lang="en-US"/>
              <a:t>Misalnya saja dari class Bentuk pada contoh sebelumnya kita turunkan sebuah class baru yang bernama WarnaiBentuk.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539750" y="1196975"/>
            <a:ext cx="7777163" cy="35274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public class WarnaiBentuk extends Bentuk {</a:t>
            </a: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void Gambar(String warna, int t1, int t2, int3) {</a:t>
            </a: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void Gambar(String warna, int t1, int t2, int3, int t4) {</a:t>
            </a: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}</a:t>
            </a: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Overloading</a:t>
            </a:r>
            <a:endParaRPr lang="id-ID"/>
          </a:p>
        </p:txBody>
      </p:sp>
      <p:graphicFrame>
        <p:nvGraphicFramePr>
          <p:cNvPr id="604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08038" y="2395538"/>
          <a:ext cx="6916737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Bitmap Image" r:id="rId3" imgW="6916115" imgH="3209524" progId="Paint.Picture">
                  <p:embed/>
                </p:oleObj>
              </mc:Choice>
              <mc:Fallback>
                <p:oleObj name="Bitmap Image" r:id="rId3" imgW="6916115" imgH="32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395538"/>
                        <a:ext cx="6916737" cy="320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62025"/>
          </a:xfrm>
        </p:spPr>
        <p:txBody>
          <a:bodyPr/>
          <a:lstStyle/>
          <a:p>
            <a:r>
              <a:rPr lang="en-US"/>
              <a:t>Constructor Overloading</a:t>
            </a:r>
            <a:endParaRPr lang="id-ID"/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43063" y="2128838"/>
          <a:ext cx="52482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Bitmap Image" r:id="rId3" imgW="5249008" imgH="3742857" progId="Paint.Picture">
                  <p:embed/>
                </p:oleObj>
              </mc:Choice>
              <mc:Fallback>
                <p:oleObj name="Bitmap Image" r:id="rId3" imgW="5249008" imgH="37428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128838"/>
                        <a:ext cx="5248275" cy="374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Memanggil</a:t>
            </a:r>
            <a:r>
              <a:rPr lang="en-US" dirty="0"/>
              <a:t> parent class </a:t>
            </a:r>
            <a:r>
              <a:rPr lang="en-US" dirty="0" err="1" smtClean="0"/>
              <a:t>constru</a:t>
            </a:r>
            <a:r>
              <a:rPr lang="id-ID" dirty="0" smtClean="0"/>
              <a:t>c</a:t>
            </a:r>
            <a:r>
              <a:rPr lang="en-US" dirty="0" smtClean="0"/>
              <a:t>tor</a:t>
            </a:r>
            <a:endParaRPr lang="id-ID" dirty="0"/>
          </a:p>
        </p:txBody>
      </p:sp>
      <p:graphicFrame>
        <p:nvGraphicFramePr>
          <p:cNvPr id="624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9125" y="2366963"/>
          <a:ext cx="7294563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Bitmap Image" r:id="rId3" imgW="7295238" imgH="3266667" progId="Paint.Picture">
                  <p:embed/>
                </p:oleObj>
              </mc:Choice>
              <mc:Fallback>
                <p:oleObj name="Bitmap Image" r:id="rId3" imgW="7295238" imgH="32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366963"/>
                        <a:ext cx="7294563" cy="326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Topik</a:t>
            </a:r>
            <a:endParaRPr lang="id-ID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Overriding</a:t>
            </a:r>
          </a:p>
          <a:p>
            <a:pPr>
              <a:lnSpc>
                <a:spcPct val="80000"/>
              </a:lnSpc>
            </a:pPr>
            <a:r>
              <a:rPr lang="en-US" sz="2600"/>
              <a:t>Overloading</a:t>
            </a:r>
          </a:p>
          <a:p>
            <a:pPr>
              <a:lnSpc>
                <a:spcPct val="80000"/>
              </a:lnSpc>
            </a:pPr>
            <a:r>
              <a:rPr lang="en-US" sz="2600"/>
              <a:t>Constructor overloading</a:t>
            </a:r>
          </a:p>
          <a:p>
            <a:pPr>
              <a:lnSpc>
                <a:spcPct val="80000"/>
              </a:lnSpc>
            </a:pPr>
            <a:r>
              <a:rPr lang="en-US" sz="2600"/>
              <a:t>Polymorphism</a:t>
            </a:r>
          </a:p>
          <a:p>
            <a:pPr>
              <a:lnSpc>
                <a:spcPct val="80000"/>
              </a:lnSpc>
            </a:pPr>
            <a:r>
              <a:rPr lang="en-US" sz="2600"/>
              <a:t>Virtual Method Invocation</a:t>
            </a:r>
          </a:p>
          <a:p>
            <a:pPr>
              <a:lnSpc>
                <a:spcPct val="80000"/>
              </a:lnSpc>
            </a:pPr>
            <a:r>
              <a:rPr lang="en-US" sz="2600"/>
              <a:t>Polymorphic arguments</a:t>
            </a:r>
          </a:p>
          <a:p>
            <a:pPr>
              <a:lnSpc>
                <a:spcPct val="80000"/>
              </a:lnSpc>
            </a:pPr>
            <a:r>
              <a:rPr lang="en-US" sz="2600"/>
              <a:t>Operator instanceof</a:t>
            </a:r>
          </a:p>
          <a:p>
            <a:pPr>
              <a:lnSpc>
                <a:spcPct val="80000"/>
              </a:lnSpc>
            </a:pPr>
            <a:r>
              <a:rPr lang="en-US" sz="2600"/>
              <a:t>Casting &amp; Convertion Objects</a:t>
            </a:r>
            <a:endParaRPr lang="id-ID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</a:t>
            </a:r>
            <a:r>
              <a:rPr lang="id-ID" dirty="0" smtClean="0"/>
              <a:t>i</a:t>
            </a:r>
            <a:r>
              <a:rPr lang="en-US" dirty="0" err="1" smtClean="0"/>
              <a:t>mor</a:t>
            </a:r>
            <a:r>
              <a:rPr lang="id-ID" dirty="0" smtClean="0"/>
              <a:t>fisme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Polimorfisme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Misal: Manager adalah Employee</a:t>
            </a:r>
          </a:p>
        </p:txBody>
      </p:sp>
      <p:sp>
        <p:nvSpPr>
          <p:cNvPr id="52227" name="Text Box 3"/>
          <p:cNvSpPr txBox="1"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charset="-128"/>
              </a:rPr>
              <a:t>	public class Employee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charset="-128"/>
              </a:rPr>
              <a:t>		</a:t>
            </a:r>
            <a:r>
              <a:rPr lang="en-US" altLang="ja-JP" sz="1700" b="1">
                <a:ea typeface="ＭＳ Ｐゴシック" charset="-128"/>
              </a:rPr>
              <a:t>public String nama;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charset="-128"/>
              </a:rPr>
              <a:t>		public String gaji;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charset="-128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charset="-128"/>
              </a:rPr>
              <a:t>		void infoNama(){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charset="-128"/>
              </a:rPr>
              <a:t>			System.out.println(</a:t>
            </a:r>
            <a:r>
              <a:rPr lang="en-US" altLang="ja-JP" sz="1700" b="1">
                <a:latin typeface="Tahoma"/>
                <a:ea typeface="ＭＳ Ｐゴシック" charset="-128"/>
              </a:rPr>
              <a:t>“</a:t>
            </a:r>
            <a:r>
              <a:rPr lang="en-US" altLang="ja-JP" sz="1700" b="1">
                <a:ea typeface="ＭＳ Ｐゴシック" charset="-128"/>
              </a:rPr>
              <a:t>Nama</a:t>
            </a:r>
            <a:r>
              <a:rPr lang="en-US" altLang="ja-JP" sz="1700" b="1">
                <a:latin typeface="Tahoma"/>
                <a:ea typeface="ＭＳ Ｐゴシック" charset="-128"/>
              </a:rPr>
              <a:t>”</a:t>
            </a:r>
            <a:r>
              <a:rPr lang="en-US" altLang="ja-JP" sz="1700" b="1">
                <a:ea typeface="ＭＳ Ｐゴシック" charset="-128"/>
              </a:rPr>
              <a:t> + nama);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charset="-128"/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charset="-128"/>
              </a:rPr>
              <a:t>	}</a:t>
            </a:r>
            <a:endParaRPr lang="en-US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ja-JP" sz="17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charset="-128"/>
              </a:rPr>
              <a:t>	public class Manajer extends Employee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charset="-128"/>
              </a:rPr>
              <a:t>		</a:t>
            </a:r>
            <a:r>
              <a:rPr lang="en-US" altLang="ja-JP" sz="1700" b="1">
                <a:ea typeface="ＭＳ Ｐゴシック" charset="-128"/>
              </a:rPr>
              <a:t>public String departemen;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charset="-128"/>
              </a:rPr>
              <a:t>	}</a:t>
            </a:r>
            <a:endParaRPr lang="en-US" sz="17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chemeClr val="folHlink"/>
                </a:solidFill>
              </a:rPr>
              <a:t>Employee emp = new Manager();</a:t>
            </a:r>
          </a:p>
          <a:p>
            <a:endParaRPr lang="en-US"/>
          </a:p>
          <a:p>
            <a:r>
              <a:rPr lang="en-US"/>
              <a:t>Reference variabel dari emp adalah Employee.</a:t>
            </a:r>
          </a:p>
          <a:p>
            <a:r>
              <a:rPr lang="en-US"/>
              <a:t>Bentuk emp adalah </a:t>
            </a:r>
            <a:r>
              <a:rPr lang="en-US" smtClean="0"/>
              <a:t>Manager.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Polymorphism: ingat !!</a:t>
            </a:r>
            <a:endParaRPr lang="id-ID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Satu obyek hanya boleh mempunyai satu bentuk saja.</a:t>
            </a:r>
          </a:p>
          <a:p>
            <a:r>
              <a:rPr lang="en-US"/>
              <a:t>Yaitu bentuk yang diberikan ketika obyek dibuat.</a:t>
            </a:r>
          </a:p>
          <a:p>
            <a:r>
              <a:rPr lang="en-US"/>
              <a:t>Reference variabel bisa menunjuk ke bentuk yang berbeda.</a:t>
            </a:r>
          </a:p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Method Invocation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Virtual method invocation </a:t>
            </a:r>
            <a:r>
              <a:rPr lang="en-US" sz="2100" dirty="0" err="1"/>
              <a:t>merupakan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hal</a:t>
            </a:r>
            <a:r>
              <a:rPr lang="en-US" sz="2100" dirty="0"/>
              <a:t> yang </a:t>
            </a:r>
            <a:r>
              <a:rPr lang="en-US" sz="2100" dirty="0" err="1"/>
              <a:t>sangat</a:t>
            </a:r>
            <a:r>
              <a:rPr lang="en-US" sz="2100" dirty="0"/>
              <a:t> </a:t>
            </a:r>
            <a:r>
              <a:rPr lang="en-US" sz="2100" dirty="0" err="1"/>
              <a:t>penting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konsep</a:t>
            </a:r>
            <a:r>
              <a:rPr lang="en-US" sz="2100" dirty="0"/>
              <a:t> </a:t>
            </a:r>
            <a:r>
              <a:rPr lang="en-US" sz="2100" dirty="0" err="1"/>
              <a:t>polimorfisme</a:t>
            </a:r>
            <a:r>
              <a:rPr lang="en-US" sz="21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100" dirty="0" err="1"/>
              <a:t>Syarat</a:t>
            </a:r>
            <a:r>
              <a:rPr lang="en-US" sz="2100" dirty="0"/>
              <a:t> </a:t>
            </a:r>
            <a:r>
              <a:rPr lang="en-US" sz="2100" dirty="0" err="1"/>
              <a:t>terjadinya</a:t>
            </a:r>
            <a:r>
              <a:rPr lang="en-US" sz="2100" dirty="0"/>
              <a:t> VMI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sebelumnya</a:t>
            </a:r>
            <a:r>
              <a:rPr lang="en-US" sz="2100" dirty="0"/>
              <a:t> </a:t>
            </a:r>
            <a:r>
              <a:rPr lang="en-US" sz="2100" dirty="0" err="1"/>
              <a:t>sudah</a:t>
            </a:r>
            <a:r>
              <a:rPr lang="en-US" sz="2100" dirty="0"/>
              <a:t> </a:t>
            </a:r>
            <a:r>
              <a:rPr lang="en-US" sz="2100" dirty="0" err="1"/>
              <a:t>terjadi</a:t>
            </a:r>
            <a:r>
              <a:rPr lang="en-US" sz="2100" dirty="0"/>
              <a:t> polymorphism.</a:t>
            </a:r>
          </a:p>
          <a:p>
            <a:pPr>
              <a:lnSpc>
                <a:spcPct val="90000"/>
              </a:lnSpc>
            </a:pP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saat</a:t>
            </a:r>
            <a:r>
              <a:rPr lang="en-US" sz="2100" dirty="0"/>
              <a:t> </a:t>
            </a:r>
            <a:r>
              <a:rPr lang="en-US" sz="2100" dirty="0" err="1"/>
              <a:t>obyek</a:t>
            </a:r>
            <a:r>
              <a:rPr lang="en-US" sz="2100" dirty="0"/>
              <a:t> yang </a:t>
            </a:r>
            <a:r>
              <a:rPr lang="en-US" sz="2100" dirty="0" err="1"/>
              <a:t>sudah</a:t>
            </a:r>
            <a:r>
              <a:rPr lang="en-US" sz="2100" dirty="0"/>
              <a:t> </a:t>
            </a:r>
            <a:r>
              <a:rPr lang="en-US" sz="2100" dirty="0" err="1"/>
              <a:t>dibuat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r>
              <a:rPr lang="en-US" sz="2100" dirty="0"/>
              <a:t> </a:t>
            </a:r>
            <a:r>
              <a:rPr lang="en-US" sz="2100" dirty="0" err="1"/>
              <a:t>memanggil</a:t>
            </a:r>
            <a:r>
              <a:rPr lang="en-US" sz="2100" dirty="0"/>
              <a:t> overridden method </a:t>
            </a:r>
            <a:r>
              <a:rPr lang="en-US" sz="2100" dirty="0" err="1"/>
              <a:t>pada</a:t>
            </a:r>
            <a:r>
              <a:rPr lang="en-US" sz="2100" dirty="0"/>
              <a:t> parent class, </a:t>
            </a:r>
            <a:r>
              <a:rPr lang="en-US" sz="2100" dirty="0" err="1"/>
              <a:t>kompiler</a:t>
            </a:r>
            <a:r>
              <a:rPr lang="en-US" sz="2100" dirty="0"/>
              <a:t> Java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melakukan</a:t>
            </a:r>
            <a:r>
              <a:rPr lang="en-US" sz="2100" dirty="0"/>
              <a:t> invocation (</a:t>
            </a:r>
            <a:r>
              <a:rPr lang="en-US" sz="2100" dirty="0" err="1"/>
              <a:t>pemanggilan</a:t>
            </a:r>
            <a:r>
              <a:rPr lang="en-US" sz="2100" dirty="0"/>
              <a:t>) </a:t>
            </a:r>
            <a:r>
              <a:rPr lang="en-US" sz="2100" dirty="0" err="1"/>
              <a:t>terhadap</a:t>
            </a:r>
            <a:r>
              <a:rPr lang="en-US" sz="2100" dirty="0"/>
              <a:t> overriding method </a:t>
            </a:r>
            <a:r>
              <a:rPr lang="en-US" sz="2100" dirty="0" err="1"/>
              <a:t>pada</a:t>
            </a:r>
            <a:r>
              <a:rPr lang="en-US" sz="2100" dirty="0"/>
              <a:t> subclass, </a:t>
            </a:r>
            <a:r>
              <a:rPr lang="en-US" sz="2100" dirty="0" err="1"/>
              <a:t>dimana</a:t>
            </a:r>
            <a:r>
              <a:rPr lang="en-US" sz="2100" dirty="0"/>
              <a:t> yang </a:t>
            </a:r>
            <a:r>
              <a:rPr lang="en-US" sz="2100" dirty="0" err="1"/>
              <a:t>seharusnya</a:t>
            </a:r>
            <a:r>
              <a:rPr lang="en-US" sz="2100" dirty="0"/>
              <a:t> </a:t>
            </a:r>
            <a:r>
              <a:rPr lang="en-US" sz="2100" dirty="0" err="1"/>
              <a:t>dipanggil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overridden.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26288" cy="1600200"/>
          </a:xfrm>
        </p:spPr>
        <p:txBody>
          <a:bodyPr/>
          <a:lstStyle/>
          <a:p>
            <a:r>
              <a:rPr lang="en-US"/>
              <a:t>Contoh Virtual Method Invocation</a:t>
            </a:r>
            <a:endParaRPr lang="id-ID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/>
              <a:t>	</a:t>
            </a:r>
            <a:r>
              <a:rPr lang="en-US" sz="2600">
                <a:latin typeface="Courier New" pitchFamily="49" charset="0"/>
              </a:rPr>
              <a:t>class Employee{}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class Manager extends Employee{}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…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Employee emp = new Manager();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emp.getDetails();</a:t>
            </a:r>
          </a:p>
          <a:p>
            <a:endParaRPr lang="id-ID" sz="26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99313" cy="1600200"/>
          </a:xfrm>
        </p:spPr>
        <p:txBody>
          <a:bodyPr/>
          <a:lstStyle/>
          <a:p>
            <a:r>
              <a:rPr lang="en-US"/>
              <a:t>Virtual Method Invocation</a:t>
            </a:r>
            <a:endParaRPr lang="id-ID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Yang terjadi pada contoh:</a:t>
            </a:r>
          </a:p>
          <a:p>
            <a:pPr>
              <a:lnSpc>
                <a:spcPct val="90000"/>
              </a:lnSpc>
            </a:pPr>
            <a:r>
              <a:rPr lang="en-US" sz="2100"/>
              <a:t>Obyek e mempunyai behavior yang sesuai dengan runtime type bukan compile type.</a:t>
            </a:r>
          </a:p>
          <a:p>
            <a:pPr>
              <a:lnSpc>
                <a:spcPct val="90000"/>
              </a:lnSpc>
            </a:pPr>
            <a:r>
              <a:rPr lang="en-US" sz="2100"/>
              <a:t>Ketika compile time e adalah Employee.</a:t>
            </a:r>
          </a:p>
          <a:p>
            <a:pPr>
              <a:lnSpc>
                <a:spcPct val="90000"/>
              </a:lnSpc>
            </a:pPr>
            <a:r>
              <a:rPr lang="en-US" sz="2100"/>
              <a:t>Ketika runtime e adalah Manager.</a:t>
            </a:r>
          </a:p>
          <a:p>
            <a:pPr>
              <a:lnSpc>
                <a:spcPct val="90000"/>
              </a:lnSpc>
            </a:pPr>
            <a:r>
              <a:rPr lang="en-US" sz="2100"/>
              <a:t>Jadi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emp hanya bisa mengakses variabel milik Employee.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emp hanya bisa mengakses method milik Manager</a:t>
            </a:r>
          </a:p>
          <a:p>
            <a:pPr>
              <a:lnSpc>
                <a:spcPct val="90000"/>
              </a:lnSpc>
            </a:pPr>
            <a:endParaRPr lang="id-ID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70750" cy="1600200"/>
          </a:xfrm>
        </p:spPr>
        <p:txBody>
          <a:bodyPr/>
          <a:lstStyle/>
          <a:p>
            <a:r>
              <a:rPr lang="en-US"/>
              <a:t>Virtual Method Invocation</a:t>
            </a:r>
            <a:endParaRPr lang="id-ID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Bagaimana dengan konstruktor yang dijalankan?</a:t>
            </a:r>
          </a:p>
          <a:p>
            <a:pPr>
              <a:lnSpc>
                <a:spcPct val="90000"/>
              </a:lnSpc>
            </a:pPr>
            <a:r>
              <a:rPr lang="en-US" sz="2100"/>
              <a:t>Pada pembentukan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</a:t>
            </a:r>
            <a:r>
              <a:rPr lang="en-US" sz="2100">
                <a:latin typeface="Courier New" pitchFamily="49" charset="0"/>
              </a:rPr>
              <a:t>Employee e = new Manager();</a:t>
            </a:r>
          </a:p>
          <a:p>
            <a:pPr>
              <a:lnSpc>
                <a:spcPct val="90000"/>
              </a:lnSpc>
            </a:pPr>
            <a:r>
              <a:rPr lang="en-US" sz="2100"/>
              <a:t>Pertama kali akan menjalankan konstruktor Manager,  ketika  ketemu super() maka akan menjalankan konstruktor Employee (superclass), setelah semua statement dieksekusi  baru kemudian menjalankan konstruktor Manager (subclass).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549275"/>
          <a:ext cx="7632700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Bitmap Image" r:id="rId3" imgW="4105848" imgH="2666667" progId="Paint.Picture">
                  <p:embed/>
                </p:oleObj>
              </mc:Choice>
              <mc:Fallback>
                <p:oleObj name="Bitmap Image" r:id="rId3" imgW="4105848" imgH="26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7632700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Arguments</a:t>
            </a:r>
            <a:endParaRPr lang="id-ID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/>
              <a:t>Polymorphic arguments adalah tipe data suatu argumen pada suatu method yang </a:t>
            </a:r>
            <a:r>
              <a:rPr lang="en-US">
                <a:solidFill>
                  <a:schemeClr val="tx2"/>
                </a:solidFill>
              </a:rPr>
              <a:t>bisa</a:t>
            </a:r>
            <a:r>
              <a:rPr lang="en-US"/>
              <a:t> menerima suatu nilai yang bertipe subclass-nya.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558800"/>
            <a:ext cx="7543800" cy="671513"/>
          </a:xfrm>
        </p:spPr>
        <p:txBody>
          <a:bodyPr/>
          <a:lstStyle/>
          <a:p>
            <a:r>
              <a:rPr lang="en-US"/>
              <a:t>Overriding</a:t>
            </a:r>
            <a:endParaRPr lang="en-GB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3453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charset="0"/>
              </a:defRPr>
            </a:lvl1pPr>
            <a:lvl2pPr marL="804863" indent="-269875">
              <a:defRPr>
                <a:solidFill>
                  <a:schemeClr val="tx1"/>
                </a:solidFill>
                <a:latin typeface="Arial" charset="0"/>
              </a:defRPr>
            </a:lvl2pPr>
            <a:lvl3pPr marL="984250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Subclass yang berusaha memodifikasi tingkah laku yang diwarisi dari superclass.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Tujuan: subclass memiliki tingkah laku yang lebih spesifik.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Dilakukan dengan cara mendeklarasikan kembali method milik parent class di subclass.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Arguments</a:t>
            </a:r>
            <a:endParaRPr lang="id-ID"/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1273"/>
              </p:ext>
            </p:extLst>
          </p:nvPr>
        </p:nvGraphicFramePr>
        <p:xfrm>
          <a:off x="179139" y="1989138"/>
          <a:ext cx="8281293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Bitmap Image" r:id="rId3" imgW="6496957" imgH="2390476" progId="Paint.Picture">
                  <p:embed/>
                </p:oleObj>
              </mc:Choice>
              <mc:Fallback>
                <p:oleObj name="Bitmap Image" r:id="rId3" imgW="6496957" imgH="23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39" y="1989138"/>
                        <a:ext cx="8281293" cy="315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685800" y="404813"/>
            <a:ext cx="7696200" cy="50815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class </a:t>
            </a:r>
            <a:r>
              <a:rPr lang="en-US" altLang="ja-JP" sz="1700" dirty="0" err="1">
                <a:ea typeface="ＭＳ Ｐゴシック" charset="-128"/>
              </a:rPr>
              <a:t>Pegawai</a:t>
            </a:r>
            <a:r>
              <a:rPr lang="en-US" altLang="ja-JP" sz="1700" dirty="0">
                <a:ea typeface="ＭＳ Ｐゴシック" charset="-128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</a:t>
            </a:r>
            <a:r>
              <a:rPr lang="en-US" altLang="ja-JP" sz="1700" dirty="0">
                <a:latin typeface="Comic Sans MS"/>
                <a:ea typeface="ＭＳ Ｐゴシック" charset="-128"/>
              </a:rPr>
              <a:t>…</a:t>
            </a:r>
            <a:endParaRPr lang="en-US" altLang="ja-JP" sz="17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ja-JP" sz="17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class </a:t>
            </a:r>
            <a:r>
              <a:rPr lang="en-US" altLang="ja-JP" sz="1700" dirty="0" err="1">
                <a:ea typeface="ＭＳ Ｐゴシック" charset="-128"/>
              </a:rPr>
              <a:t>Manajer</a:t>
            </a:r>
            <a:r>
              <a:rPr lang="en-US" altLang="ja-JP" sz="1700" dirty="0">
                <a:ea typeface="ＭＳ Ｐゴシック" charset="-128"/>
              </a:rPr>
              <a:t> extends </a:t>
            </a:r>
            <a:r>
              <a:rPr lang="en-US" altLang="ja-JP" sz="1700" dirty="0" err="1">
                <a:ea typeface="ＭＳ Ｐゴシック" charset="-128"/>
              </a:rPr>
              <a:t>Pegawai</a:t>
            </a:r>
            <a:r>
              <a:rPr lang="en-US" altLang="ja-JP" sz="1700" dirty="0">
                <a:ea typeface="ＭＳ Ｐゴシック" charset="-128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</a:t>
            </a:r>
            <a:r>
              <a:rPr lang="en-US" altLang="ja-JP" sz="1700" dirty="0">
                <a:latin typeface="Comic Sans MS"/>
                <a:ea typeface="ＭＳ Ｐゴシック" charset="-128"/>
              </a:rPr>
              <a:t>…</a:t>
            </a:r>
            <a:endParaRPr lang="en-US" altLang="ja-JP" sz="17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ja-JP" sz="17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public class </a:t>
            </a:r>
            <a:r>
              <a:rPr lang="en-US" altLang="ja-JP" sz="1700" dirty="0" err="1">
                <a:ea typeface="ＭＳ Ｐゴシック" charset="-128"/>
              </a:rPr>
              <a:t>Tes</a:t>
            </a:r>
            <a:r>
              <a:rPr lang="en-US" altLang="ja-JP" sz="1700" dirty="0">
                <a:ea typeface="ＭＳ Ｐゴシック" charset="-128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public static void Proses(</a:t>
            </a:r>
            <a:r>
              <a:rPr lang="en-US" altLang="ja-JP" sz="1700" dirty="0" err="1">
                <a:ea typeface="ＭＳ Ｐゴシック" charset="-128"/>
              </a:rPr>
              <a:t>Pegawai</a:t>
            </a:r>
            <a:r>
              <a:rPr lang="en-US" altLang="ja-JP" sz="1700" dirty="0">
                <a:ea typeface="ＭＳ Ｐゴシック" charset="-128"/>
              </a:rPr>
              <a:t> peg)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	</a:t>
            </a:r>
            <a:r>
              <a:rPr lang="en-US" altLang="ja-JP" sz="1700" dirty="0">
                <a:latin typeface="Comic Sans MS"/>
                <a:ea typeface="ＭＳ Ｐゴシック" charset="-128"/>
              </a:rPr>
              <a:t>…</a:t>
            </a:r>
            <a:endParaRPr lang="en-US" altLang="ja-JP" sz="17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</a:pPr>
            <a:endParaRPr lang="en-US" altLang="ja-JP" sz="17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public static void main(String </a:t>
            </a:r>
            <a:r>
              <a:rPr lang="en-US" altLang="ja-JP" sz="1700" dirty="0" err="1">
                <a:ea typeface="ＭＳ Ｐゴシック" charset="-128"/>
              </a:rPr>
              <a:t>args</a:t>
            </a:r>
            <a:r>
              <a:rPr lang="en-US" altLang="ja-JP" sz="1700" dirty="0">
                <a:ea typeface="ＭＳ Ｐゴシック" charset="-128"/>
              </a:rPr>
              <a:t>[])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	</a:t>
            </a:r>
            <a:r>
              <a:rPr lang="en-US" altLang="ja-JP" sz="1700" dirty="0" err="1">
                <a:ea typeface="ＭＳ Ｐゴシック" charset="-128"/>
              </a:rPr>
              <a:t>Manajer</a:t>
            </a:r>
            <a:r>
              <a:rPr lang="en-US" altLang="ja-JP" sz="1700" dirty="0">
                <a:ea typeface="ＭＳ Ｐゴシック" charset="-128"/>
              </a:rPr>
              <a:t> man = new </a:t>
            </a:r>
            <a:r>
              <a:rPr lang="en-US" altLang="ja-JP" sz="1700" dirty="0" err="1">
                <a:ea typeface="ＭＳ Ｐゴシック" charset="-128"/>
              </a:rPr>
              <a:t>Manajer</a:t>
            </a:r>
            <a:r>
              <a:rPr lang="en-US" altLang="ja-JP" sz="1700" dirty="0">
                <a:ea typeface="ＭＳ Ｐゴシック" charset="-128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	Proses(man);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dirty="0">
                <a:ea typeface="ＭＳ Ｐゴシック" charset="-128"/>
              </a:rPr>
              <a:t>}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instanceof</a:t>
            </a:r>
            <a:endParaRPr lang="id-ID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7913"/>
            <a:ext cx="8229600" cy="37830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/>
              <a:t>Pernyataan instanceof sangat berguna untuk mengetahui tipe asal dari suatu polymorphic arguments</a:t>
            </a:r>
            <a:r>
              <a:rPr lang="id-ID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instanceof </a:t>
            </a:r>
            <a:endParaRPr lang="id-ID"/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08175" y="2133600"/>
          <a:ext cx="51244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Bitmap Image" r:id="rId3" imgW="5191850" imgH="3704762" progId="Paint.Picture">
                  <p:embed/>
                </p:oleObj>
              </mc:Choice>
              <mc:Fallback>
                <p:oleObj name="Bitmap Image" r:id="rId3" imgW="5191850" imgH="370476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512445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685800" y="404813"/>
            <a:ext cx="7696200" cy="576103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endParaRPr lang="en-US" altLang="ja-JP" sz="15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class Kurir extends Pegawai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</a:t>
            </a: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endParaRPr lang="en-US" altLang="ja-JP" sz="15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ja-JP" sz="15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public class Tes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public static void Proses(Pegawai peg)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if (peg instanceof Manajer)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    		</a:t>
            </a: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r>
              <a:rPr lang="en-US" altLang="ja-JP" sz="1500">
                <a:ea typeface="ＭＳ Ｐゴシック" charset="-128"/>
              </a:rPr>
              <a:t> lakukan tugas-tugas manajer</a:t>
            </a: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endParaRPr lang="en-US" altLang="ja-JP" sz="15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} else if (peg instanceof Kurir)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   	 	</a:t>
            </a: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r>
              <a:rPr lang="en-US" altLang="ja-JP" sz="1500">
                <a:ea typeface="ＭＳ Ｐゴシック" charset="-128"/>
              </a:rPr>
              <a:t> lakukan tugas-tugas kurir</a:t>
            </a: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endParaRPr lang="en-US" altLang="ja-JP" sz="15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} else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   		 </a:t>
            </a: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r>
              <a:rPr lang="en-US" altLang="ja-JP" sz="1500">
                <a:ea typeface="ＭＳ Ｐゴシック" charset="-128"/>
              </a:rPr>
              <a:t> lakukan tugas-tugas lainnya</a:t>
            </a:r>
            <a:r>
              <a:rPr lang="en-US" altLang="ja-JP" sz="1500">
                <a:latin typeface="Comic Sans MS"/>
                <a:ea typeface="ＭＳ Ｐゴシック" charset="-128"/>
              </a:rPr>
              <a:t>…</a:t>
            </a:r>
            <a:endParaRPr lang="en-US" altLang="ja-JP" sz="15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</a:pPr>
            <a:endParaRPr lang="en-US" altLang="ja-JP" sz="15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public static void main(String args[])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Manajer man = new Manajer();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Kurir kur = new Kurir();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Proses(man);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	Proses(kur);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500">
                <a:ea typeface="ＭＳ Ｐゴシック" charset="-128"/>
              </a:rPr>
              <a:t>}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Casting object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Seringkali pemakaian instanceof  diikuti dengan casting object dari tipe parameter ke tipe asal.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Tanpa adanya casting obyek, maka nilai yang akan kita pakai setelah proses instanceof masih bertipe parent class-nya, sehingga jika ia perlu dipakai maka ia harus di casting dulu ke tipe subclass-nya.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ja-JP">
                <a:latin typeface="Comic Sans MS"/>
                <a:ea typeface="ＭＳ Ｐゴシック" charset="-128"/>
              </a:rPr>
              <a:t>…</a:t>
            </a:r>
            <a:endParaRPr lang="en-US" altLang="ja-JP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if (peg instanceof Manajer) {</a:t>
            </a:r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Manajer man = (Manajer) peg;</a:t>
            </a:r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</a:t>
            </a:r>
            <a:r>
              <a:rPr lang="en-US" altLang="ja-JP">
                <a:latin typeface="Comic Sans MS"/>
                <a:ea typeface="ＭＳ Ｐゴシック" charset="-128"/>
              </a:rPr>
              <a:t>…</a:t>
            </a:r>
            <a:r>
              <a:rPr lang="en-US" altLang="ja-JP">
                <a:ea typeface="ＭＳ Ｐゴシック" charset="-128"/>
              </a:rPr>
              <a:t>lakukan tugas-tugas manajer</a:t>
            </a:r>
            <a:r>
              <a:rPr lang="en-US" altLang="ja-JP">
                <a:latin typeface="Comic Sans MS"/>
                <a:ea typeface="ＭＳ Ｐゴシック" charset="-128"/>
              </a:rPr>
              <a:t>…</a:t>
            </a:r>
            <a:endParaRPr lang="en-US" altLang="ja-JP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ja-JP">
                <a:latin typeface="Comic Sans MS"/>
                <a:ea typeface="ＭＳ Ｐゴシック" charset="-128"/>
              </a:rPr>
              <a:t>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Kenapa diperlukan polymorphic arguments?</a:t>
            </a:r>
            <a:endParaRPr lang="id-ID" b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Mengefisienkan pembuatan program</a:t>
            </a:r>
          </a:p>
          <a:p>
            <a:pPr>
              <a:lnSpc>
                <a:spcPct val="90000"/>
              </a:lnSpc>
            </a:pPr>
            <a:r>
              <a:rPr lang="en-US" sz="2100"/>
              <a:t>Misal Employee mempunyai banyak subclass.</a:t>
            </a:r>
          </a:p>
          <a:p>
            <a:pPr>
              <a:lnSpc>
                <a:spcPct val="90000"/>
              </a:lnSpc>
            </a:pPr>
            <a:r>
              <a:rPr lang="en-US" sz="2100"/>
              <a:t>Maka kita harus mendefinisikan semua method yang menangani behavior dari masing-masing subclass.</a:t>
            </a:r>
          </a:p>
          <a:p>
            <a:pPr>
              <a:lnSpc>
                <a:spcPct val="90000"/>
              </a:lnSpc>
            </a:pPr>
            <a:r>
              <a:rPr lang="en-US" sz="2100"/>
              <a:t>Dengan adanya polymorphic arguments kita cukup mendefinisikan satu method saja yang bisa digunakan untuk menangani behavior semua subclass.</a:t>
            </a:r>
            <a:endParaRPr lang="id-ID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Tanpa polymorphic arguments</a:t>
            </a:r>
          </a:p>
        </p:txBody>
      </p:sp>
      <p:sp>
        <p:nvSpPr>
          <p:cNvPr id="87044" name="Text Box 4"/>
          <p:cNvSpPr txBox="1"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public class Tes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static void ProsesManajer()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r>
              <a:rPr lang="en-US" altLang="ja-JP" sz="1900">
                <a:ea typeface="ＭＳ Ｐゴシック" charset="-128"/>
              </a:rPr>
              <a:t>lakukan tugas-tugas manajer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</a:pP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public static void ProsesKurir()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r>
              <a:rPr lang="en-US" altLang="ja-JP" sz="1900">
                <a:ea typeface="ＭＳ Ｐゴシック" charset="-128"/>
              </a:rPr>
              <a:t>lakukan tugas-tugas kurir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	</a:t>
            </a:r>
            <a:r>
              <a:rPr lang="en-US" altLang="ja-JP" sz="1900">
                <a:latin typeface="Comic Sans MS"/>
                <a:ea typeface="ＭＳ Ｐゴシック" charset="-128"/>
              </a:rPr>
              <a:t>…</a:t>
            </a:r>
            <a:endParaRPr lang="en-US" altLang="ja-JP" sz="190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900">
                <a:ea typeface="ＭＳ Ｐゴシック" charset="-128"/>
              </a:rPr>
              <a:t>}</a:t>
            </a: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133600"/>
            <a:ext cx="7986712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Deklarasi method pada subclass harus sama dengan yang terdapat di super class. Kesamaan pada: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Daftar parameter (jumlah, tipe, dan urutan)</a:t>
            </a:r>
            <a:endParaRPr lang="id-ID" sz="2000"/>
          </a:p>
          <a:p>
            <a:pPr>
              <a:lnSpc>
                <a:spcPct val="90000"/>
              </a:lnSpc>
            </a:pPr>
            <a:r>
              <a:rPr lang="en-US" sz="2100"/>
              <a:t>Method pada parent class disebut overriden method</a:t>
            </a:r>
          </a:p>
          <a:p>
            <a:pPr>
              <a:lnSpc>
                <a:spcPct val="90000"/>
              </a:lnSpc>
            </a:pPr>
            <a:r>
              <a:rPr lang="en-US" sz="2100"/>
              <a:t>Method pada subclass disebut overriding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 Conversion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Pada object reference bisa terjadi: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Assignment conversion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Method-call conversion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Casting</a:t>
            </a:r>
          </a:p>
          <a:p>
            <a:pPr>
              <a:lnSpc>
                <a:spcPct val="90000"/>
              </a:lnSpc>
            </a:pPr>
            <a:r>
              <a:rPr lang="en-US" sz="2600"/>
              <a:t>Pada object references tidak terdapat arithmetic promotion karena references tidak dapat dijadikan operan arithmetic.</a:t>
            </a:r>
          </a:p>
          <a:p>
            <a:pPr>
              <a:lnSpc>
                <a:spcPct val="90000"/>
              </a:lnSpc>
            </a:pPr>
            <a:r>
              <a:rPr lang="en-US" sz="2600"/>
              <a:t>Reference conversion terjadi pada saat kompile</a:t>
            </a:r>
          </a:p>
          <a:p>
            <a:pPr lvl="1">
              <a:lnSpc>
                <a:spcPct val="90000"/>
              </a:lnSpc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Object Reference Assignment Conversion</a:t>
            </a:r>
            <a:endParaRPr lang="en-GB" sz="35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100"/>
              <a:t>Terjadi ketika kita memberikan nilai object reference kepada variabel yang tipenya berbeda.</a:t>
            </a:r>
          </a:p>
          <a:p>
            <a:pPr marL="533400" indent="-533400">
              <a:lnSpc>
                <a:spcPct val="90000"/>
              </a:lnSpc>
            </a:pPr>
            <a:r>
              <a:rPr lang="en-US" sz="2100"/>
              <a:t>Three general kinds of object reference type: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sz="2200"/>
              <a:t>A </a:t>
            </a:r>
            <a:r>
              <a:rPr lang="en-US" sz="2200" b="1"/>
              <a:t>class</a:t>
            </a:r>
            <a:r>
              <a:rPr lang="en-US" sz="2200"/>
              <a:t> type, such as Button or Vector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sz="2200"/>
              <a:t>An </a:t>
            </a:r>
            <a:r>
              <a:rPr lang="en-US" sz="2200" b="1"/>
              <a:t>interface</a:t>
            </a:r>
            <a:r>
              <a:rPr lang="en-US" sz="2200"/>
              <a:t> type, such as Runnable or LayoutManager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sz="2200"/>
              <a:t>An </a:t>
            </a:r>
            <a:r>
              <a:rPr lang="en-US" sz="2200" b="1"/>
              <a:t>array</a:t>
            </a:r>
            <a:r>
              <a:rPr lang="en-US" sz="2200"/>
              <a:t> type, such as int[][] or TextArea[]</a:t>
            </a:r>
          </a:p>
          <a:p>
            <a:pPr marL="914400" lvl="1" indent="-569913">
              <a:lnSpc>
                <a:spcPct val="90000"/>
              </a:lnSpc>
            </a:pPr>
            <a:endParaRPr lang="en-US" sz="2200"/>
          </a:p>
          <a:p>
            <a:pPr marL="533400" indent="-533400">
              <a:lnSpc>
                <a:spcPct val="90000"/>
              </a:lnSpc>
            </a:pPr>
            <a:r>
              <a:rPr lang="en-US" sz="2100"/>
              <a:t>Contoh: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10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1. Oldtype x = new Oldtype();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2. Newtype y = x; // reference assignment conversion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OldType to NewType</a:t>
            </a:r>
            <a:endParaRPr lang="en-GB"/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49245"/>
              </p:ext>
            </p:extLst>
          </p:nvPr>
        </p:nvGraphicFramePr>
        <p:xfrm>
          <a:off x="755576" y="2241550"/>
          <a:ext cx="764857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Bitmap Image" r:id="rId3" imgW="5219048" imgH="1733333" progId="Paint.Picture">
                  <p:embed/>
                </p:oleObj>
              </mc:Choice>
              <mc:Fallback>
                <p:oleObj name="Bitmap Image" r:id="rId3" imgW="5219048" imgH="17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41550"/>
                        <a:ext cx="7648575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14400" y="5029200"/>
            <a:ext cx="76962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Oldtype x = new Oldtype();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Newtype y = x; // reference assignment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rules for object reference conversion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Interface hanya dapat di konversi ke interface atau Object.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Jika NewType adalah interface, maka NewType ini harus merupakan superinterface dari OldType.</a:t>
            </a:r>
          </a:p>
          <a:p>
            <a:pPr>
              <a:lnSpc>
                <a:spcPct val="80000"/>
              </a:lnSpc>
            </a:pPr>
            <a:r>
              <a:rPr lang="en-US" sz="2100"/>
              <a:t>Class hanya bisa dikonversi ke class atau interface.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Jika dikonversi ke class, NewType harus merupakan superclass dari OldType.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Jika dikonversi ke interface, OldType (class) harus mengimplementasikan (NewType) interface</a:t>
            </a:r>
          </a:p>
          <a:p>
            <a:pPr>
              <a:lnSpc>
                <a:spcPct val="80000"/>
              </a:lnSpc>
            </a:pPr>
            <a:r>
              <a:rPr lang="en-US" sz="2100"/>
              <a:t>Array hanya dapat dikonversi ke Object, interface Cloneable atau Serializable, atau array.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Hanya array of object references yang dapat dikonversi ke array, dan old element type harus convertible terhadap new element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1036860"/>
            <a:ext cx="3657600" cy="4624388"/>
          </a:xfrm>
          <a:noFill/>
          <a:ln/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47244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Contoh</a:t>
            </a:r>
            <a:r>
              <a:rPr lang="en-US" dirty="0">
                <a:latin typeface="Tahoma" pitchFamily="34" charset="0"/>
              </a:rPr>
              <a:t> 1 :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Tangelo </a:t>
            </a:r>
            <a:r>
              <a:rPr lang="en-US" sz="1600" dirty="0" err="1">
                <a:latin typeface="Courier New" pitchFamily="49" charset="0"/>
              </a:rPr>
              <a:t>tange</a:t>
            </a:r>
            <a:r>
              <a:rPr lang="en-US" sz="1600" dirty="0">
                <a:latin typeface="Courier New" pitchFamily="49" charset="0"/>
              </a:rPr>
              <a:t> = new Tangelo();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Citrus </a:t>
            </a:r>
            <a:r>
              <a:rPr lang="en-US" sz="1600" dirty="0" err="1">
                <a:latin typeface="Courier New" pitchFamily="49" charset="0"/>
              </a:rPr>
              <a:t>cit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tange</a:t>
            </a:r>
            <a:r>
              <a:rPr lang="en-US" dirty="0">
                <a:latin typeface="Tahoma" pitchFamily="34" charset="0"/>
              </a:rPr>
              <a:t>; // No problem</a:t>
            </a: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Contoh</a:t>
            </a:r>
            <a:r>
              <a:rPr lang="en-US" dirty="0">
                <a:latin typeface="Tahoma" pitchFamily="34" charset="0"/>
              </a:rPr>
              <a:t> 2: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Citrus </a:t>
            </a:r>
            <a:r>
              <a:rPr lang="en-US" sz="1600" dirty="0" err="1">
                <a:latin typeface="Courier New" pitchFamily="49" charset="0"/>
              </a:rPr>
              <a:t>cit</a:t>
            </a:r>
            <a:r>
              <a:rPr lang="en-US" sz="1600" dirty="0">
                <a:latin typeface="Courier New" pitchFamily="49" charset="0"/>
              </a:rPr>
              <a:t> = new Citrus();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Tangelo </a:t>
            </a:r>
            <a:r>
              <a:rPr lang="en-US" sz="1600" dirty="0" err="1">
                <a:latin typeface="Courier New" pitchFamily="49" charset="0"/>
              </a:rPr>
              <a:t>tange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cit</a:t>
            </a:r>
            <a:r>
              <a:rPr lang="en-US" dirty="0">
                <a:latin typeface="Tahoma" pitchFamily="34" charset="0"/>
              </a:rPr>
              <a:t>; // compile error</a:t>
            </a: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Contoh</a:t>
            </a:r>
            <a:r>
              <a:rPr lang="en-US" dirty="0">
                <a:latin typeface="Tahoma" pitchFamily="34" charset="0"/>
              </a:rPr>
              <a:t> 3: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Grapefruit g = new Grapefruit();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Squeezable </a:t>
            </a:r>
            <a:r>
              <a:rPr lang="en-US" sz="1600" dirty="0" err="1">
                <a:latin typeface="Courier New" pitchFamily="49" charset="0"/>
              </a:rPr>
              <a:t>squee</a:t>
            </a:r>
            <a:r>
              <a:rPr lang="en-US" sz="1600" dirty="0">
                <a:latin typeface="Courier New" pitchFamily="49" charset="0"/>
              </a:rPr>
              <a:t> = g</a:t>
            </a:r>
            <a:r>
              <a:rPr lang="en-US" sz="1600" dirty="0">
                <a:latin typeface="Tahoma" pitchFamily="34" charset="0"/>
              </a:rPr>
              <a:t>;// No problem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Grapefruit g2 = </a:t>
            </a:r>
            <a:r>
              <a:rPr lang="en-US" sz="1600" dirty="0" err="1">
                <a:latin typeface="Courier New" pitchFamily="49" charset="0"/>
              </a:rPr>
              <a:t>squee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latin typeface="Tahoma" pitchFamily="34" charset="0"/>
              </a:rPr>
              <a:t>// Error</a:t>
            </a:r>
            <a:endParaRPr lang="en-GB" sz="16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6632" y="1066800"/>
            <a:ext cx="3733800" cy="4873625"/>
          </a:xfrm>
          <a:noFill/>
          <a:ln/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0" y="1377950"/>
            <a:ext cx="47244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Contoh 4 :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Fruit fruits[];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Lemon lemons[];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Citrus citruses[] = new Citrus[10];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For (int I=0; I&lt;10; I++) {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citruses[I] = new Citrus();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fruits = citruses; </a:t>
            </a:r>
            <a:r>
              <a:rPr lang="en-US">
                <a:latin typeface="Tahoma" pitchFamily="34" charset="0"/>
              </a:rPr>
              <a:t> // No problem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lemons = citruses; </a:t>
            </a:r>
            <a:r>
              <a:rPr lang="en-US" sz="1600">
                <a:latin typeface="Tahoma" pitchFamily="34" charset="0"/>
              </a:rPr>
              <a:t>// Error</a:t>
            </a:r>
            <a:endParaRPr lang="en-GB" sz="16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Method-Call Conversion</a:t>
            </a:r>
            <a:endParaRPr lang="en-GB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8077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3063" indent="-373063">
              <a:defRPr>
                <a:solidFill>
                  <a:schemeClr val="tx1"/>
                </a:solidFill>
                <a:latin typeface="Arial" charset="0"/>
              </a:defRPr>
            </a:lvl1pPr>
            <a:lvl2pPr marL="5635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Aturan object reference method-call conversion sama dengan aturan pada object reference assignment conversion.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Converting to superclass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 permitted.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Converting to subclass  not permitted.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endParaRPr lang="en-US" sz="240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endParaRPr lang="en-GB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Method-Call Conversion</a:t>
            </a:r>
            <a:endParaRPr lang="en-GB"/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22" y="1700808"/>
            <a:ext cx="4923810" cy="4315428"/>
          </a:xfrm>
          <a:noFill/>
          <a:ln/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3063" indent="-373063">
              <a:defRPr>
                <a:solidFill>
                  <a:schemeClr val="tx1"/>
                </a:solidFill>
                <a:latin typeface="Arial" charset="0"/>
              </a:defRPr>
            </a:lvl1pPr>
            <a:lvl2pPr marL="5635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endParaRPr lang="en-GB" sz="2400">
              <a:latin typeface="Tahoma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44958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Contoh: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Vector myVec = new Vector();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Tangelo tange = new Tangelo();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myVect.add(tange); </a:t>
            </a:r>
            <a:r>
              <a:rPr lang="en-US"/>
              <a:t>// No problem</a:t>
            </a:r>
          </a:p>
          <a:p>
            <a:pPr eaLnBrk="0" hangingPunct="0">
              <a:spcBef>
                <a:spcPct val="50000"/>
              </a:spcBef>
            </a:pPr>
            <a:endParaRPr lang="en-US"/>
          </a:p>
          <a:p>
            <a:pPr eaLnBrk="0" hangingPunct="0">
              <a:spcBef>
                <a:spcPct val="50000"/>
              </a:spcBef>
            </a:pPr>
            <a:r>
              <a:rPr lang="en-US"/>
              <a:t>Note: method add pada vector meminta satu parameter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latin typeface="Courier New" pitchFamily="49" charset="0"/>
                <a:sym typeface="Wingdings" pitchFamily="2" charset="2"/>
              </a:rPr>
              <a:t>add</a:t>
            </a:r>
            <a:r>
              <a:rPr lang="en-US">
                <a:latin typeface="Courier New" pitchFamily="49" charset="0"/>
              </a:rPr>
              <a:t>(Object ob)</a:t>
            </a:r>
            <a:endParaRPr lang="en-GB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 Casting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Is like primitive casting</a:t>
            </a:r>
          </a:p>
          <a:p>
            <a:pPr>
              <a:lnSpc>
                <a:spcPct val="80000"/>
              </a:lnSpc>
            </a:pPr>
            <a:r>
              <a:rPr lang="en-US" sz="1900"/>
              <a:t>Berbagai macam konversi yang diijinkan pada object reference assignment dan method call, diijinkan dilakukan eksplisit casting.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81338"/>
            <a:ext cx="36576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1000" y="2579688"/>
            <a:ext cx="4800600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</a:rPr>
              <a:t>Contoh: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Lemon lem = new Lemon();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Citrus cit = lem; </a:t>
            </a:r>
            <a:r>
              <a:rPr lang="en-US" sz="1600"/>
              <a:t>// No problem</a:t>
            </a:r>
          </a:p>
          <a:p>
            <a:pPr eaLnBrk="0" hangingPunct="0">
              <a:spcBef>
                <a:spcPct val="50000"/>
              </a:spcBef>
            </a:pPr>
            <a:endParaRPr lang="en-US" sz="1600"/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</a:rPr>
              <a:t>Sama dengan: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Lemon lem = new Lemon();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Citrus cit = (Citrus) lem; </a:t>
            </a:r>
            <a:r>
              <a:rPr lang="en-US" sz="1600"/>
              <a:t>// No problem</a:t>
            </a:r>
          </a:p>
          <a:p>
            <a:pPr eaLnBrk="0" hangingPunct="0">
              <a:spcBef>
                <a:spcPct val="50000"/>
              </a:spcBef>
            </a:pPr>
            <a:endParaRPr lang="en-US" sz="1600"/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/>
              <a:t>The cast is </a:t>
            </a:r>
            <a:r>
              <a:rPr lang="en-US" sz="1600" b="1"/>
              <a:t>legal</a:t>
            </a:r>
            <a:r>
              <a:rPr lang="en-US" sz="1600"/>
              <a:t> but </a:t>
            </a:r>
            <a:r>
              <a:rPr lang="en-US" sz="1600" b="1"/>
              <a:t>not</a:t>
            </a:r>
            <a:r>
              <a:rPr lang="en-US" sz="1600"/>
              <a:t> </a:t>
            </a:r>
            <a:r>
              <a:rPr lang="en-US" sz="1600" b="1"/>
              <a:t>needed.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/>
              <a:t>The power of casting appears when you explicitly cast to a type that is not allowed by the rules of implicit conversion.</a:t>
            </a:r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 Casting</a:t>
            </a:r>
            <a:endParaRPr lang="en-GB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788275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1. Grapefruit g, g1;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2. Citrus 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3. Tangelo 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4. g = new Grapefruit();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		// Class is Grapefruit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5. c = g;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		// Legal assignment conversion,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		// no cast needed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6. g1 = (Grapefruit)c;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		// Legal cast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7. t = (Tangelo)c;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		// Illegal cast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		// (throws an 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id-ID" sz="2100" dirty="0" smtClean="0"/>
          </a:p>
          <a:p>
            <a:pPr>
              <a:lnSpc>
                <a:spcPct val="90000"/>
              </a:lnSpc>
            </a:pPr>
            <a:r>
              <a:rPr lang="en-US" sz="2100" dirty="0" err="1" smtClean="0"/>
              <a:t>Kompile</a:t>
            </a:r>
            <a:r>
              <a:rPr lang="en-US" sz="2100" dirty="0" smtClean="0"/>
              <a:t> </a:t>
            </a:r>
            <a:r>
              <a:rPr lang="en-US" sz="2100" dirty="0">
                <a:sym typeface="Wingdings" pitchFamily="2" charset="2"/>
              </a:rPr>
              <a:t> ok, </a:t>
            </a:r>
            <a:r>
              <a:rPr lang="en-US" sz="2100" dirty="0" err="1">
                <a:sym typeface="Wingdings" pitchFamily="2" charset="2"/>
              </a:rPr>
              <a:t>kompiler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tidak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bisa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mengetahui</a:t>
            </a:r>
            <a:r>
              <a:rPr lang="en-US" sz="2100" dirty="0">
                <a:sym typeface="Wingdings" pitchFamily="2" charset="2"/>
              </a:rPr>
              <a:t> object reference yang di </a:t>
            </a:r>
            <a:r>
              <a:rPr lang="en-US" sz="2100" dirty="0" err="1">
                <a:sym typeface="Wingdings" pitchFamily="2" charset="2"/>
              </a:rPr>
              <a:t>pegang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oleh</a:t>
            </a:r>
            <a:r>
              <a:rPr lang="en-US" sz="2100" dirty="0">
                <a:sym typeface="Wingdings" pitchFamily="2" charset="2"/>
              </a:rPr>
              <a:t> c.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Wingdings" pitchFamily="2" charset="2"/>
              </a:rPr>
              <a:t>Runtime  error  class c </a:t>
            </a:r>
            <a:r>
              <a:rPr lang="en-US" sz="2100" dirty="0" err="1">
                <a:sym typeface="Wingdings" pitchFamily="2" charset="2"/>
              </a:rPr>
              <a:t>adalah</a:t>
            </a:r>
            <a:r>
              <a:rPr lang="en-US" sz="2100" dirty="0">
                <a:sym typeface="Wingdings" pitchFamily="2" charset="2"/>
              </a:rPr>
              <a:t> Grapefruit</a:t>
            </a:r>
            <a:endParaRPr lang="en-GB" sz="2100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32" y="1208956"/>
            <a:ext cx="3276600" cy="373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Overriding</a:t>
            </a:r>
            <a:endParaRPr lang="en-GB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96092"/>
              </p:ext>
            </p:extLst>
          </p:nvPr>
        </p:nvGraphicFramePr>
        <p:xfrm>
          <a:off x="1219200" y="1124744"/>
          <a:ext cx="7086600" cy="560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Bitmap Image" r:id="rId3" imgW="4466667" imgH="3533333" progId="Paint.Picture">
                  <p:embed/>
                </p:oleObj>
              </mc:Choice>
              <mc:Fallback>
                <p:oleObj name="Bitmap Image" r:id="rId3" imgW="4466667" imgH="35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24744"/>
                        <a:ext cx="7086600" cy="560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2971800" y="5943600"/>
            <a:ext cx="30241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 Casting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7882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/>
              <a:t>Example: Object is cast to an interface type.</a:t>
            </a:r>
            <a:endParaRPr lang="en-US" sz="19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9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1. Grapefruit g, g1;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2. Squeezable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3. g = new Grapefruit();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4. s = g; 	// Convert Grapefruit to Squeezable (OK)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5. g1 = s; 	// Convert Squeezable to Grapefruit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			// (Compile error)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7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900"/>
              <a:t>Implicitly converting an interface to a class is never allowed</a:t>
            </a:r>
          </a:p>
          <a:p>
            <a:pPr>
              <a:lnSpc>
                <a:spcPct val="90000"/>
              </a:lnSpc>
            </a:pPr>
            <a:r>
              <a:rPr lang="en-US" sz="1900"/>
              <a:t>Penyelesaian : gunakan eksplisit casting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</a:rPr>
              <a:t>	g1 = (Grapefruit) s;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Courier New" pitchFamily="49" charset="0"/>
              </a:rPr>
              <a:t>Pada saat runtime terjadi pengecekan.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32" y="4114800"/>
            <a:ext cx="1447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 Casting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2276475"/>
            <a:ext cx="7788275" cy="3048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Example: array.</a:t>
            </a:r>
            <a:endParaRPr lang="en-US" sz="17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1. Grapefruit g[];</a:t>
            </a:r>
          </a:p>
          <a:p>
            <a:pPr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2. Squeezable s[];</a:t>
            </a:r>
          </a:p>
          <a:p>
            <a:pPr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3. Citrus c[];</a:t>
            </a:r>
          </a:p>
          <a:p>
            <a:pPr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4. g = new Grapefruit[500];</a:t>
            </a:r>
          </a:p>
          <a:p>
            <a:pPr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5. s = g; 	  // Convert Grapefruit array to Squeezable array (OK)</a:t>
            </a:r>
          </a:p>
          <a:p>
            <a:pPr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6. c = (Citrus[])s; // Convert Squeezable array to Citrus array (OK)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32" y="1196752"/>
            <a:ext cx="2616200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Overriding</a:t>
            </a:r>
            <a:endParaRPr lang="en-GB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914400" y="1905000"/>
            <a:ext cx="6934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public class Animal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	public void SetVoice() {	 				System.out.println(“Blesepblesep”);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	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 b="1"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public class Dog extends Animal {	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	public void SetVoice()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		System.out.println(“Hug hug”);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	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</a:rPr>
              <a:t>}</a:t>
            </a:r>
            <a:endParaRPr lang="en-GB" sz="20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Aturan Overriding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Mode </a:t>
            </a:r>
            <a:r>
              <a:rPr lang="en-US" sz="2600" dirty="0" err="1"/>
              <a:t>akses</a:t>
            </a:r>
            <a:r>
              <a:rPr lang="en-US" sz="2600" dirty="0"/>
              <a:t> overriding method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folHlink"/>
                </a:solidFill>
              </a:rPr>
              <a:t>luas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overriden</a:t>
            </a:r>
            <a:r>
              <a:rPr lang="en-US" sz="2600" dirty="0"/>
              <a:t> method.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Subclass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boleh</a:t>
            </a:r>
            <a:r>
              <a:rPr lang="en-US" sz="2600" dirty="0"/>
              <a:t> </a:t>
            </a:r>
            <a:r>
              <a:rPr lang="en-US" sz="2600" dirty="0" err="1"/>
              <a:t>meng</a:t>
            </a:r>
            <a:r>
              <a:rPr lang="en-US" sz="2600" dirty="0"/>
              <a:t>-override method superclass </a:t>
            </a:r>
            <a:r>
              <a:rPr lang="en-US" sz="2600" dirty="0" err="1"/>
              <a:t>satu</a:t>
            </a:r>
            <a:r>
              <a:rPr lang="en-US" sz="2600" dirty="0"/>
              <a:t> kali </a:t>
            </a:r>
            <a:r>
              <a:rPr lang="en-US" sz="2600" dirty="0" err="1"/>
              <a:t>saja</a:t>
            </a:r>
            <a:r>
              <a:rPr lang="en-US" sz="2600" dirty="0"/>
              <a:t>,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boleh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method </a:t>
            </a:r>
            <a:r>
              <a:rPr lang="en-US" sz="2600" err="1"/>
              <a:t>pada</a:t>
            </a:r>
            <a:r>
              <a:rPr lang="en-US" sz="2600"/>
              <a:t> </a:t>
            </a:r>
            <a:r>
              <a:rPr lang="en-US" sz="2600" smtClean="0"/>
              <a:t>kelas </a:t>
            </a:r>
            <a:r>
              <a:rPr lang="en-US" sz="2600" dirty="0"/>
              <a:t>yang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persis</a:t>
            </a:r>
            <a:r>
              <a:rPr lang="en-US" sz="2600" dirty="0" smtClean="0"/>
              <a:t>.</a:t>
            </a: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Menuliskan kembali method dengan nama yang sama pada suatu class.</a:t>
            </a:r>
          </a:p>
          <a:p>
            <a:r>
              <a:rPr lang="en-US"/>
              <a:t>Tujuan : memudahkan penggunaan/pemanggilan method dengan fungsionalitas yang </a:t>
            </a:r>
            <a:r>
              <a:rPr lang="en-US">
                <a:solidFill>
                  <a:schemeClr val="folHlink"/>
                </a:solidFill>
              </a:rPr>
              <a:t>mirip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Aturan Pendeklarasian Method Overloading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93988"/>
            <a:ext cx="8229600" cy="3436937"/>
          </a:xfrm>
        </p:spPr>
        <p:txBody>
          <a:bodyPr/>
          <a:lstStyle/>
          <a:p>
            <a:pPr marL="609600" indent="-609600"/>
            <a:r>
              <a:rPr lang="en-US"/>
              <a:t>Nama method harus sama</a:t>
            </a:r>
          </a:p>
          <a:p>
            <a:pPr marL="609600" indent="-609600"/>
            <a:r>
              <a:rPr lang="en-US"/>
              <a:t>Daftar parameter harus berbeda</a:t>
            </a:r>
          </a:p>
          <a:p>
            <a:pPr marL="609600" indent="-609600"/>
            <a:r>
              <a:rPr lang="en-US"/>
              <a:t>Return type boleh sama, juga boleh berbeda</a:t>
            </a:r>
          </a:p>
          <a:p>
            <a:pPr marL="609600" indent="-6096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738</TotalTime>
  <Words>1168</Words>
  <Application>Microsoft Office PowerPoint</Application>
  <PresentationFormat>On-screen Show (4:3)</PresentationFormat>
  <Paragraphs>323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ＭＳ Ｐゴシック</vt:lpstr>
      <vt:lpstr>Arial</vt:lpstr>
      <vt:lpstr>Calibri</vt:lpstr>
      <vt:lpstr>Cambria</vt:lpstr>
      <vt:lpstr>Comic Sans MS</vt:lpstr>
      <vt:lpstr>Courier New</vt:lpstr>
      <vt:lpstr>Tahoma</vt:lpstr>
      <vt:lpstr>Wingdings</vt:lpstr>
      <vt:lpstr>Adjacency</vt:lpstr>
      <vt:lpstr>Bitmap Image</vt:lpstr>
      <vt:lpstr>Polimorfisme</vt:lpstr>
      <vt:lpstr>Topik</vt:lpstr>
      <vt:lpstr>Overriding</vt:lpstr>
      <vt:lpstr>Overriding</vt:lpstr>
      <vt:lpstr>Contoh Overriding</vt:lpstr>
      <vt:lpstr>Contoh Overriding</vt:lpstr>
      <vt:lpstr>Aturan Overriding</vt:lpstr>
      <vt:lpstr>Overloading</vt:lpstr>
      <vt:lpstr>Aturan Pendeklarasian Method Overloading</vt:lpstr>
      <vt:lpstr>Daftar Parameter Pada Overloading</vt:lpstr>
      <vt:lpstr>Daftar Parameter Pada Overloading</vt:lpstr>
      <vt:lpstr>Contoh Overloading</vt:lpstr>
      <vt:lpstr>Contoh</vt:lpstr>
      <vt:lpstr>PowerPoint Presentation</vt:lpstr>
      <vt:lpstr>PowerPoint Presentation</vt:lpstr>
      <vt:lpstr>PowerPoint Presentation</vt:lpstr>
      <vt:lpstr>Constructor Overloading</vt:lpstr>
      <vt:lpstr>Constructor Overloading</vt:lpstr>
      <vt:lpstr>Memanggil parent class constructor</vt:lpstr>
      <vt:lpstr>Polimorfisme</vt:lpstr>
      <vt:lpstr>Misal: Manager adalah Employee</vt:lpstr>
      <vt:lpstr>Contoh</vt:lpstr>
      <vt:lpstr>Polymorphism: ingat !!</vt:lpstr>
      <vt:lpstr>Virtual Method Invocation</vt:lpstr>
      <vt:lpstr>Contoh Virtual Method Invocation</vt:lpstr>
      <vt:lpstr>Virtual Method Invocation</vt:lpstr>
      <vt:lpstr>Virtual Method Invocation</vt:lpstr>
      <vt:lpstr>PowerPoint Presentation</vt:lpstr>
      <vt:lpstr>Polymorphic Arguments</vt:lpstr>
      <vt:lpstr>Polymorphic Arguments</vt:lpstr>
      <vt:lpstr>PowerPoint Presentation</vt:lpstr>
      <vt:lpstr>Operator instanceof</vt:lpstr>
      <vt:lpstr>Operator instanceof </vt:lpstr>
      <vt:lpstr>PowerPoint Presentation</vt:lpstr>
      <vt:lpstr>Casting object</vt:lpstr>
      <vt:lpstr>PowerPoint Presentation</vt:lpstr>
      <vt:lpstr>PowerPoint Presentation</vt:lpstr>
      <vt:lpstr>Kenapa diperlukan polymorphic arguments?</vt:lpstr>
      <vt:lpstr>Tanpa polymorphic arguments</vt:lpstr>
      <vt:lpstr>Object Reference Conversion</vt:lpstr>
      <vt:lpstr>Object Reference Assignment Conversion</vt:lpstr>
      <vt:lpstr>Converting OldType to NewType</vt:lpstr>
      <vt:lpstr>The rules for object reference conversion</vt:lpstr>
      <vt:lpstr>PowerPoint Presentation</vt:lpstr>
      <vt:lpstr>PowerPoint Presentation</vt:lpstr>
      <vt:lpstr>Object Method-Call Conversion</vt:lpstr>
      <vt:lpstr>Object Method-Call Conversion</vt:lpstr>
      <vt:lpstr>Object Reference Casting</vt:lpstr>
      <vt:lpstr>Object Reference Casting</vt:lpstr>
      <vt:lpstr>Object Reference Casting</vt:lpstr>
      <vt:lpstr>Object Reference Casting</vt:lpstr>
    </vt:vector>
  </TitlesOfParts>
  <Company>Idris_nano@mailcity.com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Inheritance dan Polymorphism (2)</dc:title>
  <dc:creator>Evan</dc:creator>
  <cp:lastModifiedBy>Angelina</cp:lastModifiedBy>
  <cp:revision>94</cp:revision>
  <dcterms:created xsi:type="dcterms:W3CDTF">2004-11-25T21:14:17Z</dcterms:created>
  <dcterms:modified xsi:type="dcterms:W3CDTF">2016-02-18T09:10:27Z</dcterms:modified>
</cp:coreProperties>
</file>