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2"/>
  </p:notesMasterIdLst>
  <p:sldIdLst>
    <p:sldId id="283" r:id="rId2"/>
    <p:sldId id="383" r:id="rId3"/>
    <p:sldId id="334" r:id="rId4"/>
    <p:sldId id="336" r:id="rId5"/>
    <p:sldId id="337" r:id="rId6"/>
    <p:sldId id="338" r:id="rId7"/>
    <p:sldId id="341" r:id="rId8"/>
    <p:sldId id="339" r:id="rId9"/>
    <p:sldId id="359" r:id="rId10"/>
    <p:sldId id="340" r:id="rId11"/>
    <p:sldId id="348" r:id="rId12"/>
    <p:sldId id="402" r:id="rId13"/>
    <p:sldId id="346" r:id="rId14"/>
    <p:sldId id="350" r:id="rId15"/>
    <p:sldId id="349" r:id="rId16"/>
    <p:sldId id="351" r:id="rId17"/>
    <p:sldId id="353" r:id="rId18"/>
    <p:sldId id="356" r:id="rId19"/>
    <p:sldId id="357" r:id="rId20"/>
    <p:sldId id="358" r:id="rId21"/>
    <p:sldId id="365" r:id="rId22"/>
    <p:sldId id="343" r:id="rId23"/>
    <p:sldId id="344" r:id="rId24"/>
    <p:sldId id="360" r:id="rId25"/>
    <p:sldId id="361" r:id="rId26"/>
    <p:sldId id="367" r:id="rId27"/>
    <p:sldId id="403" r:id="rId28"/>
    <p:sldId id="366" r:id="rId29"/>
    <p:sldId id="363" r:id="rId30"/>
    <p:sldId id="364" r:id="rId31"/>
    <p:sldId id="368" r:id="rId32"/>
    <p:sldId id="369" r:id="rId33"/>
    <p:sldId id="370" r:id="rId34"/>
    <p:sldId id="371" r:id="rId35"/>
    <p:sldId id="376" r:id="rId36"/>
    <p:sldId id="404" r:id="rId37"/>
    <p:sldId id="377" r:id="rId38"/>
    <p:sldId id="372" r:id="rId39"/>
    <p:sldId id="373" r:id="rId40"/>
    <p:sldId id="374" r:id="rId41"/>
    <p:sldId id="375" r:id="rId42"/>
    <p:sldId id="405" r:id="rId43"/>
    <p:sldId id="378" r:id="rId44"/>
    <p:sldId id="379" r:id="rId45"/>
    <p:sldId id="380" r:id="rId46"/>
    <p:sldId id="381" r:id="rId47"/>
    <p:sldId id="406" r:id="rId48"/>
    <p:sldId id="384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333" r:id="rId60"/>
    <p:sldId id="407" r:id="rId61"/>
    <p:sldId id="408" r:id="rId62"/>
    <p:sldId id="409" r:id="rId63"/>
    <p:sldId id="410" r:id="rId64"/>
    <p:sldId id="413" r:id="rId65"/>
    <p:sldId id="411" r:id="rId66"/>
    <p:sldId id="415" r:id="rId67"/>
    <p:sldId id="414" r:id="rId68"/>
    <p:sldId id="412" r:id="rId69"/>
    <p:sldId id="417" r:id="rId70"/>
    <p:sldId id="418" r:id="rId71"/>
    <p:sldId id="419" r:id="rId72"/>
    <p:sldId id="420" r:id="rId73"/>
    <p:sldId id="421" r:id="rId74"/>
    <p:sldId id="422" r:id="rId75"/>
    <p:sldId id="423" r:id="rId76"/>
    <p:sldId id="425" r:id="rId77"/>
    <p:sldId id="424" r:id="rId78"/>
    <p:sldId id="416" r:id="rId79"/>
    <p:sldId id="426" r:id="rId80"/>
    <p:sldId id="288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5568" autoAdjust="0"/>
  </p:normalViewPr>
  <p:slideViewPr>
    <p:cSldViewPr>
      <p:cViewPr varScale="1">
        <p:scale>
          <a:sx n="57" d="100"/>
          <a:sy n="57" d="100"/>
        </p:scale>
        <p:origin x="91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4909-7729-423D-BEF5-4B03EA333CCD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24C-E8B6-4E54-AEF2-0969C983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669" indent="-263719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4875" indent="-21097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6825" indent="-21097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8774" indent="-21097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3F0B254-EAD3-454D-9A23-04CC33DE6BFB}" type="slidenum">
              <a:rPr lang="en-US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69054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AE1592-9F2D-4E9A-8393-DA03950EC516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235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16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48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3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68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331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6991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53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3988845960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AAE1592-9F2D-4E9A-8393-DA03950EC516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8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3" r:id="rId8"/>
    <p:sldLayoutId id="2147483694" r:id="rId9"/>
    <p:sldLayoutId id="2147483695" r:id="rId10"/>
  </p:sldLayoutIdLst>
  <p:transition spd="med"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exceptions.htm" TargetMode="External"/><Relationship Id="rId2" Type="http://schemas.openxmlformats.org/officeDocument/2006/relationships/hyperlink" Target="http://javarevisited.blogspot.sg/2013/03/0-exception-handling-best-practices-in-Java-Programming.html" TargetMode="Externa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0" dirty="0"/>
              <a:t>CSG2H3</a:t>
            </a:r>
            <a:r>
              <a:rPr lang="id-ID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1951558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Exception Handling Keyword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 smtClean="0"/>
              <a:t>Try</a:t>
            </a:r>
            <a:endParaRPr lang="en-US" sz="2000" dirty="0" smtClean="0"/>
          </a:p>
          <a:p>
            <a:pPr lvl="1"/>
            <a:r>
              <a:rPr lang="en-US" sz="1400" dirty="0" smtClean="0"/>
              <a:t>Try some code</a:t>
            </a:r>
            <a:endParaRPr lang="id-ID" sz="1400" dirty="0" smtClean="0"/>
          </a:p>
          <a:p>
            <a:r>
              <a:rPr lang="id-ID" sz="2000" dirty="0" smtClean="0"/>
              <a:t>Catch</a:t>
            </a:r>
            <a:endParaRPr lang="en-US" sz="2000" dirty="0" smtClean="0"/>
          </a:p>
          <a:p>
            <a:pPr lvl="1"/>
            <a:r>
              <a:rPr lang="en-US" sz="1400" dirty="0" smtClean="0"/>
              <a:t>Catch the exceptions</a:t>
            </a:r>
          </a:p>
          <a:p>
            <a:r>
              <a:rPr lang="id-ID" sz="2000" dirty="0" smtClean="0"/>
              <a:t>Throw</a:t>
            </a:r>
            <a:endParaRPr lang="en-US" sz="2000" dirty="0" smtClean="0"/>
          </a:p>
          <a:p>
            <a:pPr lvl="1"/>
            <a:r>
              <a:rPr lang="en-US" sz="1400" dirty="0" smtClean="0"/>
              <a:t>Throw the exceptions</a:t>
            </a:r>
            <a:endParaRPr lang="id-ID" sz="1400" dirty="0"/>
          </a:p>
          <a:p>
            <a:r>
              <a:rPr lang="id-ID" sz="2000" dirty="0" smtClean="0"/>
              <a:t>Throws</a:t>
            </a:r>
            <a:endParaRPr lang="en-US" sz="2000" dirty="0" smtClean="0"/>
          </a:p>
          <a:p>
            <a:pPr lvl="1"/>
            <a:r>
              <a:rPr lang="en-US" sz="1400" dirty="0" smtClean="0"/>
              <a:t>Declare the thrown exception</a:t>
            </a:r>
            <a:endParaRPr lang="id-ID" sz="1400" dirty="0"/>
          </a:p>
          <a:p>
            <a:r>
              <a:rPr lang="id-ID" sz="2000" dirty="0" smtClean="0"/>
              <a:t>Finally</a:t>
            </a:r>
          </a:p>
          <a:p>
            <a:pPr lvl="1"/>
            <a:r>
              <a:rPr lang="en-US" sz="1400" dirty="0" smtClean="0"/>
              <a:t>Code to run after exception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54017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977656"/>
            <a:ext cx="7663259" cy="3611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code that might cause an exception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ExceptionTipe 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code to handle the exception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finally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code to execute even if an unexpected exception occurs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2475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852935"/>
            <a:ext cx="4248472" cy="3198849"/>
          </a:xfrm>
        </p:spPr>
      </p:pic>
    </p:spTree>
    <p:extLst>
      <p:ext uri="{BB962C8B-B14F-4D97-AF65-F5344CB8AC3E}">
        <p14:creationId xmlns:p14="http://schemas.microsoft.com/office/powerpoint/2010/main" val="274543498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977656"/>
            <a:ext cx="6223099" cy="2531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xception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g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707904" y="2996952"/>
            <a:ext cx="5286995" cy="36004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eption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Scanner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nextInt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125" y="4725144"/>
            <a:ext cx="27655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if user input some characters 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25"/>
          <p:cNvCxnSpPr>
            <a:stCxn id="8" idx="3"/>
          </p:cNvCxnSpPr>
          <p:nvPr/>
        </p:nvCxnSpPr>
        <p:spPr>
          <a:xfrm flipV="1">
            <a:off x="3130626" y="4653136"/>
            <a:ext cx="1513382" cy="3951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919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977656"/>
            <a:ext cx="6223099" cy="25268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xception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g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etNumber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707904" y="2996952"/>
            <a:ext cx="5286995" cy="36004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eption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Scanner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nextInt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"exception occurs"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5637366"/>
            <a:ext cx="237505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If exception occurs, number is still = 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25"/>
          <p:cNvCxnSpPr>
            <a:stCxn id="8" idx="3"/>
          </p:cNvCxnSpPr>
          <p:nvPr/>
        </p:nvCxnSpPr>
        <p:spPr>
          <a:xfrm flipV="1">
            <a:off x="3130626" y="5912624"/>
            <a:ext cx="1513382" cy="186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04351" y="4796087"/>
            <a:ext cx="20870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Surround with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try-catch Block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25"/>
          <p:cNvCxnSpPr>
            <a:stCxn id="7" idx="3"/>
          </p:cNvCxnSpPr>
          <p:nvPr/>
        </p:nvCxnSpPr>
        <p:spPr>
          <a:xfrm flipV="1">
            <a:off x="3091369" y="4696094"/>
            <a:ext cx="1552639" cy="423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25"/>
          <p:cNvCxnSpPr>
            <a:stCxn id="7" idx="3"/>
          </p:cNvCxnSpPr>
          <p:nvPr/>
        </p:nvCxnSpPr>
        <p:spPr>
          <a:xfrm>
            <a:off x="3091369" y="5119253"/>
            <a:ext cx="1552639" cy="397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988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Wrong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977656"/>
            <a:ext cx="6223099" cy="2531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xception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g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707904" y="2996952"/>
            <a:ext cx="5286995" cy="36004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eption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Scanner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nextInt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"exception occurs"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4941168"/>
            <a:ext cx="276550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Error, as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number will not exists when exception occurs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25"/>
          <p:cNvCxnSpPr>
            <a:stCxn id="10" idx="3"/>
          </p:cNvCxnSpPr>
          <p:nvPr/>
        </p:nvCxnSpPr>
        <p:spPr>
          <a:xfrm flipV="1">
            <a:off x="3305053" y="4869160"/>
            <a:ext cx="1626987" cy="5336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089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Another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977656"/>
            <a:ext cx="6223099" cy="2531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xception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g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707904" y="2996952"/>
            <a:ext cx="5286995" cy="36004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eption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Scanner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nextInt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"exception occurs"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5020254"/>
            <a:ext cx="24470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If exception occurs, </a:t>
            </a:r>
            <a:r>
              <a:rPr lang="en-US" dirty="0" err="1" smtClean="0">
                <a:solidFill>
                  <a:srgbClr val="0070C0"/>
                </a:solidFill>
              </a:rPr>
              <a:t>t.setNumber</a:t>
            </a:r>
            <a:r>
              <a:rPr lang="en-US" dirty="0" smtClean="0">
                <a:solidFill>
                  <a:srgbClr val="0070C0"/>
                </a:solidFill>
              </a:rPr>
              <a:t> will not be executed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25"/>
          <p:cNvCxnSpPr>
            <a:stCxn id="8" idx="3"/>
          </p:cNvCxnSpPr>
          <p:nvPr/>
        </p:nvCxnSpPr>
        <p:spPr>
          <a:xfrm flipV="1">
            <a:off x="3130626" y="5085185"/>
            <a:ext cx="1801414" cy="3967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5455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According to its Exception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6223099" cy="2531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People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People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g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707904" y="2204864"/>
            <a:ext cx="5286995" cy="439248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People 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People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People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"erick"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People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"adam"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Scanner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id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nextInt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660" y="4843026"/>
            <a:ext cx="284096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Several exception that might happen 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Input not a number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Input number &gt; 3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Index has not been instantiated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25"/>
          <p:cNvCxnSpPr>
            <a:stCxn id="8" idx="3"/>
          </p:cNvCxnSpPr>
          <p:nvPr/>
        </p:nvCxnSpPr>
        <p:spPr>
          <a:xfrm flipV="1">
            <a:off x="3130626" y="4736328"/>
            <a:ext cx="1441374" cy="983861"/>
          </a:xfrm>
          <a:prstGeom prst="bentConnector3">
            <a:avLst>
              <a:gd name="adj1" fmla="val 2145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4395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According to its Exception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6223099" cy="2531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People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People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g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707904" y="2204864"/>
            <a:ext cx="5286995" cy="4464496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People 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People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People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"erick"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People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"adam"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Scanner 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id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nextInt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InputMismatchException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"input not a number"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"input &gt; array size"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NullPointerException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"array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has not been instantiated"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"if everything else fails"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23898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According to its Exception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154386" y="1977922"/>
            <a:ext cx="5286995" cy="4464496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People 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People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People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"erick"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People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"adam"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Scanner 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Scanner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id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nextInt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InputMismatchException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"input not a number"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"input &gt; array size"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NullPointerException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"array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has not been instantiated"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"if everything else fails"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580112" y="1977656"/>
            <a:ext cx="3270770" cy="4259656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 2 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adam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 7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&gt; array size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 1 has not been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instantiated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not a number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789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</a:t>
            </a:r>
            <a:r>
              <a:rPr lang="en-US" strike="sngStrike" dirty="0" err="1">
                <a:solidFill>
                  <a:srgbClr val="FF0000"/>
                </a:solidFill>
              </a:rPr>
              <a:t>In</a:t>
            </a:r>
            <a:r>
              <a:rPr lang="en-US" dirty="0" err="1" smtClean="0"/>
              <a:t>ception</a:t>
            </a:r>
            <a:endParaRPr lang="id-ID" dirty="0"/>
          </a:p>
        </p:txBody>
      </p:sp>
      <p:pic>
        <p:nvPicPr>
          <p:cNvPr id="4" name="Picture 2" descr="http://duskic.com/wp-content/uploads/2012/07/Inception-collapsing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095" y="1977656"/>
            <a:ext cx="7160497" cy="4475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64893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65125" y="1977656"/>
            <a:ext cx="4710931" cy="4259656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endParaRPr lang="en-US" sz="1400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8000"/>
                </a:solidFill>
                <a:highlight>
                  <a:srgbClr val="FFFFFF"/>
                </a:highlight>
              </a:rPr>
              <a:t>// code to try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8000"/>
                </a:solidFill>
                <a:highlight>
                  <a:srgbClr val="FFFFFF"/>
                </a:highlight>
              </a:rPr>
              <a:t>// catch exception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8000"/>
                </a:solidFill>
                <a:highlight>
                  <a:srgbClr val="FFFFFF"/>
                </a:highlight>
              </a:rPr>
              <a:t>// catch exception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NullPointerException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8000"/>
                </a:solidFill>
                <a:highlight>
                  <a:srgbClr val="FFFFFF"/>
                </a:highlight>
              </a:rPr>
              <a:t>// catch exception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4192" b="2986"/>
          <a:stretch/>
        </p:blipFill>
        <p:spPr>
          <a:xfrm>
            <a:off x="6588224" y="1844824"/>
            <a:ext cx="2323706" cy="35283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34691" y="2157230"/>
            <a:ext cx="247746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put default exception as the first catch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25"/>
          <p:cNvCxnSpPr>
            <a:stCxn id="7" idx="1"/>
          </p:cNvCxnSpPr>
          <p:nvPr/>
        </p:nvCxnSpPr>
        <p:spPr>
          <a:xfrm rot="10800000" flipV="1">
            <a:off x="2699797" y="2618895"/>
            <a:ext cx="834895" cy="6125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31840" y="5157192"/>
            <a:ext cx="365100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Imagine catching exception is like a layered filters,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 default exception catch if everything else fails to catch the specific exceptions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25"/>
          <p:cNvCxnSpPr>
            <a:stCxn id="11" idx="3"/>
            <a:endCxn id="3" idx="2"/>
          </p:cNvCxnSpPr>
          <p:nvPr/>
        </p:nvCxnSpPr>
        <p:spPr>
          <a:xfrm flipV="1">
            <a:off x="6782843" y="5373216"/>
            <a:ext cx="967234" cy="5226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291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Exception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ArithmeticException</a:t>
            </a:r>
            <a:endParaRPr lang="en-US" dirty="0" smtClean="0"/>
          </a:p>
          <a:p>
            <a:r>
              <a:rPr lang="en-US" dirty="0" err="1" smtClean="0"/>
              <a:t>NullPointerException</a:t>
            </a:r>
            <a:endParaRPr lang="en-US" dirty="0" smtClean="0"/>
          </a:p>
          <a:p>
            <a:r>
              <a:rPr lang="en-US" dirty="0" err="1" smtClean="0"/>
              <a:t>NegativeArraySizeException</a:t>
            </a:r>
            <a:endParaRPr lang="en-US" dirty="0" smtClean="0"/>
          </a:p>
          <a:p>
            <a:r>
              <a:rPr lang="en-US" dirty="0" err="1" smtClean="0"/>
              <a:t>ArrayIndexOutOfBoundsException</a:t>
            </a:r>
            <a:endParaRPr lang="en-US" dirty="0" smtClean="0"/>
          </a:p>
          <a:p>
            <a:r>
              <a:rPr lang="en-US" dirty="0" err="1" smtClean="0"/>
              <a:t>SecurityException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3819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Checked and Unchecked Exception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Checked Exception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Expected exception by JVM (compiler)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>
                <a:cs typeface="Times New Roman" pitchFamily="18" charset="0"/>
              </a:rPr>
              <a:t>compiler forces the programmer handle the exception</a:t>
            </a:r>
          </a:p>
          <a:p>
            <a:pPr lvl="1"/>
            <a:r>
              <a:rPr lang="en-US" dirty="0">
                <a:cs typeface="Times New Roman" pitchFamily="18" charset="0"/>
              </a:rPr>
              <a:t>High probability of exception to happen</a:t>
            </a:r>
            <a:endParaRPr lang="id-ID" dirty="0">
              <a:cs typeface="Times New Roman" pitchFamily="18" charset="0"/>
            </a:endParaRPr>
          </a:p>
          <a:p>
            <a:pPr lvl="2"/>
            <a:r>
              <a:rPr lang="id-ID" dirty="0">
                <a:cs typeface="Times New Roman" pitchFamily="18" charset="0"/>
              </a:rPr>
              <a:t>Input output exception</a:t>
            </a:r>
            <a:endParaRPr lang="en-US" dirty="0">
              <a:cs typeface="Times New Roman" pitchFamily="18" charset="0"/>
            </a:endParaRPr>
          </a:p>
          <a:p>
            <a:pPr lvl="2"/>
            <a:r>
              <a:rPr lang="en-US" dirty="0">
                <a:cs typeface="Times New Roman" pitchFamily="18" charset="0"/>
              </a:rPr>
              <a:t>AWT exception</a:t>
            </a:r>
            <a:endParaRPr lang="id-ID" dirty="0">
              <a:cs typeface="Times New Roman" pitchFamily="18" charset="0"/>
            </a:endParaRPr>
          </a:p>
          <a:p>
            <a:r>
              <a:rPr lang="id-ID" dirty="0" smtClean="0">
                <a:cs typeface="Times New Roman" pitchFamily="18" charset="0"/>
              </a:rPr>
              <a:t>Unchecked Exception</a:t>
            </a:r>
          </a:p>
          <a:p>
            <a:pPr lvl="1"/>
            <a:r>
              <a:rPr lang="id-ID" dirty="0" smtClean="0">
                <a:cs typeface="Times New Roman" pitchFamily="18" charset="0"/>
              </a:rPr>
              <a:t>Exception during the runtime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Not </a:t>
            </a:r>
            <a:r>
              <a:rPr lang="en-US" dirty="0">
                <a:cs typeface="Times New Roman" pitchFamily="18" charset="0"/>
              </a:rPr>
              <a:t>verified during Compile </a:t>
            </a:r>
            <a:r>
              <a:rPr lang="en-US" dirty="0" smtClean="0">
                <a:cs typeface="Times New Roman" pitchFamily="18" charset="0"/>
              </a:rPr>
              <a:t>time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Must be detected by programmers</a:t>
            </a:r>
            <a:endParaRPr lang="id-ID" dirty="0" smtClean="0">
              <a:cs typeface="Times New Roman" pitchFamily="18" charset="0"/>
            </a:endParaRP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8263" y="4544678"/>
            <a:ext cx="1743299" cy="148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06619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4" t="16919" r="15519" b="8728"/>
          <a:stretch/>
        </p:blipFill>
        <p:spPr bwMode="auto">
          <a:xfrm>
            <a:off x="539552" y="1628800"/>
            <a:ext cx="799288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Checked and Unchecked Exception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6158819" y="2574944"/>
            <a:ext cx="2624259" cy="2376264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375483" y="3384119"/>
            <a:ext cx="1783335" cy="503483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059832" y="4504355"/>
            <a:ext cx="3011774" cy="2020989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73521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376" y="2060848"/>
            <a:ext cx="6223099" cy="2531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io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.*;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Driver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File test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File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"d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:\\some file.txt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test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createNewFile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5259" y="2204864"/>
            <a:ext cx="27363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IO Operation must be checked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25"/>
          <p:cNvCxnSpPr>
            <a:stCxn id="6" idx="1"/>
          </p:cNvCxnSpPr>
          <p:nvPr/>
        </p:nvCxnSpPr>
        <p:spPr>
          <a:xfrm rot="10800000" flipV="1">
            <a:off x="5120383" y="2528029"/>
            <a:ext cx="834877" cy="7510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083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376" y="2060848"/>
            <a:ext cx="6223099" cy="3600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io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.*;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DemoFileException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File test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File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"d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:\\some file.txt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test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createNewFile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IOException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IO Exception occurs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Finished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15064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id-ID" dirty="0"/>
              <a:t>Exception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IOException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FileNotFoundException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ParseException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ClassNotFoundException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CloneNotSupportedException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InstantiationException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InterruptedException	</a:t>
            </a:r>
          </a:p>
          <a:p>
            <a:pPr lvl="1">
              <a:spcBef>
                <a:spcPts val="600"/>
              </a:spcBef>
            </a:pPr>
            <a:r>
              <a:rPr lang="id-ID" dirty="0"/>
              <a:t>NoSuchMethodException	</a:t>
            </a:r>
          </a:p>
          <a:p>
            <a:pPr lvl="1">
              <a:spcBef>
                <a:spcPts val="600"/>
              </a:spcBef>
            </a:pPr>
            <a:r>
              <a:rPr lang="id-ID" dirty="0" smtClean="0"/>
              <a:t>NoSuchFieldException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04243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In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852935"/>
            <a:ext cx="4248472" cy="3198849"/>
          </a:xfrm>
        </p:spPr>
      </p:pic>
    </p:spTree>
    <p:extLst>
      <p:ext uri="{BB962C8B-B14F-4D97-AF65-F5344CB8AC3E}">
        <p14:creationId xmlns:p14="http://schemas.microsoft.com/office/powerpoint/2010/main" val="321299515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Exception in a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1" y="1977656"/>
            <a:ext cx="5002420" cy="2531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getNumber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4139952" y="4005064"/>
            <a:ext cx="4854947" cy="259228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TryException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2068030"/>
            <a:ext cx="28409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detect that these codes might cause some Exceptions when called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25"/>
          <p:cNvCxnSpPr>
            <a:stCxn id="8" idx="1"/>
          </p:cNvCxnSpPr>
          <p:nvPr/>
        </p:nvCxnSpPr>
        <p:spPr>
          <a:xfrm rot="10800000" flipV="1">
            <a:off x="4139952" y="2668195"/>
            <a:ext cx="1440160" cy="3231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1421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uiExpand="1" build="p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Exception in a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1" y="1977656"/>
            <a:ext cx="5002420" cy="2531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getNumber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4139952" y="3140968"/>
            <a:ext cx="4854947" cy="3456384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TryException t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"exception hoccurs"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661" y="4725144"/>
            <a:ext cx="35622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can’t determine which one that made the exception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25"/>
          <p:cNvCxnSpPr>
            <a:stCxn id="8" idx="3"/>
          </p:cNvCxnSpPr>
          <p:nvPr/>
        </p:nvCxnSpPr>
        <p:spPr>
          <a:xfrm flipV="1">
            <a:off x="3851920" y="4581133"/>
            <a:ext cx="1152128" cy="467177"/>
          </a:xfrm>
          <a:prstGeom prst="bentConnector3">
            <a:avLst>
              <a:gd name="adj1" fmla="val 380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9661" y="5674066"/>
            <a:ext cx="31358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 in </a:t>
            </a:r>
            <a:r>
              <a:rPr lang="en-US" dirty="0" err="1" smtClean="0">
                <a:solidFill>
                  <a:srgbClr val="FF0000"/>
                </a:solidFill>
              </a:rPr>
              <a:t>setNumber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getNumber</a:t>
            </a:r>
            <a:r>
              <a:rPr lang="en-US" dirty="0" smtClean="0">
                <a:solidFill>
                  <a:srgbClr val="FF0000"/>
                </a:solidFill>
              </a:rPr>
              <a:t> won’t be executed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25"/>
          <p:cNvCxnSpPr>
            <a:stCxn id="10" idx="3"/>
          </p:cNvCxnSpPr>
          <p:nvPr/>
        </p:nvCxnSpPr>
        <p:spPr>
          <a:xfrm flipV="1">
            <a:off x="3425534" y="4797152"/>
            <a:ext cx="1578514" cy="1338579"/>
          </a:xfrm>
          <a:prstGeom prst="bentConnector3">
            <a:avLst>
              <a:gd name="adj1" fmla="val 673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467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Users have high expectations for the code we produce.</a:t>
            </a:r>
          </a:p>
          <a:p>
            <a:r>
              <a:rPr lang="en-US" dirty="0"/>
              <a:t>Users will use our programs in unexpected ways.</a:t>
            </a:r>
          </a:p>
          <a:p>
            <a:r>
              <a:rPr lang="en-US" dirty="0"/>
              <a:t>Due to design errors or coding errors, our programs may fail in unexpected ways during execution</a:t>
            </a: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Demand from user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057348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Exception in a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1" y="1977656"/>
            <a:ext cx="5002420" cy="42596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TryException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 in setNumber"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getNumber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4139952" y="4005064"/>
            <a:ext cx="4854947" cy="259228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Driver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TryException t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TryException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342900" algn="l"/>
                <a:tab pos="571500" algn="l"/>
              </a:tabLst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839749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the Exception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the exception on another class</a:t>
            </a:r>
          </a:p>
          <a:p>
            <a:pPr lvl="1"/>
            <a:r>
              <a:rPr lang="en-US" dirty="0" smtClean="0"/>
              <a:t>Output in driver/application class</a:t>
            </a:r>
          </a:p>
          <a:p>
            <a:r>
              <a:rPr lang="en-US" dirty="0" smtClean="0"/>
              <a:t>Use another method when exception occurs</a:t>
            </a:r>
          </a:p>
          <a:p>
            <a:endParaRPr lang="en-US" dirty="0"/>
          </a:p>
          <a:p>
            <a:r>
              <a:rPr lang="en-US" dirty="0" smtClean="0"/>
              <a:t>Use keyword “</a:t>
            </a:r>
            <a:r>
              <a:rPr lang="en-US" b="1" dirty="0" smtClean="0">
                <a:solidFill>
                  <a:srgbClr val="0070C0"/>
                </a:solidFill>
              </a:rPr>
              <a:t>throw</a:t>
            </a:r>
            <a:r>
              <a:rPr lang="en-US" dirty="0" smtClean="0"/>
              <a:t>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82361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Throw the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8401903" cy="4187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 in setNumber"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getNumber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Exception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1651756" y="3501008"/>
            <a:ext cx="6552728" cy="22161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815831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Throw the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1" y="1977656"/>
            <a:ext cx="5362460" cy="4187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TryException t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getMessage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5788429" y="1977656"/>
            <a:ext cx="3096343" cy="2603472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Error in set Number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837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Throws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8401903" cy="4187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"index out of bounds"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/>
              <a:t>ArithmeticException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ArithmeticException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division by zero"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…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048919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Throw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8401903" cy="4187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if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"index out of bounds"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ArithmeticException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 division by zero"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…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498181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 Exception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852935"/>
            <a:ext cx="4248472" cy="3198849"/>
          </a:xfrm>
        </p:spPr>
      </p:pic>
    </p:spTree>
    <p:extLst>
      <p:ext uri="{BB962C8B-B14F-4D97-AF65-F5344CB8AC3E}">
        <p14:creationId xmlns:p14="http://schemas.microsoft.com/office/powerpoint/2010/main" val="14516914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the thrown exception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list of every </a:t>
            </a:r>
            <a:r>
              <a:rPr lang="en-US" dirty="0"/>
              <a:t>exception might thrown by the method </a:t>
            </a:r>
            <a:endParaRPr lang="en-US" dirty="0" smtClean="0"/>
          </a:p>
          <a:p>
            <a:r>
              <a:rPr lang="en-US" dirty="0" smtClean="0"/>
              <a:t>Let other class know what exception may occurs</a:t>
            </a:r>
          </a:p>
          <a:p>
            <a:endParaRPr lang="en-US" dirty="0"/>
          </a:p>
          <a:p>
            <a:r>
              <a:rPr lang="en-US" dirty="0" smtClean="0"/>
              <a:t>Use keyword “</a:t>
            </a:r>
            <a:r>
              <a:rPr lang="en-US" b="1" dirty="0" smtClean="0">
                <a:solidFill>
                  <a:srgbClr val="0070C0"/>
                </a:solidFill>
              </a:rPr>
              <a:t>throws</a:t>
            </a:r>
            <a:r>
              <a:rPr lang="en-US" dirty="0" smtClean="0"/>
              <a:t>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39659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the thrown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8401903" cy="4187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										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"index out of bounds"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/>
              <a:t>ArithmeticException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ArithmeticException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division by zero"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…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0072" y="5445224"/>
            <a:ext cx="3312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 since these exceptions are unchecked exceptions, this is somehow useless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25"/>
          <p:cNvCxnSpPr>
            <a:stCxn id="4" idx="0"/>
          </p:cNvCxnSpPr>
          <p:nvPr/>
        </p:nvCxnSpPr>
        <p:spPr>
          <a:xfrm rot="5400000" flipH="1" flipV="1">
            <a:off x="6084173" y="4077079"/>
            <a:ext cx="2160229" cy="576063"/>
          </a:xfrm>
          <a:prstGeom prst="bentConnector3">
            <a:avLst>
              <a:gd name="adj1" fmla="val 319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743448" y="2617748"/>
            <a:ext cx="514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throws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1400" dirty="0" err="1"/>
              <a:t>ArithmeticException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91905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the thrown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8401903" cy="4187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   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"index out of bounds"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/>
              <a:t>ArithmeticException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ArithmeticException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 division by zero"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IOException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IOException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“error no such method"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…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9992" y="5445224"/>
            <a:ext cx="40324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However, if there is any checked exception thrown, then the throws exception must be declared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25"/>
          <p:cNvCxnSpPr>
            <a:stCxn id="4" idx="0"/>
          </p:cNvCxnSpPr>
          <p:nvPr/>
        </p:nvCxnSpPr>
        <p:spPr>
          <a:xfrm rot="16200000" flipV="1">
            <a:off x="5040052" y="3969060"/>
            <a:ext cx="2448272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25"/>
          <p:cNvCxnSpPr>
            <a:stCxn id="4" idx="1"/>
          </p:cNvCxnSpPr>
          <p:nvPr/>
        </p:nvCxnSpPr>
        <p:spPr>
          <a:xfrm rot="10800000">
            <a:off x="3347864" y="4869173"/>
            <a:ext cx="1152128" cy="117621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601771" y="2625007"/>
            <a:ext cx="2042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IOException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63351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Errors In General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Syntax </a:t>
            </a:r>
            <a:r>
              <a:rPr lang="id-ID" dirty="0" smtClean="0"/>
              <a:t>errors</a:t>
            </a:r>
          </a:p>
          <a:p>
            <a:pPr lvl="1"/>
            <a:r>
              <a:rPr lang="id-ID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rules of the language have not been followed. </a:t>
            </a:r>
            <a:endParaRPr lang="id-ID" dirty="0" smtClean="0"/>
          </a:p>
          <a:p>
            <a:pPr lvl="1"/>
            <a:r>
              <a:rPr lang="en-US" dirty="0" smtClean="0"/>
              <a:t>detected </a:t>
            </a:r>
            <a:r>
              <a:rPr lang="en-US" dirty="0"/>
              <a:t>by the compiler</a:t>
            </a:r>
            <a:endParaRPr lang="id-ID" dirty="0"/>
          </a:p>
          <a:p>
            <a:r>
              <a:rPr lang="id-ID" dirty="0"/>
              <a:t>Runtime </a:t>
            </a:r>
            <a:r>
              <a:rPr lang="id-ID" dirty="0" smtClean="0"/>
              <a:t>errors</a:t>
            </a:r>
          </a:p>
          <a:p>
            <a:pPr lvl="1"/>
            <a:r>
              <a:rPr lang="id-ID" dirty="0" smtClean="0"/>
              <a:t>Error while </a:t>
            </a:r>
            <a:r>
              <a:rPr lang="en-US" dirty="0" smtClean="0"/>
              <a:t>the </a:t>
            </a:r>
            <a:r>
              <a:rPr lang="en-US" dirty="0"/>
              <a:t>program is running </a:t>
            </a:r>
            <a:r>
              <a:rPr lang="id-ID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the environment detects an operation that is impossible to carry out</a:t>
            </a:r>
            <a:endParaRPr lang="id-ID" dirty="0"/>
          </a:p>
          <a:p>
            <a:r>
              <a:rPr lang="id-ID" dirty="0"/>
              <a:t>Logic </a:t>
            </a:r>
            <a:r>
              <a:rPr lang="id-ID" dirty="0" smtClean="0"/>
              <a:t>errors</a:t>
            </a:r>
          </a:p>
          <a:p>
            <a:pPr lvl="1"/>
            <a:r>
              <a:rPr lang="en-US" dirty="0"/>
              <a:t>a program doesn't perform the way it was intended 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22149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the thrown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977656"/>
            <a:ext cx="6514588" cy="22434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290513" algn="l"/>
                <a:tab pos="623888" algn="l"/>
              </a:tabLst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…</a:t>
            </a:r>
          </a:p>
          <a:p>
            <a:pPr marL="0" indent="0">
              <a:spcBef>
                <a:spcPts val="0"/>
              </a:spcBef>
              <a:buNone/>
              <a:tabLst>
                <a:tab pos="290513" algn="l"/>
                <a:tab pos="623888" algn="l"/>
              </a:tabLst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Exception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290513" algn="l"/>
                <a:tab pos="623888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90513" algn="l"/>
                <a:tab pos="623888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90513" algn="l"/>
                <a:tab pos="623888" algn="l"/>
              </a:tabLst>
            </a:pPr>
            <a:endParaRPr lang="en-US" sz="1400" dirty="0" smtClean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90513" algn="l"/>
                <a:tab pos="623888" algn="l"/>
              </a:tabLst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setNumber2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90513" algn="l"/>
                <a:tab pos="623888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90513" algn="l"/>
                <a:tab pos="623888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90513" algn="l"/>
                <a:tab pos="623888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…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3921992" y="3933056"/>
            <a:ext cx="4958614" cy="2497129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Driver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TryException t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TryException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457200" algn="l"/>
                <a:tab pos="914400" algn="l"/>
                <a:tab pos="2854325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//compile error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57200" algn="l"/>
                <a:tab pos="914400" algn="l"/>
                <a:tab pos="2854325" algn="l"/>
              </a:tabLst>
            </a:pP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457200" algn="l"/>
                <a:tab pos="914400" algn="l"/>
                <a:tab pos="2854325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//compile ok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759984"/>
            <a:ext cx="33123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Declaring a checked exception throws will make the method cannot be executed outside block try-catch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25"/>
          <p:cNvCxnSpPr>
            <a:stCxn id="4" idx="3"/>
          </p:cNvCxnSpPr>
          <p:nvPr/>
        </p:nvCxnSpPr>
        <p:spPr>
          <a:xfrm flipV="1">
            <a:off x="3563888" y="5165228"/>
            <a:ext cx="1224136" cy="3334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1655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the thrown exception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6514587" cy="3395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getNumber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Exception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4139952" y="3284984"/>
            <a:ext cx="4854947" cy="331236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TryException t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"exception hoccurs"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spcBef>
                <a:spcPts val="0"/>
              </a:spcBef>
              <a:buNone/>
              <a:tabLst>
                <a:tab pos="285750" algn="l"/>
                <a:tab pos="571500" algn="l"/>
              </a:tabLst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4843026"/>
            <a:ext cx="313587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use this to tell others that this method might cause some exception, so those who want to use it was forced catch the Exception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25"/>
          <p:cNvCxnSpPr>
            <a:stCxn id="10" idx="3"/>
          </p:cNvCxnSpPr>
          <p:nvPr/>
        </p:nvCxnSpPr>
        <p:spPr>
          <a:xfrm flipV="1">
            <a:off x="3243377" y="2852937"/>
            <a:ext cx="560609" cy="28672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44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852935"/>
            <a:ext cx="4248472" cy="3198849"/>
          </a:xfrm>
        </p:spPr>
      </p:pic>
    </p:spTree>
    <p:extLst>
      <p:ext uri="{BB962C8B-B14F-4D97-AF65-F5344CB8AC3E}">
        <p14:creationId xmlns:p14="http://schemas.microsoft.com/office/powerpoint/2010/main" val="9915095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Finally Block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the code regardless of any exception occurs</a:t>
            </a:r>
          </a:p>
          <a:p>
            <a:r>
              <a:rPr lang="en-US" dirty="0" smtClean="0"/>
              <a:t>Always executed when the try block exits</a:t>
            </a:r>
          </a:p>
          <a:p>
            <a:r>
              <a:rPr lang="en-US" dirty="0" smtClean="0"/>
              <a:t>Put a cleanup code </a:t>
            </a:r>
          </a:p>
          <a:p>
            <a:endParaRPr lang="en-US" dirty="0"/>
          </a:p>
          <a:p>
            <a:r>
              <a:rPr lang="en-US" dirty="0" smtClean="0"/>
              <a:t>Use keyword “</a:t>
            </a:r>
            <a:r>
              <a:rPr lang="en-US" b="1" dirty="0" smtClean="0">
                <a:solidFill>
                  <a:srgbClr val="0070C0"/>
                </a:solidFill>
              </a:rPr>
              <a:t>finally</a:t>
            </a:r>
            <a:r>
              <a:rPr lang="en-US" dirty="0" smtClean="0"/>
              <a:t>”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939699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Finally Block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8401903" cy="4187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if exception occurs, this won't be executed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error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"neither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will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this"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8144" y="5013176"/>
            <a:ext cx="31358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an exception occurs, the rest of the code won’t be executed</a:t>
            </a:r>
          </a:p>
        </p:txBody>
      </p:sp>
      <p:cxnSp>
        <p:nvCxnSpPr>
          <p:cNvPr id="6" name="Straight Arrow Connector 25"/>
          <p:cNvCxnSpPr>
            <a:stCxn id="4" idx="0"/>
          </p:cNvCxnSpPr>
          <p:nvPr/>
        </p:nvCxnSpPr>
        <p:spPr>
          <a:xfrm rot="16200000" flipV="1">
            <a:off x="6328077" y="3905171"/>
            <a:ext cx="1224136" cy="991873"/>
          </a:xfrm>
          <a:prstGeom prst="bentConnector3">
            <a:avLst>
              <a:gd name="adj1" fmla="val 672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4" idx="1"/>
          </p:cNvCxnSpPr>
          <p:nvPr/>
        </p:nvCxnSpPr>
        <p:spPr>
          <a:xfrm rot="10800000">
            <a:off x="4932040" y="5085185"/>
            <a:ext cx="936104" cy="3896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241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Finally Block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8401903" cy="4187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TryException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if exception occurs, this won't be executed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error in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finally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but this will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1981" y="5013176"/>
            <a:ext cx="29825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Codes in finally block will be executed after block try exits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25"/>
          <p:cNvCxnSpPr>
            <a:stCxn id="4" idx="1"/>
          </p:cNvCxnSpPr>
          <p:nvPr/>
        </p:nvCxnSpPr>
        <p:spPr>
          <a:xfrm rot="10800000">
            <a:off x="5045879" y="5085191"/>
            <a:ext cx="936103" cy="3896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809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 Block on Custom Throw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0" y="1977656"/>
            <a:ext cx="8401903" cy="41876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endParaRPr lang="en-US" sz="1400" dirty="0" smtClean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spcBef>
                <a:spcPts val="3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if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ArrayIndexOutOfBoundsException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"index out of bounds"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ArithmeticException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 division by zero"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finally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code to run even exception occurs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  <a:tabLst>
                <a:tab pos="231775" algn="l"/>
                <a:tab pos="568325" algn="l"/>
                <a:tab pos="914400" algn="l"/>
              </a:tabLst>
            </a:pP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68243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852935"/>
            <a:ext cx="4248472" cy="3198849"/>
          </a:xfrm>
        </p:spPr>
      </p:pic>
    </p:spTree>
    <p:extLst>
      <p:ext uri="{BB962C8B-B14F-4D97-AF65-F5344CB8AC3E}">
        <p14:creationId xmlns:p14="http://schemas.microsoft.com/office/powerpoint/2010/main" val="172447667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new exception</a:t>
            </a:r>
          </a:p>
          <a:p>
            <a:r>
              <a:rPr lang="en-US" dirty="0" smtClean="0"/>
              <a:t>Exception need to provide additional information</a:t>
            </a:r>
          </a:p>
          <a:p>
            <a:pPr lvl="1"/>
            <a:r>
              <a:rPr lang="en-US" dirty="0" smtClean="0"/>
              <a:t>Parsing value</a:t>
            </a:r>
          </a:p>
          <a:p>
            <a:pPr lvl="1"/>
            <a:r>
              <a:rPr lang="en-US" dirty="0" smtClean="0"/>
              <a:t>Custom mechanism design to do when exception happened</a:t>
            </a:r>
          </a:p>
          <a:p>
            <a:r>
              <a:rPr lang="en-US" dirty="0" smtClean="0"/>
              <a:t>Extends “</a:t>
            </a:r>
            <a:r>
              <a:rPr lang="en-US" b="1" dirty="0" smtClean="0">
                <a:solidFill>
                  <a:srgbClr val="0070C0"/>
                </a:solidFill>
              </a:rPr>
              <a:t>Exception</a:t>
            </a:r>
            <a:r>
              <a:rPr lang="en-US" dirty="0" smtClean="0"/>
              <a:t>” or “</a:t>
            </a:r>
            <a:r>
              <a:rPr lang="en-US" b="1" dirty="0" err="1" smtClean="0">
                <a:solidFill>
                  <a:srgbClr val="0070C0"/>
                </a:solidFill>
              </a:rPr>
              <a:t>Throwable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User registration </a:t>
            </a:r>
          </a:p>
          <a:p>
            <a:pPr lvl="1"/>
            <a:r>
              <a:rPr lang="en-US" dirty="0" smtClean="0"/>
              <a:t>Create an exception if username has already been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34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without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037" y="1977656"/>
            <a:ext cx="3994307" cy="36835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name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id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getID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528344" y="1977656"/>
            <a:ext cx="4292435" cy="3683592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Aplication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ArrayList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boolean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exists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User p1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equals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exists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exists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users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23304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Error Example</a:t>
            </a:r>
            <a:endParaRPr lang="id-ID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365125" y="2132856"/>
            <a:ext cx="8326438" cy="36004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None/>
            </a:pPr>
            <a:endParaRPr lang="en-US" sz="1800" dirty="0" smtClean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288925" indent="0">
              <a:buNone/>
            </a:pPr>
            <a:r>
              <a:rPr lang="en-US" sz="18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,-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8925" indent="0">
              <a:buNone/>
            </a:pP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8925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Scanner s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Scanner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8925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nextInt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8925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924590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without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1" y="1977656"/>
            <a:ext cx="5506475" cy="3395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Aplication w1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Aplication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w1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"001"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"Erick"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w1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"002"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"Danny"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w1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"001"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"Bob</a:t>
            </a:r>
            <a:r>
              <a:rPr lang="id-ID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4575210"/>
            <a:ext cx="31358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Don’t know whether this success or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25"/>
          <p:cNvCxnSpPr>
            <a:stCxn id="7" idx="1"/>
          </p:cNvCxnSpPr>
          <p:nvPr/>
        </p:nvCxnSpPr>
        <p:spPr>
          <a:xfrm rot="10800000">
            <a:off x="3635896" y="3789042"/>
            <a:ext cx="360040" cy="11093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9406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with Exception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90525" y="1994176"/>
            <a:ext cx="7997899" cy="3883096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Aplication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ArrayList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users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User p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User p1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equals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RuntimeException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"User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()+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 Already exists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users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01662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with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1" y="1977656"/>
            <a:ext cx="5506475" cy="3395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Aplication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w1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Aplication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w1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"001"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"Erick"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w1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"002"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"Danny"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w1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"001"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"Bob"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Exception 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getMessage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6096" y="3162454"/>
            <a:ext cx="27363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User 001 already exists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25"/>
          <p:cNvCxnSpPr>
            <a:stCxn id="10" idx="1"/>
          </p:cNvCxnSpPr>
          <p:nvPr/>
        </p:nvCxnSpPr>
        <p:spPr>
          <a:xfrm rot="10800000" flipV="1">
            <a:off x="4644008" y="3331730"/>
            <a:ext cx="792088" cy="585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195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Class Exception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90525" y="1994176"/>
            <a:ext cx="7997899" cy="4027112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UserAlreadyExist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RuntimeException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id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UserAlreadyExists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 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 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super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message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 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id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getId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270991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with Custom Class Exception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90525" y="1994176"/>
            <a:ext cx="7997899" cy="3883096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java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util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Aplication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ArrayList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User p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User p1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equals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getID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UserAlreadyExists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"User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()+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 Already exists"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						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(),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 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users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442190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with Custom Class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661" y="1977656"/>
            <a:ext cx="5506475" cy="3395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Driver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Aplication 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w1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Aplication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w1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"001"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"Erick"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w1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"002"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"Danny"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w1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addUser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"001"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>
                <a:solidFill>
                  <a:srgbClr val="808080"/>
                </a:solidFill>
                <a:highlight>
                  <a:srgbClr val="FFFFFF"/>
                </a:highlight>
              </a:rPr>
              <a:t>"Bob"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UserAlreadyExists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System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>
                <a:solidFill>
                  <a:srgbClr val="000000"/>
                </a:solidFill>
                <a:highlight>
                  <a:srgbClr val="FFFFFF"/>
                </a:highlight>
              </a:rPr>
              <a:t>getMessage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System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    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id-ID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d-ID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6096" y="3162454"/>
            <a:ext cx="27363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User 001 already exists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25"/>
          <p:cNvCxnSpPr>
            <a:stCxn id="10" idx="1"/>
          </p:cNvCxnSpPr>
          <p:nvPr/>
        </p:nvCxnSpPr>
        <p:spPr>
          <a:xfrm rot="10800000" flipV="1">
            <a:off x="4644008" y="3331730"/>
            <a:ext cx="792088" cy="585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36096" y="4423621"/>
            <a:ext cx="79208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001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25"/>
          <p:cNvCxnSpPr>
            <a:stCxn id="6" idx="1"/>
          </p:cNvCxnSpPr>
          <p:nvPr/>
        </p:nvCxnSpPr>
        <p:spPr>
          <a:xfrm rot="10800000">
            <a:off x="4067944" y="4142248"/>
            <a:ext cx="1368152" cy="450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0092" y="4993554"/>
            <a:ext cx="79208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Bob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25"/>
          <p:cNvCxnSpPr>
            <a:stCxn id="8" idx="1"/>
          </p:cNvCxnSpPr>
          <p:nvPr/>
        </p:nvCxnSpPr>
        <p:spPr>
          <a:xfrm rot="10800000">
            <a:off x="4211960" y="4370887"/>
            <a:ext cx="1188132" cy="791944"/>
          </a:xfrm>
          <a:prstGeom prst="bentConnector3">
            <a:avLst>
              <a:gd name="adj1" fmla="val 6877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381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Best Practices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use Exception to control application </a:t>
            </a:r>
            <a:r>
              <a:rPr lang="en-US" dirty="0" smtClean="0"/>
              <a:t>behavior. </a:t>
            </a:r>
          </a:p>
          <a:p>
            <a:pPr lvl="1"/>
            <a:r>
              <a:rPr lang="en-US" dirty="0" smtClean="0"/>
              <a:t>Exception </a:t>
            </a:r>
            <a:r>
              <a:rPr lang="en-US" dirty="0"/>
              <a:t>handling is very expensive as it require native calls to copy </a:t>
            </a:r>
            <a:r>
              <a:rPr lang="en-US" dirty="0" err="1" smtClean="0"/>
              <a:t>stacktrace</a:t>
            </a:r>
            <a:r>
              <a:rPr lang="en-US" dirty="0" smtClean="0"/>
              <a:t> </a:t>
            </a:r>
            <a:r>
              <a:rPr lang="en-US" dirty="0"/>
              <a:t>each time exception is created</a:t>
            </a:r>
          </a:p>
          <a:p>
            <a:r>
              <a:rPr lang="en-US" dirty="0"/>
              <a:t>While creating custom exception, prefer to create an unchecked, Runtime exception than a checked exception, </a:t>
            </a:r>
            <a:endParaRPr lang="en-US" dirty="0" smtClean="0"/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if you know that client is not going to take any reactive action other than logging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381440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Best Practices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make a Exception class as nested class even if its used only by one class, </a:t>
            </a:r>
          </a:p>
          <a:p>
            <a:pPr lvl="1"/>
            <a:r>
              <a:rPr lang="en-US" dirty="0"/>
              <a:t>Always declare Exceptions in their own </a:t>
            </a:r>
            <a:r>
              <a:rPr lang="en-US" dirty="0" smtClean="0"/>
              <a:t>class</a:t>
            </a:r>
          </a:p>
          <a:p>
            <a:r>
              <a:rPr lang="en-US" dirty="0"/>
              <a:t>Always provide meaning full message on </a:t>
            </a:r>
            <a:r>
              <a:rPr lang="en-US" dirty="0" smtClean="0"/>
              <a:t>Exception</a:t>
            </a:r>
          </a:p>
          <a:p>
            <a:r>
              <a:rPr lang="en-US" dirty="0"/>
              <a:t>Avoid overusing Checked </a:t>
            </a:r>
            <a:r>
              <a:rPr lang="en-US" dirty="0" smtClean="0"/>
              <a:t>Exception</a:t>
            </a:r>
          </a:p>
          <a:p>
            <a:r>
              <a:rPr lang="en-US" dirty="0" smtClean="0"/>
              <a:t>Document any Exception </a:t>
            </a:r>
            <a:r>
              <a:rPr lang="en-US" dirty="0"/>
              <a:t>thrown by any method</a:t>
            </a:r>
          </a:p>
        </p:txBody>
      </p:sp>
    </p:spTree>
    <p:extLst>
      <p:ext uri="{BB962C8B-B14F-4D97-AF65-F5344CB8AC3E}">
        <p14:creationId xmlns:p14="http://schemas.microsoft.com/office/powerpoint/2010/main" val="33880287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read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javarevisited.blogspot.sg/2013/03/0-exception-handling-best-practices-in-Java-Programming.html</a:t>
            </a:r>
            <a:endParaRPr lang="en-US" dirty="0" smtClean="0"/>
          </a:p>
          <a:p>
            <a:r>
              <a:rPr lang="id-ID" dirty="0">
                <a:hlinkClick r:id="rId3"/>
              </a:rPr>
              <a:t>http://</a:t>
            </a:r>
            <a:r>
              <a:rPr lang="id-ID" dirty="0" smtClean="0">
                <a:hlinkClick r:id="rId3"/>
              </a:rPr>
              <a:t>www.tutorialspoint.com/java/java_exceptions.htm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1626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3961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n indication of a problem that occurs during a program's execution</a:t>
            </a:r>
            <a:endParaRPr lang="id-ID" dirty="0"/>
          </a:p>
          <a:p>
            <a:r>
              <a:rPr lang="id-ID" dirty="0" smtClean="0"/>
              <a:t>A</a:t>
            </a:r>
            <a:r>
              <a:rPr lang="en-US" dirty="0" smtClean="0"/>
              <a:t>n abnormal </a:t>
            </a:r>
            <a:r>
              <a:rPr lang="en-US" dirty="0"/>
              <a:t>event, which occurs during the execution of a program, that disrupts the normal flow of the program's instructions. </a:t>
            </a:r>
            <a:endParaRPr lang="en-US" dirty="0" smtClean="0"/>
          </a:p>
          <a:p>
            <a:r>
              <a:rPr lang="en-US" dirty="0" smtClean="0"/>
              <a:t>Here, we call that error as Exception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50780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Assertion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06" y="1978025"/>
            <a:ext cx="6539475" cy="4054475"/>
          </a:xfrm>
        </p:spPr>
      </p:pic>
    </p:spTree>
    <p:extLst>
      <p:ext uri="{BB962C8B-B14F-4D97-AF65-F5344CB8AC3E}">
        <p14:creationId xmlns:p14="http://schemas.microsoft.com/office/powerpoint/2010/main" val="40242163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statement in the </a:t>
            </a:r>
            <a:r>
              <a:rPr lang="en-US" dirty="0" err="1"/>
              <a:t>Java</a:t>
            </a:r>
            <a:r>
              <a:rPr lang="en-US" baseline="30000" dirty="0" err="1"/>
              <a:t>TM</a:t>
            </a:r>
            <a:r>
              <a:rPr lang="en-US" dirty="0"/>
              <a:t> programming language that enables you to test your assumptions about your </a:t>
            </a:r>
            <a:r>
              <a:rPr lang="en-US" dirty="0" smtClean="0"/>
              <a:t>program</a:t>
            </a:r>
          </a:p>
          <a:p>
            <a:r>
              <a:rPr lang="en-US" dirty="0"/>
              <a:t>Each assertion contains a </a:t>
            </a:r>
            <a:r>
              <a:rPr lang="en-US" dirty="0" err="1"/>
              <a:t>boolean</a:t>
            </a:r>
            <a:r>
              <a:rPr lang="en-US" dirty="0"/>
              <a:t> expression that you believe will be true when the assertion executes.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is not true, the system will throw an error. </a:t>
            </a:r>
          </a:p>
        </p:txBody>
      </p:sp>
    </p:spTree>
    <p:extLst>
      <p:ext uri="{BB962C8B-B14F-4D97-AF65-F5344CB8AC3E}">
        <p14:creationId xmlns:p14="http://schemas.microsoft.com/office/powerpoint/2010/main" val="25986368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verifying that the </a:t>
            </a:r>
            <a:r>
              <a:rPr lang="en-US" dirty="0" err="1"/>
              <a:t>boolean</a:t>
            </a:r>
            <a:r>
              <a:rPr lang="en-US" dirty="0"/>
              <a:t> expression is indeed true, the assertion confirms your assumptions about the behavior of your program, increasing your confidence that the program is free of errors</a:t>
            </a:r>
            <a:r>
              <a:rPr lang="en-US" dirty="0" smtClean="0"/>
              <a:t>.</a:t>
            </a:r>
          </a:p>
          <a:p>
            <a:r>
              <a:rPr lang="en-US" dirty="0"/>
              <a:t>writing assertions while programming is one of the quickest and most effective ways to detect and correct bugs</a:t>
            </a:r>
          </a:p>
        </p:txBody>
      </p:sp>
    </p:spTree>
    <p:extLst>
      <p:ext uri="{BB962C8B-B14F-4D97-AF65-F5344CB8AC3E}">
        <p14:creationId xmlns:p14="http://schemas.microsoft.com/office/powerpoint/2010/main" val="35506355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must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pre-conditions </a:t>
            </a:r>
            <a:r>
              <a:rPr lang="en-US" sz="2000" dirty="0"/>
              <a:t>(in private methods only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requirements which a method requires its caller to </a:t>
            </a:r>
            <a:r>
              <a:rPr lang="en-US" sz="1800" dirty="0" smtClean="0"/>
              <a:t>fulfill</a:t>
            </a:r>
          </a:p>
          <a:p>
            <a:r>
              <a:rPr lang="en-US" sz="2000" dirty="0" smtClean="0"/>
              <a:t>post-conditions</a:t>
            </a:r>
          </a:p>
          <a:p>
            <a:pPr lvl="1"/>
            <a:r>
              <a:rPr lang="en-US" sz="1800" dirty="0"/>
              <a:t>v</a:t>
            </a:r>
            <a:r>
              <a:rPr lang="en-US" sz="1800" dirty="0" smtClean="0"/>
              <a:t>erify </a:t>
            </a:r>
            <a:r>
              <a:rPr lang="en-US" sz="1800" dirty="0"/>
              <a:t>the promises made by a method to its </a:t>
            </a:r>
            <a:r>
              <a:rPr lang="en-US" sz="1800" dirty="0" smtClean="0"/>
              <a:t>caller</a:t>
            </a:r>
          </a:p>
          <a:p>
            <a:r>
              <a:rPr lang="en-US" sz="2000" dirty="0" smtClean="0"/>
              <a:t>class invariants</a:t>
            </a:r>
          </a:p>
          <a:p>
            <a:pPr lvl="1"/>
            <a:r>
              <a:rPr lang="en-US" sz="1800" dirty="0" smtClean="0"/>
              <a:t>validate </a:t>
            </a:r>
            <a:r>
              <a:rPr lang="en-US" sz="1800" dirty="0"/>
              <a:t>object </a:t>
            </a:r>
            <a:r>
              <a:rPr lang="en-US" sz="1800" dirty="0" smtClean="0"/>
              <a:t>state</a:t>
            </a:r>
          </a:p>
          <a:p>
            <a:r>
              <a:rPr lang="en-US" sz="2000" dirty="0" smtClean="0"/>
              <a:t>unreachable-at-runtime </a:t>
            </a:r>
            <a:r>
              <a:rPr lang="en-US" sz="2000" dirty="0"/>
              <a:t>code </a:t>
            </a:r>
            <a:endParaRPr lang="en-US" sz="2000" dirty="0" smtClean="0"/>
          </a:p>
          <a:p>
            <a:pPr lvl="1"/>
            <a:r>
              <a:rPr lang="en-US" sz="1800" dirty="0" smtClean="0"/>
              <a:t>parts </a:t>
            </a:r>
            <a:r>
              <a:rPr lang="en-US" sz="1800" dirty="0"/>
              <a:t>of your program which you expect to be unreachable, but which cannot be verified as such at compile-time (often else clauses and default cases in switch statements)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40972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condition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condition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 exception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;</a:t>
            </a:r>
          </a:p>
          <a:p>
            <a:endParaRPr lang="en-US" dirty="0" smtClean="0"/>
          </a:p>
          <a:p>
            <a:r>
              <a:rPr lang="en-US" dirty="0" smtClean="0"/>
              <a:t>When the list of condition return false, the assertion will throw an Assertion Error with the message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4190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 Example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65326" y="2072686"/>
            <a:ext cx="8250217" cy="2868482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Scanner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AssertionTest1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Scanner reader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Scanner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"Enter your age: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age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assert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18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"You are too young to vote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"You are eligible to vote"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65125" y="5047964"/>
            <a:ext cx="3558803" cy="111734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Enter your age: 20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 You are eligible to vote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4139953" y="5047963"/>
            <a:ext cx="4475592" cy="1117341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Enter your age: 8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 Exception in thread "main"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java.lang.AssertionError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You are too young to vote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982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Assertion Example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65326" y="2072686"/>
            <a:ext cx="8250217" cy="3156514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Scanner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Scanner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"Enter your gender [m/f]: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char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gender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charAt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switch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"Male"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'f'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'F'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"Female"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default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"Invalid Option"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65125" y="5324231"/>
            <a:ext cx="3630811" cy="111734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Enter your gender [m/f]: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4139951" y="5324230"/>
            <a:ext cx="4475592" cy="1117341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Enter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 gender [m/f]: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284163" algn="l"/>
                <a:tab pos="630238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Exception in thread "main"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java.lang.AssertionError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Invalid Option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8134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Assertion to find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we create a code for something like this </a:t>
            </a:r>
          </a:p>
          <a:p>
            <a:pPr lvl="1"/>
            <a:r>
              <a:rPr lang="en-US" dirty="0"/>
              <a:t>you might have written something </a:t>
            </a:r>
            <a:r>
              <a:rPr lang="en-US" dirty="0" smtClean="0"/>
              <a:t>to </a:t>
            </a:r>
            <a:r>
              <a:rPr lang="en-US" dirty="0"/>
              <a:t>explain your </a:t>
            </a:r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11560" y="3573016"/>
            <a:ext cx="4824536" cy="259228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"mod = 0"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"mod = 1"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We know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 3 ==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"mod = 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772949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Assertion to find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</a:t>
            </a:r>
            <a:r>
              <a:rPr lang="en-US" dirty="0"/>
              <a:t>now </a:t>
            </a:r>
            <a:r>
              <a:rPr lang="en-US" b="1" dirty="0"/>
              <a:t>use an assertion whenever you would have written a comment that asserts an </a:t>
            </a:r>
            <a:r>
              <a:rPr lang="en-US" b="1" dirty="0" smtClean="0"/>
              <a:t>invariant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11560" y="3573016"/>
            <a:ext cx="4824536" cy="259228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"mod = 0"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"mod = 1"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We know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 3 ==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"mod = 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1878" y="3573016"/>
            <a:ext cx="336612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1600" dirty="0"/>
              <a:t>Note, incidentally, that the assertion in the above example may fail if </a:t>
            </a:r>
            <a:r>
              <a:rPr lang="en-US" sz="1600" dirty="0" err="1"/>
              <a:t>i</a:t>
            </a:r>
            <a:r>
              <a:rPr lang="en-US" sz="1600" dirty="0"/>
              <a:t> is negative, as the % operator is not a true modulus operator, but computes the remainder, which may be negative</a:t>
            </a:r>
          </a:p>
        </p:txBody>
      </p:sp>
    </p:spTree>
    <p:extLst>
      <p:ext uri="{BB962C8B-B14F-4D97-AF65-F5344CB8AC3E}">
        <p14:creationId xmlns:p14="http://schemas.microsoft.com/office/powerpoint/2010/main" val="36809433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Assertion?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assume that you are supposed to write a program to control a nuclear power-plant.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pretty obvious that even the most minor mistake could have catastrophic results, therefore your code has to be </a:t>
            </a:r>
            <a:r>
              <a:rPr lang="en-US" dirty="0" smtClean="0"/>
              <a:t>bug-free</a:t>
            </a:r>
          </a:p>
          <a:p>
            <a:pPr lvl="1"/>
            <a:r>
              <a:rPr lang="en-US" dirty="0"/>
              <a:t>assuming that the JVM is bug-free for the sake of the argument</a:t>
            </a:r>
          </a:p>
        </p:txBody>
      </p:sp>
    </p:spTree>
    <p:extLst>
      <p:ext uri="{BB962C8B-B14F-4D97-AF65-F5344CB8AC3E}">
        <p14:creationId xmlns:p14="http://schemas.microsoft.com/office/powerpoint/2010/main" val="3419886379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Error and Exception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id-ID" dirty="0" smtClean="0"/>
              <a:t>rror usually is a condition where </a:t>
            </a:r>
            <a:r>
              <a:rPr lang="en-US" dirty="0"/>
              <a:t>no programmer can guess and can handle </a:t>
            </a:r>
            <a:r>
              <a:rPr lang="en-US" dirty="0" smtClean="0"/>
              <a:t>it</a:t>
            </a:r>
            <a:endParaRPr lang="id-ID" dirty="0" smtClean="0"/>
          </a:p>
          <a:p>
            <a:pPr lvl="1"/>
            <a:r>
              <a:rPr lang="id-ID" dirty="0" smtClean="0"/>
              <a:t>Usually called System Error</a:t>
            </a:r>
          </a:p>
          <a:p>
            <a:pPr lvl="1"/>
            <a:r>
              <a:rPr lang="id-ID" dirty="0" smtClean="0"/>
              <a:t>Let the program terminate</a:t>
            </a:r>
          </a:p>
          <a:p>
            <a:r>
              <a:rPr lang="en-US" dirty="0"/>
              <a:t>Exception can be guessed and can be </a:t>
            </a:r>
            <a:r>
              <a:rPr lang="en-US" dirty="0" smtClean="0"/>
              <a:t>handled</a:t>
            </a:r>
            <a:endParaRPr lang="id-ID" dirty="0" smtClean="0"/>
          </a:p>
          <a:p>
            <a:pPr lvl="1"/>
            <a:r>
              <a:rPr lang="id-ID" dirty="0" smtClean="0"/>
              <a:t>Ought to Handled by programmer</a:t>
            </a:r>
          </a:p>
        </p:txBody>
      </p:sp>
    </p:spTree>
    <p:extLst>
      <p:ext uri="{BB962C8B-B14F-4D97-AF65-F5344CB8AC3E}">
        <p14:creationId xmlns:p14="http://schemas.microsoft.com/office/powerpoint/2010/main" val="39761788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Assertion?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not a verifiable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calculate that the result of your operation will be perfect.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reason for this are pointers: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can point anywhere or nowhere, </a:t>
            </a:r>
            <a:endParaRPr lang="en-US" dirty="0" smtClean="0"/>
          </a:p>
          <a:p>
            <a:pPr lvl="1"/>
            <a:r>
              <a:rPr lang="en-US" dirty="0" smtClean="0"/>
              <a:t>therefore </a:t>
            </a:r>
            <a:r>
              <a:rPr lang="en-US" dirty="0"/>
              <a:t>they cannot be calculated to be of this exact value,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least not within a reasonable span of code</a:t>
            </a:r>
          </a:p>
        </p:txBody>
      </p:sp>
    </p:spTree>
    <p:extLst>
      <p:ext uri="{BB962C8B-B14F-4D97-AF65-F5344CB8AC3E}">
        <p14:creationId xmlns:p14="http://schemas.microsoft.com/office/powerpoint/2010/main" val="4273375036"/>
      </p:ext>
    </p:extLst>
  </p:cSld>
  <p:clrMapOvr>
    <a:masterClrMapping/>
  </p:clrMapOvr>
  <p:transition spd="med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Assertion?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problem, there is no way to prove that your code is correct at a whole.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what you can do is to prove that you at least find every bug when it </a:t>
            </a:r>
            <a:r>
              <a:rPr lang="en-US" dirty="0" smtClean="0"/>
              <a:t>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81737"/>
      </p:ext>
    </p:extLst>
  </p:cSld>
  <p:clrMapOvr>
    <a:masterClrMapping/>
  </p:clrMapOvr>
  <p:transition spd="med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 smtClean="0"/>
              <a:t>the </a:t>
            </a:r>
            <a:r>
              <a:rPr lang="en-US" dirty="0" err="1" smtClean="0"/>
              <a:t>DbC</a:t>
            </a:r>
            <a:r>
              <a:rPr lang="en-US" dirty="0" smtClean="0"/>
              <a:t> </a:t>
            </a:r>
            <a:r>
              <a:rPr lang="en-US" dirty="0"/>
              <a:t>paradigm: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first define (with mathematically precision) what your method is supposed to do,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then verify this by testing it during actual execution. </a:t>
            </a:r>
          </a:p>
        </p:txBody>
      </p:sp>
    </p:spTree>
    <p:extLst>
      <p:ext uri="{BB962C8B-B14F-4D97-AF65-F5344CB8AC3E}">
        <p14:creationId xmlns:p14="http://schemas.microsoft.com/office/powerpoint/2010/main" val="3845119833"/>
      </p:ext>
    </p:extLst>
  </p:cSld>
  <p:clrMapOvr>
    <a:masterClrMapping/>
  </p:clrMapOvr>
  <p:transition spd="med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861048"/>
            <a:ext cx="8326438" cy="2376264"/>
          </a:xfrm>
        </p:spPr>
        <p:txBody>
          <a:bodyPr/>
          <a:lstStyle/>
          <a:p>
            <a:r>
              <a:rPr lang="en-US" sz="2000" dirty="0"/>
              <a:t>While this is pretty obvious to work fine, most programmers will not see the hidden bug inside this one </a:t>
            </a:r>
            <a:endParaRPr lang="en-US" sz="2000" dirty="0" smtClean="0"/>
          </a:p>
          <a:p>
            <a:pPr lvl="1"/>
            <a:r>
              <a:rPr lang="en-US" sz="1800" dirty="0" smtClean="0"/>
              <a:t>(</a:t>
            </a:r>
            <a:r>
              <a:rPr lang="en-US" sz="1800" dirty="0"/>
              <a:t>hint: the </a:t>
            </a:r>
            <a:r>
              <a:rPr lang="en-US" sz="1800" dirty="0" err="1"/>
              <a:t>Ariane</a:t>
            </a:r>
            <a:r>
              <a:rPr lang="en-US" sz="1800" dirty="0"/>
              <a:t> V crashed because of a similar bug). </a:t>
            </a:r>
            <a:endParaRPr lang="en-US" sz="1800" dirty="0" smtClean="0"/>
          </a:p>
          <a:p>
            <a:r>
              <a:rPr lang="en-US" sz="2200" dirty="0" smtClean="0"/>
              <a:t>Now </a:t>
            </a:r>
            <a:r>
              <a:rPr lang="en-US" sz="2200" dirty="0"/>
              <a:t>the </a:t>
            </a:r>
            <a:r>
              <a:rPr lang="en-US" sz="2200" dirty="0" err="1"/>
              <a:t>DbC</a:t>
            </a:r>
            <a:r>
              <a:rPr lang="en-US" sz="2200" dirty="0"/>
              <a:t> defines that you must always check the input and output of a function to verify that it did work </a:t>
            </a:r>
            <a:r>
              <a:rPr lang="en-US" sz="2200" dirty="0" smtClean="0"/>
              <a:t>correct</a:t>
            </a:r>
            <a:endParaRPr lang="en-US" sz="2200" b="1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61372" y="1974715"/>
            <a:ext cx="8280920" cy="1670309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Calculates the sum of a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+ b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 returns the result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88611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61372" y="1974715"/>
            <a:ext cx="8459100" cy="2678421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Calculates the sum of a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+ b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and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returns the result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 of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+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too large to add."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 of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+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returned wrong sum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5" y="4869160"/>
            <a:ext cx="8326438" cy="1368152"/>
          </a:xfrm>
        </p:spPr>
        <p:txBody>
          <a:bodyPr/>
          <a:lstStyle/>
          <a:p>
            <a:r>
              <a:rPr lang="en-US" sz="2000" dirty="0"/>
              <a:t>Should this function now ever fail, you will notice it.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will know that there is a problem in your code, </a:t>
            </a:r>
            <a:endParaRPr lang="en-US" sz="16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know where it is and you know what caused it (similar to Exceptions)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86274505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what is even more important: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stop executing right when it happens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prevent any further code to work with wrong values and potentially cause damage to whatever it controls.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501671"/>
      </p:ext>
    </p:extLst>
  </p:cSld>
  <p:clrMapOvr>
    <a:masterClrMapping/>
  </p:clrMapOvr>
  <p:transition spd="med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Exceptions are a similar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/>
              <a:t>they fail to verify everything.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even more checks (at the cost of execution speed) you need to use assertions. </a:t>
            </a:r>
            <a:endParaRPr lang="en-US" dirty="0" smtClean="0"/>
          </a:p>
          <a:p>
            <a:r>
              <a:rPr lang="en-US" dirty="0" smtClean="0"/>
              <a:t>Doing </a:t>
            </a:r>
            <a:r>
              <a:rPr lang="en-US" dirty="0"/>
              <a:t>so will bloat your code, but you can in the end deliver a product at a surprisingly short development time (the earlier you fix a bug, the lower the cost).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867417"/>
      </p:ext>
    </p:extLst>
  </p:cSld>
  <p:clrMapOvr>
    <a:masterClrMapping/>
  </p:clrMapOvr>
  <p:transition spd="med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there is any bug inside your code, you will detect it.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way of a bug slipping-through and cause issues later.</a:t>
            </a:r>
          </a:p>
          <a:p>
            <a:r>
              <a:rPr lang="en-US" dirty="0" smtClean="0"/>
              <a:t>This </a:t>
            </a:r>
            <a:r>
              <a:rPr lang="en-US" dirty="0"/>
              <a:t>still is not a guarantee for bug-free code,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it is much closer to that, than usual programs.</a:t>
            </a:r>
          </a:p>
        </p:txBody>
      </p:sp>
    </p:spTree>
    <p:extLst>
      <p:ext uri="{BB962C8B-B14F-4D97-AF65-F5344CB8AC3E}">
        <p14:creationId xmlns:p14="http://schemas.microsoft.com/office/powerpoint/2010/main" val="4176996684"/>
      </p:ext>
    </p:extLst>
  </p:cSld>
  <p:clrMapOvr>
    <a:masterClrMapping/>
  </p:clrMapOvr>
  <p:transition spd="med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with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assertions to check the parameters of a public method</a:t>
            </a:r>
            <a:r>
              <a:rPr lang="en-US" dirty="0" smtClean="0"/>
              <a:t>.</a:t>
            </a:r>
          </a:p>
          <a:p>
            <a:r>
              <a:rPr lang="en-US" dirty="0"/>
              <a:t>Do not use assertions to do any work that your application requires for correct operation. </a:t>
            </a:r>
          </a:p>
        </p:txBody>
      </p:sp>
    </p:spTree>
    <p:extLst>
      <p:ext uri="{BB962C8B-B14F-4D97-AF65-F5344CB8AC3E}">
        <p14:creationId xmlns:p14="http://schemas.microsoft.com/office/powerpoint/2010/main" val="2575026771"/>
      </p:ext>
    </p:extLst>
  </p:cSld>
  <p:clrMapOvr>
    <a:masterClrMapping/>
  </p:clrMapOvr>
  <p:transition spd="med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419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responding to the </a:t>
            </a:r>
            <a:r>
              <a:rPr lang="en-US" dirty="0" smtClean="0"/>
              <a:t>occurrence </a:t>
            </a:r>
            <a:r>
              <a:rPr lang="en-US" dirty="0"/>
              <a:t>of </a:t>
            </a:r>
            <a:r>
              <a:rPr lang="en-US" i="1" dirty="0" smtClean="0"/>
              <a:t>exceptions </a:t>
            </a:r>
            <a:r>
              <a:rPr lang="en-US" dirty="0"/>
              <a:t>during computation</a:t>
            </a:r>
            <a:endParaRPr lang="en-US" i="1" dirty="0" smtClean="0"/>
          </a:p>
          <a:p>
            <a:r>
              <a:rPr lang="id-ID" dirty="0" smtClean="0"/>
              <a:t>A </a:t>
            </a:r>
            <a:r>
              <a:rPr lang="id-ID" dirty="0"/>
              <a:t>technique to prevent the program ended prematurely because of exception</a:t>
            </a:r>
          </a:p>
          <a:p>
            <a:r>
              <a:rPr lang="id-ID" dirty="0"/>
              <a:t>Technique to create a program that can resolve (or handle) exceptions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10368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5786438"/>
            <a:ext cx="8326438" cy="728662"/>
          </a:xfrm>
          <a:prstGeom prst="rect">
            <a:avLst/>
          </a:prstGeom>
        </p:spPr>
        <p:txBody>
          <a:bodyPr/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Credits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M</a:t>
            </a:r>
            <a:r>
              <a:rPr lang="en-US" sz="1400" dirty="0" smtClean="0"/>
              <a:t>usic : </a:t>
            </a:r>
            <a:r>
              <a:rPr lang="en-US" sz="1400" dirty="0" err="1" smtClean="0"/>
              <a:t>Yonezawa</a:t>
            </a:r>
            <a:r>
              <a:rPr lang="en-US" sz="1400" dirty="0" smtClean="0"/>
              <a:t> </a:t>
            </a:r>
            <a:r>
              <a:rPr lang="en-US" sz="1400" dirty="0" err="1" smtClean="0"/>
              <a:t>Madoka</a:t>
            </a:r>
            <a:r>
              <a:rPr lang="en-US" sz="1400" dirty="0" smtClean="0"/>
              <a:t> - </a:t>
            </a:r>
            <a:r>
              <a:rPr lang="en-US" sz="1400" dirty="0" err="1" smtClean="0"/>
              <a:t>Oui</a:t>
            </a:r>
            <a:r>
              <a:rPr lang="en-US" sz="1400" dirty="0" smtClean="0"/>
              <a:t>! Ai </a:t>
            </a:r>
            <a:r>
              <a:rPr lang="en-US" sz="1400" dirty="0" err="1" smtClean="0"/>
              <a:t>Kotoba</a:t>
            </a:r>
            <a:r>
              <a:rPr lang="en-US" sz="1400" dirty="0" smtClean="0"/>
              <a:t> (Instrumental)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47963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4" t="16919" r="15519" b="8728"/>
          <a:stretch/>
        </p:blipFill>
        <p:spPr bwMode="auto">
          <a:xfrm>
            <a:off x="755576" y="1336417"/>
            <a:ext cx="7704856" cy="50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Throwable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85097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Informatika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</Template>
  <TotalTime>40725</TotalTime>
  <Words>2842</Words>
  <Application>Microsoft Office PowerPoint</Application>
  <PresentationFormat>On-screen Show (4:3)</PresentationFormat>
  <Paragraphs>943</Paragraphs>
  <Slides>80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Courier New</vt:lpstr>
      <vt:lpstr>Times New Roman</vt:lpstr>
      <vt:lpstr>Verdana</vt:lpstr>
      <vt:lpstr>Wingdings</vt:lpstr>
      <vt:lpstr>Template Informatika</vt:lpstr>
      <vt:lpstr>CSG2H3  Object Oriented Programming</vt:lpstr>
      <vt:lpstr>ExInception</vt:lpstr>
      <vt:lpstr>High Demand from user</vt:lpstr>
      <vt:lpstr>Errors In General</vt:lpstr>
      <vt:lpstr>Error Example</vt:lpstr>
      <vt:lpstr>Exception</vt:lpstr>
      <vt:lpstr>Error and Exception</vt:lpstr>
      <vt:lpstr>Exception Handling</vt:lpstr>
      <vt:lpstr>Class Throwable</vt:lpstr>
      <vt:lpstr>Exception Handling Keyword </vt:lpstr>
      <vt:lpstr>Exception Handling</vt:lpstr>
      <vt:lpstr>Exception Example</vt:lpstr>
      <vt:lpstr>Basic Example</vt:lpstr>
      <vt:lpstr>Basic Example</vt:lpstr>
      <vt:lpstr>Wrong Example</vt:lpstr>
      <vt:lpstr>Another Example</vt:lpstr>
      <vt:lpstr>Catch According to its Exception</vt:lpstr>
      <vt:lpstr>Catch According to its Exception</vt:lpstr>
      <vt:lpstr>Catch According to its Exception</vt:lpstr>
      <vt:lpstr>Catch Exception</vt:lpstr>
      <vt:lpstr>Common Exception</vt:lpstr>
      <vt:lpstr>Checked and Unchecked Exception</vt:lpstr>
      <vt:lpstr>Checked and Unchecked Exception</vt:lpstr>
      <vt:lpstr>Checked Exception</vt:lpstr>
      <vt:lpstr>Checked Exception</vt:lpstr>
      <vt:lpstr>Checked Exception</vt:lpstr>
      <vt:lpstr>Exception In Methods</vt:lpstr>
      <vt:lpstr>Handling Exception in a Method</vt:lpstr>
      <vt:lpstr>Handling Exception in a Method</vt:lpstr>
      <vt:lpstr>Handling Exception in a Method</vt:lpstr>
      <vt:lpstr>Throw the Exception</vt:lpstr>
      <vt:lpstr>Throw the Exception</vt:lpstr>
      <vt:lpstr>Throw the Exception</vt:lpstr>
      <vt:lpstr>Multiple Throws</vt:lpstr>
      <vt:lpstr>Custom Throw</vt:lpstr>
      <vt:lpstr>Throws Exception Example</vt:lpstr>
      <vt:lpstr>Declaring the thrown exception</vt:lpstr>
      <vt:lpstr>Declaring the thrown exception</vt:lpstr>
      <vt:lpstr>Declaring the thrown exception</vt:lpstr>
      <vt:lpstr>Declaring the thrown exception</vt:lpstr>
      <vt:lpstr>Declaring the thrown exception</vt:lpstr>
      <vt:lpstr>Finally Example</vt:lpstr>
      <vt:lpstr>The Finally Block</vt:lpstr>
      <vt:lpstr>The Finally Block</vt:lpstr>
      <vt:lpstr>The Finally Block</vt:lpstr>
      <vt:lpstr>Finally Block on Custom Throw</vt:lpstr>
      <vt:lpstr>Custom Exception Class</vt:lpstr>
      <vt:lpstr>Custom Exception Class</vt:lpstr>
      <vt:lpstr>Example without Exception</vt:lpstr>
      <vt:lpstr>Example without Exception</vt:lpstr>
      <vt:lpstr>Example with Exception</vt:lpstr>
      <vt:lpstr>Example with Exception</vt:lpstr>
      <vt:lpstr>Custom Class Exception</vt:lpstr>
      <vt:lpstr>Example with Custom Class Exception</vt:lpstr>
      <vt:lpstr>Example with Custom Class Exception</vt:lpstr>
      <vt:lpstr>Exception Best Practices </vt:lpstr>
      <vt:lpstr>Exception Best Practices </vt:lpstr>
      <vt:lpstr>Good to read</vt:lpstr>
      <vt:lpstr>Question?</vt:lpstr>
      <vt:lpstr>Java Assertion</vt:lpstr>
      <vt:lpstr>Java Assertion</vt:lpstr>
      <vt:lpstr>Java Assertion</vt:lpstr>
      <vt:lpstr>Things you must know</vt:lpstr>
      <vt:lpstr>Using Assertion</vt:lpstr>
      <vt:lpstr>Assertion Example</vt:lpstr>
      <vt:lpstr>Assertion Example</vt:lpstr>
      <vt:lpstr>Use Assertion to find bug</vt:lpstr>
      <vt:lpstr>Use Assertion to find bug</vt:lpstr>
      <vt:lpstr>Why Assertion?</vt:lpstr>
      <vt:lpstr>Why Assertion?</vt:lpstr>
      <vt:lpstr>Why Assertion?</vt:lpstr>
      <vt:lpstr>Design by Contract</vt:lpstr>
      <vt:lpstr>Example</vt:lpstr>
      <vt:lpstr>Example</vt:lpstr>
      <vt:lpstr>And what is even more important: </vt:lpstr>
      <vt:lpstr>Java Exceptions are a similar concept</vt:lpstr>
      <vt:lpstr>And in addition</vt:lpstr>
      <vt:lpstr>Careful with Assertion</vt:lpstr>
      <vt:lpstr>Question?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DIG2c3 Pemrograman Berorientasi Objek</dc:title>
  <dc:creator>undeed</dc:creator>
  <cp:lastModifiedBy>anditya arifianto</cp:lastModifiedBy>
  <cp:revision>590</cp:revision>
  <dcterms:created xsi:type="dcterms:W3CDTF">2013-09-02T21:35:21Z</dcterms:created>
  <dcterms:modified xsi:type="dcterms:W3CDTF">2015-03-31T02:36:41Z</dcterms:modified>
</cp:coreProperties>
</file>