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363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364" r:id="rId21"/>
    <p:sldId id="366" r:id="rId22"/>
    <p:sldId id="365" r:id="rId23"/>
    <p:sldId id="367" r:id="rId24"/>
    <p:sldId id="368" r:id="rId25"/>
    <p:sldId id="370" r:id="rId26"/>
    <p:sldId id="369" r:id="rId27"/>
    <p:sldId id="371" r:id="rId28"/>
    <p:sldId id="372" r:id="rId29"/>
    <p:sldId id="373" r:id="rId30"/>
    <p:sldId id="376" r:id="rId31"/>
    <p:sldId id="374" r:id="rId32"/>
    <p:sldId id="375" r:id="rId33"/>
    <p:sldId id="377" r:id="rId34"/>
    <p:sldId id="378" r:id="rId35"/>
    <p:sldId id="379" r:id="rId36"/>
    <p:sldId id="380" r:id="rId37"/>
    <p:sldId id="381" r:id="rId38"/>
    <p:sldId id="333" r:id="rId39"/>
    <p:sldId id="28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0" autoAdjust="0"/>
    <p:restoredTop sz="90126" autoAdjust="0"/>
  </p:normalViewPr>
  <p:slideViewPr>
    <p:cSldViewPr>
      <p:cViewPr varScale="1">
        <p:scale>
          <a:sx n="67" d="100"/>
          <a:sy n="67" d="100"/>
        </p:scale>
        <p:origin x="147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14909-7729-423D-BEF5-4B03EA333CC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BF24C-E8B6-4E54-AEF2-0969C983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1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F24C-E8B6-4E54-AEF2-0969C9830C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F24C-E8B6-4E54-AEF2-0969C9830C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5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F24C-E8B6-4E54-AEF2-0969C9830C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F24C-E8B6-4E54-AEF2-0969C9830C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AE1592-9F2D-4E9A-8393-DA03950EC516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235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164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848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834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684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71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5AAE1592-9F2D-4E9A-8393-DA03950EC516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331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6991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534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62200" y="6400800"/>
            <a:ext cx="4038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Software Design (UML)</a:t>
            </a:r>
          </a:p>
        </p:txBody>
      </p:sp>
    </p:spTree>
    <p:extLst>
      <p:ext uri="{BB962C8B-B14F-4D97-AF65-F5344CB8AC3E}">
        <p14:creationId xmlns:p14="http://schemas.microsoft.com/office/powerpoint/2010/main" val="3988845960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AAE1592-9F2D-4E9A-8393-DA03950EC516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8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3" r:id="rId8"/>
    <p:sldLayoutId id="2147483694" r:id="rId9"/>
    <p:sldLayoutId id="2147483695" r:id="rId10"/>
  </p:sldLayoutIdLst>
  <p:transition spd="med">
    <p:wip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5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0" dirty="0"/>
              <a:t>CSG2H3</a:t>
            </a:r>
            <a:r>
              <a:rPr lang="id-ID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id-ID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Collection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r>
              <a:rPr lang="id-ID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Generic</a:t>
            </a:r>
            <a:endParaRPr lang="en-US" sz="3200" b="0" dirty="0" smtClean="0">
              <a:ln w="0"/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9850128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id-ID" dirty="0" smtClean="0"/>
              <a:t>xample - sort(list of string)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55" y="2190305"/>
            <a:ext cx="4114800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365104"/>
            <a:ext cx="5076825" cy="1266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122163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id-ID" dirty="0" smtClean="0"/>
              <a:t> – sort(list of object)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95" y="2038145"/>
            <a:ext cx="5251943" cy="3551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829482"/>
            <a:ext cx="5332389" cy="23559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937310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id-ID" dirty="0" smtClean="0"/>
              <a:t> – sort(list of object)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5" y="2132856"/>
            <a:ext cx="4665832" cy="23042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292080" y="2132856"/>
            <a:ext cx="3212008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name=</a:t>
            </a:r>
            <a:r>
              <a:rPr lang="en-US" sz="1600" dirty="0" err="1"/>
              <a:t>anna</a:t>
            </a:r>
            <a:r>
              <a:rPr lang="en-US" sz="1600" dirty="0"/>
              <a:t>, salary=15.0</a:t>
            </a:r>
          </a:p>
          <a:p>
            <a:r>
              <a:rPr lang="en-US" sz="1600" dirty="0"/>
              <a:t>name=bobby, salary=5.0</a:t>
            </a:r>
          </a:p>
          <a:p>
            <a:r>
              <a:rPr lang="en-US" sz="1600" dirty="0"/>
              <a:t>name=</a:t>
            </a:r>
            <a:r>
              <a:rPr lang="en-US" sz="1600" dirty="0" err="1"/>
              <a:t>erick</a:t>
            </a:r>
            <a:r>
              <a:rPr lang="en-US" sz="1600" dirty="0"/>
              <a:t>, salary=56.0</a:t>
            </a:r>
          </a:p>
          <a:p>
            <a:r>
              <a:rPr lang="en-US" sz="1600" dirty="0"/>
              <a:t>name=</a:t>
            </a:r>
            <a:r>
              <a:rPr lang="en-US" sz="1600" dirty="0" err="1"/>
              <a:t>rey</a:t>
            </a:r>
            <a:r>
              <a:rPr lang="en-US" sz="1600" dirty="0"/>
              <a:t>, salary=25.0</a:t>
            </a:r>
          </a:p>
        </p:txBody>
      </p:sp>
    </p:spTree>
    <p:extLst>
      <p:ext uri="{BB962C8B-B14F-4D97-AF65-F5344CB8AC3E}">
        <p14:creationId xmlns:p14="http://schemas.microsoft.com/office/powerpoint/2010/main" val="213016818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Collection - Comparator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Comparable Interface </a:t>
            </a:r>
            <a:r>
              <a:rPr lang="en-US" dirty="0"/>
              <a:t>only </a:t>
            </a:r>
            <a:r>
              <a:rPr lang="en-US" dirty="0" smtClean="0"/>
              <a:t>allows </a:t>
            </a:r>
            <a:r>
              <a:rPr lang="en-US" dirty="0"/>
              <a:t>to sort a single property</a:t>
            </a:r>
            <a:r>
              <a:rPr lang="en-US" dirty="0" smtClean="0"/>
              <a:t>.</a:t>
            </a:r>
          </a:p>
          <a:p>
            <a:r>
              <a:rPr lang="en-US" dirty="0"/>
              <a:t>To sort with multiple properties, you need </a:t>
            </a:r>
            <a:r>
              <a:rPr lang="en-US" b="1" dirty="0" smtClean="0"/>
              <a:t>Comparator class</a:t>
            </a:r>
            <a:endParaRPr lang="en-US" dirty="0" smtClean="0"/>
          </a:p>
          <a:p>
            <a:r>
              <a:rPr lang="en-US" dirty="0" err="1" smtClean="0"/>
              <a:t>Collections.sort</a:t>
            </a:r>
            <a:r>
              <a:rPr lang="en-US" dirty="0" smtClean="0"/>
              <a:t>( list, comparator ) 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 err="1" smtClean="0"/>
              <a:t>list.sort</a:t>
            </a:r>
            <a:r>
              <a:rPr lang="en-US" dirty="0" smtClean="0"/>
              <a:t>( comparator )</a:t>
            </a:r>
          </a:p>
          <a:p>
            <a:r>
              <a:rPr lang="id-ID" dirty="0"/>
              <a:t>For arrays, use Arrays.sort( array</a:t>
            </a:r>
            <a:r>
              <a:rPr lang="id-ID" dirty="0" smtClean="0"/>
              <a:t>[]</a:t>
            </a:r>
            <a:r>
              <a:rPr lang="en-US" dirty="0" smtClean="0"/>
              <a:t>, comparator</a:t>
            </a:r>
            <a:r>
              <a:rPr lang="id-ID" dirty="0" smtClean="0"/>
              <a:t> </a:t>
            </a:r>
            <a:r>
              <a:rPr lang="id-ID" dirty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0899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Collection - Comparator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comparator</a:t>
            </a:r>
            <a:r>
              <a:rPr lang="fr-FR" dirty="0" smtClean="0"/>
              <a:t> class </a:t>
            </a:r>
            <a:r>
              <a:rPr lang="fr-FR" dirty="0" err="1" smtClean="0"/>
              <a:t>implements</a:t>
            </a:r>
            <a:r>
              <a:rPr lang="fr-FR" dirty="0" smtClean="0"/>
              <a:t> </a:t>
            </a:r>
            <a:r>
              <a:rPr lang="fr-FR" dirty="0" err="1" smtClean="0"/>
              <a:t>Comparator</a:t>
            </a:r>
            <a:r>
              <a:rPr lang="fr-FR" dirty="0" smtClean="0"/>
              <a:t> interface to compare the </a:t>
            </a:r>
            <a:r>
              <a:rPr lang="fr-FR" dirty="0" err="1" smtClean="0"/>
              <a:t>element</a:t>
            </a:r>
            <a:endParaRPr lang="fr-FR" dirty="0" smtClean="0"/>
          </a:p>
          <a:p>
            <a:pPr lvl="1"/>
            <a:r>
              <a:rPr lang="fr-FR" dirty="0" smtClean="0"/>
              <a:t>public </a:t>
            </a:r>
            <a:r>
              <a:rPr lang="fr-FR" dirty="0"/>
              <a:t>interface </a:t>
            </a:r>
            <a:r>
              <a:rPr lang="fr-FR" dirty="0" err="1"/>
              <a:t>Comparator</a:t>
            </a:r>
            <a:r>
              <a:rPr lang="fr-FR" dirty="0"/>
              <a:t>&lt;T&gt; </a:t>
            </a:r>
            <a:r>
              <a:rPr lang="fr-FR" dirty="0" smtClean="0"/>
              <a:t>{</a:t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/>
              <a:t>compare(T object1, T object2</a:t>
            </a:r>
            <a:r>
              <a:rPr lang="fr-FR" dirty="0" smtClean="0"/>
              <a:t>);</a:t>
            </a:r>
            <a:br>
              <a:rPr lang="fr-FR" dirty="0" smtClean="0"/>
            </a:br>
            <a:r>
              <a:rPr lang="fr-FR" dirty="0" smtClean="0"/>
              <a:t>}</a:t>
            </a:r>
            <a:endParaRPr lang="id-ID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55576" y="4077072"/>
            <a:ext cx="6483846" cy="187219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22657556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Collection Example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5796136" y="3554799"/>
            <a:ext cx="3131840" cy="233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dirty="0"/>
              <a:t>name=anna, salary=15.0</a:t>
            </a:r>
          </a:p>
          <a:p>
            <a:r>
              <a:rPr lang="id-ID" sz="1600" dirty="0"/>
              <a:t>name=bobby, salary=5.0</a:t>
            </a:r>
          </a:p>
          <a:p>
            <a:r>
              <a:rPr lang="id-ID" sz="1600" dirty="0"/>
              <a:t>name=erick, salary=56.0</a:t>
            </a:r>
          </a:p>
          <a:p>
            <a:r>
              <a:rPr lang="id-ID" sz="1600" dirty="0"/>
              <a:t>name=rey, </a:t>
            </a:r>
            <a:r>
              <a:rPr lang="id-ID" sz="1600" dirty="0" smtClean="0"/>
              <a:t>salary=25.0</a:t>
            </a:r>
            <a:endParaRPr lang="en-US" sz="1600" dirty="0" smtClean="0"/>
          </a:p>
          <a:p>
            <a:endParaRPr lang="id-ID" sz="1600" dirty="0"/>
          </a:p>
          <a:p>
            <a:r>
              <a:rPr lang="id-ID" sz="1600" dirty="0"/>
              <a:t>name=bobby, salary=5.0</a:t>
            </a:r>
          </a:p>
          <a:p>
            <a:r>
              <a:rPr lang="id-ID" sz="1600" dirty="0"/>
              <a:t>name=anna, salary=15.0</a:t>
            </a:r>
          </a:p>
          <a:p>
            <a:r>
              <a:rPr lang="id-ID" sz="1600" dirty="0"/>
              <a:t>name=rey, salary=25.0</a:t>
            </a:r>
          </a:p>
          <a:p>
            <a:r>
              <a:rPr lang="id-ID" sz="1600" dirty="0"/>
              <a:t>name=erick, salary=56.0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40" y="2102236"/>
            <a:ext cx="5146719" cy="37916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892315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elements from Collections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specific element based on parameter</a:t>
            </a:r>
          </a:p>
          <a:p>
            <a:pPr lvl="1"/>
            <a:r>
              <a:rPr lang="en-US" dirty="0" smtClean="0"/>
              <a:t>Select all Employee with salary above 20</a:t>
            </a:r>
          </a:p>
          <a:p>
            <a:r>
              <a:rPr lang="en-US" dirty="0" smtClean="0"/>
              <a:t>Old way</a:t>
            </a:r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573016"/>
            <a:ext cx="4824536" cy="17860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5675419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elements from Collections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425"/>
            <a:r>
              <a:rPr lang="en-US" dirty="0"/>
              <a:t>Select all Employee with salary above 20</a:t>
            </a:r>
          </a:p>
          <a:p>
            <a:r>
              <a:rPr lang="en-US" dirty="0" smtClean="0"/>
              <a:t>Using Lambda expression</a:t>
            </a:r>
          </a:p>
          <a:p>
            <a:pPr lvl="1"/>
            <a:r>
              <a:rPr lang="en-US" dirty="0" err="1" smtClean="0"/>
              <a:t>list.stream</a:t>
            </a:r>
            <a:r>
              <a:rPr lang="en-US" dirty="0" smtClean="0"/>
              <a:t>().filter( o -&gt; condition )</a:t>
            </a:r>
          </a:p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44" y="3681228"/>
            <a:ext cx="7467600" cy="647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81720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elements from Collections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an element based on some attributes</a:t>
            </a:r>
          </a:p>
          <a:p>
            <a:pPr lvl="1"/>
            <a:r>
              <a:rPr lang="en-US" dirty="0" smtClean="0"/>
              <a:t>Select Employee by name</a:t>
            </a:r>
          </a:p>
          <a:p>
            <a:r>
              <a:rPr lang="en-US" dirty="0" smtClean="0"/>
              <a:t>Old way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01008"/>
            <a:ext cx="4610100" cy="1952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5490961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elements from Collections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425"/>
            <a:r>
              <a:rPr lang="en-US" dirty="0"/>
              <a:t>Select </a:t>
            </a:r>
            <a:r>
              <a:rPr lang="en-US" dirty="0" smtClean="0"/>
              <a:t>Employee by name</a:t>
            </a:r>
            <a:endParaRPr lang="en-US" dirty="0"/>
          </a:p>
          <a:p>
            <a:r>
              <a:rPr lang="en-US" dirty="0" smtClean="0"/>
              <a:t>Using Lambda expression</a:t>
            </a:r>
          </a:p>
          <a:p>
            <a:pPr lvl="1"/>
            <a:r>
              <a:rPr lang="en-US" dirty="0" err="1" smtClean="0"/>
              <a:t>list.stream</a:t>
            </a:r>
            <a:r>
              <a:rPr lang="en-US" dirty="0" smtClean="0"/>
              <a:t>().filter( o -&gt; condition ).</a:t>
            </a:r>
            <a:r>
              <a:rPr lang="en-US" dirty="0" err="1" smtClean="0"/>
              <a:t>findFirst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orElse</a:t>
            </a:r>
            <a:r>
              <a:rPr lang="en-US" dirty="0" smtClean="0"/>
              <a:t>( x )</a:t>
            </a:r>
          </a:p>
          <a:p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005078"/>
            <a:ext cx="5467350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7086852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97" y="1978025"/>
            <a:ext cx="5068093" cy="4054475"/>
          </a:xfrm>
        </p:spPr>
      </p:pic>
    </p:spTree>
    <p:extLst>
      <p:ext uri="{BB962C8B-B14F-4D97-AF65-F5344CB8AC3E}">
        <p14:creationId xmlns:p14="http://schemas.microsoft.com/office/powerpoint/2010/main" val="355324624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way to define which types are allowed in your class or function</a:t>
            </a:r>
          </a:p>
          <a:p>
            <a:r>
              <a:rPr lang="id-ID" dirty="0" smtClean="0"/>
              <a:t>Generic types are declared in class and defined while instantiation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Generic Type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4552000"/>
            <a:ext cx="2093218" cy="16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189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compiler will replace all occurrences in the class of type parameter with the upper bound of the formal type </a:t>
            </a:r>
            <a:r>
              <a:rPr lang="en-US" dirty="0" smtClean="0"/>
              <a:t>parameter</a:t>
            </a:r>
            <a:endParaRPr lang="id-ID" dirty="0" smtClean="0"/>
          </a:p>
          <a:p>
            <a:r>
              <a:rPr lang="en-US" dirty="0"/>
              <a:t>The default upper bound is the class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Erasure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4552000"/>
            <a:ext cx="2093218" cy="16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65317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Picture it that we want to create a class to store anything within</a:t>
            </a:r>
          </a:p>
          <a:p>
            <a:r>
              <a:rPr lang="id-ID" dirty="0" smtClean="0"/>
              <a:t>Let the class called SafeBox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encrypted-tbn0.gstatic.com/images?q=tbn:ANd9GcR93qKT4XWMIp0yy4YvhIe4To1W6-EBhocTiLSzr8QEtA9fhVP_c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98586"/>
            <a:ext cx="1898628" cy="189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798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t="-2520"/>
          <a:stretch/>
        </p:blipFill>
        <p:spPr>
          <a:xfrm>
            <a:off x="365125" y="1988840"/>
            <a:ext cx="4680000" cy="35648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encrypted-tbn0.gstatic.com/images?q=tbn:ANd9GcR93qKT4XWMIp0yy4YvhIe4To1W6-EBhocTiLSzr8QEtA9fhVP_c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98586"/>
            <a:ext cx="1898628" cy="189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441"/>
          <a:stretch/>
        </p:blipFill>
        <p:spPr>
          <a:xfrm>
            <a:off x="5169941" y="1977656"/>
            <a:ext cx="3564000" cy="17567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169941" y="3914018"/>
            <a:ext cx="3564000" cy="46166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SafeBox</a:t>
            </a:r>
            <a:r>
              <a:rPr lang="en-US" sz="1200" dirty="0"/>
              <a:t>{goods=10}</a:t>
            </a:r>
          </a:p>
          <a:p>
            <a:r>
              <a:rPr lang="en-US" sz="1200" dirty="0" err="1"/>
              <a:t>SafeBox</a:t>
            </a:r>
            <a:r>
              <a:rPr lang="en-US" sz="1200" dirty="0"/>
              <a:t>{goods=Some Text}</a:t>
            </a:r>
          </a:p>
        </p:txBody>
      </p:sp>
    </p:spTree>
    <p:extLst>
      <p:ext uri="{BB962C8B-B14F-4D97-AF65-F5344CB8AC3E}">
        <p14:creationId xmlns:p14="http://schemas.microsoft.com/office/powerpoint/2010/main" val="35237669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Now, let’s say that we want to create (instantiate) a SafeBox object that can only contain a specific type of value</a:t>
            </a:r>
          </a:p>
          <a:p>
            <a:r>
              <a:rPr lang="id-ID" dirty="0" smtClean="0"/>
              <a:t>Here, we can use Generic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encrypted-tbn0.gstatic.com/images?q=tbn:ANd9GcR93qKT4XWMIp0yy4YvhIe4To1W6-EBhocTiLSzr8QEtA9fhVP_c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98586"/>
            <a:ext cx="1898628" cy="189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9837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sz="2000" dirty="0" smtClean="0"/>
              <a:t>Declare Generic type name after class name, </a:t>
            </a:r>
            <a:br>
              <a:rPr lang="id-ID" sz="2000" dirty="0" smtClean="0"/>
            </a:br>
            <a:r>
              <a:rPr lang="id-ID" sz="2000" dirty="0" smtClean="0"/>
              <a:t>enclosed with &lt;&gt;</a:t>
            </a:r>
          </a:p>
          <a:p>
            <a:pPr lvl="1"/>
            <a:r>
              <a:rPr lang="id-ID" sz="1800" dirty="0"/>
              <a:t>public class SafeBox </a:t>
            </a:r>
            <a:r>
              <a:rPr lang="id-ID" sz="1800" dirty="0" smtClean="0"/>
              <a:t>&lt;X&gt; { ...</a:t>
            </a:r>
            <a:endParaRPr lang="id-ID" sz="1800" dirty="0"/>
          </a:p>
          <a:p>
            <a:r>
              <a:rPr lang="id-ID" sz="2000" dirty="0" smtClean="0"/>
              <a:t>Use Generic type name to declare generic variables</a:t>
            </a:r>
          </a:p>
          <a:p>
            <a:pPr lvl="1"/>
            <a:r>
              <a:rPr lang="id-ID" sz="1800" dirty="0"/>
              <a:t>p</a:t>
            </a:r>
            <a:r>
              <a:rPr lang="id-ID" sz="1800" dirty="0" smtClean="0"/>
              <a:t>rivate X genericVar;</a:t>
            </a:r>
          </a:p>
          <a:p>
            <a:r>
              <a:rPr lang="id-ID" sz="2000" dirty="0" smtClean="0"/>
              <a:t>Define the Generic type when instantiation</a:t>
            </a:r>
          </a:p>
          <a:p>
            <a:pPr lvl="1"/>
            <a:r>
              <a:rPr lang="id-ID" sz="1600" dirty="0" smtClean="0"/>
              <a:t>SafeBox sb1 = new SafeBox();</a:t>
            </a:r>
          </a:p>
          <a:p>
            <a:pPr lvl="1"/>
            <a:r>
              <a:rPr lang="id-ID" sz="1600" dirty="0" smtClean="0"/>
              <a:t>SafeBox&lt;String&gt; sb2 = new SafeBox();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encrypted-tbn0.gstatic.com/images?q=tbn:ANd9GcR93qKT4XWMIp0yy4YvhIe4To1W6-EBhocTiLSzr8QEtA9fhVP_c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98586"/>
            <a:ext cx="1898628" cy="189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44729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encrypted-tbn0.gstatic.com/images?q=tbn:ANd9GcR93qKT4XWMIp0yy4YvhIe4To1W6-EBhocTiLSzr8QEtA9fhVP_c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98586"/>
            <a:ext cx="1898628" cy="189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441"/>
          <a:stretch/>
        </p:blipFill>
        <p:spPr>
          <a:xfrm>
            <a:off x="5169941" y="3153896"/>
            <a:ext cx="3564000" cy="17567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169941" y="5090258"/>
            <a:ext cx="3564000" cy="46166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SafeBox</a:t>
            </a:r>
            <a:r>
              <a:rPr lang="en-US" sz="1200" dirty="0"/>
              <a:t>{goods=10}</a:t>
            </a:r>
          </a:p>
          <a:p>
            <a:r>
              <a:rPr lang="en-US" sz="1200" dirty="0" err="1"/>
              <a:t>SafeBox</a:t>
            </a:r>
            <a:r>
              <a:rPr lang="en-US" sz="1200" dirty="0"/>
              <a:t>{goods=Some Text}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-2097" b="1"/>
          <a:stretch/>
        </p:blipFill>
        <p:spPr>
          <a:xfrm>
            <a:off x="368546" y="1977656"/>
            <a:ext cx="4544226" cy="35536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169941" y="1980524"/>
            <a:ext cx="3564000" cy="10418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 smtClean="0"/>
              <a:t>When the SafeBox is instantiate without generic, the default type for &lt;Obj&gt; is Object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164622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encrypted-tbn0.gstatic.com/images?q=tbn:ANd9GcR93qKT4XWMIp0yy4YvhIe4To1W6-EBhocTiLSzr8QEtA9fhVP_c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98586"/>
            <a:ext cx="1898628" cy="189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441"/>
          <a:stretch/>
        </p:blipFill>
        <p:spPr>
          <a:xfrm>
            <a:off x="5169941" y="3153896"/>
            <a:ext cx="3564000" cy="17567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-2097" b="1"/>
          <a:stretch/>
        </p:blipFill>
        <p:spPr>
          <a:xfrm>
            <a:off x="368546" y="1977656"/>
            <a:ext cx="4544226" cy="35536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169941" y="1980524"/>
            <a:ext cx="3564000" cy="10418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 smtClean="0"/>
              <a:t>Specify the generic type during instantiation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 smtClean="0"/>
              <a:t>The defined type will “replace” the generic 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084" y="3528174"/>
            <a:ext cx="3115895" cy="118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69941" y="5090258"/>
            <a:ext cx="3564000" cy="461665"/>
          </a:xfrm>
          <a:prstGeom prst="rect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200" dirty="0" smtClean="0">
                <a:solidFill>
                  <a:srgbClr val="FF0000"/>
                </a:solidFill>
              </a:rPr>
              <a:t>This line is error compile as now goods can only be assigned with String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rot="10800000" flipH="1">
            <a:off x="5169941" y="3825045"/>
            <a:ext cx="368142" cy="1496047"/>
          </a:xfrm>
          <a:prstGeom prst="bentConnector3">
            <a:avLst>
              <a:gd name="adj1" fmla="val -372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9133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Suppose we want to use an Object with Generic properties as a parameter of a method</a:t>
            </a:r>
          </a:p>
          <a:p>
            <a:r>
              <a:rPr lang="id-ID" dirty="0" smtClean="0"/>
              <a:t>There are 3 ways of using : </a:t>
            </a:r>
          </a:p>
          <a:p>
            <a:pPr lvl="1"/>
            <a:r>
              <a:rPr lang="id-ID" dirty="0" smtClean="0"/>
              <a:t>Default use</a:t>
            </a:r>
          </a:p>
          <a:p>
            <a:pPr lvl="1"/>
            <a:r>
              <a:rPr lang="id-ID" dirty="0" smtClean="0"/>
              <a:t>Bounded use</a:t>
            </a:r>
          </a:p>
          <a:p>
            <a:pPr lvl="1"/>
            <a:r>
              <a:rPr lang="id-ID" dirty="0" smtClean="0"/>
              <a:t>Unbounded use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Wildcard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0600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1" t="-3468" r="-7305" b="-20868"/>
          <a:stretch/>
        </p:blipFill>
        <p:spPr>
          <a:xfrm>
            <a:off x="365125" y="1979810"/>
            <a:ext cx="4278883" cy="1593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Default use (no Wildcard)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977656"/>
            <a:ext cx="4072668" cy="3827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61598" y="3717032"/>
            <a:ext cx="4278883" cy="12241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 smtClean="0"/>
              <a:t>With no wildcard, the method will receive any SafeBox object and treat the Generic type as default Object type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61597" y="5121755"/>
            <a:ext cx="4278883" cy="64633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safe box = </a:t>
            </a:r>
            <a:r>
              <a:rPr lang="en-US" sz="1200" dirty="0" err="1"/>
              <a:t>SafeBox</a:t>
            </a:r>
            <a:r>
              <a:rPr lang="en-US" sz="1200" dirty="0"/>
              <a:t>{goods=Hallo}</a:t>
            </a:r>
          </a:p>
          <a:p>
            <a:r>
              <a:rPr lang="en-US" sz="1200" dirty="0"/>
              <a:t>safe box = </a:t>
            </a:r>
            <a:r>
              <a:rPr lang="en-US" sz="1200" dirty="0" err="1"/>
              <a:t>SafeBox</a:t>
            </a:r>
            <a:r>
              <a:rPr lang="en-US" sz="1200" dirty="0"/>
              <a:t>{goods=text 2}</a:t>
            </a:r>
          </a:p>
          <a:p>
            <a:r>
              <a:rPr lang="en-US" sz="1200" dirty="0"/>
              <a:t>safe box = </a:t>
            </a:r>
            <a:r>
              <a:rPr lang="en-US" sz="1200" dirty="0" err="1"/>
              <a:t>SafeBox</a:t>
            </a:r>
            <a:r>
              <a:rPr lang="en-US" sz="1200" dirty="0"/>
              <a:t>{goods=10}</a:t>
            </a:r>
          </a:p>
        </p:txBody>
      </p:sp>
    </p:spTree>
    <p:extLst>
      <p:ext uri="{BB962C8B-B14F-4D97-AF65-F5344CB8AC3E}">
        <p14:creationId xmlns:p14="http://schemas.microsoft.com/office/powerpoint/2010/main" val="690642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</a:t>
            </a:r>
            <a:endParaRPr lang="id-ID" dirty="0"/>
          </a:p>
        </p:txBody>
      </p:sp>
      <p:pic>
        <p:nvPicPr>
          <p:cNvPr id="11" name="Picture 6" descr="hierarchy of collection frame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36416"/>
            <a:ext cx="5124508" cy="504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6941" y="2348880"/>
            <a:ext cx="29391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spcBef>
                <a:spcPct val="60000"/>
              </a:spcBef>
            </a:pPr>
            <a:r>
              <a:rPr lang="en-US" altLang="en-US" sz="1600" b="1" dirty="0">
                <a:solidFill>
                  <a:schemeClr val="tx2"/>
                </a:solidFill>
              </a:rPr>
              <a:t>containers</a:t>
            </a:r>
            <a:r>
              <a:rPr lang="en-US" altLang="en-US" sz="1600" b="1" dirty="0"/>
              <a:t> of Objects which by polymorphism can hold any class that derives from Object (which is actually, any class)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941" y="4123389"/>
            <a:ext cx="27089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spcBef>
                <a:spcPct val="60000"/>
              </a:spcBef>
            </a:pPr>
            <a:r>
              <a:rPr lang="en-US" altLang="en-US" sz="1600" b="1" dirty="0"/>
              <a:t>Using </a:t>
            </a:r>
            <a:r>
              <a:rPr lang="en-US" altLang="en-US" sz="1600" b="1" dirty="0">
                <a:solidFill>
                  <a:schemeClr val="tx2"/>
                </a:solidFill>
              </a:rPr>
              <a:t>Generics</a:t>
            </a:r>
            <a:r>
              <a:rPr lang="en-US" altLang="en-US" sz="1600" b="1" dirty="0"/>
              <a:t> the Collection classes can be aware of the types they store</a:t>
            </a:r>
          </a:p>
        </p:txBody>
      </p:sp>
    </p:spTree>
    <p:extLst>
      <p:ext uri="{BB962C8B-B14F-4D97-AF65-F5344CB8AC3E}">
        <p14:creationId xmlns:p14="http://schemas.microsoft.com/office/powerpoint/2010/main" val="336968462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use of Bounded Wildcard is when we specified a specific type of Generic that can be received by the method</a:t>
            </a:r>
          </a:p>
          <a:p>
            <a:r>
              <a:rPr lang="id-ID" dirty="0" smtClean="0"/>
              <a:t>Declare the specified Generic type of a parameter enclosed in &lt;&gt;</a:t>
            </a:r>
          </a:p>
          <a:p>
            <a:pPr lvl="1"/>
            <a:r>
              <a:rPr lang="id-ID" dirty="0" smtClean="0"/>
              <a:t>public void methodName( SomeObject&lt;Type&gt; 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Bounded Wildcard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384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1" t="-3468" r="-7305" b="-20868"/>
          <a:stretch/>
        </p:blipFill>
        <p:spPr>
          <a:xfrm>
            <a:off x="365125" y="1979810"/>
            <a:ext cx="4278883" cy="1593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Bounded Wildcard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977656"/>
            <a:ext cx="4072668" cy="3827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/>
          </p:cNvPicPr>
          <p:nvPr/>
        </p:nvPicPr>
        <p:blipFill rotWithShape="1">
          <a:blip r:embed="rId4"/>
          <a:srcRect t="-21406"/>
          <a:stretch/>
        </p:blipFill>
        <p:spPr>
          <a:xfrm>
            <a:off x="698316" y="2276872"/>
            <a:ext cx="3924000" cy="66357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9" name="Rectangle 8"/>
          <p:cNvSpPr/>
          <p:nvPr/>
        </p:nvSpPr>
        <p:spPr>
          <a:xfrm>
            <a:off x="361598" y="5085184"/>
            <a:ext cx="3564000" cy="646331"/>
          </a:xfrm>
          <a:prstGeom prst="rect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200" dirty="0" smtClean="0">
                <a:solidFill>
                  <a:srgbClr val="FF0000"/>
                </a:solidFill>
              </a:rPr>
              <a:t>This line is error compile as now doSomething can receive Default SafeBox and Integer SafeBox only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10"/>
          <p:cNvCxnSpPr>
            <a:stCxn id="9" idx="3"/>
          </p:cNvCxnSpPr>
          <p:nvPr/>
        </p:nvCxnSpPr>
        <p:spPr>
          <a:xfrm flipV="1">
            <a:off x="3925598" y="5013176"/>
            <a:ext cx="1294474" cy="39517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0726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Using unbounded wildcard will make the method can receive any Generic type Object</a:t>
            </a:r>
          </a:p>
          <a:p>
            <a:r>
              <a:rPr lang="id-ID" dirty="0"/>
              <a:t>Declare </a:t>
            </a:r>
            <a:r>
              <a:rPr lang="id-ID" dirty="0" smtClean="0"/>
              <a:t>Unbounded Wildcard using &lt;?&gt;</a:t>
            </a:r>
            <a:endParaRPr lang="id-ID" dirty="0"/>
          </a:p>
          <a:p>
            <a:pPr lvl="1"/>
            <a:r>
              <a:rPr lang="id-ID" dirty="0"/>
              <a:t>public void methodName( SomeObject</a:t>
            </a:r>
            <a:r>
              <a:rPr lang="id-ID" dirty="0" smtClean="0"/>
              <a:t>&lt;?&gt; 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Unbounded Wildcard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8905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The &lt;?&gt; notation means that we don’t know the specific type </a:t>
            </a:r>
          </a:p>
          <a:p>
            <a:pPr lvl="1"/>
            <a:r>
              <a:rPr lang="id-ID" dirty="0" smtClean="0"/>
              <a:t>In another word, we ignore the type</a:t>
            </a:r>
            <a:endParaRPr lang="id-ID" dirty="0"/>
          </a:p>
          <a:p>
            <a:r>
              <a:rPr lang="id-ID" dirty="0" smtClean="0"/>
              <a:t>But not like default use, the use of unbounded wildcard will make the generic value from the Object cannot be modified inside the method</a:t>
            </a:r>
          </a:p>
          <a:p>
            <a:pPr lvl="1"/>
            <a:r>
              <a:rPr lang="id-ID" dirty="0" smtClean="0"/>
              <a:t>Because we don’t know the type</a:t>
            </a:r>
          </a:p>
          <a:p>
            <a:pPr lvl="1"/>
            <a:r>
              <a:rPr lang="id-ID" dirty="0" smtClean="0"/>
              <a:t>No modification, only accessed</a:t>
            </a:r>
          </a:p>
          <a:p>
            <a:pPr lvl="1"/>
            <a:r>
              <a:rPr lang="id-ID" dirty="0" smtClean="0"/>
              <a:t>Non generic variable can still be modified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Unbounded Wildcard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244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Unbounded Wildcard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32040" y="1977656"/>
            <a:ext cx="3564000" cy="461665"/>
          </a:xfrm>
          <a:prstGeom prst="rect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200" dirty="0" smtClean="0">
                <a:solidFill>
                  <a:srgbClr val="FF0000"/>
                </a:solidFill>
              </a:rPr>
              <a:t>This line is error compile as the type of goods is unknown, thus cannot be modified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1" r="-8636"/>
          <a:stretch/>
        </p:blipFill>
        <p:spPr>
          <a:xfrm>
            <a:off x="361598" y="2024127"/>
            <a:ext cx="4210402" cy="14656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10"/>
          <p:cNvCxnSpPr>
            <a:stCxn id="9" idx="1"/>
          </p:cNvCxnSpPr>
          <p:nvPr/>
        </p:nvCxnSpPr>
        <p:spPr>
          <a:xfrm rot="10800000" flipV="1">
            <a:off x="2267744" y="2208488"/>
            <a:ext cx="2664296" cy="409987"/>
          </a:xfrm>
          <a:prstGeom prst="bentConnector3">
            <a:avLst>
              <a:gd name="adj1" fmla="val 5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04264" y="3501008"/>
            <a:ext cx="1944000" cy="276999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200" dirty="0" smtClean="0">
                <a:solidFill>
                  <a:srgbClr val="00B050"/>
                </a:solidFill>
              </a:rPr>
              <a:t>Can still be accessed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0"/>
          <p:cNvCxnSpPr>
            <a:stCxn id="19" idx="1"/>
          </p:cNvCxnSpPr>
          <p:nvPr/>
        </p:nvCxnSpPr>
        <p:spPr>
          <a:xfrm rot="10800000">
            <a:off x="4177098" y="2828278"/>
            <a:ext cx="827167" cy="811231"/>
          </a:xfrm>
          <a:prstGeom prst="bentConnector3">
            <a:avLst>
              <a:gd name="adj1" fmla="val 2682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4707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Since using no wildcard (RAW type) will treat the generic as Object-type, any modification might cause exceptions</a:t>
            </a:r>
          </a:p>
          <a:p>
            <a:pPr lvl="1"/>
            <a:r>
              <a:rPr lang="id-ID" dirty="0" smtClean="0"/>
              <a:t>Because </a:t>
            </a:r>
            <a:r>
              <a:rPr lang="en-US" dirty="0" smtClean="0"/>
              <a:t>raw </a:t>
            </a:r>
            <a:r>
              <a:rPr lang="en-US" dirty="0"/>
              <a:t>type has no restrictions</a:t>
            </a:r>
            <a:r>
              <a:rPr lang="id-ID" dirty="0"/>
              <a:t>, using it </a:t>
            </a:r>
            <a:r>
              <a:rPr lang="en-US" dirty="0"/>
              <a:t>will easily corrupt the invariant of collection.</a:t>
            </a:r>
          </a:p>
          <a:p>
            <a:pPr lvl="1"/>
            <a:r>
              <a:rPr lang="en-US" dirty="0"/>
              <a:t>In brief, wildcard type is safe and the raw type is not. </a:t>
            </a:r>
            <a:endParaRPr lang="id-ID" dirty="0"/>
          </a:p>
          <a:p>
            <a:pPr lvl="1"/>
            <a:r>
              <a:rPr lang="en-US" dirty="0"/>
              <a:t>We can not put any element into a Set&lt;?&gt;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 Wildcard vs Unbounded Wildcard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9586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Bounded Wildcard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352"/>
          <a:stretch/>
        </p:blipFill>
        <p:spPr>
          <a:xfrm>
            <a:off x="4825284" y="1627121"/>
            <a:ext cx="3908657" cy="45590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98" y="1976253"/>
            <a:ext cx="4073436" cy="15135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51277" y="3806494"/>
            <a:ext cx="4083758" cy="64633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safe box = </a:t>
            </a:r>
            <a:r>
              <a:rPr lang="en-US" sz="1200" dirty="0" err="1"/>
              <a:t>SafeBox</a:t>
            </a:r>
            <a:r>
              <a:rPr lang="en-US" sz="1200" dirty="0"/>
              <a:t>{goods=10}</a:t>
            </a:r>
          </a:p>
          <a:p>
            <a:r>
              <a:rPr lang="en-US" sz="1200" dirty="0"/>
              <a:t>safe box = </a:t>
            </a:r>
            <a:r>
              <a:rPr lang="en-US" sz="1200" dirty="0" err="1"/>
              <a:t>SafeBox</a:t>
            </a:r>
            <a:r>
              <a:rPr lang="en-US" sz="1200" dirty="0"/>
              <a:t>{goods=10}</a:t>
            </a:r>
          </a:p>
          <a:p>
            <a:r>
              <a:rPr lang="en-US" sz="1200" dirty="0" smtClean="0"/>
              <a:t>safe </a:t>
            </a:r>
            <a:r>
              <a:rPr lang="en-US" sz="1200" dirty="0"/>
              <a:t>box = </a:t>
            </a:r>
            <a:r>
              <a:rPr lang="en-US" sz="1200" dirty="0" err="1"/>
              <a:t>SafeBox</a:t>
            </a:r>
            <a:r>
              <a:rPr lang="en-US" sz="1200" dirty="0"/>
              <a:t>{goods=10}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48064" y="5013176"/>
            <a:ext cx="295232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492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Bounded Wildcard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1932" y="4562513"/>
            <a:ext cx="3564000" cy="646331"/>
          </a:xfrm>
          <a:prstGeom prst="rect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200" dirty="0" smtClean="0">
                <a:solidFill>
                  <a:srgbClr val="FF0000"/>
                </a:solidFill>
              </a:rPr>
              <a:t>This line will caused an exception as the value of goods is Integer, and want to be retrieved as String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352"/>
          <a:stretch/>
        </p:blipFill>
        <p:spPr>
          <a:xfrm>
            <a:off x="4825283" y="1628800"/>
            <a:ext cx="3908657" cy="45590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98" y="1976253"/>
            <a:ext cx="4073436" cy="15135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10"/>
          <p:cNvCxnSpPr>
            <a:stCxn id="9" idx="3"/>
          </p:cNvCxnSpPr>
          <p:nvPr/>
        </p:nvCxnSpPr>
        <p:spPr>
          <a:xfrm>
            <a:off x="3955932" y="4885679"/>
            <a:ext cx="1214008" cy="5946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1932" y="3728829"/>
            <a:ext cx="3564000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200" dirty="0" smtClean="0">
                <a:solidFill>
                  <a:srgbClr val="00B050"/>
                </a:solidFill>
              </a:rPr>
              <a:t>No error compile as goods in sb2 IS declared as String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0"/>
          <p:cNvCxnSpPr>
            <a:stCxn id="16" idx="3"/>
          </p:cNvCxnSpPr>
          <p:nvPr/>
        </p:nvCxnSpPr>
        <p:spPr>
          <a:xfrm flipV="1">
            <a:off x="3955932" y="2932323"/>
            <a:ext cx="1256296" cy="102733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8832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3961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0" y="5786438"/>
            <a:ext cx="8326438" cy="728662"/>
          </a:xfrm>
          <a:prstGeom prst="rect">
            <a:avLst/>
          </a:prstGeom>
        </p:spPr>
        <p:txBody>
          <a:bodyPr/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Credits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M</a:t>
            </a:r>
            <a:r>
              <a:rPr lang="en-US" sz="1400" dirty="0" smtClean="0"/>
              <a:t>usic : </a:t>
            </a:r>
            <a:r>
              <a:rPr lang="en-US" sz="1400" dirty="0" err="1" smtClean="0"/>
              <a:t>Yonezawa</a:t>
            </a:r>
            <a:r>
              <a:rPr lang="en-US" sz="1400" dirty="0" smtClean="0"/>
              <a:t> </a:t>
            </a:r>
            <a:r>
              <a:rPr lang="en-US" sz="1400" dirty="0" err="1" smtClean="0"/>
              <a:t>Madoka</a:t>
            </a:r>
            <a:r>
              <a:rPr lang="en-US" sz="1400" dirty="0" smtClean="0"/>
              <a:t> - </a:t>
            </a:r>
            <a:r>
              <a:rPr lang="en-US" sz="1400" dirty="0" err="1" smtClean="0"/>
              <a:t>Oui</a:t>
            </a:r>
            <a:r>
              <a:rPr lang="en-US" sz="1400" dirty="0" smtClean="0"/>
              <a:t>! Ai </a:t>
            </a:r>
            <a:r>
              <a:rPr lang="en-US" sz="1400" dirty="0" err="1" smtClean="0"/>
              <a:t>Kotoba</a:t>
            </a:r>
            <a:r>
              <a:rPr lang="en-US" sz="1400" dirty="0" smtClean="0"/>
              <a:t> (Instrumental)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479634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77656"/>
            <a:ext cx="8023299" cy="4054844"/>
          </a:xfrm>
        </p:spPr>
        <p:txBody>
          <a:bodyPr/>
          <a:lstStyle/>
          <a:p>
            <a:r>
              <a:rPr lang="en-US" dirty="0" smtClean="0"/>
              <a:t>add( item )</a:t>
            </a:r>
          </a:p>
          <a:p>
            <a:r>
              <a:rPr lang="en-US" dirty="0" smtClean="0"/>
              <a:t>remove( item )</a:t>
            </a:r>
          </a:p>
          <a:p>
            <a:r>
              <a:rPr lang="en-US" dirty="0" err="1" smtClean="0"/>
              <a:t>addAll</a:t>
            </a:r>
            <a:r>
              <a:rPr lang="en-US" dirty="0" smtClean="0"/>
              <a:t>( collection )</a:t>
            </a:r>
          </a:p>
          <a:p>
            <a:r>
              <a:rPr lang="en-US" dirty="0" err="1" smtClean="0"/>
              <a:t>removeAll</a:t>
            </a:r>
            <a:r>
              <a:rPr lang="en-US" dirty="0" smtClean="0"/>
              <a:t>( collection )</a:t>
            </a:r>
          </a:p>
          <a:p>
            <a:r>
              <a:rPr lang="en-US" dirty="0" err="1" smtClean="0"/>
              <a:t>retainAll</a:t>
            </a:r>
            <a:r>
              <a:rPr lang="en-US" dirty="0" smtClean="0"/>
              <a:t>( collection )</a:t>
            </a:r>
          </a:p>
          <a:p>
            <a:r>
              <a:rPr lang="en-US" dirty="0"/>
              <a:t>c</a:t>
            </a:r>
            <a:r>
              <a:rPr lang="en-US" dirty="0" smtClean="0"/>
              <a:t>ontains( item 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9878452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1977656"/>
            <a:ext cx="8224019" cy="405484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List list 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ArrayList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20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20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id-ID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normal loop</a:t>
            </a:r>
            <a:endParaRPr lang="id-ID" sz="2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i = 0; i &lt; list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 ; 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i++ 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	Object o 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2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0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2000" dirty="0">
                <a:solidFill>
                  <a:srgbClr val="008000"/>
                </a:solidFill>
                <a:highlight>
                  <a:srgbClr val="FFFFFF"/>
                </a:highlight>
              </a:rPr>
              <a:t>// loop using for-element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Object 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 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2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o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d-ID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2265772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1977656"/>
            <a:ext cx="8224019" cy="405484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d-ID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id-ID" sz="2000" dirty="0">
                <a:solidFill>
                  <a:srgbClr val="008000"/>
                </a:solidFill>
                <a:highlight>
                  <a:srgbClr val="FFFFFF"/>
                </a:highlight>
              </a:rPr>
              <a:t>Loop using iterator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Iterator itr 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iterator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itr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hasNext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d-ID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	Object o 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 itr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next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o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0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20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id-ID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loop </a:t>
            </a:r>
            <a:r>
              <a:rPr lang="id-ID" sz="2000" dirty="0">
                <a:solidFill>
                  <a:srgbClr val="008000"/>
                </a:solidFill>
                <a:highlight>
                  <a:srgbClr val="FFFFFF"/>
                </a:highlight>
              </a:rPr>
              <a:t>using </a:t>
            </a:r>
            <a:r>
              <a:rPr lang="id-ID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lambda Expression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list.forEach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o 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o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id-ID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2000" dirty="0">
                <a:solidFill>
                  <a:srgbClr val="008000"/>
                </a:solidFill>
                <a:highlight>
                  <a:srgbClr val="FFFFFF"/>
                </a:highlight>
              </a:rPr>
              <a:t>// loop using </a:t>
            </a:r>
            <a:r>
              <a:rPr lang="id-ID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reference</a:t>
            </a:r>
            <a:endParaRPr lang="id-ID" sz="2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list.forEach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 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:: </a:t>
            </a:r>
            <a:r>
              <a:rPr lang="id-ID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id-ID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d-ID" sz="2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2000" dirty="0">
              <a:solidFill>
                <a:srgbClr val="008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906393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Collection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200" dirty="0">
                <a:solidFill>
                  <a:srgbClr val="000000"/>
                </a:solidFill>
                <a:highlight>
                  <a:srgbClr val="FFFFFF"/>
                </a:highlight>
              </a:rPr>
              <a:t>Collection</a:t>
            </a:r>
            <a:r>
              <a:rPr lang="id-ID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id-ID" sz="22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id-ID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id-ID" sz="2200" dirty="0">
                <a:solidFill>
                  <a:srgbClr val="000000"/>
                </a:solidFill>
                <a:highlight>
                  <a:srgbClr val="FFFFFF"/>
                </a:highlight>
              </a:rPr>
              <a:t> str </a:t>
            </a:r>
            <a:r>
              <a:rPr lang="id-ID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2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2200" dirty="0">
                <a:solidFill>
                  <a:srgbClr val="000000"/>
                </a:solidFill>
                <a:highlight>
                  <a:srgbClr val="FFFFFF"/>
                </a:highlight>
              </a:rPr>
              <a:t> HashSet</a:t>
            </a:r>
            <a:r>
              <a:rPr lang="id-ID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id-ID" sz="22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id-ID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&gt;();</a:t>
            </a:r>
            <a:endParaRPr lang="id-ID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d-ID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id-ID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22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Integer</a:t>
            </a:r>
            <a:r>
              <a:rPr lang="id-ID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id-ID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200" dirty="0">
                <a:solidFill>
                  <a:srgbClr val="000000"/>
                </a:solidFill>
                <a:highlight>
                  <a:srgbClr val="FFFFFF"/>
                </a:highlight>
              </a:rPr>
              <a:t>arr_i </a:t>
            </a:r>
            <a:r>
              <a:rPr lang="id-ID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2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id-ID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();</a:t>
            </a:r>
            <a:endParaRPr lang="en-US" sz="22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ArrayList</a:t>
            </a:r>
            <a:r>
              <a:rPr lang="id-ID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Employee</a:t>
            </a:r>
            <a:r>
              <a:rPr lang="id-ID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id-ID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emp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d-ID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2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id-ID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ArrayList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d-ID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d-ID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d-ID" sz="2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5747296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Collection – Comparable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Collections.sort</a:t>
            </a:r>
            <a:r>
              <a:rPr lang="en-US" dirty="0" smtClean="0"/>
              <a:t>( list ) or </a:t>
            </a:r>
            <a:r>
              <a:rPr lang="en-US" dirty="0" err="1" smtClean="0"/>
              <a:t>list.sort</a:t>
            </a:r>
            <a:r>
              <a:rPr lang="en-US" dirty="0" smtClean="0"/>
              <a:t>( null )</a:t>
            </a:r>
          </a:p>
          <a:p>
            <a:pPr lvl="1"/>
            <a:r>
              <a:rPr lang="en-US" dirty="0"/>
              <a:t>If the List consists of String elements, it will be sorted into alphabetical order. </a:t>
            </a:r>
            <a:endParaRPr lang="id-ID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it consists of Date elements, it will be sorted into chronological order</a:t>
            </a:r>
            <a:endParaRPr lang="id-ID" dirty="0" smtClean="0"/>
          </a:p>
          <a:p>
            <a:pPr lvl="1"/>
            <a:r>
              <a:rPr lang="id-ID" dirty="0" smtClean="0"/>
              <a:t>To create a custom ordering for list of objects, the class must implement interface Comparable </a:t>
            </a:r>
          </a:p>
          <a:p>
            <a:pPr lvl="2"/>
            <a:r>
              <a:rPr lang="id-ID" dirty="0" smtClean="0"/>
              <a:t>implement </a:t>
            </a:r>
            <a:r>
              <a:rPr lang="id-ID" dirty="0"/>
              <a:t>method public int compareTo( Object )</a:t>
            </a:r>
            <a:endParaRPr lang="en-US" dirty="0"/>
          </a:p>
          <a:p>
            <a:r>
              <a:rPr lang="id-ID" dirty="0" smtClean="0"/>
              <a:t>For arrays, use Arrays.sort( array[] )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009286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 – Comparable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public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compareTo</a:t>
            </a:r>
            <a:r>
              <a:rPr lang="en-US" sz="2000" dirty="0"/>
              <a:t>( </a:t>
            </a:r>
            <a:r>
              <a:rPr lang="en-US" sz="2000" dirty="0" smtClean="0"/>
              <a:t>Object</a:t>
            </a:r>
            <a:r>
              <a:rPr lang="id-ID" sz="2000" dirty="0" smtClean="0"/>
              <a:t> o</a:t>
            </a:r>
            <a:r>
              <a:rPr lang="en-US" sz="2000" dirty="0" smtClean="0"/>
              <a:t> 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r>
              <a:rPr lang="en-US" sz="1800" dirty="0" smtClean="0"/>
              <a:t>R</a:t>
            </a:r>
            <a:r>
              <a:rPr lang="id-ID" sz="1800" dirty="0" smtClean="0"/>
              <a:t>eturn &lt; 0 if “this” object will be sorted before Object o</a:t>
            </a:r>
          </a:p>
          <a:p>
            <a:pPr lvl="1"/>
            <a:r>
              <a:rPr lang="id-ID" sz="1800" dirty="0" smtClean="0"/>
              <a:t>Return = 0 if “this” object and Object o is equal</a:t>
            </a:r>
          </a:p>
          <a:p>
            <a:pPr lvl="1"/>
            <a:r>
              <a:rPr lang="id-ID" sz="1800" dirty="0" smtClean="0"/>
              <a:t>Return &gt; 0 if “this” object will be sorted after Object o</a:t>
            </a:r>
          </a:p>
          <a:p>
            <a:r>
              <a:rPr lang="id-ID" sz="2000" dirty="0" smtClean="0"/>
              <a:t>If the parameter is either String or Date, use compareTo</a:t>
            </a:r>
          </a:p>
          <a:p>
            <a:pPr lvl="1"/>
            <a:r>
              <a:rPr lang="id-ID" sz="1800" dirty="0" smtClean="0"/>
              <a:t>return this.getString().compareTo(o.getString());</a:t>
            </a:r>
          </a:p>
          <a:p>
            <a:r>
              <a:rPr lang="id-ID" sz="2000" dirty="0" smtClean="0"/>
              <a:t>If the parameter is numerical, use substraction</a:t>
            </a:r>
          </a:p>
          <a:p>
            <a:pPr lvl="1"/>
            <a:r>
              <a:rPr lang="id-ID" sz="1800" dirty="0" smtClean="0"/>
              <a:t>return this.getNumber() – o.getNumber();</a:t>
            </a:r>
            <a:endParaRPr lang="en-US" sz="1800" dirty="0" smtClean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8355546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Informatika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</Template>
  <TotalTime>41705</TotalTime>
  <Words>1045</Words>
  <Application>Microsoft Office PowerPoint</Application>
  <PresentationFormat>On-screen Show (4:3)</PresentationFormat>
  <Paragraphs>183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Aharoni</vt:lpstr>
      <vt:lpstr>Arial</vt:lpstr>
      <vt:lpstr>Berlin Sans FB Demi</vt:lpstr>
      <vt:lpstr>Brush Script Std</vt:lpstr>
      <vt:lpstr>Calibri</vt:lpstr>
      <vt:lpstr>Lucida Grande</vt:lpstr>
      <vt:lpstr>ＭＳ Ｐゴシック</vt:lpstr>
      <vt:lpstr>Verdana</vt:lpstr>
      <vt:lpstr>Wingdings</vt:lpstr>
      <vt:lpstr>Template Informatika</vt:lpstr>
      <vt:lpstr>CSG2H3  Object Oriented Programming</vt:lpstr>
      <vt:lpstr>Java Collection</vt:lpstr>
      <vt:lpstr>Java Collection</vt:lpstr>
      <vt:lpstr>Java Collection</vt:lpstr>
      <vt:lpstr>Java Collection</vt:lpstr>
      <vt:lpstr>Java Collection</vt:lpstr>
      <vt:lpstr>Generic Collection</vt:lpstr>
      <vt:lpstr>Sorting Collection – Comparable</vt:lpstr>
      <vt:lpstr>Sorting Collection – Comparable</vt:lpstr>
      <vt:lpstr>Example - sort(list of string)</vt:lpstr>
      <vt:lpstr>Example – sort(list of object)</vt:lpstr>
      <vt:lpstr>Example – sort(list of object)</vt:lpstr>
      <vt:lpstr>Sorting Collection - Comparator</vt:lpstr>
      <vt:lpstr>Sorting Collection - Comparator</vt:lpstr>
      <vt:lpstr>Sorting Collection Example</vt:lpstr>
      <vt:lpstr>Filter elements from Collections</vt:lpstr>
      <vt:lpstr>Filter elements from Collections</vt:lpstr>
      <vt:lpstr>Filter elements from Collections</vt:lpstr>
      <vt:lpstr>Filter elements from Collections</vt:lpstr>
      <vt:lpstr>Generic Type</vt:lpstr>
      <vt:lpstr>Erasure</vt:lpstr>
      <vt:lpstr>Example</vt:lpstr>
      <vt:lpstr>Example</vt:lpstr>
      <vt:lpstr>Example</vt:lpstr>
      <vt:lpstr>Example</vt:lpstr>
      <vt:lpstr>Example</vt:lpstr>
      <vt:lpstr>Example</vt:lpstr>
      <vt:lpstr>Wildcard</vt:lpstr>
      <vt:lpstr>Default use (no Wildcard)</vt:lpstr>
      <vt:lpstr>Bounded Wildcard</vt:lpstr>
      <vt:lpstr>Bounded Wildcard</vt:lpstr>
      <vt:lpstr>Unbounded Wildcard</vt:lpstr>
      <vt:lpstr>Unbounded Wildcard</vt:lpstr>
      <vt:lpstr>Unbounded Wildcard</vt:lpstr>
      <vt:lpstr>No Wildcard vs Unbounded Wildcard</vt:lpstr>
      <vt:lpstr>Bounded Wildcard</vt:lpstr>
      <vt:lpstr>Bounded Wildcard</vt:lpstr>
      <vt:lpstr>Question?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DIG2c3 Pemrograman Berorientasi Objek</dc:title>
  <dc:creator>undeed</dc:creator>
  <cp:lastModifiedBy>mylenovo</cp:lastModifiedBy>
  <cp:revision>704</cp:revision>
  <dcterms:created xsi:type="dcterms:W3CDTF">2013-09-02T21:35:21Z</dcterms:created>
  <dcterms:modified xsi:type="dcterms:W3CDTF">2016-03-31T08:00:35Z</dcterms:modified>
</cp:coreProperties>
</file>