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0"/>
  </p:notesMasterIdLst>
  <p:sldIdLst>
    <p:sldId id="283" r:id="rId2"/>
    <p:sldId id="396" r:id="rId3"/>
    <p:sldId id="397" r:id="rId4"/>
    <p:sldId id="398" r:id="rId5"/>
    <p:sldId id="399" r:id="rId6"/>
    <p:sldId id="403" r:id="rId7"/>
    <p:sldId id="401" r:id="rId8"/>
    <p:sldId id="402" r:id="rId9"/>
    <p:sldId id="404" r:id="rId10"/>
    <p:sldId id="395" r:id="rId11"/>
    <p:sldId id="408" r:id="rId12"/>
    <p:sldId id="406" r:id="rId13"/>
    <p:sldId id="405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25" r:id="rId29"/>
    <p:sldId id="424" r:id="rId30"/>
    <p:sldId id="426" r:id="rId31"/>
    <p:sldId id="427" r:id="rId32"/>
    <p:sldId id="428" r:id="rId33"/>
    <p:sldId id="430" r:id="rId34"/>
    <p:sldId id="431" r:id="rId35"/>
    <p:sldId id="429" r:id="rId36"/>
    <p:sldId id="432" r:id="rId37"/>
    <p:sldId id="433" r:id="rId38"/>
    <p:sldId id="434" r:id="rId39"/>
    <p:sldId id="436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35" r:id="rId48"/>
    <p:sldId id="28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8" autoAdjust="0"/>
    <p:restoredTop sz="85568" autoAdjust="0"/>
  </p:normalViewPr>
  <p:slideViewPr>
    <p:cSldViewPr>
      <p:cViewPr varScale="1">
        <p:scale>
          <a:sx n="60" d="100"/>
          <a:sy n="60" d="100"/>
        </p:scale>
        <p:origin x="162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14909-7729-423D-BEF5-4B03EA333CC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BF24C-E8B6-4E54-AEF2-0969C983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1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BF24C-E8B6-4E54-AEF2-0969C9830C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0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AE1592-9F2D-4E9A-8393-DA03950EC51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62352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1592-9F2D-4E9A-8393-DA03950EC51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41649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848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834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684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71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33177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69913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1592-9F2D-4E9A-8393-DA03950EC51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7534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848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62200" y="6400800"/>
            <a:ext cx="4038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Software Design (UML)</a:t>
            </a:r>
          </a:p>
        </p:txBody>
      </p:sp>
    </p:spTree>
    <p:extLst>
      <p:ext uri="{BB962C8B-B14F-4D97-AF65-F5344CB8AC3E}">
        <p14:creationId xmlns:p14="http://schemas.microsoft.com/office/powerpoint/2010/main" val="3988845960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AAE1592-9F2D-4E9A-8393-DA03950EC51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8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3" r:id="rId8"/>
    <p:sldLayoutId id="2147483694" r:id="rId9"/>
    <p:sldLayoutId id="2147483695" r:id="rId10"/>
  </p:sldLayoutIdLst>
  <p:transition spd="med">
    <p:wip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5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oncloud.blogspot.com/2012/04/hibernate-beginners-tutorial.html" TargetMode="Externa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0" dirty="0"/>
              <a:t>CSG2H3</a:t>
            </a:r>
            <a:r>
              <a:rPr lang="id-ID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 Oriented Programming</a:t>
            </a:r>
            <a:endParaRPr lang="en-US" dirty="0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7" y="3450467"/>
            <a:ext cx="4757737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319515582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4638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0" dirty="0"/>
              <a:t>CSG2H3</a:t>
            </a:r>
            <a:r>
              <a:rPr lang="id-ID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 Oriented Programming</a:t>
            </a:r>
            <a:endParaRPr lang="en-US" dirty="0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7" y="3450467"/>
            <a:ext cx="4757737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Hibernate ORM</a:t>
            </a:r>
          </a:p>
        </p:txBody>
      </p:sp>
    </p:spTree>
    <p:extLst>
      <p:ext uri="{BB962C8B-B14F-4D97-AF65-F5344CB8AC3E}">
        <p14:creationId xmlns:p14="http://schemas.microsoft.com/office/powerpoint/2010/main" val="463632339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z="2400" dirty="0"/>
              <a:t>Traditional </a:t>
            </a:r>
            <a:r>
              <a:rPr lang="en-US" altLang="id-ID" sz="2400" dirty="0" smtClean="0"/>
              <a:t>vs object-oriented </a:t>
            </a:r>
            <a:r>
              <a:rPr lang="en-US" altLang="id-ID" sz="2400" dirty="0"/>
              <a:t>application</a:t>
            </a:r>
            <a:endParaRPr lang="id-ID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308" y="1978025"/>
            <a:ext cx="7762072" cy="40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12408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vs OODBMS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Relational databases store data in tables that are two dimensional.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tables have rows and columns. 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/>
              <a:t>Relational database tables are "normalized" 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is not repeated more often than necessary. 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/>
              <a:t>All table columns depend on a primary key (a unique value in the column) to identify the column. </a:t>
            </a:r>
          </a:p>
          <a:p>
            <a:pPr lvl="1"/>
            <a:r>
              <a:rPr lang="en-US" dirty="0" smtClean="0"/>
              <a:t>Once </a:t>
            </a:r>
            <a:r>
              <a:rPr lang="en-US" dirty="0"/>
              <a:t>the specific column is identified, data from one or more rows associated with that column may be obtained or changed.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14954563"/>
      </p:ext>
    </p:extLst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object-relational mapping framework for the Java language, providing a framework for mapping an object-oriented domain model to a traditional relational database. </a:t>
            </a:r>
            <a:endParaRPr lang="en-US" dirty="0" smtClean="0"/>
          </a:p>
          <a:p>
            <a:r>
              <a:rPr lang="en-US" dirty="0" smtClean="0"/>
              <a:t>Hibernate </a:t>
            </a:r>
            <a:r>
              <a:rPr lang="en-US" dirty="0"/>
              <a:t>solves object-relational impedance mismatch problems by replacing direct persistence-related database accesses with high-level object handling functions.</a:t>
            </a:r>
            <a:endParaRPr lang="id-ID" dirty="0"/>
          </a:p>
        </p:txBody>
      </p:sp>
      <p:pic>
        <p:nvPicPr>
          <p:cNvPr id="2050" name="Picture 2" descr="http://upload.wikimedia.org/wikipedia/en/9/96/Hibern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44" y="5157192"/>
            <a:ext cx="4017894" cy="125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330226"/>
      </p:ext>
    </p:extLst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Tutorial Hibernate 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example we use : </a:t>
            </a:r>
          </a:p>
          <a:p>
            <a:pPr lvl="1"/>
            <a:r>
              <a:rPr lang="en-US" dirty="0" smtClean="0"/>
              <a:t>NetBeans IDE 8.0.1</a:t>
            </a:r>
          </a:p>
          <a:p>
            <a:pPr lvl="1"/>
            <a:r>
              <a:rPr lang="en-US" dirty="0" smtClean="0"/>
              <a:t>Java 1.8</a:t>
            </a:r>
          </a:p>
          <a:p>
            <a:pPr lvl="1"/>
            <a:r>
              <a:rPr lang="en-US" dirty="0" smtClean="0"/>
              <a:t>Hibernate 4.3</a:t>
            </a:r>
          </a:p>
          <a:p>
            <a:pPr lvl="1"/>
            <a:r>
              <a:rPr lang="en-US" dirty="0" smtClean="0"/>
              <a:t>MySQL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87423429"/>
      </p:ext>
    </p:extLst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Model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242" y="1978025"/>
            <a:ext cx="6074204" cy="40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39462"/>
      </p:ext>
    </p:extLst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Create Database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3774827" cy="4054844"/>
          </a:xfrm>
        </p:spPr>
        <p:txBody>
          <a:bodyPr/>
          <a:lstStyle/>
          <a:p>
            <a:pPr marL="457200" indent="-457200">
              <a:buSzPct val="90000"/>
              <a:buFont typeface="+mj-lt"/>
              <a:buAutoNum type="arabicPeriod"/>
            </a:pPr>
            <a:r>
              <a:rPr lang="en-US" dirty="0" smtClean="0"/>
              <a:t>Open services tab</a:t>
            </a:r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dirty="0" smtClean="0"/>
              <a:t>Right-click at MySQL Server</a:t>
            </a:r>
          </a:p>
          <a:p>
            <a:pPr lvl="1">
              <a:buSzPct val="90000"/>
            </a:pPr>
            <a:r>
              <a:rPr lang="en-US" dirty="0" smtClean="0"/>
              <a:t>Create Database</a:t>
            </a:r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dirty="0" smtClean="0"/>
              <a:t>Name the database</a:t>
            </a:r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dirty="0" smtClean="0"/>
              <a:t>Click ok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470" y="4246641"/>
            <a:ext cx="4422668" cy="1811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667" y="1953914"/>
            <a:ext cx="3214274" cy="20511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796136" y="1472370"/>
            <a:ext cx="348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4258" y="2927482"/>
            <a:ext cx="348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80312" y="4117289"/>
            <a:ext cx="348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  <a:endParaRPr lang="id-ID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5970222" y="1841702"/>
            <a:ext cx="0" cy="867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4702430" y="3058419"/>
            <a:ext cx="517642" cy="53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 rot="5400000">
            <a:off x="7240081" y="4482836"/>
            <a:ext cx="310533" cy="3181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58154" y="5811952"/>
            <a:ext cx="348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id-ID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 flipV="1">
            <a:off x="6906326" y="5811952"/>
            <a:ext cx="329970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805810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Connect to the Database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6799163" cy="4054844"/>
          </a:xfrm>
        </p:spPr>
        <p:txBody>
          <a:bodyPr/>
          <a:lstStyle/>
          <a:p>
            <a:pPr marL="457200" indent="-457200">
              <a:buSzPct val="90000"/>
              <a:buFont typeface="+mj-lt"/>
              <a:buAutoNum type="arabicPeriod"/>
            </a:pPr>
            <a:r>
              <a:rPr lang="en-US" dirty="0" smtClean="0"/>
              <a:t>Right-click </a:t>
            </a:r>
            <a:r>
              <a:rPr lang="en-US" dirty="0"/>
              <a:t>at </a:t>
            </a:r>
            <a:r>
              <a:rPr lang="en-US" dirty="0" smtClean="0"/>
              <a:t>database</a:t>
            </a:r>
          </a:p>
          <a:p>
            <a:pPr marL="704850" lvl="1" indent="-457200">
              <a:buSzPct val="90000"/>
            </a:pPr>
            <a:r>
              <a:rPr lang="en-US" dirty="0" smtClean="0"/>
              <a:t>click Connect</a:t>
            </a:r>
          </a:p>
          <a:p>
            <a:pPr marL="704850" lvl="1" indent="-457200">
              <a:buSzPct val="90000"/>
            </a:pPr>
            <a:endParaRPr lang="en-US" dirty="0"/>
          </a:p>
          <a:p>
            <a:pPr marL="247650" lvl="1" indent="0">
              <a:buSzPct val="90000"/>
              <a:buNone/>
            </a:pPr>
            <a:endParaRPr lang="en-US" dirty="0"/>
          </a:p>
          <a:p>
            <a:pPr marL="457200" indent="-457200">
              <a:buSzPct val="90000"/>
            </a:pPr>
            <a:endParaRPr lang="en-US" dirty="0" smtClean="0"/>
          </a:p>
          <a:p>
            <a:pPr marL="457200" indent="-457200">
              <a:buSzPct val="90000"/>
              <a:buFont typeface="+mj-lt"/>
              <a:buAutoNum type="arabicPeriod" startAt="2"/>
            </a:pPr>
            <a:r>
              <a:rPr lang="en-US" dirty="0" smtClean="0"/>
              <a:t>Look at the connection created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23" y="2902779"/>
            <a:ext cx="3237257" cy="13290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56" y="4960962"/>
            <a:ext cx="7724775" cy="1276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17898712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113609"/>
            <a:ext cx="5050705" cy="3650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Create Hibernate Configuration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3774827" cy="4054844"/>
          </a:xfrm>
        </p:spPr>
        <p:txBody>
          <a:bodyPr/>
          <a:lstStyle/>
          <a:p>
            <a:pPr marL="457200" indent="-457200">
              <a:buSzPct val="90000"/>
              <a:buFont typeface="+mj-lt"/>
              <a:buAutoNum type="arabicPeriod"/>
            </a:pPr>
            <a:r>
              <a:rPr lang="en-US" dirty="0" smtClean="0"/>
              <a:t>File -&gt; New File</a:t>
            </a:r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dirty="0" smtClean="0"/>
              <a:t>Select categories : Hibernate</a:t>
            </a:r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dirty="0" smtClean="0"/>
              <a:t>Select Hibernate Configuration Wizard</a:t>
            </a:r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dirty="0" smtClean="0"/>
              <a:t>Next</a:t>
            </a:r>
          </a:p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4572000" y="3451080"/>
            <a:ext cx="348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id-ID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4920172" y="3635746"/>
            <a:ext cx="587932" cy="513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98755" y="1772816"/>
            <a:ext cx="348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id-ID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7698755" y="2142148"/>
            <a:ext cx="174086" cy="1255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204448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An API that lets you access virtually any tabular data source from the Java programming </a:t>
            </a:r>
            <a:r>
              <a:rPr lang="en-US" dirty="0" smtClean="0"/>
              <a:t>language</a:t>
            </a:r>
          </a:p>
          <a:p>
            <a:r>
              <a:rPr lang="th-TH" altLang="id-ID" dirty="0"/>
              <a:t>an interface which allows Java code to execute SQL statements inside relational </a:t>
            </a:r>
            <a:r>
              <a:rPr lang="th-TH" altLang="id-ID" dirty="0" smtClean="0"/>
              <a:t>databases</a:t>
            </a:r>
            <a:endParaRPr lang="en-US" altLang="id-ID" dirty="0"/>
          </a:p>
          <a:p>
            <a:pPr lvl="1"/>
            <a:r>
              <a:rPr lang="th-TH" altLang="id-ID" dirty="0" smtClean="0"/>
              <a:t>the </a:t>
            </a:r>
            <a:r>
              <a:rPr lang="th-TH" altLang="id-ID" dirty="0"/>
              <a:t>databases must follow the ANSI SQL-</a:t>
            </a:r>
            <a:r>
              <a:rPr lang="en-US" altLang="id-ID" dirty="0"/>
              <a:t>2</a:t>
            </a:r>
            <a:r>
              <a:rPr lang="th-TH" altLang="id-ID" dirty="0"/>
              <a:t> standard</a:t>
            </a:r>
          </a:p>
          <a:p>
            <a:endParaRPr lang="en-US" dirty="0" smtClean="0"/>
          </a:p>
          <a:p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Database Connectivity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8150980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977656"/>
            <a:ext cx="4200601" cy="27275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344" y="3239492"/>
            <a:ext cx="4514651" cy="29315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Create Hibernate Configuration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3774827" cy="4054844"/>
          </a:xfrm>
        </p:spPr>
        <p:txBody>
          <a:bodyPr/>
          <a:lstStyle/>
          <a:p>
            <a:pPr marL="457200" indent="-457200">
              <a:buSzPct val="90000"/>
              <a:buFont typeface="+mj-lt"/>
              <a:buAutoNum type="arabicPeriod" startAt="5"/>
            </a:pPr>
            <a:r>
              <a:rPr lang="en-US" dirty="0" smtClean="0"/>
              <a:t>Don’t change the name and location</a:t>
            </a:r>
          </a:p>
          <a:p>
            <a:pPr marL="704850" lvl="1" indent="-457200">
              <a:buSzPct val="90000"/>
            </a:pPr>
            <a:r>
              <a:rPr lang="en-US" dirty="0" smtClean="0"/>
              <a:t>Click Next</a:t>
            </a:r>
          </a:p>
          <a:p>
            <a:pPr marL="457200" indent="-457200">
              <a:buSzPct val="90000"/>
              <a:buFont typeface="+mj-lt"/>
              <a:buAutoNum type="arabicPeriod" startAt="5"/>
            </a:pPr>
            <a:r>
              <a:rPr lang="en-US" dirty="0" smtClean="0"/>
              <a:t>Select the database connection</a:t>
            </a:r>
          </a:p>
          <a:p>
            <a:pPr marL="457200" indent="-457200">
              <a:buSzPct val="90000"/>
              <a:buFont typeface="+mj-lt"/>
              <a:buAutoNum type="arabicPeriod" startAt="5"/>
            </a:pPr>
            <a:r>
              <a:rPr lang="en-US" dirty="0" smtClean="0"/>
              <a:t>Finish</a:t>
            </a:r>
          </a:p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7094312" y="1493598"/>
            <a:ext cx="348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id-ID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6391870" y="1862930"/>
            <a:ext cx="876528" cy="641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550568" y="2319503"/>
            <a:ext cx="348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</a:t>
            </a:r>
            <a:endParaRPr lang="id-ID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7914779" y="2688835"/>
            <a:ext cx="809875" cy="1028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789576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215101"/>
            <a:ext cx="5048049" cy="36484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Create Hibernate Mapping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3774827" cy="4054844"/>
          </a:xfrm>
        </p:spPr>
        <p:txBody>
          <a:bodyPr/>
          <a:lstStyle/>
          <a:p>
            <a:pPr marL="457200" indent="-457200">
              <a:buSzPct val="90000"/>
              <a:buFont typeface="+mj-lt"/>
              <a:buAutoNum type="arabicPeriod"/>
            </a:pPr>
            <a:r>
              <a:rPr lang="en-US" dirty="0" smtClean="0"/>
              <a:t>File -&gt; New File</a:t>
            </a:r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dirty="0" smtClean="0"/>
              <a:t>Select categories : Hibernate</a:t>
            </a:r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dirty="0" smtClean="0"/>
              <a:t>Select Hibernate Mapping Wizard</a:t>
            </a:r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dirty="0" smtClean="0"/>
              <a:t>Next</a:t>
            </a:r>
          </a:p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4572000" y="3451080"/>
            <a:ext cx="348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id-ID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4920172" y="3635746"/>
            <a:ext cx="587932" cy="513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711332" y="1977656"/>
            <a:ext cx="348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id-ID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7711332" y="2346988"/>
            <a:ext cx="174086" cy="1255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48974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55" y="1977656"/>
            <a:ext cx="4061213" cy="29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Create Hibernate Mapping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3774827" cy="4054844"/>
          </a:xfrm>
        </p:spPr>
        <p:txBody>
          <a:bodyPr/>
          <a:lstStyle/>
          <a:p>
            <a:pPr marL="457200" indent="-457200">
              <a:buSzPct val="90000"/>
              <a:buFont typeface="+mj-lt"/>
              <a:buAutoNum type="arabicPeriod" startAt="5"/>
            </a:pPr>
            <a:r>
              <a:rPr lang="en-US" dirty="0" smtClean="0"/>
              <a:t>Rename the name</a:t>
            </a:r>
          </a:p>
          <a:p>
            <a:pPr marL="704850" lvl="1" indent="-457200">
              <a:buSzPct val="90000"/>
            </a:pPr>
            <a:r>
              <a:rPr lang="en-US" dirty="0" err="1" smtClean="0"/>
              <a:t>student.hbm</a:t>
            </a:r>
            <a:endParaRPr lang="en-US" dirty="0" smtClean="0"/>
          </a:p>
          <a:p>
            <a:pPr marL="457200" indent="-457200">
              <a:buSzPct val="90000"/>
              <a:buFont typeface="+mj-lt"/>
              <a:buAutoNum type="arabicPeriod" startAt="5"/>
            </a:pPr>
            <a:r>
              <a:rPr lang="en-US" dirty="0" smtClean="0"/>
              <a:t>next</a:t>
            </a:r>
          </a:p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7094312" y="1493598"/>
            <a:ext cx="348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id-ID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6391870" y="1862930"/>
            <a:ext cx="876528" cy="641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42484" y="5229200"/>
            <a:ext cx="348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</a:t>
            </a:r>
            <a:endParaRPr lang="id-ID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6732240" y="4656899"/>
            <a:ext cx="710244" cy="756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975072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097" y="2121938"/>
            <a:ext cx="4528285" cy="29017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Create Hibernate Mapping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3774827" cy="4054844"/>
          </a:xfrm>
        </p:spPr>
        <p:txBody>
          <a:bodyPr/>
          <a:lstStyle/>
          <a:p>
            <a:pPr marL="457200" indent="-457200">
              <a:buSzPct val="90000"/>
              <a:buFont typeface="+mj-lt"/>
              <a:buAutoNum type="arabicPeriod" startAt="7"/>
            </a:pPr>
            <a:r>
              <a:rPr lang="en-US" dirty="0" smtClean="0"/>
              <a:t>Select Student class in “Class to Map” column</a:t>
            </a:r>
          </a:p>
          <a:p>
            <a:pPr marL="590550" lvl="1" indent="-342900">
              <a:buSzPct val="90000"/>
            </a:pPr>
            <a:r>
              <a:rPr lang="en-US" dirty="0" smtClean="0"/>
              <a:t>Click “…” to browse</a:t>
            </a:r>
          </a:p>
          <a:p>
            <a:pPr marL="457200" indent="-457200">
              <a:buSzPct val="90000"/>
              <a:buFont typeface="+mj-lt"/>
              <a:buAutoNum type="arabicPeriod" startAt="7"/>
            </a:pPr>
            <a:r>
              <a:rPr lang="en-US" dirty="0" smtClean="0"/>
              <a:t>Finish</a:t>
            </a:r>
          </a:p>
          <a:p>
            <a:pPr marL="457200" indent="-457200">
              <a:buSzPct val="90000"/>
              <a:buFont typeface="+mj-lt"/>
              <a:buAutoNum type="arabicPeriod" startAt="7"/>
            </a:pPr>
            <a:r>
              <a:rPr lang="en-US" dirty="0" smtClean="0"/>
              <a:t>Do the same for class Teacher and Classroom</a:t>
            </a:r>
          </a:p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7094312" y="1680642"/>
            <a:ext cx="348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7</a:t>
            </a:r>
            <a:endParaRPr lang="id-ID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7094312" y="2049974"/>
            <a:ext cx="174086" cy="658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42484" y="5229200"/>
            <a:ext cx="348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8</a:t>
            </a:r>
            <a:endParaRPr lang="id-ID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V="1">
            <a:off x="7616570" y="5023715"/>
            <a:ext cx="51774" cy="205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120550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Modify the mapping .xml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8326438" cy="4054844"/>
          </a:xfrm>
        </p:spPr>
        <p:txBody>
          <a:bodyPr/>
          <a:lstStyle/>
          <a:p>
            <a:r>
              <a:rPr lang="en-US" dirty="0" smtClean="0"/>
              <a:t>Map object Student to table </a:t>
            </a:r>
            <a:r>
              <a:rPr lang="en-US" dirty="0" err="1" smtClean="0"/>
              <a:t>tbStudent</a:t>
            </a:r>
            <a:endParaRPr lang="en-US" dirty="0" smtClean="0"/>
          </a:p>
          <a:p>
            <a:r>
              <a:rPr lang="en-US" dirty="0" smtClean="0"/>
              <a:t>Map object Teacher to table </a:t>
            </a:r>
            <a:r>
              <a:rPr lang="en-US" dirty="0" err="1" smtClean="0"/>
              <a:t>tbTeacher</a:t>
            </a:r>
            <a:endParaRPr lang="en-US" dirty="0" smtClean="0"/>
          </a:p>
          <a:p>
            <a:r>
              <a:rPr lang="en-US" dirty="0" smtClean="0"/>
              <a:t>Map object Classroom to table </a:t>
            </a:r>
            <a:r>
              <a:rPr lang="en-US" dirty="0" err="1" smtClean="0"/>
              <a:t>tbClassroom</a:t>
            </a:r>
            <a:endParaRPr lang="en-US" dirty="0" smtClean="0"/>
          </a:p>
          <a:p>
            <a:pPr lvl="1"/>
            <a:r>
              <a:rPr lang="en-US" dirty="0" smtClean="0"/>
              <a:t>Map attribute teacher as a foreign key many-to-one to table </a:t>
            </a:r>
            <a:r>
              <a:rPr lang="en-US" dirty="0" err="1" smtClean="0"/>
              <a:t>tbteacher</a:t>
            </a:r>
            <a:endParaRPr lang="en-US" dirty="0" smtClean="0"/>
          </a:p>
          <a:p>
            <a:pPr lvl="1"/>
            <a:r>
              <a:rPr lang="en-US" dirty="0" smtClean="0"/>
              <a:t>Map attribute list student as foreign key one-to-many to table </a:t>
            </a:r>
            <a:r>
              <a:rPr lang="en-US" dirty="0" err="1" smtClean="0"/>
              <a:t>tbstudent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627120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5a. student.hbm.xml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91" y="1978025"/>
            <a:ext cx="8000105" cy="4054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06319447"/>
      </p:ext>
    </p:extLst>
  </p:cSld>
  <p:clrMapOvr>
    <a:masterClrMapping/>
  </p:clrMapOvr>
  <p:transition spd="med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5b. teacher.hbm.xml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5" y="1977656"/>
            <a:ext cx="8326438" cy="33400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40072402"/>
      </p:ext>
    </p:extLst>
  </p:cSld>
  <p:clrMapOvr>
    <a:masterClrMapping/>
  </p:clrMapOvr>
  <p:transition spd="med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5c. classroom.hbm.xml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867" y="1978025"/>
            <a:ext cx="5942953" cy="4054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14508820"/>
      </p:ext>
    </p:extLst>
  </p:cSld>
  <p:clrMapOvr>
    <a:masterClrMapping/>
  </p:clrMapOvr>
  <p:transition spd="med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155" y="2363945"/>
            <a:ext cx="4659408" cy="33675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Create </a:t>
            </a:r>
            <a:r>
              <a:rPr lang="en-US" dirty="0"/>
              <a:t>Hibernate </a:t>
            </a:r>
            <a:r>
              <a:rPr lang="en-US" dirty="0" err="1"/>
              <a:t>Util</a:t>
            </a:r>
            <a:r>
              <a:rPr lang="en-US" dirty="0"/>
              <a:t> class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3774827" cy="4054844"/>
          </a:xfrm>
        </p:spPr>
        <p:txBody>
          <a:bodyPr/>
          <a:lstStyle/>
          <a:p>
            <a:pPr marL="457200" indent="-457200">
              <a:buSzPct val="90000"/>
              <a:buFont typeface="+mj-lt"/>
              <a:buAutoNum type="arabicPeriod"/>
            </a:pPr>
            <a:r>
              <a:rPr lang="en-US" dirty="0" smtClean="0"/>
              <a:t>File -&gt; New File</a:t>
            </a:r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dirty="0" smtClean="0"/>
              <a:t>Select categories : Hibernate</a:t>
            </a:r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dirty="0" smtClean="0"/>
              <a:t>Select HibernateUtil.java</a:t>
            </a:r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dirty="0" smtClean="0"/>
              <a:t>Next</a:t>
            </a:r>
          </a:p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4572000" y="3451080"/>
            <a:ext cx="348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id-ID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4920172" y="3635746"/>
            <a:ext cx="587932" cy="513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517477" y="3007775"/>
            <a:ext cx="348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id-ID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7956376" y="3192441"/>
            <a:ext cx="561101" cy="812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1674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Modify the HibernateUtil.java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7" y="1977656"/>
            <a:ext cx="5316994" cy="7877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6591" y="2708919"/>
            <a:ext cx="7897361" cy="36004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41233110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Architecture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2340903" cy="3593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0298"/>
              </p:ext>
            </p:extLst>
          </p:nvPr>
        </p:nvGraphicFramePr>
        <p:xfrm>
          <a:off x="3620310" y="2540939"/>
          <a:ext cx="5067027" cy="306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Photo Editor Photo" r:id="rId4" imgW="7400000" imgH="4476190" progId="MSPhotoEd.3">
                  <p:embed/>
                </p:oleObj>
              </mc:Choice>
              <mc:Fallback>
                <p:oleObj name="Photo Editor Photo" r:id="rId4" imgW="7400000" imgH="447619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310" y="2540939"/>
                        <a:ext cx="5067027" cy="3065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511052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Modify the hibernate.cfg.xml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the mapping xml is properly listed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 you can see in source mode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44" y="2627557"/>
            <a:ext cx="7975997" cy="15632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27" y="5085182"/>
            <a:ext cx="8614400" cy="4937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9514342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Modify the hibernate.cfg.xml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connection information to your database</a:t>
            </a:r>
          </a:p>
          <a:p>
            <a:pPr lvl="1"/>
            <a:r>
              <a:rPr lang="en-US" dirty="0" smtClean="0"/>
              <a:t>Add your username and password for database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You might also add additional information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55" y="4725144"/>
            <a:ext cx="8202908" cy="8929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02" y="2852936"/>
            <a:ext cx="7515225" cy="1171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6263173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Application Class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2236" y="1978025"/>
            <a:ext cx="4272215" cy="40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95536"/>
      </p:ext>
    </p:extLst>
  </p:cSld>
  <p:clrMapOvr>
    <a:masterClrMapping/>
  </p:clrMapOvr>
  <p:transition spd="med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Application Class </a:t>
            </a:r>
            <a:r>
              <a:rPr lang="en-US" sz="2000" dirty="0"/>
              <a:t>–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64" y="2209541"/>
            <a:ext cx="6686550" cy="2571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716016" y="1331325"/>
            <a:ext cx="2417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openConnection</a:t>
            </a:r>
            <a:r>
              <a:rPr lang="en-US" dirty="0" smtClean="0"/>
              <a:t>() </a:t>
            </a:r>
          </a:p>
          <a:p>
            <a:r>
              <a:rPr lang="en-US" dirty="0" err="1" smtClean="0"/>
              <a:t>closeConnection</a:t>
            </a:r>
            <a:r>
              <a:rPr lang="en-US" dirty="0"/>
              <a:t>()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774" y="5013176"/>
            <a:ext cx="4048125" cy="1181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36964775"/>
      </p:ext>
    </p:extLst>
  </p:cSld>
  <p:clrMapOvr>
    <a:masterClrMapping/>
  </p:clrMapOvr>
  <p:transition spd="med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Application Class </a:t>
            </a:r>
            <a:r>
              <a:rPr lang="en-US" sz="2000" dirty="0"/>
              <a:t>– </a:t>
            </a:r>
            <a:r>
              <a:rPr lang="en-US" sz="2000" dirty="0" err="1" smtClean="0"/>
              <a:t>saveObject</a:t>
            </a:r>
            <a:r>
              <a:rPr lang="en-US" sz="2000" dirty="0" smtClean="0"/>
              <a:t>( o : Object )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094" y="2233612"/>
            <a:ext cx="5524500" cy="3543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08920979"/>
      </p:ext>
    </p:extLst>
  </p:cSld>
  <p:clrMapOvr>
    <a:masterClrMapping/>
  </p:clrMapOvr>
  <p:transition spd="med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Application Class </a:t>
            </a:r>
            <a:r>
              <a:rPr lang="en-US" sz="2000" dirty="0" smtClean="0"/>
              <a:t>– </a:t>
            </a:r>
            <a:r>
              <a:rPr lang="en-US" sz="2000" dirty="0" err="1" smtClean="0"/>
              <a:t>loadAll</a:t>
            </a:r>
            <a:r>
              <a:rPr lang="en-US" sz="2000" dirty="0" smtClean="0"/>
              <a:t>()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8740"/>
          <a:stretch/>
        </p:blipFill>
        <p:spPr>
          <a:xfrm>
            <a:off x="251519" y="1979938"/>
            <a:ext cx="4808341" cy="3825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t="71316" r="12758"/>
          <a:stretch/>
        </p:blipFill>
        <p:spPr bwMode="auto">
          <a:xfrm>
            <a:off x="5196296" y="1977656"/>
            <a:ext cx="3727339" cy="136815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98340641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Application Class </a:t>
            </a:r>
            <a:r>
              <a:rPr lang="en-US" sz="2000" dirty="0"/>
              <a:t>– </a:t>
            </a:r>
            <a:r>
              <a:rPr lang="en-US" sz="2000" dirty="0" err="1" smtClean="0"/>
              <a:t>updateObject</a:t>
            </a:r>
            <a:r>
              <a:rPr lang="en-US" sz="2000" dirty="0" smtClean="0"/>
              <a:t>( o : Object 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931" y="2481262"/>
            <a:ext cx="5838825" cy="304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9825126"/>
      </p:ext>
    </p:extLst>
  </p:cSld>
  <p:clrMapOvr>
    <a:masterClrMapping/>
  </p:clrMapOvr>
  <p:transition spd="med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Application Class </a:t>
            </a:r>
            <a:r>
              <a:rPr lang="en-US" sz="2000" dirty="0"/>
              <a:t>– </a:t>
            </a:r>
            <a:r>
              <a:rPr lang="en-US" sz="2000" dirty="0" err="1" smtClean="0"/>
              <a:t>deleteObject</a:t>
            </a:r>
            <a:r>
              <a:rPr lang="en-US" sz="2000" dirty="0" smtClean="0"/>
              <a:t>( o : Object )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069" y="2457450"/>
            <a:ext cx="5924550" cy="3095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5247224"/>
      </p:ext>
    </p:extLst>
  </p:cSld>
  <p:clrMapOvr>
    <a:masterClrMapping/>
  </p:clrMapOvr>
  <p:transition spd="med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Application Class </a:t>
            </a:r>
            <a:r>
              <a:rPr lang="en-US" sz="2000" dirty="0"/>
              <a:t>– 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4860032" y="1195371"/>
            <a:ext cx="20537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getClassroom</a:t>
            </a:r>
            <a:r>
              <a:rPr lang="en-US" dirty="0" smtClean="0"/>
              <a:t>() </a:t>
            </a:r>
          </a:p>
          <a:p>
            <a:r>
              <a:rPr lang="en-US" dirty="0" err="1" smtClean="0"/>
              <a:t>getStudent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getTeacher</a:t>
            </a:r>
            <a:r>
              <a:rPr lang="en-US" dirty="0" smtClean="0"/>
              <a:t>()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5" y="2118701"/>
            <a:ext cx="6886575" cy="1895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306" y="3479643"/>
            <a:ext cx="6696075" cy="1924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869160"/>
            <a:ext cx="6686550" cy="1857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252296"/>
      </p:ext>
    </p:extLst>
  </p:cSld>
  <p:clrMapOvr>
    <a:masterClrMapping/>
  </p:clrMapOvr>
  <p:transition spd="med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Application Class </a:t>
            </a:r>
            <a:r>
              <a:rPr lang="en-US" dirty="0" smtClean="0"/>
              <a:t>– main method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4" y="2348880"/>
            <a:ext cx="4998720" cy="300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84639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Establish a connection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Begin transaction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Create a statement object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Associate SQL with the statement object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Provide values for statement parameters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Execute the statement object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Process the results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End transaction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Release resources</a:t>
            </a:r>
          </a:p>
          <a:p>
            <a:pPr>
              <a:spcBef>
                <a:spcPts val="600"/>
              </a:spcBef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/>
              <a:t>Database Programming Steps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763678"/>
      </p:ext>
    </p:extLst>
  </p:cSld>
  <p:clrMapOvr>
    <a:masterClrMapping/>
  </p:clrMapOvr>
  <p:transition spd="med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Application Class – main </a:t>
            </a:r>
            <a:r>
              <a:rPr lang="en-US" dirty="0" smtClean="0"/>
              <a:t>method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80" y="2132856"/>
            <a:ext cx="7717728" cy="40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89226"/>
      </p:ext>
    </p:extLst>
  </p:cSld>
  <p:clrMapOvr>
    <a:masterClrMapping/>
  </p:clrMapOvr>
  <p:transition spd="med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Application Class – main </a:t>
            </a:r>
            <a:r>
              <a:rPr lang="en-US" dirty="0" smtClean="0"/>
              <a:t>method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87563" y="2132856"/>
            <a:ext cx="4968875" cy="37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05693"/>
      </p:ext>
    </p:extLst>
  </p:cSld>
  <p:clrMapOvr>
    <a:masterClrMapping/>
  </p:clrMapOvr>
  <p:transition spd="med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Application Class – main </a:t>
            </a:r>
            <a:r>
              <a:rPr lang="en-US" dirty="0" smtClean="0"/>
              <a:t>method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822" y="1978025"/>
            <a:ext cx="5321043" cy="40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70797"/>
      </p:ext>
    </p:extLst>
  </p:cSld>
  <p:clrMapOvr>
    <a:masterClrMapping/>
  </p:clrMapOvr>
  <p:transition spd="med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Application Class – main </a:t>
            </a:r>
            <a:r>
              <a:rPr lang="en-US" dirty="0" smtClean="0"/>
              <a:t>method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447" y="2420888"/>
            <a:ext cx="6421793" cy="40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14960"/>
      </p:ext>
    </p:extLst>
  </p:cSld>
  <p:clrMapOvr>
    <a:masterClrMapping/>
  </p:clrMapOvr>
  <p:transition spd="med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Application Class – main </a:t>
            </a:r>
            <a:r>
              <a:rPr lang="en-US" dirty="0" smtClean="0"/>
              <a:t>method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914" y="1978025"/>
            <a:ext cx="5388859" cy="40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67022"/>
      </p:ext>
    </p:extLst>
  </p:cSld>
  <p:clrMapOvr>
    <a:masterClrMapping/>
  </p:clrMapOvr>
  <p:transition spd="med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Application Class – main </a:t>
            </a:r>
            <a:r>
              <a:rPr lang="en-US" dirty="0" smtClean="0"/>
              <a:t>method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264" y="1978025"/>
            <a:ext cx="5350160" cy="40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24000"/>
      </p:ext>
    </p:extLst>
  </p:cSld>
  <p:clrMapOvr>
    <a:masterClrMapping/>
  </p:clrMapOvr>
  <p:transition spd="med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Application Class – main </a:t>
            </a:r>
            <a:r>
              <a:rPr lang="en-US" dirty="0" smtClean="0"/>
              <a:t>method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488" y="2182837"/>
            <a:ext cx="6811880" cy="40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62197"/>
      </p:ext>
    </p:extLst>
  </p:cSld>
  <p:clrMapOvr>
    <a:masterClrMapping/>
  </p:clrMapOvr>
  <p:transition spd="med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read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http://hibernate.org</a:t>
            </a:r>
            <a:r>
              <a:rPr lang="en-US" dirty="0" smtClean="0">
                <a:hlinkClick r:id="rId2"/>
              </a:rPr>
              <a:t>/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://docs.jboss.org/hibernate/orm/4.3/manual/en-US/html</a:t>
            </a:r>
            <a:r>
              <a:rPr lang="en-US" dirty="0" smtClean="0">
                <a:hlinkClick r:id="rId2"/>
              </a:rPr>
              <a:t>/</a:t>
            </a:r>
          </a:p>
          <a:p>
            <a:r>
              <a:rPr lang="en-US" dirty="0">
                <a:hlinkClick r:id="rId2"/>
              </a:rPr>
              <a:t>http://www.tutorialspoint.com/hibernate/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56853568"/>
      </p:ext>
    </p:extLst>
  </p:cSld>
  <p:clrMapOvr>
    <a:masterClrMapping/>
  </p:clrMapOvr>
  <p:transition spd="med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0" y="5786438"/>
            <a:ext cx="8326438" cy="728662"/>
          </a:xfrm>
          <a:prstGeom prst="rect">
            <a:avLst/>
          </a:prstGeom>
        </p:spPr>
        <p:txBody>
          <a:bodyPr/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Credits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M</a:t>
            </a:r>
            <a:r>
              <a:rPr lang="en-US" sz="1400" dirty="0" smtClean="0"/>
              <a:t>usic : </a:t>
            </a:r>
            <a:r>
              <a:rPr lang="en-US" sz="1400" dirty="0" err="1" smtClean="0"/>
              <a:t>Yonezawa</a:t>
            </a:r>
            <a:r>
              <a:rPr lang="en-US" sz="1400" dirty="0" smtClean="0"/>
              <a:t> </a:t>
            </a:r>
            <a:r>
              <a:rPr lang="en-US" sz="1400" dirty="0" err="1" smtClean="0"/>
              <a:t>Madoka</a:t>
            </a:r>
            <a:r>
              <a:rPr lang="en-US" sz="1400" dirty="0" smtClean="0"/>
              <a:t> - </a:t>
            </a:r>
            <a:r>
              <a:rPr lang="en-US" sz="1400" dirty="0" err="1" smtClean="0"/>
              <a:t>Oui</a:t>
            </a:r>
            <a:r>
              <a:rPr lang="en-US" sz="1400" dirty="0" smtClean="0"/>
              <a:t>! Ai </a:t>
            </a:r>
            <a:r>
              <a:rPr lang="en-US" sz="1400" dirty="0" err="1" smtClean="0"/>
              <a:t>Kotoba</a:t>
            </a:r>
            <a:r>
              <a:rPr lang="en-US" sz="1400" dirty="0" smtClean="0"/>
              <a:t> (Instrumental)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479634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Load the driver: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driver class libraries need to be in the CLASSPATH for the Java compiler and for the Java virtual machine.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most reliable way to load the driver into the program is:</a:t>
            </a:r>
          </a:p>
          <a:p>
            <a:pPr lvl="2">
              <a:spcBef>
                <a:spcPts val="600"/>
              </a:spcBef>
            </a:pPr>
            <a:r>
              <a:rPr lang="en-US" dirty="0" err="1"/>
              <a:t>Class.forName</a:t>
            </a:r>
            <a:r>
              <a:rPr lang="en-US" dirty="0"/>
              <a:t>(string).</a:t>
            </a:r>
            <a:r>
              <a:rPr lang="en-US" dirty="0" err="1"/>
              <a:t>newInstance</a:t>
            </a:r>
            <a:r>
              <a:rPr lang="en-US" dirty="0" smtClean="0"/>
              <a:t>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JDBC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7074486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Establish a connection to the database: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connection URL string includes the literal </a:t>
            </a:r>
            <a:r>
              <a:rPr lang="en-US" dirty="0" err="1" smtClean="0"/>
              <a:t>jdbc</a:t>
            </a:r>
            <a:r>
              <a:rPr lang="en-US" dirty="0" smtClean="0"/>
              <a:t>:, followed by the name of the driver and a URL to the database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String </a:t>
            </a:r>
            <a:r>
              <a:rPr lang="en-US" dirty="0" err="1" smtClean="0"/>
              <a:t>url</a:t>
            </a:r>
            <a:r>
              <a:rPr lang="en-US" dirty="0" smtClean="0"/>
              <a:t> = 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"</a:t>
            </a:r>
            <a:r>
              <a:rPr lang="en-US" dirty="0" err="1" smtClean="0"/>
              <a:t>jdbc:oracle:thin</a:t>
            </a:r>
            <a:r>
              <a:rPr lang="en-US" dirty="0" smtClean="0"/>
              <a:t>:@reddwarf.cs.rit.edu:1521:csodb";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Create a Connection object: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Connection con = </a:t>
            </a:r>
            <a:r>
              <a:rPr lang="en-US" dirty="0" err="1" smtClean="0"/>
              <a:t>DriverManager.getConnection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                                 </a:t>
            </a:r>
            <a:r>
              <a:rPr lang="en-US" dirty="0" err="1" smtClean="0"/>
              <a:t>dbUser</a:t>
            </a:r>
            <a:r>
              <a:rPr lang="en-US" dirty="0" smtClean="0"/>
              <a:t>, </a:t>
            </a:r>
            <a:r>
              <a:rPr lang="en-US" dirty="0" err="1" smtClean="0"/>
              <a:t>dbPassword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JDBC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0936173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id-ID" dirty="0" smtClean="0"/>
              <a:t>Begin the transaction</a:t>
            </a: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id-ID" dirty="0" smtClean="0"/>
              <a:t>con.setTransactionIsolation(</a:t>
            </a:r>
            <a:r>
              <a:rPr lang="en-US" dirty="0" smtClean="0"/>
              <a:t>c</a:t>
            </a:r>
            <a:r>
              <a:rPr lang="id-ID" dirty="0" smtClean="0"/>
              <a:t>onnection.TRANSACTION_SERIALIZABLE </a:t>
            </a:r>
            <a:r>
              <a:rPr lang="id-ID" dirty="0"/>
              <a:t>);</a:t>
            </a:r>
          </a:p>
          <a:p>
            <a:pPr lvl="1">
              <a:spcBef>
                <a:spcPts val="600"/>
              </a:spcBef>
            </a:pPr>
            <a:r>
              <a:rPr lang="id-ID" dirty="0" smtClean="0"/>
              <a:t>con.setAutoCommit</a:t>
            </a:r>
            <a:r>
              <a:rPr lang="id-ID" dirty="0"/>
              <a:t>( false );</a:t>
            </a:r>
          </a:p>
          <a:p>
            <a:pPr>
              <a:spcBef>
                <a:spcPts val="600"/>
              </a:spcBef>
            </a:pPr>
            <a:r>
              <a:rPr lang="id-ID" dirty="0" smtClean="0"/>
              <a:t>Create </a:t>
            </a:r>
            <a:r>
              <a:rPr lang="id-ID" dirty="0"/>
              <a:t>a statement object</a:t>
            </a:r>
          </a:p>
          <a:p>
            <a:pPr lvl="1">
              <a:spcBef>
                <a:spcPts val="600"/>
              </a:spcBef>
            </a:pPr>
            <a:r>
              <a:rPr lang="id-ID" dirty="0"/>
              <a:t>Statement stmt = conn.createStatement();</a:t>
            </a:r>
          </a:p>
          <a:p>
            <a:pPr>
              <a:spcBef>
                <a:spcPts val="600"/>
              </a:spcBef>
            </a:pPr>
            <a:r>
              <a:rPr lang="id-ID" dirty="0" smtClean="0"/>
              <a:t>Associate </a:t>
            </a:r>
            <a:r>
              <a:rPr lang="id-ID" dirty="0"/>
              <a:t>SQL with the statement object</a:t>
            </a:r>
          </a:p>
          <a:p>
            <a:pPr lvl="1">
              <a:spcBef>
                <a:spcPts val="600"/>
              </a:spcBef>
            </a:pPr>
            <a:r>
              <a:rPr lang="id-ID" dirty="0"/>
              <a:t>String queryString = "create table students " </a:t>
            </a:r>
            <a:r>
              <a:rPr lang="id-ID" dirty="0" smtClean="0"/>
              <a:t>+ </a:t>
            </a:r>
            <a:r>
              <a:rPr lang="id-ID" dirty="0"/>
              <a:t>"(name varchar(30), id int, phone char(9))";</a:t>
            </a:r>
          </a:p>
          <a:p>
            <a:pPr>
              <a:spcBef>
                <a:spcPts val="600"/>
              </a:spcBef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JDBC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3279493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id-ID" dirty="0" smtClean="0"/>
              <a:t>Process </a:t>
            </a:r>
            <a:r>
              <a:rPr lang="id-ID" dirty="0"/>
              <a:t>the statement:</a:t>
            </a:r>
          </a:p>
          <a:p>
            <a:pPr lvl="1">
              <a:spcBef>
                <a:spcPts val="600"/>
              </a:spcBef>
            </a:pPr>
            <a:r>
              <a:rPr lang="id-ID" dirty="0"/>
              <a:t>Example statements:</a:t>
            </a:r>
          </a:p>
          <a:p>
            <a:pPr lvl="2">
              <a:spcBef>
                <a:spcPts val="600"/>
              </a:spcBef>
            </a:pPr>
            <a:r>
              <a:rPr lang="id-ID" dirty="0"/>
              <a:t>ResultSet         rs     = stmt.executeQuery(querystring);</a:t>
            </a:r>
          </a:p>
          <a:p>
            <a:pPr lvl="2">
              <a:spcBef>
                <a:spcPts val="600"/>
              </a:spcBef>
            </a:pPr>
            <a:r>
              <a:rPr lang="id-ID" dirty="0"/>
              <a:t>int               result = stmt.executeUpdate(updatestring);</a:t>
            </a:r>
          </a:p>
          <a:p>
            <a:pPr lvl="2">
              <a:spcBef>
                <a:spcPts val="600"/>
              </a:spcBef>
            </a:pPr>
            <a:r>
              <a:rPr lang="id-ID" dirty="0"/>
              <a:t>ResultSetMetaData rsMeta = rs.getMetaData();</a:t>
            </a:r>
          </a:p>
          <a:p>
            <a:pPr lvl="1">
              <a:spcBef>
                <a:spcPts val="600"/>
              </a:spcBef>
            </a:pPr>
            <a:r>
              <a:rPr lang="id-ID" dirty="0"/>
              <a:t>Compiled queries can be processed via a PreparedStatement object</a:t>
            </a:r>
          </a:p>
          <a:p>
            <a:pPr lvl="1">
              <a:spcBef>
                <a:spcPts val="600"/>
              </a:spcBef>
            </a:pPr>
            <a:r>
              <a:rPr lang="id-ID" dirty="0"/>
              <a:t>Stored procedures can be processed via a CallableStatement object</a:t>
            </a:r>
          </a:p>
          <a:p>
            <a:pPr>
              <a:spcBef>
                <a:spcPts val="600"/>
              </a:spcBef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JDBC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6722137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End transaction</a:t>
            </a:r>
          </a:p>
          <a:p>
            <a:pPr lvl="1">
              <a:spcBef>
                <a:spcPts val="600"/>
              </a:spcBef>
            </a:pPr>
            <a:r>
              <a:rPr lang="en-US" dirty="0" err="1"/>
              <a:t>con.commit</a:t>
            </a:r>
            <a:r>
              <a:rPr lang="en-US" dirty="0"/>
              <a:t>();</a:t>
            </a:r>
          </a:p>
          <a:p>
            <a:pPr lvl="1">
              <a:spcBef>
                <a:spcPts val="600"/>
              </a:spcBef>
            </a:pPr>
            <a:r>
              <a:rPr lang="en-US" dirty="0" err="1"/>
              <a:t>con.rollback</a:t>
            </a:r>
            <a:r>
              <a:rPr lang="en-US" dirty="0"/>
              <a:t>();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Release </a:t>
            </a:r>
            <a:r>
              <a:rPr lang="en-US" dirty="0"/>
              <a:t>resources</a:t>
            </a:r>
          </a:p>
          <a:p>
            <a:pPr lvl="1">
              <a:spcBef>
                <a:spcPts val="600"/>
              </a:spcBef>
            </a:pPr>
            <a:r>
              <a:rPr lang="en-US" dirty="0" err="1"/>
              <a:t>con.close</a:t>
            </a:r>
            <a:r>
              <a:rPr lang="en-US" dirty="0"/>
              <a:t>();</a:t>
            </a:r>
          </a:p>
          <a:p>
            <a:pPr>
              <a:spcBef>
                <a:spcPts val="600"/>
              </a:spcBef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JDBC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452421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Template Informatika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Informatika</Template>
  <TotalTime>46019</TotalTime>
  <Words>864</Words>
  <Application>Microsoft Office PowerPoint</Application>
  <PresentationFormat>On-screen Show (4:3)</PresentationFormat>
  <Paragraphs>180</Paragraphs>
  <Slides>48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Aharoni</vt:lpstr>
      <vt:lpstr>Arial</vt:lpstr>
      <vt:lpstr>Berlin Sans FB Demi</vt:lpstr>
      <vt:lpstr>Brush Script Std</vt:lpstr>
      <vt:lpstr>Calibri</vt:lpstr>
      <vt:lpstr>Cordia New</vt:lpstr>
      <vt:lpstr>Lucida Grande</vt:lpstr>
      <vt:lpstr>ＭＳ Ｐゴシック</vt:lpstr>
      <vt:lpstr>Verdana</vt:lpstr>
      <vt:lpstr>Wingdings</vt:lpstr>
      <vt:lpstr>Template Informatika</vt:lpstr>
      <vt:lpstr>Photo Editor Photo</vt:lpstr>
      <vt:lpstr>CSG2H3  Object Oriented Programming</vt:lpstr>
      <vt:lpstr>Java Database Connectivity</vt:lpstr>
      <vt:lpstr>General Architecture</vt:lpstr>
      <vt:lpstr>Database Programming Steps</vt:lpstr>
      <vt:lpstr>Using JDBC</vt:lpstr>
      <vt:lpstr>Using JDBC</vt:lpstr>
      <vt:lpstr>Using JDBC</vt:lpstr>
      <vt:lpstr>Using JDBC</vt:lpstr>
      <vt:lpstr>Using JDBC</vt:lpstr>
      <vt:lpstr>Question?</vt:lpstr>
      <vt:lpstr>CSG2H3  Object Oriented Programming</vt:lpstr>
      <vt:lpstr>Traditional vs object-oriented application</vt:lpstr>
      <vt:lpstr>RDBMS vs OODBMS</vt:lpstr>
      <vt:lpstr>Hibernate ORM</vt:lpstr>
      <vt:lpstr>Simple Tutorial Hibernate ORM</vt:lpstr>
      <vt:lpstr>Class Model</vt:lpstr>
      <vt:lpstr>1. Create Database</vt:lpstr>
      <vt:lpstr>2. Connect to the Database</vt:lpstr>
      <vt:lpstr>3. Create Hibernate Configuration</vt:lpstr>
      <vt:lpstr>3. Create Hibernate Configuration</vt:lpstr>
      <vt:lpstr>4. Create Hibernate Mapping</vt:lpstr>
      <vt:lpstr>4. Create Hibernate Mapping</vt:lpstr>
      <vt:lpstr>4. Create Hibernate Mapping</vt:lpstr>
      <vt:lpstr>5. Modify the mapping .xml</vt:lpstr>
      <vt:lpstr>5a. student.hbm.xml</vt:lpstr>
      <vt:lpstr>5b. teacher.hbm.xml</vt:lpstr>
      <vt:lpstr>5c. classroom.hbm.xml</vt:lpstr>
      <vt:lpstr>6. Create Hibernate Util class</vt:lpstr>
      <vt:lpstr>7. Modify the HibernateUtil.java</vt:lpstr>
      <vt:lpstr>8. Modify the hibernate.cfg.xml</vt:lpstr>
      <vt:lpstr>8. Modify the hibernate.cfg.xml</vt:lpstr>
      <vt:lpstr>9. Application Class</vt:lpstr>
      <vt:lpstr>9. Application Class – </vt:lpstr>
      <vt:lpstr>9. Application Class – saveObject( o : Object )</vt:lpstr>
      <vt:lpstr>9. Application Class – loadAll()</vt:lpstr>
      <vt:lpstr>9. Application Class – updateObject( o : Object )</vt:lpstr>
      <vt:lpstr>9. Application Class – deleteObject( o : Object )</vt:lpstr>
      <vt:lpstr>9. Application Class – </vt:lpstr>
      <vt:lpstr>9. Application Class – main method</vt:lpstr>
      <vt:lpstr>9. Application Class – main method (cont)</vt:lpstr>
      <vt:lpstr>9. Application Class – main method (cont)</vt:lpstr>
      <vt:lpstr>9. Application Class – main method (cont)</vt:lpstr>
      <vt:lpstr>9. Application Class – main method (cont)</vt:lpstr>
      <vt:lpstr>9. Application Class – main method (cont)</vt:lpstr>
      <vt:lpstr>9. Application Class – main method (cont)</vt:lpstr>
      <vt:lpstr>9. Application Class – main method (cont)</vt:lpstr>
      <vt:lpstr>Good to read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DIG2c3 Pemrograman Berorientasi Objek</dc:title>
  <dc:creator>undeed</dc:creator>
  <cp:lastModifiedBy>mylenovo</cp:lastModifiedBy>
  <cp:revision>808</cp:revision>
  <dcterms:created xsi:type="dcterms:W3CDTF">2013-09-02T21:35:21Z</dcterms:created>
  <dcterms:modified xsi:type="dcterms:W3CDTF">2016-04-13T09:26:42Z</dcterms:modified>
</cp:coreProperties>
</file>