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301" r:id="rId4"/>
    <p:sldId id="303" r:id="rId5"/>
    <p:sldId id="302" r:id="rId6"/>
    <p:sldId id="304" r:id="rId7"/>
    <p:sldId id="305" r:id="rId8"/>
    <p:sldId id="258" r:id="rId9"/>
    <p:sldId id="259" r:id="rId10"/>
    <p:sldId id="291" r:id="rId11"/>
    <p:sldId id="260" r:id="rId12"/>
    <p:sldId id="261" r:id="rId13"/>
    <p:sldId id="262" r:id="rId14"/>
    <p:sldId id="276" r:id="rId15"/>
    <p:sldId id="263" r:id="rId16"/>
    <p:sldId id="264" r:id="rId17"/>
    <p:sldId id="297" r:id="rId18"/>
    <p:sldId id="277" r:id="rId19"/>
    <p:sldId id="298" r:id="rId20"/>
    <p:sldId id="285" r:id="rId21"/>
    <p:sldId id="286" r:id="rId22"/>
    <p:sldId id="287" r:id="rId23"/>
    <p:sldId id="307" r:id="rId24"/>
    <p:sldId id="288" r:id="rId25"/>
    <p:sldId id="284" r:id="rId26"/>
    <p:sldId id="289" r:id="rId27"/>
    <p:sldId id="290" r:id="rId28"/>
    <p:sldId id="279" r:id="rId29"/>
    <p:sldId id="281" r:id="rId30"/>
    <p:sldId id="283" r:id="rId31"/>
    <p:sldId id="282" r:id="rId32"/>
    <p:sldId id="272" r:id="rId33"/>
    <p:sldId id="323" r:id="rId34"/>
    <p:sldId id="315" r:id="rId35"/>
    <p:sldId id="316" r:id="rId36"/>
    <p:sldId id="324" r:id="rId37"/>
    <p:sldId id="318" r:id="rId38"/>
    <p:sldId id="317" r:id="rId39"/>
    <p:sldId id="314" r:id="rId40"/>
    <p:sldId id="311" r:id="rId41"/>
    <p:sldId id="312" r:id="rId42"/>
    <p:sldId id="313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4C88-A1A3-4EE8-8E34-9597265C9504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10AC-8F7A-45B2-A329-7FA8C6E0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10AC-8F7A-45B2-A329-7FA8C6E01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CF0A-EFCC-4B3C-86E1-277DAFF09C5A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5419-A779-4166-82B1-DC28B6F9DD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Object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</a:t>
            </a:r>
            <a:r>
              <a:rPr lang="id-ID" sz="2400" dirty="0" smtClean="0"/>
              <a:t>Oriented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382000" cy="5231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Cloud Callout 4"/>
          <p:cNvSpPr/>
          <p:nvPr/>
        </p:nvSpPr>
        <p:spPr>
          <a:xfrm>
            <a:off x="5410200" y="3429000"/>
            <a:ext cx="3276600" cy="1066800"/>
          </a:xfrm>
          <a:prstGeom prst="cloudCallout">
            <a:avLst>
              <a:gd name="adj1" fmla="val -43158"/>
              <a:gd name="adj2" fmla="val -17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Isi</a:t>
            </a:r>
            <a:r>
              <a:rPr lang="en-US" b="1" dirty="0" smtClean="0">
                <a:solidFill>
                  <a:schemeClr val="tx1"/>
                </a:solidFill>
              </a:rPr>
              <a:t> file contoh.txt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1600200" y="4876800"/>
            <a:ext cx="3276600" cy="1066800"/>
          </a:xfrm>
          <a:prstGeom prst="cloudCallout">
            <a:avLst>
              <a:gd name="adj1" fmla="val -61099"/>
              <a:gd name="adj2" fmla="val -1199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file contoh.txt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4191000"/>
            <a:ext cx="1295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6477000" cy="410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257800" y="2743200"/>
            <a:ext cx="2362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905037" cy="502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5943600" y="36576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Saving object ??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60975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takes an object's state, and converts it to a stream of data</a:t>
            </a:r>
          </a:p>
          <a:p>
            <a:pPr lvl="1"/>
            <a:r>
              <a:rPr lang="en-US" dirty="0" smtClean="0"/>
              <a:t>Then it can be saved </a:t>
            </a:r>
            <a:r>
              <a:rPr lang="en-US" dirty="0" err="1" smtClean="0"/>
              <a:t>dan</a:t>
            </a:r>
            <a:r>
              <a:rPr lang="en-US" dirty="0" smtClean="0"/>
              <a:t> restored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persistent </a:t>
            </a:r>
          </a:p>
          <a:p>
            <a:pPr lvl="1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without </a:t>
            </a:r>
            <a:r>
              <a:rPr lang="en-US" dirty="0" smtClean="0"/>
              <a:t>writing custom code to save object member variables</a:t>
            </a:r>
          </a:p>
          <a:p>
            <a:pPr lvl="1">
              <a:buFont typeface="Wingdings"/>
              <a:buChar char="à"/>
            </a:pPr>
            <a:r>
              <a:rPr lang="en-US" dirty="0" smtClean="0"/>
              <a:t>The object can be restored at a later time, and even a later location; have it maintain its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storing </a:t>
            </a:r>
            <a:r>
              <a:rPr lang="en-US" dirty="0">
                <a:solidFill>
                  <a:srgbClr val="FF0000"/>
                </a:solidFill>
              </a:rPr>
              <a:t>the data, the behavior, and the relationships with other objects </a:t>
            </a:r>
            <a:r>
              <a:rPr lang="en-US" dirty="0"/>
              <a:t>for later reuse to output valuable information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 File</a:t>
            </a:r>
          </a:p>
          <a:p>
            <a:pPr>
              <a:buNone/>
            </a:pPr>
            <a:r>
              <a:rPr lang="en-US" dirty="0" smtClean="0"/>
              <a:t>- 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serializing </a:t>
            </a:r>
            <a:r>
              <a:rPr lang="en-US" dirty="0"/>
              <a:t>objects out to the disk and retrieving them later. </a:t>
            </a:r>
            <a:endParaRPr lang="en-US" dirty="0" smtClean="0"/>
          </a:p>
          <a:p>
            <a:pPr lvl="1"/>
            <a:r>
              <a:rPr lang="en-US" dirty="0" smtClean="0"/>
              <a:t>Serializing </a:t>
            </a:r>
            <a:r>
              <a:rPr lang="en-US" dirty="0"/>
              <a:t>an object usually means to </a:t>
            </a:r>
            <a:r>
              <a:rPr lang="en-US" dirty="0">
                <a:solidFill>
                  <a:srgbClr val="FF0000"/>
                </a:solidFill>
              </a:rPr>
              <a:t>store</a:t>
            </a:r>
            <a:r>
              <a:rPr lang="en-US" dirty="0"/>
              <a:t> the values of public properties of an object. </a:t>
            </a:r>
            <a:endParaRPr lang="en-US" dirty="0" smtClean="0"/>
          </a:p>
          <a:p>
            <a:pPr lvl="1"/>
            <a:r>
              <a:rPr lang="en-US" dirty="0" smtClean="0"/>
              <a:t>De-serializing </a:t>
            </a:r>
            <a:r>
              <a:rPr lang="en-US" dirty="0"/>
              <a:t>would be just the opposite and retrieve the values and reconstruct the original object back to its original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ublic interface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3733800" y="3124200"/>
            <a:ext cx="4114800" cy="1828800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Duh… interface </a:t>
            </a:r>
            <a:r>
              <a:rPr lang="en-US" sz="2000" b="1" dirty="0" err="1" smtClean="0">
                <a:solidFill>
                  <a:schemeClr val="tx1"/>
                </a:solidFill>
              </a:rPr>
              <a:t>itu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apa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ya</a:t>
            </a:r>
            <a:r>
              <a:rPr lang="en-US" sz="2000" b="1" dirty="0" smtClean="0">
                <a:solidFill>
                  <a:schemeClr val="tx1"/>
                </a:solidFill>
              </a:rPr>
              <a:t>? </a:t>
            </a:r>
            <a:r>
              <a:rPr lang="en-US" sz="2000" b="1" dirty="0" err="1" smtClean="0">
                <a:solidFill>
                  <a:schemeClr val="tx1"/>
                </a:solidFill>
              </a:rPr>
              <a:t>Lupa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euy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Any object whose class implements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US" dirty="0" smtClean="0"/>
              <a:t> interface can be made persistent with only a few lines of code.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 extra methods need to be added to implement </a:t>
            </a:r>
            <a:r>
              <a:rPr lang="en-US" dirty="0" smtClean="0"/>
              <a:t>the interface, however - the purpose of the interface is </a:t>
            </a:r>
            <a:r>
              <a:rPr lang="en-US" dirty="0" smtClean="0">
                <a:solidFill>
                  <a:srgbClr val="FF0000"/>
                </a:solidFill>
              </a:rPr>
              <a:t>to identify at run-time </a:t>
            </a:r>
            <a:r>
              <a:rPr lang="en-US" dirty="0" smtClean="0"/>
              <a:t>which classes can be safely serialized, and which cannot.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UserData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java.io.Serializable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Now, once a class is </a:t>
            </a:r>
            <a:r>
              <a:rPr lang="en-US" dirty="0" err="1" smtClean="0"/>
              <a:t>serializable</a:t>
            </a:r>
            <a:r>
              <a:rPr lang="en-US" dirty="0" smtClean="0"/>
              <a:t>, we can write the object to any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 smtClean="0"/>
              <a:t>, such as to disk or a socket connection. To achieve this, we must first create an instance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java.io.ObjectOutputStream</a:t>
            </a:r>
            <a:r>
              <a:rPr lang="en-US" dirty="0" smtClean="0"/>
              <a:t>, and pass the constructor an existing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instance.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895600"/>
            <a:ext cx="7696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persist data </a:t>
            </a:r>
            <a:r>
              <a:rPr lang="en-US" dirty="0" smtClean="0"/>
              <a:t>for future use. </a:t>
            </a:r>
          </a:p>
          <a:p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send data </a:t>
            </a:r>
            <a:r>
              <a:rPr lang="en-US" dirty="0" smtClean="0"/>
              <a:t>to a remote computer using such client/server Java technologies as RMI or socket programming. </a:t>
            </a:r>
          </a:p>
          <a:p>
            <a:r>
              <a:rPr lang="en-US" dirty="0" smtClean="0"/>
              <a:t> To "flatten" an object into array of bytes in memory. </a:t>
            </a:r>
          </a:p>
          <a:p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exchange data </a:t>
            </a:r>
            <a:r>
              <a:rPr lang="en-US" dirty="0" smtClean="0"/>
              <a:t>between applets and </a:t>
            </a:r>
            <a:r>
              <a:rPr lang="en-US" dirty="0" err="1" smtClean="0"/>
              <a:t>servlets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store user session </a:t>
            </a:r>
            <a:r>
              <a:rPr lang="en-US" dirty="0" smtClean="0"/>
              <a:t>in Web applications. </a:t>
            </a:r>
          </a:p>
          <a:p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activate/</a:t>
            </a:r>
            <a:r>
              <a:rPr lang="en-US" dirty="0" err="1" smtClean="0">
                <a:solidFill>
                  <a:srgbClr val="FF0000"/>
                </a:solidFill>
              </a:rPr>
              <a:t>passivate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enterprise java beans. </a:t>
            </a:r>
          </a:p>
          <a:p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send objects </a:t>
            </a:r>
            <a:r>
              <a:rPr lang="en-US" dirty="0" smtClean="0"/>
              <a:t>between the servers in a cluster.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One of the most critical task </a:t>
            </a:r>
            <a:r>
              <a:rPr lang="en-US" sz="4800" dirty="0" smtClean="0">
                <a:solidFill>
                  <a:srgbClr val="FF0000"/>
                </a:solidFill>
                <a:sym typeface="Wingdings" pitchFamily="2" charset="2"/>
              </a:rPr>
              <a:t>save &amp; restore data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Author		:  sample-author</a:t>
            </a:r>
          </a:p>
          <a:p>
            <a:pPr lvl="1"/>
            <a:r>
              <a:rPr lang="en-US" dirty="0" smtClean="0"/>
              <a:t>Price		: 24.95</a:t>
            </a:r>
          </a:p>
          <a:p>
            <a:pPr lvl="1"/>
            <a:r>
              <a:rPr lang="en-US" dirty="0" smtClean="0"/>
              <a:t>Description	: sample-</a:t>
            </a:r>
            <a:r>
              <a:rPr lang="en-US" dirty="0" err="1" smtClean="0"/>
              <a:t>book_description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858000" cy="48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81000" y="1219200"/>
            <a:ext cx="2667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315200" y="2971800"/>
            <a:ext cx="1295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Goods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6629400" cy="5000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90800" y="1143000"/>
            <a:ext cx="2819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6705600" y="304800"/>
            <a:ext cx="2743200" cy="1676400"/>
          </a:xfrm>
          <a:prstGeom prst="cloudCallout">
            <a:avLst>
              <a:gd name="adj1" fmla="val -81785"/>
              <a:gd name="adj2" fmla="val 1964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Superclass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juga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harus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</a:t>
            </a:r>
            <a:r>
              <a:rPr lang="en-US" b="1" dirty="0" smtClean="0">
                <a:solidFill>
                  <a:schemeClr val="tx1"/>
                </a:solidFill>
              </a:rPr>
              <a:t>-serialize </a:t>
            </a:r>
            <a:r>
              <a:rPr lang="en-US" b="1" dirty="0" err="1" smtClean="0">
                <a:solidFill>
                  <a:schemeClr val="tx1"/>
                </a:solidFill>
              </a:rPr>
              <a:t>lho</a:t>
            </a:r>
            <a:r>
              <a:rPr lang="en-US" b="1" dirty="0" smtClean="0">
                <a:solidFill>
                  <a:schemeClr val="tx1"/>
                </a:solidFill>
              </a:rPr>
              <a:t> !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Book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861332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096000" y="609600"/>
            <a:ext cx="1905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4648200"/>
            <a:ext cx="1143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Write to disk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f_out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myobject.data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Write object 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obj_out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f_out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Write object out to disk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obj_out.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writeObject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564811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14600" y="2971800"/>
            <a:ext cx="2209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667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2895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2667000" y="4876800"/>
            <a:ext cx="2971800" cy="1600200"/>
          </a:xfrm>
          <a:prstGeom prst="cloudCallout">
            <a:avLst>
              <a:gd name="adj1" fmla="val -59075"/>
              <a:gd name="adj2" fmla="val -5994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Kode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diletakkan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dalam</a:t>
            </a:r>
            <a:r>
              <a:rPr lang="en-US" b="1" dirty="0" smtClean="0">
                <a:solidFill>
                  <a:schemeClr val="tx1"/>
                </a:solidFill>
              </a:rPr>
              <a:t> method </a:t>
            </a:r>
            <a:r>
              <a:rPr lang="en-US" b="1" dirty="0" err="1" smtClean="0">
                <a:solidFill>
                  <a:schemeClr val="tx1"/>
                </a:solidFill>
              </a:rPr>
              <a:t>supaya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mudah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aksesnya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De-serializing….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Read from disk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myobject.data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Read object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Read an object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obj_in.readObject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Vector){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Cast object to a Vector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Vector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(Vector)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Do something with vector....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</a:t>
            </a:r>
            <a:r>
              <a:rPr lang="en-US" dirty="0" err="1" smtClean="0"/>
              <a:t>FileInputStream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270171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76600" y="2895600"/>
            <a:ext cx="1905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590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2895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 main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1"/>
            <a:ext cx="9144000" cy="3712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752600" y="33528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 Java object that implements the </a:t>
            </a:r>
            <a:r>
              <a:rPr lang="en-US" dirty="0" err="1" smtClean="0"/>
              <a:t>serializable</a:t>
            </a:r>
            <a:r>
              <a:rPr lang="en-US" dirty="0" smtClean="0"/>
              <a:t> interface can be written to an output stream this way. </a:t>
            </a:r>
          </a:p>
          <a:p>
            <a:r>
              <a:rPr lang="en-US" dirty="0" smtClean="0"/>
              <a:t>Furthermore, any objects that are referenced by a serialized object will also be stored. This means that arrays, vectors, lists, and collections of objects can be saved in the same fashion - without the need to manually save each one. </a:t>
            </a:r>
          </a:p>
          <a:p>
            <a:r>
              <a:rPr lang="en-US" dirty="0" smtClean="0"/>
              <a:t>This can lead to significant time and code savings.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stream containing serialized objects may contain a mixture of different object classes, so you need to </a:t>
            </a:r>
            <a:r>
              <a:rPr lang="en-US" dirty="0" smtClean="0">
                <a:solidFill>
                  <a:srgbClr val="FF0000"/>
                </a:solidFill>
              </a:rPr>
              <a:t>explicitly cast an object </a:t>
            </a:r>
            <a:r>
              <a:rPr lang="en-US" dirty="0" smtClean="0"/>
              <a:t>to a particular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Simpanlah</a:t>
            </a:r>
            <a:r>
              <a:rPr lang="en-US" sz="3200" dirty="0" smtClean="0"/>
              <a:t> </a:t>
            </a:r>
            <a:r>
              <a:rPr lang="en-US" sz="3200" dirty="0" err="1" smtClean="0"/>
              <a:t>sejumlah</a:t>
            </a:r>
            <a:r>
              <a:rPr lang="en-US" sz="3200" dirty="0" smtClean="0"/>
              <a:t> </a:t>
            </a:r>
            <a:r>
              <a:rPr lang="en-US" sz="3200" dirty="0" err="1" smtClean="0"/>
              <a:t>objek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760975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password ?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UserSession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implements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java.io.Serializable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String username;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transient String password;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" y="3352800"/>
            <a:ext cx="2133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Reducing time </a:t>
            </a:r>
            <a:r>
              <a:rPr lang="en-US" dirty="0" smtClean="0"/>
              <a:t>taken to write code for save and restoration of object or application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Eliminating complexity </a:t>
            </a:r>
            <a:r>
              <a:rPr lang="en-US" dirty="0" smtClean="0"/>
              <a:t>of save and restore operations, and avoiding the need for creating a new file format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Making it easier</a:t>
            </a:r>
            <a:r>
              <a:rPr lang="en-US" dirty="0" smtClean="0"/>
              <a:t> for objects to travel over a network connection.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data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?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Buat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implementasinya</a:t>
            </a:r>
            <a:r>
              <a:rPr lang="en-US" dirty="0" smtClean="0">
                <a:sym typeface="Wingdings" pitchFamily="2" charset="2"/>
              </a:rPr>
              <a:t> 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Berkelompok</a:t>
            </a:r>
            <a:r>
              <a:rPr lang="en-US" dirty="0" smtClean="0">
                <a:sym typeface="Wingdings" pitchFamily="2" charset="2"/>
              </a:rPr>
              <a:t>: 2 </a:t>
            </a:r>
            <a:r>
              <a:rPr lang="en-US" dirty="0" err="1" smtClean="0">
                <a:sym typeface="Wingdings" pitchFamily="2" charset="2"/>
              </a:rPr>
              <a:t>orang</a:t>
            </a:r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Book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-serialize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 Goods (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Book)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-serialize</a:t>
            </a:r>
          </a:p>
          <a:p>
            <a:r>
              <a:rPr lang="en-US" dirty="0" smtClean="0"/>
              <a:t>How to Serialize</a:t>
            </a:r>
          </a:p>
          <a:p>
            <a:pPr lvl="1"/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slide – serializing –  </a:t>
            </a:r>
          </a:p>
          <a:p>
            <a:r>
              <a:rPr lang="en-US" dirty="0" smtClean="0"/>
              <a:t>How to De-serialize</a:t>
            </a:r>
          </a:p>
          <a:p>
            <a:pPr marL="742950" lvl="2" indent="-342900"/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slide – de-serializing –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6781800" cy="64400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981200" y="152400"/>
            <a:ext cx="1752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371600"/>
            <a:ext cx="5715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4267200"/>
            <a:ext cx="5715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14600" y="838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5052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7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86400" y="0"/>
            <a:ext cx="1752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8006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55626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04800"/>
            <a:ext cx="73914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667000"/>
            <a:ext cx="8686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err="1" smtClean="0"/>
              <a:t>Bagaimana</a:t>
            </a:r>
            <a:r>
              <a:rPr lang="en-US" sz="4800" dirty="0" smtClean="0"/>
              <a:t> </a:t>
            </a:r>
            <a:r>
              <a:rPr lang="en-US" sz="4800" dirty="0" err="1" smtClean="0"/>
              <a:t>jika</a:t>
            </a:r>
            <a:r>
              <a:rPr lang="en-US" sz="4800" dirty="0" smtClean="0"/>
              <a:t> yang </a:t>
            </a:r>
            <a:r>
              <a:rPr lang="en-US" sz="4800" dirty="0" err="1" smtClean="0"/>
              <a:t>ingin</a:t>
            </a:r>
            <a:r>
              <a:rPr lang="en-US" sz="4800" dirty="0" smtClean="0"/>
              <a:t> </a:t>
            </a:r>
            <a:r>
              <a:rPr lang="en-US" sz="4800" dirty="0" err="1" smtClean="0"/>
              <a:t>disimpan</a:t>
            </a:r>
            <a:r>
              <a:rPr lang="en-US" sz="4800" dirty="0" smtClean="0"/>
              <a:t> </a:t>
            </a:r>
            <a:r>
              <a:rPr lang="en-US" sz="4800" dirty="0" err="1" smtClean="0"/>
              <a:t>adalah</a:t>
            </a:r>
            <a:r>
              <a:rPr lang="en-US" sz="4800" dirty="0" smtClean="0"/>
              <a:t> data </a:t>
            </a:r>
            <a:r>
              <a:rPr lang="en-US" sz="4800" dirty="0" err="1" smtClean="0"/>
              <a:t>sejumlah</a:t>
            </a:r>
            <a:r>
              <a:rPr lang="en-US" sz="4800" dirty="0" smtClean="0"/>
              <a:t> </a:t>
            </a:r>
            <a:r>
              <a:rPr lang="en-US" sz="4800" dirty="0" err="1" smtClean="0"/>
              <a:t>buku</a:t>
            </a:r>
            <a:r>
              <a:rPr lang="en-US" sz="4800" dirty="0" smtClean="0"/>
              <a:t> (</a:t>
            </a:r>
            <a:r>
              <a:rPr lang="en-US" sz="4800" dirty="0" err="1" smtClean="0"/>
              <a:t>atau</a:t>
            </a:r>
            <a:r>
              <a:rPr lang="en-US" sz="4800" dirty="0" smtClean="0"/>
              <a:t> </a:t>
            </a:r>
            <a:r>
              <a:rPr lang="en-US" sz="4800" dirty="0" err="1" smtClean="0"/>
              <a:t>sejumlah</a:t>
            </a:r>
            <a:r>
              <a:rPr lang="en-US" sz="4800" dirty="0" smtClean="0"/>
              <a:t> </a:t>
            </a:r>
            <a:r>
              <a:rPr lang="en-US" sz="4800" dirty="0" err="1" smtClean="0"/>
              <a:t>objek</a:t>
            </a:r>
            <a:r>
              <a:rPr lang="en-US" sz="4800" dirty="0" smtClean="0"/>
              <a:t> lain) ? </a:t>
            </a:r>
            <a:r>
              <a:rPr lang="en-US" sz="4800" dirty="0" smtClean="0">
                <a:sym typeface="Wingdings" pitchFamily="2" charset="2"/>
              </a:rPr>
              <a:t>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selengkapnya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package </a:t>
            </a:r>
            <a:r>
              <a:rPr lang="en-US" dirty="0" err="1" smtClean="0"/>
              <a:t>java.util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Atau</a:t>
            </a:r>
            <a:endParaRPr lang="en-US" dirty="0" smtClean="0"/>
          </a:p>
          <a:p>
            <a:r>
              <a:rPr lang="en-US" dirty="0" smtClean="0"/>
              <a:t>Java Collection Frameworks</a:t>
            </a:r>
          </a:p>
          <a:p>
            <a:endParaRPr lang="en-US" dirty="0"/>
          </a:p>
          <a:p>
            <a:r>
              <a:rPr lang="en-US" dirty="0" smtClean="0"/>
              <a:t>Array, List, Vector, </a:t>
            </a:r>
            <a:r>
              <a:rPr lang="en-US" dirty="0" err="1" smtClean="0"/>
              <a:t>dsb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791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>
          <a:xfrm>
            <a:off x="3200400" y="0"/>
            <a:ext cx="2971800" cy="990600"/>
          </a:xfrm>
          <a:prstGeom prst="cloudCallout">
            <a:avLst>
              <a:gd name="adj1" fmla="val -79294"/>
              <a:gd name="adj2" fmla="val 466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implements </a:t>
            </a:r>
            <a:r>
              <a:rPr lang="en-US" b="1" dirty="0" err="1" smtClean="0">
                <a:solidFill>
                  <a:schemeClr val="tx1"/>
                </a:solidFill>
              </a:rPr>
              <a:t>Serializable</a:t>
            </a:r>
            <a:r>
              <a:rPr lang="en-US" b="1" dirty="0" smtClean="0">
                <a:solidFill>
                  <a:schemeClr val="tx1"/>
                </a:solidFill>
              </a:rPr>
              <a:t> ??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3400" y="1600200"/>
            <a:ext cx="1676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2971800"/>
            <a:ext cx="2286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4495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57800" y="5029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3400" y="5257800"/>
            <a:ext cx="2286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4953000" y="5029200"/>
            <a:ext cx="2514600" cy="1295400"/>
          </a:xfrm>
          <a:prstGeom prst="cloudCallout">
            <a:avLst>
              <a:gd name="adj1" fmla="val -117747"/>
              <a:gd name="adj2" fmla="val -70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Salah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satu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cara</a:t>
            </a:r>
            <a:r>
              <a:rPr lang="en-US" b="1" dirty="0" smtClean="0">
                <a:solidFill>
                  <a:schemeClr val="tx1"/>
                </a:solidFill>
              </a:rPr>
              <a:t> traversal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4495800" y="2667000"/>
            <a:ext cx="2971800" cy="990600"/>
          </a:xfrm>
          <a:prstGeom prst="cloudCallout">
            <a:avLst>
              <a:gd name="adj1" fmla="val -88525"/>
              <a:gd name="adj2" fmla="val -343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Tambah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elemen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ArrayList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Bagaimana</a:t>
            </a:r>
            <a:r>
              <a:rPr lang="en-US" sz="3600" dirty="0" smtClean="0"/>
              <a:t> </a:t>
            </a:r>
            <a:r>
              <a:rPr lang="en-US" sz="3600" dirty="0" err="1" smtClean="0"/>
              <a:t>jika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hanya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beberapa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nilai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atribut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/>
              <a:t>saja</a:t>
            </a:r>
            <a:r>
              <a:rPr lang="en-US" sz="3600" dirty="0" smtClean="0"/>
              <a:t> yang </a:t>
            </a:r>
            <a:r>
              <a:rPr lang="en-US" sz="3600" dirty="0" err="1" smtClean="0"/>
              <a:t>ingin</a:t>
            </a:r>
            <a:r>
              <a:rPr lang="en-US" sz="3600" dirty="0" smtClean="0"/>
              <a:t> </a:t>
            </a:r>
            <a:r>
              <a:rPr lang="en-US" sz="3600" dirty="0" err="1" smtClean="0"/>
              <a:t>disimpan</a:t>
            </a:r>
            <a:r>
              <a:rPr lang="en-US" sz="3600" dirty="0" smtClean="0"/>
              <a:t> </a:t>
            </a:r>
            <a:r>
              <a:rPr lang="en-US" sz="3600" dirty="0" err="1" smtClean="0"/>
              <a:t>saat</a:t>
            </a:r>
            <a:r>
              <a:rPr lang="en-US" sz="3600" dirty="0" smtClean="0"/>
              <a:t> </a:t>
            </a:r>
            <a:r>
              <a:rPr lang="en-US" sz="3600" dirty="0" err="1" smtClean="0"/>
              <a:t>membuat</a:t>
            </a:r>
            <a:r>
              <a:rPr lang="en-US" sz="3600" dirty="0" smtClean="0"/>
              <a:t> object persistence ?</a:t>
            </a:r>
          </a:p>
          <a:p>
            <a:endParaRPr lang="en-US" sz="3600" dirty="0"/>
          </a:p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kelas</a:t>
            </a:r>
            <a:r>
              <a:rPr lang="en-US" sz="3600" dirty="0" smtClean="0"/>
              <a:t> Book:</a:t>
            </a:r>
          </a:p>
          <a:p>
            <a:pPr lvl="1"/>
            <a:r>
              <a:rPr lang="en-US" sz="3200" dirty="0" err="1" smtClean="0"/>
              <a:t>Simpan</a:t>
            </a:r>
            <a:r>
              <a:rPr lang="en-US" sz="3200" dirty="0" smtClean="0"/>
              <a:t>: </a:t>
            </a:r>
            <a:r>
              <a:rPr lang="en-US" sz="3200" dirty="0" err="1" smtClean="0"/>
              <a:t>nilai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</a:t>
            </a:r>
            <a:r>
              <a:rPr lang="en-US" sz="3200" dirty="0" smtClean="0"/>
              <a:t> author &amp;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Objek</a:t>
            </a:r>
            <a:r>
              <a:rPr lang="en-US" dirty="0" smtClean="0"/>
              <a:t> 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endParaRPr lang="en-US" dirty="0" smtClean="0"/>
          </a:p>
          <a:p>
            <a:pPr lvl="1"/>
            <a:r>
              <a:rPr lang="en-US" dirty="0" smtClean="0"/>
              <a:t>Author = </a:t>
            </a:r>
            <a:r>
              <a:rPr lang="en-US" dirty="0" smtClean="0"/>
              <a:t>JK Rowling</a:t>
            </a:r>
            <a:endParaRPr lang="en-US" dirty="0" smtClean="0"/>
          </a:p>
          <a:p>
            <a:pPr lvl="1"/>
            <a:r>
              <a:rPr lang="en-US" dirty="0" smtClean="0"/>
              <a:t>Description = </a:t>
            </a:r>
            <a:r>
              <a:rPr lang="en-US" dirty="0" smtClean="0"/>
              <a:t>Harry Potter</a:t>
            </a:r>
            <a:endParaRPr lang="en-US" dirty="0" smtClean="0"/>
          </a:p>
          <a:p>
            <a:pPr lvl="1"/>
            <a:r>
              <a:rPr lang="en-US" dirty="0" smtClean="0"/>
              <a:t>Price </a:t>
            </a:r>
            <a:r>
              <a:rPr lang="en-US" smtClean="0"/>
              <a:t>= </a:t>
            </a:r>
            <a:r>
              <a:rPr lang="en-US" smtClean="0"/>
              <a:t>58</a:t>
            </a:r>
            <a:r>
              <a:rPr lang="en-US" smtClean="0"/>
              <a:t>000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Externalizable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Externalizable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writeExternal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ObjectOutput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out) throws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readExternal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ObjectInput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in) throws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ClassNotFoundException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343400" y="3810000"/>
            <a:ext cx="4191000" cy="2438400"/>
          </a:xfrm>
          <a:prstGeom prst="cloudCallout">
            <a:avLst>
              <a:gd name="adj1" fmla="val -61976"/>
              <a:gd name="adj2" fmla="val -456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 method </a:t>
            </a:r>
            <a:r>
              <a:rPr lang="en-US" b="1" dirty="0" err="1" smtClean="0">
                <a:solidFill>
                  <a:schemeClr val="tx1"/>
                </a:solidFill>
              </a:rPr>
              <a:t>ini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harus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diimplementasikan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</a:t>
            </a:r>
            <a:r>
              <a:rPr lang="en-US" b="1" dirty="0" smtClean="0">
                <a:solidFill>
                  <a:schemeClr val="tx1"/>
                </a:solidFill>
              </a:rPr>
              <a:t> TIAP KELAS yang </a:t>
            </a:r>
            <a:r>
              <a:rPr lang="en-US" b="1" dirty="0" err="1" smtClean="0">
                <a:solidFill>
                  <a:schemeClr val="tx1"/>
                </a:solidFill>
              </a:rPr>
              <a:t>meng</a:t>
            </a:r>
            <a:r>
              <a:rPr lang="en-US" b="1" dirty="0" smtClean="0">
                <a:solidFill>
                  <a:schemeClr val="tx1"/>
                </a:solidFill>
              </a:rPr>
              <a:t>-implement interface </a:t>
            </a:r>
            <a:r>
              <a:rPr lang="en-US" b="1" dirty="0" err="1" smtClean="0">
                <a:solidFill>
                  <a:schemeClr val="tx1"/>
                </a:solidFill>
              </a:rPr>
              <a:t>ini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495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4572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6" y="152400"/>
            <a:ext cx="91925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1524000"/>
            <a:ext cx="1905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4038600" y="1981200"/>
            <a:ext cx="3200400" cy="914400"/>
          </a:xfrm>
          <a:prstGeom prst="cloudCallout">
            <a:avLst>
              <a:gd name="adj1" fmla="val -67976"/>
              <a:gd name="adj2" fmla="val 123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Mandatory  constructor &amp; method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3657600"/>
            <a:ext cx="1905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47800" y="4572000"/>
            <a:ext cx="1600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9200" y="0"/>
            <a:ext cx="3429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2286000" y="2057400"/>
            <a:ext cx="176252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-69061"/>
            <a:ext cx="6019800" cy="69270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00200" y="35052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295400"/>
            <a:ext cx="5181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58000" y="2209800"/>
            <a:ext cx="2590800" cy="1600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Cara save &amp; load </a:t>
            </a:r>
            <a:r>
              <a:rPr lang="en-US" b="1" dirty="0" err="1" smtClean="0">
                <a:solidFill>
                  <a:schemeClr val="tx1"/>
                </a:solidFill>
              </a:rPr>
              <a:t>tidak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berbeda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menggunakan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Serializable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7010400" y="1752600"/>
            <a:ext cx="1143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</p:cNvCxnSpPr>
          <p:nvPr/>
        </p:nvCxnSpPr>
        <p:spPr>
          <a:xfrm flipH="1">
            <a:off x="6858000" y="38100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Book </a:t>
            </a:r>
            <a:r>
              <a:rPr lang="en-US" dirty="0" err="1" smtClean="0"/>
              <a:t>baru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) yang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b="1" dirty="0" smtClean="0"/>
              <a:t>interface </a:t>
            </a:r>
            <a:r>
              <a:rPr lang="en-US" b="1" dirty="0" err="1" smtClean="0"/>
              <a:t>Externalizable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Implementasikan</a:t>
            </a:r>
            <a:r>
              <a:rPr lang="en-US" dirty="0" smtClean="0"/>
              <a:t> </a:t>
            </a:r>
            <a:r>
              <a:rPr lang="en-US" b="1" dirty="0" smtClean="0"/>
              <a:t>3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koleksi</a:t>
            </a:r>
            <a:r>
              <a:rPr lang="en-US" b="1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err="1" smtClean="0"/>
              <a:t>Bebas</a:t>
            </a:r>
            <a:r>
              <a:rPr lang="en-US" dirty="0" smtClean="0"/>
              <a:t> (</a:t>
            </a:r>
            <a:r>
              <a:rPr lang="en-US" dirty="0" err="1" smtClean="0"/>
              <a:t>Hashtable</a:t>
            </a:r>
            <a:r>
              <a:rPr lang="en-US" dirty="0" smtClean="0"/>
              <a:t>, </a:t>
            </a:r>
            <a:r>
              <a:rPr lang="en-US" dirty="0" err="1" smtClean="0"/>
              <a:t>HashMap</a:t>
            </a:r>
            <a:r>
              <a:rPr lang="en-US" dirty="0" smtClean="0"/>
              <a:t>, etc)</a:t>
            </a:r>
          </a:p>
          <a:p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808038"/>
          </a:xfrm>
        </p:spPr>
        <p:txBody>
          <a:bodyPr/>
          <a:lstStyle/>
          <a:p>
            <a:r>
              <a:rPr lang="en-US" dirty="0" smtClean="0"/>
              <a:t>Book.txt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Description = sample-</a:t>
            </a:r>
            <a:r>
              <a:rPr lang="en-US" dirty="0" err="1" smtClean="0"/>
              <a:t>book_description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Author = sample-author</a:t>
            </a:r>
          </a:p>
          <a:p>
            <a:pPr>
              <a:buNone/>
            </a:pPr>
            <a:r>
              <a:rPr lang="en-US" dirty="0" smtClean="0"/>
              <a:t>Price = 24.95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76200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763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Cloud Callout 4"/>
          <p:cNvSpPr/>
          <p:nvPr/>
        </p:nvSpPr>
        <p:spPr>
          <a:xfrm>
            <a:off x="3657600" y="304800"/>
            <a:ext cx="3962400" cy="1447800"/>
          </a:xfrm>
          <a:prstGeom prst="cloudCallout">
            <a:avLst>
              <a:gd name="adj1" fmla="val -21822"/>
              <a:gd name="adj2" fmla="val 1049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Is it the right code ?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parsing :</a:t>
            </a:r>
          </a:p>
          <a:p>
            <a:pPr lvl="1"/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description</a:t>
            </a:r>
          </a:p>
          <a:p>
            <a:pPr lvl="1"/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price</a:t>
            </a:r>
          </a:p>
          <a:p>
            <a:pPr lvl="1"/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419600" y="3886200"/>
            <a:ext cx="2286000" cy="762000"/>
          </a:xfrm>
          <a:prstGeom prst="cloudCallout">
            <a:avLst>
              <a:gd name="adj1" fmla="val -33505"/>
              <a:gd name="adj2" fmla="val -1387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Ribet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219200"/>
            <a:ext cx="608497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29200" y="2362200"/>
            <a:ext cx="2362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and open the file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763000" cy="49889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0" y="40386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5791200" y="5105400"/>
            <a:ext cx="2819400" cy="1219200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Kok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ada</a:t>
            </a:r>
            <a:r>
              <a:rPr lang="en-US" b="1" dirty="0" smtClean="0">
                <a:solidFill>
                  <a:schemeClr val="tx1"/>
                </a:solidFill>
              </a:rPr>
              <a:t> error </a:t>
            </a:r>
            <a:r>
              <a:rPr lang="en-US" b="1" dirty="0" err="1" smtClean="0">
                <a:solidFill>
                  <a:schemeClr val="tx1"/>
                </a:solidFill>
              </a:rPr>
              <a:t>ya</a:t>
            </a:r>
            <a:r>
              <a:rPr lang="en-US" b="1" dirty="0" smtClean="0">
                <a:solidFill>
                  <a:schemeClr val="tx1"/>
                </a:solidFill>
              </a:rPr>
              <a:t>??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815</Words>
  <Application>Microsoft Office PowerPoint</Application>
  <PresentationFormat>On-screen Show (4:3)</PresentationFormat>
  <Paragraphs>175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Office Theme</vt:lpstr>
      <vt:lpstr>Object Persistence</vt:lpstr>
      <vt:lpstr>PowerPoint Presentation</vt:lpstr>
      <vt:lpstr>Simpanlah sejumlah objek buku ke dalam file</vt:lpstr>
      <vt:lpstr>Objek Book:</vt:lpstr>
      <vt:lpstr>Book.txt ??</vt:lpstr>
      <vt:lpstr>PowerPoint Presentation</vt:lpstr>
      <vt:lpstr>Reader</vt:lpstr>
      <vt:lpstr>PowerPoint Presentation</vt:lpstr>
      <vt:lpstr>Try this and open the file !</vt:lpstr>
      <vt:lpstr>PowerPoint Presentation</vt:lpstr>
      <vt:lpstr>PowerPoint Presentation</vt:lpstr>
      <vt:lpstr>Try this !</vt:lpstr>
      <vt:lpstr>Saving object ??</vt:lpstr>
      <vt:lpstr>Object Serialization</vt:lpstr>
      <vt:lpstr>Object Persistence</vt:lpstr>
      <vt:lpstr>Object Persistence</vt:lpstr>
      <vt:lpstr>interface Serializable</vt:lpstr>
      <vt:lpstr>PowerPoint Presentation</vt:lpstr>
      <vt:lpstr>Some uses of serialization</vt:lpstr>
      <vt:lpstr>PowerPoint Presentation</vt:lpstr>
      <vt:lpstr>PowerPoint Presentation</vt:lpstr>
      <vt:lpstr>PowerPoint Presentation</vt:lpstr>
      <vt:lpstr>Serializing ….</vt:lpstr>
      <vt:lpstr>PowerPoint Presentation</vt:lpstr>
      <vt:lpstr>De-serializing….</vt:lpstr>
      <vt:lpstr>PowerPoint Presentation</vt:lpstr>
      <vt:lpstr>PowerPoint Presentation</vt:lpstr>
      <vt:lpstr>PowerPoint Presentation</vt:lpstr>
      <vt:lpstr>PowerPoint Presentation</vt:lpstr>
      <vt:lpstr>Saving password ? </vt:lpstr>
      <vt:lpstr>Benefit</vt:lpstr>
      <vt:lpstr>Exercise</vt:lpstr>
      <vt:lpstr>Steps</vt:lpstr>
      <vt:lpstr>PowerPoint Presentation</vt:lpstr>
      <vt:lpstr>PowerPoint Presentation</vt:lpstr>
      <vt:lpstr>PowerPoint Presentation</vt:lpstr>
      <vt:lpstr>Collection</vt:lpstr>
      <vt:lpstr>PowerPoint Presentation</vt:lpstr>
      <vt:lpstr>PowerPoint Presentation</vt:lpstr>
      <vt:lpstr>Interface Externalizable</vt:lpstr>
      <vt:lpstr>PowerPoint Presentation</vt:lpstr>
      <vt:lpstr>PowerPoint Presentation</vt:lpstr>
      <vt:lpstr>Exercises</vt:lpstr>
    </vt:vector>
  </TitlesOfParts>
  <Company>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CS2223 Object Oriented Programming</dc:title>
  <dc:creator>u35</dc:creator>
  <cp:lastModifiedBy>mylenovo</cp:lastModifiedBy>
  <cp:revision>247</cp:revision>
  <dcterms:created xsi:type="dcterms:W3CDTF">2012-04-30T04:23:43Z</dcterms:created>
  <dcterms:modified xsi:type="dcterms:W3CDTF">2016-03-23T08:07:18Z</dcterms:modified>
</cp:coreProperties>
</file>