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83" r:id="rId2"/>
    <p:sldId id="335" r:id="rId3"/>
    <p:sldId id="336" r:id="rId4"/>
    <p:sldId id="337" r:id="rId5"/>
    <p:sldId id="334" r:id="rId6"/>
    <p:sldId id="346" r:id="rId7"/>
    <p:sldId id="391" r:id="rId8"/>
    <p:sldId id="389" r:id="rId9"/>
    <p:sldId id="393" r:id="rId10"/>
    <p:sldId id="339" r:id="rId11"/>
    <p:sldId id="357" r:id="rId12"/>
    <p:sldId id="392" r:id="rId13"/>
    <p:sldId id="356" r:id="rId14"/>
    <p:sldId id="377" r:id="rId15"/>
    <p:sldId id="358" r:id="rId16"/>
    <p:sldId id="359" r:id="rId17"/>
    <p:sldId id="375" r:id="rId18"/>
    <p:sldId id="360" r:id="rId19"/>
    <p:sldId id="361" r:id="rId20"/>
    <p:sldId id="376" r:id="rId21"/>
    <p:sldId id="362" r:id="rId22"/>
    <p:sldId id="363" r:id="rId23"/>
    <p:sldId id="364" r:id="rId24"/>
    <p:sldId id="365" r:id="rId25"/>
    <p:sldId id="385" r:id="rId26"/>
    <p:sldId id="384" r:id="rId27"/>
    <p:sldId id="366" r:id="rId28"/>
    <p:sldId id="367" r:id="rId29"/>
    <p:sldId id="368" r:id="rId30"/>
    <p:sldId id="369" r:id="rId31"/>
    <p:sldId id="396" r:id="rId32"/>
    <p:sldId id="370" r:id="rId33"/>
    <p:sldId id="371" r:id="rId34"/>
    <p:sldId id="380" r:id="rId35"/>
    <p:sldId id="372" r:id="rId36"/>
    <p:sldId id="381" r:id="rId37"/>
    <p:sldId id="382" r:id="rId38"/>
    <p:sldId id="383" r:id="rId39"/>
    <p:sldId id="373" r:id="rId40"/>
    <p:sldId id="374" r:id="rId41"/>
    <p:sldId id="386" r:id="rId42"/>
    <p:sldId id="387" r:id="rId43"/>
    <p:sldId id="388" r:id="rId44"/>
    <p:sldId id="397" r:id="rId45"/>
    <p:sldId id="395" r:id="rId46"/>
    <p:sldId id="28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85568" autoAdjust="0"/>
  </p:normalViewPr>
  <p:slideViewPr>
    <p:cSldViewPr>
      <p:cViewPr>
        <p:scale>
          <a:sx n="56" d="100"/>
          <a:sy n="56" d="100"/>
        </p:scale>
        <p:origin x="9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14909-7729-423D-BEF5-4B03EA333CC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F24C-E8B6-4E54-AEF2-0969C983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AE1592-9F2D-4E9A-8393-DA03950EC5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235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164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848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834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684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331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6991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534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400800"/>
            <a:ext cx="4038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Software Design (UML)</a:t>
            </a:r>
          </a:p>
        </p:txBody>
      </p:sp>
    </p:spTree>
    <p:extLst>
      <p:ext uri="{BB962C8B-B14F-4D97-AF65-F5344CB8AC3E}">
        <p14:creationId xmlns:p14="http://schemas.microsoft.com/office/powerpoint/2010/main" val="3988845960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AAE1592-9F2D-4E9A-8393-DA03950EC516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8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3" r:id="rId8"/>
    <p:sldLayoutId id="2147483694" r:id="rId9"/>
    <p:sldLayoutId id="2147483695" r:id="rId10"/>
  </p:sldLayoutIdLst>
  <p:transition spd="med">
    <p:wip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0" dirty="0"/>
              <a:t>CSG2H3</a:t>
            </a:r>
            <a:r>
              <a:rPr lang="id-ID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19515582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5926127" y="2276872"/>
            <a:ext cx="2301336" cy="3572649"/>
            <a:chOff x="5926127" y="2276872"/>
            <a:chExt cx="2301336" cy="3572649"/>
          </a:xfrm>
        </p:grpSpPr>
        <p:sp>
          <p:nvSpPr>
            <p:cNvPr id="31" name="Rounded Rectangle 30"/>
            <p:cNvSpPr/>
            <p:nvPr/>
          </p:nvSpPr>
          <p:spPr>
            <a:xfrm>
              <a:off x="5926127" y="2669755"/>
              <a:ext cx="2301336" cy="3179766"/>
            </a:xfrm>
            <a:prstGeom prst="roundRect">
              <a:avLst>
                <a:gd name="adj" fmla="val 12459"/>
              </a:avLst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4732" y="2791439"/>
              <a:ext cx="936104" cy="8828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Model</a:t>
              </a:r>
              <a:endParaRPr lang="id-ID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04732" y="3818203"/>
              <a:ext cx="936104" cy="8828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Model</a:t>
              </a:r>
              <a:endParaRPr lang="id-ID" sz="16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04732" y="4807663"/>
              <a:ext cx="936104" cy="8828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Model</a:t>
              </a:r>
              <a:endParaRPr lang="id-ID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55280" y="2276872"/>
              <a:ext cx="14350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POJO class</a:t>
              </a:r>
              <a:endParaRPr lang="id-ID" dirty="0"/>
            </a:p>
          </p:txBody>
        </p:sp>
        <p:cxnSp>
          <p:nvCxnSpPr>
            <p:cNvPr id="39" name="Straight Connector 38"/>
            <p:cNvCxnSpPr>
              <a:stCxn id="28" idx="3"/>
              <a:endCxn id="35" idx="1"/>
            </p:cNvCxnSpPr>
            <p:nvPr/>
          </p:nvCxnSpPr>
          <p:spPr>
            <a:xfrm flipV="1">
              <a:off x="6170851" y="3232874"/>
              <a:ext cx="433881" cy="103212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8" idx="3"/>
              <a:endCxn id="36" idx="1"/>
            </p:cNvCxnSpPr>
            <p:nvPr/>
          </p:nvCxnSpPr>
          <p:spPr>
            <a:xfrm flipV="1">
              <a:off x="6170851" y="4259638"/>
              <a:ext cx="433881" cy="535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8" idx="3"/>
              <a:endCxn id="37" idx="1"/>
            </p:cNvCxnSpPr>
            <p:nvPr/>
          </p:nvCxnSpPr>
          <p:spPr>
            <a:xfrm>
              <a:off x="6170851" y="4264997"/>
              <a:ext cx="433881" cy="98410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4572000" y="2492896"/>
            <a:ext cx="0" cy="3840480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  <a:alpha val="49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/>
              <a:t>Approach : </a:t>
            </a:r>
            <a:r>
              <a:rPr lang="en-US" dirty="0" smtClean="0"/>
              <a:t>Driver Console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759624" y="3823562"/>
            <a:ext cx="1236311" cy="88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Driver Console</a:t>
            </a:r>
            <a:endParaRPr lang="id-ID" sz="1200" dirty="0"/>
          </a:p>
        </p:txBody>
      </p:sp>
      <p:cxnSp>
        <p:nvCxnSpPr>
          <p:cNvPr id="46" name="Straight Connector 45"/>
          <p:cNvCxnSpPr>
            <a:stCxn id="9" idx="3"/>
            <a:endCxn id="28" idx="1"/>
          </p:cNvCxnSpPr>
          <p:nvPr/>
        </p:nvCxnSpPr>
        <p:spPr>
          <a:xfrm>
            <a:off x="3995935" y="4264997"/>
            <a:ext cx="936105" cy="0"/>
          </a:xfrm>
          <a:prstGeom prst="line">
            <a:avLst/>
          </a:prstGeom>
          <a:ln>
            <a:prstDash val="dash"/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32040" y="3823562"/>
            <a:ext cx="1238811" cy="882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class</a:t>
            </a:r>
            <a:endParaRPr lang="id-ID" sz="1200" dirty="0"/>
          </a:p>
        </p:txBody>
      </p:sp>
      <p:sp>
        <p:nvSpPr>
          <p:cNvPr id="56" name="Rectangle 55"/>
          <p:cNvSpPr/>
          <p:nvPr/>
        </p:nvSpPr>
        <p:spPr>
          <a:xfrm>
            <a:off x="4772972" y="5871755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0"/>
                <a:solidFill>
                  <a:schemeClr val="accent3">
                    <a:lumMod val="40000"/>
                    <a:lumOff val="60000"/>
                    <a:alpha val="61000"/>
                  </a:schemeClr>
                </a:solidFill>
              </a:rPr>
              <a:t>MODEL</a:t>
            </a:r>
            <a:endParaRPr lang="id-ID" b="1" dirty="0">
              <a:ln w="0"/>
              <a:solidFill>
                <a:schemeClr val="accent3">
                  <a:lumMod val="40000"/>
                  <a:lumOff val="60000"/>
                  <a:alpha val="61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15816" y="5733256"/>
            <a:ext cx="1423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2">
                    <a:lumMod val="40000"/>
                    <a:lumOff val="60000"/>
                    <a:alpha val="61000"/>
                  </a:schemeClr>
                </a:solidFill>
              </a:rPr>
              <a:t>VIEW</a:t>
            </a:r>
          </a:p>
          <a:p>
            <a:pPr algn="ctr"/>
            <a:r>
              <a:rPr lang="en-US" b="1" dirty="0" smtClean="0">
                <a:ln w="0"/>
                <a:solidFill>
                  <a:schemeClr val="accent2">
                    <a:lumMod val="40000"/>
                    <a:lumOff val="60000"/>
                    <a:alpha val="61000"/>
                  </a:schemeClr>
                </a:solidFill>
              </a:rPr>
              <a:t>CONTROL</a:t>
            </a:r>
            <a:endParaRPr lang="id-ID" b="1" dirty="0">
              <a:ln w="0"/>
              <a:solidFill>
                <a:schemeClr val="accent2">
                  <a:lumMod val="40000"/>
                  <a:lumOff val="60000"/>
                  <a:alpha val="6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6410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/>
              <a:t>Approach : 1 view </a:t>
            </a:r>
            <a:r>
              <a:rPr lang="en-US" dirty="0">
                <a:sym typeface="Wingdings" panose="05000000000000000000" pitchFamily="2" charset="2"/>
              </a:rPr>
              <a:t>-</a:t>
            </a:r>
            <a:r>
              <a:rPr lang="en-US" dirty="0"/>
              <a:t> 1 </a:t>
            </a:r>
            <a:r>
              <a:rPr lang="en-US" dirty="0" smtClean="0"/>
              <a:t>controller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219299" y="3823563"/>
            <a:ext cx="936104" cy="88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</a:t>
            </a:r>
            <a:endParaRPr lang="id-ID" sz="1600" dirty="0"/>
          </a:p>
        </p:txBody>
      </p:sp>
      <p:sp>
        <p:nvSpPr>
          <p:cNvPr id="9" name="Rectangle 8"/>
          <p:cNvSpPr/>
          <p:nvPr/>
        </p:nvSpPr>
        <p:spPr>
          <a:xfrm>
            <a:off x="3000350" y="3823562"/>
            <a:ext cx="936104" cy="88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Controller </a:t>
            </a:r>
            <a:endParaRPr lang="id-ID" sz="1200" dirty="0"/>
          </a:p>
        </p:txBody>
      </p:sp>
      <p:cxnSp>
        <p:nvCxnSpPr>
          <p:cNvPr id="13" name="Straight Connector 12"/>
          <p:cNvCxnSpPr>
            <a:stCxn id="6" idx="3"/>
            <a:endCxn id="9" idx="1"/>
          </p:cNvCxnSpPr>
          <p:nvPr/>
        </p:nvCxnSpPr>
        <p:spPr>
          <a:xfrm flipV="1">
            <a:off x="2155403" y="4264997"/>
            <a:ext cx="844947" cy="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926127" y="2669755"/>
            <a:ext cx="2301336" cy="3179766"/>
          </a:xfrm>
          <a:prstGeom prst="roundRect">
            <a:avLst>
              <a:gd name="adj" fmla="val 12459"/>
            </a:avLst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6604732" y="2791439"/>
            <a:ext cx="936104" cy="882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id-ID" sz="1600" dirty="0"/>
          </a:p>
        </p:txBody>
      </p:sp>
      <p:sp>
        <p:nvSpPr>
          <p:cNvPr id="36" name="Rectangle 35"/>
          <p:cNvSpPr/>
          <p:nvPr/>
        </p:nvSpPr>
        <p:spPr>
          <a:xfrm>
            <a:off x="6604732" y="3818203"/>
            <a:ext cx="936104" cy="882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id-ID" sz="1600" dirty="0"/>
          </a:p>
        </p:txBody>
      </p:sp>
      <p:sp>
        <p:nvSpPr>
          <p:cNvPr id="37" name="Rectangle 36"/>
          <p:cNvSpPr/>
          <p:nvPr/>
        </p:nvSpPr>
        <p:spPr>
          <a:xfrm>
            <a:off x="6604732" y="4807663"/>
            <a:ext cx="936104" cy="882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id-ID" sz="1600" dirty="0"/>
          </a:p>
        </p:txBody>
      </p:sp>
      <p:cxnSp>
        <p:nvCxnSpPr>
          <p:cNvPr id="46" name="Straight Connector 45"/>
          <p:cNvCxnSpPr>
            <a:stCxn id="9" idx="3"/>
            <a:endCxn id="28" idx="1"/>
          </p:cNvCxnSpPr>
          <p:nvPr/>
        </p:nvCxnSpPr>
        <p:spPr>
          <a:xfrm>
            <a:off x="3936454" y="4264997"/>
            <a:ext cx="995586" cy="0"/>
          </a:xfrm>
          <a:prstGeom prst="line">
            <a:avLst/>
          </a:prstGeom>
          <a:ln>
            <a:prstDash val="dash"/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32040" y="3823562"/>
            <a:ext cx="1238811" cy="882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class</a:t>
            </a:r>
            <a:endParaRPr lang="id-ID" sz="1200" dirty="0"/>
          </a:p>
        </p:txBody>
      </p:sp>
      <p:sp>
        <p:nvSpPr>
          <p:cNvPr id="26" name="Rectangle 25"/>
          <p:cNvSpPr/>
          <p:nvPr/>
        </p:nvSpPr>
        <p:spPr>
          <a:xfrm>
            <a:off x="6355280" y="2276872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POJO class</a:t>
            </a:r>
            <a:endParaRPr lang="id-ID" dirty="0"/>
          </a:p>
        </p:txBody>
      </p:sp>
      <p:cxnSp>
        <p:nvCxnSpPr>
          <p:cNvPr id="39" name="Straight Connector 38"/>
          <p:cNvCxnSpPr>
            <a:stCxn id="28" idx="3"/>
            <a:endCxn id="35" idx="1"/>
          </p:cNvCxnSpPr>
          <p:nvPr/>
        </p:nvCxnSpPr>
        <p:spPr>
          <a:xfrm flipV="1">
            <a:off x="6170851" y="3232874"/>
            <a:ext cx="433881" cy="103212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3"/>
            <a:endCxn id="36" idx="1"/>
          </p:cNvCxnSpPr>
          <p:nvPr/>
        </p:nvCxnSpPr>
        <p:spPr>
          <a:xfrm flipV="1">
            <a:off x="6170851" y="4259638"/>
            <a:ext cx="433881" cy="535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8" idx="3"/>
            <a:endCxn id="37" idx="1"/>
          </p:cNvCxnSpPr>
          <p:nvPr/>
        </p:nvCxnSpPr>
        <p:spPr>
          <a:xfrm>
            <a:off x="6170851" y="4264997"/>
            <a:ext cx="433881" cy="98410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0" y="2420888"/>
            <a:ext cx="0" cy="3840480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  <a:alpha val="49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88024" y="5871755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0"/>
                <a:solidFill>
                  <a:schemeClr val="accent3">
                    <a:lumMod val="40000"/>
                    <a:lumOff val="60000"/>
                    <a:alpha val="61000"/>
                  </a:schemeClr>
                </a:solidFill>
              </a:rPr>
              <a:t>MODEL</a:t>
            </a:r>
            <a:endParaRPr lang="id-ID" b="1" dirty="0">
              <a:ln w="0"/>
              <a:solidFill>
                <a:schemeClr val="accent3">
                  <a:lumMod val="40000"/>
                  <a:lumOff val="60000"/>
                  <a:alpha val="61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43808" y="5871755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2">
                    <a:lumMod val="40000"/>
                    <a:lumOff val="60000"/>
                    <a:alpha val="61000"/>
                  </a:schemeClr>
                </a:solidFill>
              </a:rPr>
              <a:t>CONTROL</a:t>
            </a:r>
            <a:endParaRPr lang="id-ID" b="1" dirty="0">
              <a:ln w="0"/>
              <a:solidFill>
                <a:schemeClr val="accent2">
                  <a:lumMod val="40000"/>
                  <a:lumOff val="60000"/>
                  <a:alpha val="61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464419" y="2423121"/>
            <a:ext cx="0" cy="3840480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  <a:alpha val="49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96199" y="5873988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>
                    <a:lumMod val="40000"/>
                    <a:lumOff val="60000"/>
                    <a:alpha val="61000"/>
                  </a:schemeClr>
                </a:solidFill>
              </a:rPr>
              <a:t>VIEW</a:t>
            </a:r>
            <a:endParaRPr lang="id-ID" b="1" dirty="0">
              <a:ln w="0"/>
              <a:solidFill>
                <a:schemeClr val="accent1">
                  <a:lumMod val="40000"/>
                  <a:lumOff val="60000"/>
                  <a:alpha val="61000"/>
                </a:schemeClr>
              </a:solidFill>
            </a:endParaRPr>
          </a:p>
        </p:txBody>
      </p:sp>
      <p:sp>
        <p:nvSpPr>
          <p:cNvPr id="49" name="Content Placeholder 1"/>
          <p:cNvSpPr>
            <a:spLocks noGrp="1"/>
          </p:cNvSpPr>
          <p:nvPr>
            <p:ph sz="quarter" idx="14"/>
          </p:nvPr>
        </p:nvSpPr>
        <p:spPr>
          <a:xfrm>
            <a:off x="365125" y="1960598"/>
            <a:ext cx="5087266" cy="67598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Controller can be inner class of the view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0526688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4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125" y="1959403"/>
            <a:ext cx="5087266" cy="67598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The application object is passed from one view to another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/>
              <a:t>Approach : </a:t>
            </a:r>
            <a:r>
              <a:rPr lang="en-US" dirty="0" smtClean="0"/>
              <a:t>n </a:t>
            </a:r>
            <a:r>
              <a:rPr lang="en-US" dirty="0"/>
              <a:t>view </a:t>
            </a:r>
            <a:r>
              <a:rPr lang="en-US" dirty="0">
                <a:sym typeface="Wingdings" panose="05000000000000000000" pitchFamily="2" charset="2"/>
              </a:rPr>
              <a:t>-</a:t>
            </a:r>
            <a:r>
              <a:rPr lang="en-US" dirty="0"/>
              <a:t> </a:t>
            </a:r>
            <a:r>
              <a:rPr lang="en-US" dirty="0" smtClean="0"/>
              <a:t>n controller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19299" y="2796799"/>
            <a:ext cx="936104" cy="88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1</a:t>
            </a: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1219299" y="3823563"/>
            <a:ext cx="936104" cy="88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 </a:t>
            </a:r>
            <a:r>
              <a:rPr lang="en-US" sz="1600" dirty="0" smtClean="0"/>
              <a:t>2</a:t>
            </a:r>
            <a:endParaRPr lang="id-ID" sz="1600" dirty="0"/>
          </a:p>
        </p:txBody>
      </p:sp>
      <p:sp>
        <p:nvSpPr>
          <p:cNvPr id="7" name="Rectangle 6"/>
          <p:cNvSpPr/>
          <p:nvPr/>
        </p:nvSpPr>
        <p:spPr>
          <a:xfrm>
            <a:off x="1219299" y="4813023"/>
            <a:ext cx="936104" cy="88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 </a:t>
            </a:r>
            <a:r>
              <a:rPr lang="en-US" sz="1600" dirty="0" smtClean="0"/>
              <a:t>n</a:t>
            </a:r>
            <a:endParaRPr lang="id-ID" sz="1600" dirty="0"/>
          </a:p>
        </p:txBody>
      </p:sp>
      <p:sp>
        <p:nvSpPr>
          <p:cNvPr id="8" name="Rectangle 7"/>
          <p:cNvSpPr/>
          <p:nvPr/>
        </p:nvSpPr>
        <p:spPr>
          <a:xfrm>
            <a:off x="3047155" y="2792125"/>
            <a:ext cx="936104" cy="88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 1</a:t>
            </a:r>
            <a:endParaRPr lang="id-ID" sz="1200" dirty="0"/>
          </a:p>
        </p:txBody>
      </p:sp>
      <p:sp>
        <p:nvSpPr>
          <p:cNvPr id="9" name="Rectangle 8"/>
          <p:cNvSpPr/>
          <p:nvPr/>
        </p:nvSpPr>
        <p:spPr>
          <a:xfrm>
            <a:off x="3044006" y="3823562"/>
            <a:ext cx="936104" cy="88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Controller </a:t>
            </a:r>
            <a:r>
              <a:rPr lang="en-US" sz="1200" dirty="0" smtClean="0"/>
              <a:t>2</a:t>
            </a:r>
            <a:endParaRPr lang="id-ID" sz="1200" dirty="0"/>
          </a:p>
        </p:txBody>
      </p:sp>
      <p:sp>
        <p:nvSpPr>
          <p:cNvPr id="10" name="Rectangle 9"/>
          <p:cNvSpPr/>
          <p:nvPr/>
        </p:nvSpPr>
        <p:spPr>
          <a:xfrm>
            <a:off x="3044006" y="4813023"/>
            <a:ext cx="936104" cy="88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Controller </a:t>
            </a:r>
            <a:r>
              <a:rPr lang="en-US" sz="1200" dirty="0" smtClean="0"/>
              <a:t>n</a:t>
            </a:r>
            <a:endParaRPr lang="id-ID" sz="1200" dirty="0"/>
          </a:p>
        </p:txBody>
      </p:sp>
      <p:cxnSp>
        <p:nvCxnSpPr>
          <p:cNvPr id="12" name="Straight Connector 11"/>
          <p:cNvCxnSpPr>
            <a:stCxn id="5" idx="3"/>
            <a:endCxn id="8" idx="1"/>
          </p:cNvCxnSpPr>
          <p:nvPr/>
        </p:nvCxnSpPr>
        <p:spPr>
          <a:xfrm flipV="1">
            <a:off x="2155403" y="3233560"/>
            <a:ext cx="891752" cy="467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3"/>
            <a:endCxn id="9" idx="1"/>
          </p:cNvCxnSpPr>
          <p:nvPr/>
        </p:nvCxnSpPr>
        <p:spPr>
          <a:xfrm flipV="1">
            <a:off x="2155403" y="4264997"/>
            <a:ext cx="888603" cy="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10" idx="1"/>
          </p:cNvCxnSpPr>
          <p:nvPr/>
        </p:nvCxnSpPr>
        <p:spPr>
          <a:xfrm>
            <a:off x="2155403" y="5254458"/>
            <a:ext cx="888603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926127" y="2669755"/>
            <a:ext cx="2301336" cy="3179766"/>
          </a:xfrm>
          <a:prstGeom prst="roundRect">
            <a:avLst>
              <a:gd name="adj" fmla="val 12459"/>
            </a:avLst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6604732" y="2791439"/>
            <a:ext cx="936104" cy="882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id-ID" sz="1600" dirty="0"/>
          </a:p>
        </p:txBody>
      </p:sp>
      <p:sp>
        <p:nvSpPr>
          <p:cNvPr id="36" name="Rectangle 35"/>
          <p:cNvSpPr/>
          <p:nvPr/>
        </p:nvSpPr>
        <p:spPr>
          <a:xfrm>
            <a:off x="6604732" y="3818203"/>
            <a:ext cx="936104" cy="882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id-ID" sz="1600" dirty="0"/>
          </a:p>
        </p:txBody>
      </p:sp>
      <p:sp>
        <p:nvSpPr>
          <p:cNvPr id="37" name="Rectangle 36"/>
          <p:cNvSpPr/>
          <p:nvPr/>
        </p:nvSpPr>
        <p:spPr>
          <a:xfrm>
            <a:off x="6604732" y="4807663"/>
            <a:ext cx="936104" cy="882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id-ID" sz="1600" dirty="0"/>
          </a:p>
        </p:txBody>
      </p:sp>
      <p:cxnSp>
        <p:nvCxnSpPr>
          <p:cNvPr id="44" name="Straight Connector 43"/>
          <p:cNvCxnSpPr>
            <a:stCxn id="8" idx="3"/>
            <a:endCxn id="28" idx="0"/>
          </p:cNvCxnSpPr>
          <p:nvPr/>
        </p:nvCxnSpPr>
        <p:spPr>
          <a:xfrm>
            <a:off x="3983259" y="3233560"/>
            <a:ext cx="1568187" cy="590002"/>
          </a:xfrm>
          <a:prstGeom prst="bentConnector2">
            <a:avLst/>
          </a:prstGeom>
          <a:ln>
            <a:prstDash val="dash"/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3"/>
            <a:endCxn id="28" idx="1"/>
          </p:cNvCxnSpPr>
          <p:nvPr/>
        </p:nvCxnSpPr>
        <p:spPr>
          <a:xfrm>
            <a:off x="3980110" y="4264997"/>
            <a:ext cx="951930" cy="0"/>
          </a:xfrm>
          <a:prstGeom prst="line">
            <a:avLst/>
          </a:prstGeom>
          <a:ln>
            <a:prstDash val="dash"/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3"/>
            <a:endCxn id="28" idx="2"/>
          </p:cNvCxnSpPr>
          <p:nvPr/>
        </p:nvCxnSpPr>
        <p:spPr>
          <a:xfrm flipV="1">
            <a:off x="3980110" y="4706432"/>
            <a:ext cx="1571336" cy="548026"/>
          </a:xfrm>
          <a:prstGeom prst="bentConnector2">
            <a:avLst/>
          </a:prstGeom>
          <a:ln>
            <a:prstDash val="dash"/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32040" y="3823562"/>
            <a:ext cx="1238811" cy="882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class</a:t>
            </a:r>
            <a:endParaRPr lang="id-ID" sz="1200" dirty="0"/>
          </a:p>
        </p:txBody>
      </p:sp>
      <p:sp>
        <p:nvSpPr>
          <p:cNvPr id="26" name="Rectangle 25"/>
          <p:cNvSpPr/>
          <p:nvPr/>
        </p:nvSpPr>
        <p:spPr>
          <a:xfrm>
            <a:off x="6355280" y="2276872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POJO class</a:t>
            </a:r>
            <a:endParaRPr lang="id-ID" dirty="0"/>
          </a:p>
        </p:txBody>
      </p:sp>
      <p:sp>
        <p:nvSpPr>
          <p:cNvPr id="29" name="Right Bracket 28"/>
          <p:cNvSpPr/>
          <p:nvPr/>
        </p:nvSpPr>
        <p:spPr>
          <a:xfrm>
            <a:off x="3980109" y="3451187"/>
            <a:ext cx="222927" cy="588522"/>
          </a:xfrm>
          <a:prstGeom prst="rightBracket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ight Bracket 37"/>
          <p:cNvSpPr/>
          <p:nvPr/>
        </p:nvSpPr>
        <p:spPr>
          <a:xfrm>
            <a:off x="3989033" y="4464433"/>
            <a:ext cx="222927" cy="588522"/>
          </a:xfrm>
          <a:prstGeom prst="rightBracket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9" name="Straight Connector 38"/>
          <p:cNvCxnSpPr>
            <a:stCxn id="28" idx="3"/>
            <a:endCxn id="35" idx="1"/>
          </p:cNvCxnSpPr>
          <p:nvPr/>
        </p:nvCxnSpPr>
        <p:spPr>
          <a:xfrm flipV="1">
            <a:off x="6170851" y="3232874"/>
            <a:ext cx="433881" cy="103212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3"/>
            <a:endCxn id="36" idx="1"/>
          </p:cNvCxnSpPr>
          <p:nvPr/>
        </p:nvCxnSpPr>
        <p:spPr>
          <a:xfrm flipV="1">
            <a:off x="6170851" y="4259638"/>
            <a:ext cx="433881" cy="535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8" idx="3"/>
            <a:endCxn id="37" idx="1"/>
          </p:cNvCxnSpPr>
          <p:nvPr/>
        </p:nvCxnSpPr>
        <p:spPr>
          <a:xfrm>
            <a:off x="6170851" y="4264997"/>
            <a:ext cx="433881" cy="98410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0" y="2420888"/>
            <a:ext cx="0" cy="3840480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  <a:alpha val="49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88024" y="5871755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0"/>
                <a:solidFill>
                  <a:schemeClr val="accent3">
                    <a:lumMod val="40000"/>
                    <a:lumOff val="60000"/>
                    <a:alpha val="61000"/>
                  </a:schemeClr>
                </a:solidFill>
              </a:rPr>
              <a:t>MODEL</a:t>
            </a:r>
            <a:endParaRPr lang="id-ID" b="1" dirty="0">
              <a:ln w="0"/>
              <a:solidFill>
                <a:schemeClr val="accent3">
                  <a:lumMod val="40000"/>
                  <a:lumOff val="60000"/>
                  <a:alpha val="61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43808" y="5871755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2">
                    <a:lumMod val="40000"/>
                    <a:lumOff val="60000"/>
                    <a:alpha val="61000"/>
                  </a:schemeClr>
                </a:solidFill>
              </a:rPr>
              <a:t>CONTROL</a:t>
            </a:r>
            <a:endParaRPr lang="id-ID" b="1" dirty="0">
              <a:ln w="0"/>
              <a:solidFill>
                <a:schemeClr val="accent2">
                  <a:lumMod val="40000"/>
                  <a:lumOff val="60000"/>
                  <a:alpha val="61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464419" y="2423121"/>
            <a:ext cx="0" cy="3840480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  <a:alpha val="49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96199" y="5873988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>
                    <a:lumMod val="40000"/>
                    <a:lumOff val="60000"/>
                    <a:alpha val="61000"/>
                  </a:schemeClr>
                </a:solidFill>
              </a:rPr>
              <a:t>VIEW</a:t>
            </a:r>
            <a:endParaRPr lang="id-ID" b="1" dirty="0">
              <a:ln w="0"/>
              <a:solidFill>
                <a:schemeClr val="accent1">
                  <a:lumMod val="40000"/>
                  <a:lumOff val="60000"/>
                  <a:alpha val="6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6548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9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/>
              <a:t>Approach : n view </a:t>
            </a:r>
            <a:r>
              <a:rPr lang="en-US" dirty="0">
                <a:sym typeface="Wingdings" panose="05000000000000000000" pitchFamily="2" charset="2"/>
              </a:rPr>
              <a:t>-</a:t>
            </a:r>
            <a:r>
              <a:rPr lang="en-US" dirty="0"/>
              <a:t> 1 controller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19299" y="2796799"/>
            <a:ext cx="936104" cy="88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1</a:t>
            </a: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1219299" y="3823563"/>
            <a:ext cx="936104" cy="88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 </a:t>
            </a:r>
            <a:r>
              <a:rPr lang="en-US" sz="1600" dirty="0" smtClean="0"/>
              <a:t>2</a:t>
            </a:r>
            <a:endParaRPr lang="id-ID" sz="1600" dirty="0"/>
          </a:p>
        </p:txBody>
      </p:sp>
      <p:sp>
        <p:nvSpPr>
          <p:cNvPr id="7" name="Rectangle 6"/>
          <p:cNvSpPr/>
          <p:nvPr/>
        </p:nvSpPr>
        <p:spPr>
          <a:xfrm>
            <a:off x="1219299" y="4813023"/>
            <a:ext cx="936104" cy="88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 </a:t>
            </a:r>
            <a:r>
              <a:rPr lang="en-US" sz="1600" dirty="0" smtClean="0"/>
              <a:t>n</a:t>
            </a:r>
            <a:endParaRPr lang="id-ID" sz="1600" dirty="0"/>
          </a:p>
        </p:txBody>
      </p:sp>
      <p:sp>
        <p:nvSpPr>
          <p:cNvPr id="9" name="Rectangle 8"/>
          <p:cNvSpPr/>
          <p:nvPr/>
        </p:nvSpPr>
        <p:spPr>
          <a:xfrm>
            <a:off x="3059832" y="3823562"/>
            <a:ext cx="936104" cy="88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id-ID" sz="1200" dirty="0"/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flipV="1">
            <a:off x="2155402" y="3232874"/>
            <a:ext cx="457200" cy="536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30" idx="1"/>
          </p:cNvCxnSpPr>
          <p:nvPr/>
        </p:nvCxnSpPr>
        <p:spPr>
          <a:xfrm flipV="1">
            <a:off x="2155403" y="2735588"/>
            <a:ext cx="904429" cy="2518870"/>
          </a:xfrm>
          <a:prstGeom prst="bentConnector3">
            <a:avLst>
              <a:gd name="adj1" fmla="val 50000"/>
            </a:avLst>
          </a:prstGeom>
          <a:ln>
            <a:prstDash val="dash"/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926127" y="2669755"/>
            <a:ext cx="2301336" cy="3179766"/>
          </a:xfrm>
          <a:prstGeom prst="roundRect">
            <a:avLst>
              <a:gd name="adj" fmla="val 12459"/>
            </a:avLst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6604732" y="2791439"/>
            <a:ext cx="936104" cy="882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id-ID" sz="1600" dirty="0"/>
          </a:p>
        </p:txBody>
      </p:sp>
      <p:sp>
        <p:nvSpPr>
          <p:cNvPr id="36" name="Rectangle 35"/>
          <p:cNvSpPr/>
          <p:nvPr/>
        </p:nvSpPr>
        <p:spPr>
          <a:xfrm>
            <a:off x="6604732" y="3818203"/>
            <a:ext cx="936104" cy="882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id-ID" sz="1600" dirty="0"/>
          </a:p>
        </p:txBody>
      </p:sp>
      <p:sp>
        <p:nvSpPr>
          <p:cNvPr id="37" name="Rectangle 36"/>
          <p:cNvSpPr/>
          <p:nvPr/>
        </p:nvSpPr>
        <p:spPr>
          <a:xfrm>
            <a:off x="6604732" y="4807663"/>
            <a:ext cx="936104" cy="882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  <a:endParaRPr lang="id-ID" sz="1600" dirty="0"/>
          </a:p>
        </p:txBody>
      </p:sp>
      <p:cxnSp>
        <p:nvCxnSpPr>
          <p:cNvPr id="46" name="Straight Connector 45"/>
          <p:cNvCxnSpPr>
            <a:stCxn id="9" idx="3"/>
            <a:endCxn id="28" idx="1"/>
          </p:cNvCxnSpPr>
          <p:nvPr/>
        </p:nvCxnSpPr>
        <p:spPr>
          <a:xfrm>
            <a:off x="3995936" y="4264997"/>
            <a:ext cx="936104" cy="0"/>
          </a:xfrm>
          <a:prstGeom prst="line">
            <a:avLst/>
          </a:prstGeom>
          <a:ln>
            <a:prstDash val="dash"/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32040" y="3823562"/>
            <a:ext cx="1238811" cy="882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class</a:t>
            </a:r>
            <a:endParaRPr lang="id-ID" sz="1200" dirty="0"/>
          </a:p>
        </p:txBody>
      </p:sp>
      <p:sp>
        <p:nvSpPr>
          <p:cNvPr id="26" name="Rectangle 25"/>
          <p:cNvSpPr/>
          <p:nvPr/>
        </p:nvSpPr>
        <p:spPr>
          <a:xfrm>
            <a:off x="6355280" y="2276872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POJO class</a:t>
            </a:r>
            <a:endParaRPr lang="id-ID" dirty="0"/>
          </a:p>
        </p:txBody>
      </p:sp>
      <p:cxnSp>
        <p:nvCxnSpPr>
          <p:cNvPr id="39" name="Straight Connector 38"/>
          <p:cNvCxnSpPr>
            <a:stCxn id="28" idx="3"/>
            <a:endCxn id="35" idx="1"/>
          </p:cNvCxnSpPr>
          <p:nvPr/>
        </p:nvCxnSpPr>
        <p:spPr>
          <a:xfrm flipV="1">
            <a:off x="6170851" y="3232874"/>
            <a:ext cx="433881" cy="103212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3"/>
            <a:endCxn id="36" idx="1"/>
          </p:cNvCxnSpPr>
          <p:nvPr/>
        </p:nvCxnSpPr>
        <p:spPr>
          <a:xfrm flipV="1">
            <a:off x="6170851" y="4259638"/>
            <a:ext cx="433881" cy="535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8" idx="3"/>
            <a:endCxn id="37" idx="1"/>
          </p:cNvCxnSpPr>
          <p:nvPr/>
        </p:nvCxnSpPr>
        <p:spPr>
          <a:xfrm>
            <a:off x="6170851" y="4264997"/>
            <a:ext cx="433881" cy="98410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59832" y="2294153"/>
            <a:ext cx="936104" cy="88287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Interface View</a:t>
            </a:r>
            <a:endParaRPr lang="id-ID" sz="1300" dirty="0"/>
          </a:p>
        </p:txBody>
      </p:sp>
      <p:cxnSp>
        <p:nvCxnSpPr>
          <p:cNvPr id="33" name="Straight Connector 32"/>
          <p:cNvCxnSpPr>
            <a:stCxn id="9" idx="0"/>
            <a:endCxn id="30" idx="2"/>
          </p:cNvCxnSpPr>
          <p:nvPr/>
        </p:nvCxnSpPr>
        <p:spPr>
          <a:xfrm flipV="1">
            <a:off x="3527884" y="3177023"/>
            <a:ext cx="0" cy="64653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>
            <a:stCxn id="6" idx="3"/>
          </p:cNvCxnSpPr>
          <p:nvPr/>
        </p:nvCxnSpPr>
        <p:spPr>
          <a:xfrm flipV="1">
            <a:off x="2155402" y="4259638"/>
            <a:ext cx="457200" cy="536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72000" y="2420888"/>
            <a:ext cx="0" cy="3840480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  <a:alpha val="49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788024" y="5871755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0"/>
                <a:solidFill>
                  <a:schemeClr val="accent3">
                    <a:lumMod val="40000"/>
                    <a:lumOff val="60000"/>
                    <a:alpha val="61000"/>
                  </a:schemeClr>
                </a:solidFill>
              </a:rPr>
              <a:t>MODEL</a:t>
            </a:r>
            <a:endParaRPr lang="id-ID" b="1" dirty="0">
              <a:ln w="0"/>
              <a:solidFill>
                <a:schemeClr val="accent3">
                  <a:lumMod val="40000"/>
                  <a:lumOff val="60000"/>
                  <a:alpha val="61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43808" y="5871755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2">
                    <a:lumMod val="40000"/>
                    <a:lumOff val="60000"/>
                    <a:alpha val="61000"/>
                  </a:schemeClr>
                </a:solidFill>
              </a:rPr>
              <a:t>CONTROL</a:t>
            </a:r>
            <a:endParaRPr lang="id-ID" b="1" dirty="0">
              <a:ln w="0"/>
              <a:solidFill>
                <a:schemeClr val="accent2">
                  <a:lumMod val="40000"/>
                  <a:lumOff val="60000"/>
                  <a:alpha val="61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464419" y="2423121"/>
            <a:ext cx="0" cy="3840480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  <a:alpha val="49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196199" y="5873988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>
                    <a:lumMod val="40000"/>
                    <a:lumOff val="60000"/>
                    <a:alpha val="61000"/>
                  </a:schemeClr>
                </a:solidFill>
              </a:rPr>
              <a:t>VIEW</a:t>
            </a:r>
            <a:endParaRPr lang="id-ID" b="1" dirty="0">
              <a:ln w="0"/>
              <a:solidFill>
                <a:schemeClr val="accent1">
                  <a:lumMod val="40000"/>
                  <a:lumOff val="60000"/>
                  <a:alpha val="6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792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MVC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 descr="http://phfwc.org/wp-content/uploads/2015/01/example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94" y="2009775"/>
            <a:ext cx="40259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66199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 Example : Employee - Manager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58307192"/>
              </p:ext>
            </p:extLst>
          </p:nvPr>
        </p:nvGraphicFramePr>
        <p:xfrm>
          <a:off x="467545" y="2132856"/>
          <a:ext cx="3168352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/>
              </a:tblGrid>
              <a:tr h="1950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Employee</a:t>
                      </a:r>
                      <a:endParaRPr lang="id-ID" sz="1400" dirty="0"/>
                    </a:p>
                  </a:txBody>
                  <a:tcPr/>
                </a:tc>
              </a:tr>
              <a:tr h="66509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 smtClean="0"/>
                        <a:t>idEmployee</a:t>
                      </a:r>
                      <a:r>
                        <a:rPr lang="en-US" sz="1400" dirty="0" smtClean="0"/>
                        <a:t> 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position : </a:t>
                      </a: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birthdate : Date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salary : double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/</a:t>
                      </a:r>
                      <a:r>
                        <a:rPr lang="en-US" sz="1400" baseline="0" dirty="0" smtClean="0"/>
                        <a:t>  age : </a:t>
                      </a:r>
                      <a:r>
                        <a:rPr lang="en-US" sz="1400" baseline="0" dirty="0" err="1" smtClean="0"/>
                        <a:t>int</a:t>
                      </a:r>
                      <a:endParaRPr lang="en-US" sz="14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+ </a:t>
                      </a:r>
                      <a:r>
                        <a:rPr lang="en-US" sz="1400" u="sng" baseline="0" dirty="0" smtClean="0"/>
                        <a:t>iterator : static </a:t>
                      </a:r>
                      <a:r>
                        <a:rPr lang="en-US" sz="1400" u="sng" baseline="0" dirty="0" err="1" smtClean="0"/>
                        <a:t>int</a:t>
                      </a:r>
                      <a:endParaRPr lang="id-ID" sz="1400" u="sng" dirty="0"/>
                    </a:p>
                  </a:txBody>
                  <a:tcPr/>
                </a:tc>
              </a:tr>
              <a:tr h="6650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Employee( name, birthdate,</a:t>
                      </a:r>
                    </a:p>
                    <a:p>
                      <a:r>
                        <a:rPr lang="en-US" sz="1400" dirty="0" smtClean="0"/>
                        <a:t>				 position )</a:t>
                      </a:r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setAge</a:t>
                      </a:r>
                      <a:r>
                        <a:rPr lang="en-US" sz="1400" baseline="0" dirty="0" smtClean="0"/>
                        <a:t>() </a:t>
                      </a:r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setSalary</a:t>
                      </a:r>
                      <a:r>
                        <a:rPr lang="en-US" sz="1400" baseline="0" dirty="0" smtClean="0"/>
                        <a:t>()</a:t>
                      </a:r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toString</a:t>
                      </a:r>
                      <a:r>
                        <a:rPr lang="en-US" sz="1400" baseline="0" dirty="0" smtClean="0"/>
                        <a:t>() : String</a:t>
                      </a:r>
                    </a:p>
                    <a:p>
                      <a:r>
                        <a:rPr lang="en-US" sz="1400" baseline="0" dirty="0" smtClean="0"/>
                        <a:t>+ setter getter</a:t>
                      </a:r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23657884"/>
              </p:ext>
            </p:extLst>
          </p:nvPr>
        </p:nvGraphicFramePr>
        <p:xfrm>
          <a:off x="5292079" y="2903944"/>
          <a:ext cx="3399484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9484"/>
              </a:tblGrid>
              <a:tr h="1950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Manager</a:t>
                      </a:r>
                      <a:endParaRPr lang="id-ID" sz="1400" dirty="0"/>
                    </a:p>
                  </a:txBody>
                  <a:tcPr/>
                </a:tc>
              </a:tr>
              <a:tr h="66509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 smtClean="0"/>
                        <a:t>listSubordinate</a:t>
                      </a:r>
                      <a:r>
                        <a:rPr lang="en-US" sz="1400" dirty="0" smtClean="0"/>
                        <a:t> :Employee[]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u="none" dirty="0" err="1" smtClean="0"/>
                        <a:t>numSubordinate</a:t>
                      </a:r>
                      <a:r>
                        <a:rPr lang="en-US" sz="1400" u="none" dirty="0" smtClean="0"/>
                        <a:t> : </a:t>
                      </a:r>
                      <a:r>
                        <a:rPr lang="en-US" sz="1400" u="none" dirty="0" err="1" smtClean="0"/>
                        <a:t>int</a:t>
                      </a:r>
                      <a:endParaRPr lang="en-US" sz="1400" u="non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u="none" dirty="0" smtClean="0"/>
                        <a:t>bonus : </a:t>
                      </a:r>
                      <a:r>
                        <a:rPr lang="en-US" sz="1400" u="none" dirty="0" err="1" smtClean="0"/>
                        <a:t>int</a:t>
                      </a:r>
                      <a:endParaRPr lang="en-US" sz="1400" u="none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+ </a:t>
                      </a:r>
                      <a:r>
                        <a:rPr lang="en-US" sz="1400" u="sng" baseline="0" dirty="0" smtClean="0"/>
                        <a:t>iterator : static </a:t>
                      </a:r>
                      <a:r>
                        <a:rPr lang="en-US" sz="1400" u="sng" baseline="0" dirty="0" err="1" smtClean="0"/>
                        <a:t>int</a:t>
                      </a:r>
                      <a:endParaRPr lang="id-ID" sz="1400" u="sng" dirty="0" smtClean="0"/>
                    </a:p>
                  </a:txBody>
                  <a:tcPr/>
                </a:tc>
              </a:tr>
              <a:tr h="6650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Manager( name, birthdate, </a:t>
                      </a:r>
                    </a:p>
                    <a:p>
                      <a:r>
                        <a:rPr lang="en-US" sz="1400" dirty="0" smtClean="0"/>
                        <a:t>			position, bonus )</a:t>
                      </a:r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getSalary</a:t>
                      </a:r>
                      <a:r>
                        <a:rPr lang="en-US" sz="1400" baseline="0" dirty="0" smtClean="0"/>
                        <a:t>()</a:t>
                      </a:r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addSubordinate</a:t>
                      </a:r>
                      <a:r>
                        <a:rPr lang="en-US" sz="1400" baseline="0" dirty="0" smtClean="0"/>
                        <a:t>( e : Employee )</a:t>
                      </a:r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getSubordinate</a:t>
                      </a:r>
                      <a:r>
                        <a:rPr lang="en-US" sz="1400" baseline="0" dirty="0" smtClean="0"/>
                        <a:t>( id ) : Employee</a:t>
                      </a:r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removeSubordinate</a:t>
                      </a:r>
                      <a:r>
                        <a:rPr lang="en-US" sz="1400" baseline="0" dirty="0" smtClean="0"/>
                        <a:t>( id )</a:t>
                      </a:r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getSubordinateList</a:t>
                      </a:r>
                      <a:r>
                        <a:rPr lang="en-US" sz="1400" baseline="0" dirty="0" smtClean="0"/>
                        <a:t>() : String[]</a:t>
                      </a:r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toString</a:t>
                      </a:r>
                      <a:r>
                        <a:rPr lang="en-US" sz="1400" baseline="0" dirty="0" smtClean="0"/>
                        <a:t>() : String</a:t>
                      </a:r>
                    </a:p>
                    <a:p>
                      <a:r>
                        <a:rPr lang="en-US" sz="1400" baseline="0" dirty="0" smtClean="0"/>
                        <a:t>+ setter getter</a:t>
                      </a:r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stCxn id="25" idx="3"/>
            <a:endCxn id="8" idx="1"/>
          </p:cNvCxnSpPr>
          <p:nvPr/>
        </p:nvCxnSpPr>
        <p:spPr>
          <a:xfrm rot="5400000" flipH="1" flipV="1">
            <a:off x="3096756" y="3489589"/>
            <a:ext cx="1150288" cy="3240358"/>
          </a:xfrm>
          <a:prstGeom prst="bentConnector4">
            <a:avLst>
              <a:gd name="adj1" fmla="val -19873"/>
              <a:gd name="adj2" fmla="val 7068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9"/>
          <p:cNvCxnSpPr>
            <a:stCxn id="7" idx="3"/>
            <a:endCxn id="24" idx="0"/>
          </p:cNvCxnSpPr>
          <p:nvPr/>
        </p:nvCxnSpPr>
        <p:spPr>
          <a:xfrm flipV="1">
            <a:off x="3635897" y="2488844"/>
            <a:ext cx="3359324" cy="1168012"/>
          </a:xfrm>
          <a:prstGeom prst="bentConnector4">
            <a:avLst>
              <a:gd name="adj1" fmla="val 19846"/>
              <a:gd name="adj2" fmla="val 12431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6747946" y="2488844"/>
            <a:ext cx="494549" cy="411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Isosceles Triangle 24"/>
          <p:cNvSpPr/>
          <p:nvPr/>
        </p:nvSpPr>
        <p:spPr>
          <a:xfrm>
            <a:off x="1763689" y="5180856"/>
            <a:ext cx="576064" cy="50405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90388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705192689"/>
              </p:ext>
            </p:extLst>
          </p:nvPr>
        </p:nvGraphicFramePr>
        <p:xfrm>
          <a:off x="6493725" y="2641940"/>
          <a:ext cx="158417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7"/>
              </a:tblGrid>
              <a:tr h="116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Employee</a:t>
                      </a:r>
                      <a:endParaRPr lang="id-ID" sz="1400" dirty="0"/>
                    </a:p>
                  </a:txBody>
                  <a:tcPr/>
                </a:tc>
              </a:tr>
              <a:tr h="25500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id-ID" sz="1400" u="sng" dirty="0"/>
                    </a:p>
                  </a:txBody>
                  <a:tcPr/>
                </a:tc>
              </a:tr>
              <a:tr h="255008"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38943440"/>
              </p:ext>
            </p:extLst>
          </p:nvPr>
        </p:nvGraphicFramePr>
        <p:xfrm>
          <a:off x="6509970" y="4428985"/>
          <a:ext cx="158417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7"/>
              </a:tblGrid>
              <a:tr h="205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Manager</a:t>
                      </a:r>
                      <a:endParaRPr lang="id-ID" sz="1400" dirty="0"/>
                    </a:p>
                  </a:txBody>
                  <a:tcPr/>
                </a:tc>
              </a:tr>
              <a:tr h="29284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id-ID" sz="1400" u="sng" dirty="0" smtClean="0"/>
                    </a:p>
                  </a:txBody>
                  <a:tcPr/>
                </a:tc>
              </a:tr>
              <a:tr h="292846"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stCxn id="7" idx="2"/>
            <a:endCxn id="8" idx="0"/>
          </p:cNvCxnSpPr>
          <p:nvPr/>
        </p:nvCxnSpPr>
        <p:spPr>
          <a:xfrm>
            <a:off x="7285813" y="3556340"/>
            <a:ext cx="16245" cy="87264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9"/>
          <p:cNvCxnSpPr>
            <a:stCxn id="7" idx="3"/>
            <a:endCxn id="8" idx="3"/>
          </p:cNvCxnSpPr>
          <p:nvPr/>
        </p:nvCxnSpPr>
        <p:spPr>
          <a:xfrm>
            <a:off x="8077902" y="3099140"/>
            <a:ext cx="16245" cy="1787045"/>
          </a:xfrm>
          <a:prstGeom prst="bentConnector3">
            <a:avLst>
              <a:gd name="adj1" fmla="val 150720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8077902" y="4680661"/>
            <a:ext cx="494549" cy="411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Isosceles Triangle 24"/>
          <p:cNvSpPr/>
          <p:nvPr/>
        </p:nvSpPr>
        <p:spPr>
          <a:xfrm>
            <a:off x="6999255" y="3556339"/>
            <a:ext cx="576064" cy="39360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6706251" y="1889691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POJO class</a:t>
            </a:r>
            <a:endParaRPr lang="id-ID" dirty="0"/>
          </a:p>
        </p:txBody>
      </p:sp>
      <p:graphicFrame>
        <p:nvGraphicFramePr>
          <p:cNvPr id="2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611278"/>
              </p:ext>
            </p:extLst>
          </p:nvPr>
        </p:nvGraphicFramePr>
        <p:xfrm>
          <a:off x="365125" y="2175679"/>
          <a:ext cx="4950697" cy="358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0697"/>
              </a:tblGrid>
              <a:tr h="1950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Application</a:t>
                      </a:r>
                      <a:endParaRPr lang="id-ID" sz="1400" dirty="0"/>
                    </a:p>
                  </a:txBody>
                  <a:tcPr/>
                </a:tc>
              </a:tr>
              <a:tr h="41528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u="none" dirty="0" err="1" smtClean="0"/>
                        <a:t>listEmployee</a:t>
                      </a:r>
                      <a:r>
                        <a:rPr lang="en-US" sz="1400" u="none" dirty="0" smtClean="0"/>
                        <a:t> : </a:t>
                      </a:r>
                      <a:r>
                        <a:rPr lang="en-US" sz="1400" u="none" dirty="0" err="1" smtClean="0"/>
                        <a:t>ArrayList</a:t>
                      </a:r>
                      <a:r>
                        <a:rPr lang="en-US" sz="1400" u="none" dirty="0" smtClean="0"/>
                        <a:t>&lt;Employee&gt;</a:t>
                      </a:r>
                    </a:p>
                  </a:txBody>
                  <a:tcPr/>
                </a:tc>
              </a:tr>
              <a:tr h="6650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Application()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insertEmployee</a:t>
                      </a:r>
                      <a:r>
                        <a:rPr lang="en-US" sz="1400" dirty="0" smtClean="0"/>
                        <a:t>( name,</a:t>
                      </a:r>
                      <a:r>
                        <a:rPr lang="en-US" sz="1400" baseline="0" dirty="0" smtClean="0"/>
                        <a:t> birthdate, position 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insertManager</a:t>
                      </a:r>
                      <a:r>
                        <a:rPr lang="en-US" sz="1400" dirty="0" smtClean="0"/>
                        <a:t>( name,</a:t>
                      </a:r>
                      <a:r>
                        <a:rPr lang="en-US" sz="1400" baseline="0" dirty="0" smtClean="0"/>
                        <a:t> birthdate, position, bonus 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getEmployee</a:t>
                      </a:r>
                      <a:r>
                        <a:rPr lang="en-US" sz="1400" baseline="0" dirty="0" smtClean="0"/>
                        <a:t>( id ) : Employee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removeEmployee</a:t>
                      </a:r>
                      <a:r>
                        <a:rPr lang="en-US" sz="1400" baseline="0" dirty="0" smtClean="0"/>
                        <a:t>( id 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promoteEmployee</a:t>
                      </a:r>
                      <a:r>
                        <a:rPr lang="en-US" sz="1400" baseline="0" dirty="0" smtClean="0"/>
                        <a:t>( id, bonus 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assignmanager</a:t>
                      </a:r>
                      <a:r>
                        <a:rPr lang="en-US" sz="1400" baseline="0" dirty="0" smtClean="0"/>
                        <a:t>( </a:t>
                      </a:r>
                      <a:r>
                        <a:rPr lang="en-US" sz="1400" baseline="0" dirty="0" err="1" smtClean="0"/>
                        <a:t>idManager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idEmployee</a:t>
                      </a:r>
                      <a:r>
                        <a:rPr lang="en-US" sz="1400" baseline="0" dirty="0" smtClean="0"/>
                        <a:t> 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removeAssign</a:t>
                      </a:r>
                      <a:r>
                        <a:rPr lang="en-US" sz="1400" baseline="0" dirty="0" smtClean="0"/>
                        <a:t>( </a:t>
                      </a:r>
                      <a:r>
                        <a:rPr lang="en-US" sz="1400" baseline="0" dirty="0" err="1" smtClean="0"/>
                        <a:t>idManager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idEmployee</a:t>
                      </a:r>
                      <a:r>
                        <a:rPr lang="en-US" sz="1400" baseline="0" dirty="0" smtClean="0"/>
                        <a:t> 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viewEmployee</a:t>
                      </a:r>
                      <a:r>
                        <a:rPr lang="en-US" sz="1400" baseline="0" dirty="0" smtClean="0"/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getListAllEmployee</a:t>
                      </a:r>
                      <a:r>
                        <a:rPr lang="en-US" sz="1400" baseline="0" dirty="0" smtClean="0"/>
                        <a:t>() : String[]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getEmployeeList</a:t>
                      </a:r>
                      <a:r>
                        <a:rPr lang="en-US" sz="1400" baseline="0" dirty="0" smtClean="0"/>
                        <a:t>() : String[]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+ </a:t>
                      </a:r>
                      <a:r>
                        <a:rPr lang="en-US" sz="1400" baseline="0" dirty="0" err="1" smtClean="0"/>
                        <a:t>getManagerList</a:t>
                      </a:r>
                      <a:r>
                        <a:rPr lang="en-US" sz="1400" baseline="0" dirty="0" smtClean="0"/>
                        <a:t>() : String[]</a:t>
                      </a:r>
                      <a:endParaRPr lang="id-ID" sz="1400" dirty="0" smtClean="0"/>
                    </a:p>
                    <a:p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6091666" y="2309242"/>
            <a:ext cx="2620371" cy="3318075"/>
          </a:xfrm>
          <a:prstGeom prst="roundRect">
            <a:avLst>
              <a:gd name="adj" fmla="val 12459"/>
            </a:avLst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9"/>
          <p:cNvCxnSpPr>
            <a:stCxn id="27" idx="1"/>
            <a:endCxn id="36" idx="3"/>
          </p:cNvCxnSpPr>
          <p:nvPr/>
        </p:nvCxnSpPr>
        <p:spPr>
          <a:xfrm flipH="1" flipV="1">
            <a:off x="5613362" y="3968279"/>
            <a:ext cx="478304" cy="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5315822" y="3800785"/>
            <a:ext cx="297540" cy="334988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80833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http://whatdidyoulearnatworktoday.com/uploads/2/9/4/3/2943894/1630664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19" y="28321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7356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65125" y="1977656"/>
            <a:ext cx="4247187" cy="2993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17" y="1977656"/>
            <a:ext cx="3987846" cy="41724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025294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65125" y="1977656"/>
            <a:ext cx="4207649" cy="3683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03656"/>
            <a:ext cx="4477507" cy="3784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505000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vs</a:t>
            </a:r>
            <a:r>
              <a:rPr lang="en-US" dirty="0" smtClean="0"/>
              <a:t> Pattern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Clear Responsibilities, communication and loose coupling between the three primary components of most user systems</a:t>
            </a:r>
          </a:p>
          <a:p>
            <a:endParaRPr lang="en-US" dirty="0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398929" y="3675530"/>
            <a:ext cx="1752600" cy="16002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[GUI]</a:t>
            </a: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370729" y="3599330"/>
            <a:ext cx="1905000" cy="17526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dirty="0"/>
          </a:p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[Event-Handler]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6799729" y="3599330"/>
            <a:ext cx="1752600" cy="160020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dirty="0"/>
          </a:p>
          <a:p>
            <a:r>
              <a:rPr lang="en-US" dirty="0"/>
              <a:t>MODEL</a:t>
            </a:r>
          </a:p>
          <a:p>
            <a:r>
              <a:rPr lang="en-US" dirty="0"/>
              <a:t>[Data /Proses]</a:t>
            </a:r>
          </a:p>
        </p:txBody>
      </p:sp>
      <p:sp>
        <p:nvSpPr>
          <p:cNvPr id="14" name="Notched Right Arrow 6"/>
          <p:cNvSpPr>
            <a:spLocks noChangeArrowheads="1"/>
          </p:cNvSpPr>
          <p:nvPr/>
        </p:nvSpPr>
        <p:spPr bwMode="auto">
          <a:xfrm>
            <a:off x="2380129" y="4208930"/>
            <a:ext cx="9144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/>
          </a:p>
        </p:txBody>
      </p:sp>
      <p:sp>
        <p:nvSpPr>
          <p:cNvPr id="15" name="Notched Right Arrow 7"/>
          <p:cNvSpPr>
            <a:spLocks noChangeArrowheads="1"/>
          </p:cNvSpPr>
          <p:nvPr/>
        </p:nvSpPr>
        <p:spPr bwMode="auto">
          <a:xfrm>
            <a:off x="5656729" y="4208930"/>
            <a:ext cx="9144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/>
          </a:p>
        </p:txBody>
      </p:sp>
      <p:sp>
        <p:nvSpPr>
          <p:cNvPr id="16" name="Notched Right Arrow 8"/>
          <p:cNvSpPr>
            <a:spLocks noChangeArrowheads="1"/>
          </p:cNvSpPr>
          <p:nvPr/>
        </p:nvSpPr>
        <p:spPr bwMode="auto">
          <a:xfrm rot="10800000">
            <a:off x="2303929" y="4666130"/>
            <a:ext cx="9144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/>
          </a:p>
        </p:txBody>
      </p:sp>
      <p:sp>
        <p:nvSpPr>
          <p:cNvPr id="17" name="Notched Right Arrow 9"/>
          <p:cNvSpPr>
            <a:spLocks noChangeArrowheads="1"/>
          </p:cNvSpPr>
          <p:nvPr/>
        </p:nvSpPr>
        <p:spPr bwMode="auto">
          <a:xfrm rot="10800000">
            <a:off x="5580529" y="4666130"/>
            <a:ext cx="9144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2809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 descr="http://www.artistsvalley.com/images/icons/Professional%20Vista%20Software%20Icons%20Var/Web%20System%20Information/256x256/Web%20System%20Information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44" y="28035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210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523206" y="2132856"/>
            <a:ext cx="6010275" cy="3876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762449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422878" y="2009775"/>
            <a:ext cx="6210931" cy="4025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357706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912308" y="2009775"/>
            <a:ext cx="5232072" cy="4025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0355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b="46195"/>
          <a:stretch/>
        </p:blipFill>
        <p:spPr>
          <a:xfrm>
            <a:off x="755576" y="2082701"/>
            <a:ext cx="3384376" cy="23042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73" y="2054384"/>
            <a:ext cx="3667125" cy="4019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76036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class to save the object to file or database</a:t>
            </a:r>
          </a:p>
          <a:p>
            <a:r>
              <a:rPr lang="en-US" dirty="0" smtClean="0"/>
              <a:t>In this example, we use </a:t>
            </a:r>
            <a:r>
              <a:rPr lang="en-US" dirty="0" err="1" smtClean="0"/>
              <a:t>FileIO</a:t>
            </a:r>
            <a:r>
              <a:rPr lang="en-US" dirty="0" smtClean="0"/>
              <a:t> class to write/read object into a file</a:t>
            </a:r>
          </a:p>
          <a:p>
            <a:pPr lvl="1"/>
            <a:r>
              <a:rPr lang="en-US" sz="1800" dirty="0" smtClean="0"/>
              <a:t>Write/read string to file</a:t>
            </a:r>
          </a:p>
          <a:p>
            <a:pPr lvl="2"/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saveLog</a:t>
            </a:r>
            <a:r>
              <a:rPr lang="en-US" sz="1600" dirty="0"/>
              <a:t>(String s, String file) throws </a:t>
            </a:r>
            <a:r>
              <a:rPr lang="en-US" sz="1600" dirty="0" err="1" smtClean="0"/>
              <a:t>IOException</a:t>
            </a:r>
            <a:endParaRPr lang="en-US" sz="1600" dirty="0" smtClean="0"/>
          </a:p>
          <a:p>
            <a:pPr lvl="2"/>
            <a:r>
              <a:rPr lang="id-ID" sz="1600" dirty="0" smtClean="0"/>
              <a:t>public </a:t>
            </a:r>
            <a:r>
              <a:rPr lang="id-ID" sz="1600" dirty="0"/>
              <a:t>String readLog(String file) throws FileNotFoundException, </a:t>
            </a:r>
            <a:r>
              <a:rPr lang="id-ID" sz="1600" dirty="0" smtClean="0"/>
              <a:t>IOException</a:t>
            </a:r>
            <a:endParaRPr lang="id-ID" sz="1600" dirty="0"/>
          </a:p>
          <a:p>
            <a:pPr lvl="1"/>
            <a:r>
              <a:rPr lang="en-US" sz="1800" dirty="0" smtClean="0"/>
              <a:t>Write/read object to file</a:t>
            </a:r>
          </a:p>
          <a:p>
            <a:pPr lvl="2"/>
            <a:r>
              <a:rPr lang="id-ID" sz="1600" dirty="0" smtClean="0"/>
              <a:t>public </a:t>
            </a:r>
            <a:r>
              <a:rPr lang="id-ID" sz="1600" dirty="0"/>
              <a:t>void saveObject(Object o, String filename) throws </a:t>
            </a:r>
            <a:r>
              <a:rPr lang="id-ID" sz="1600" dirty="0" smtClean="0"/>
              <a:t>FileNotFoundException</a:t>
            </a:r>
            <a:r>
              <a:rPr lang="id-ID" sz="1600" dirty="0"/>
              <a:t>, </a:t>
            </a:r>
            <a:r>
              <a:rPr lang="id-ID" sz="1600" dirty="0" smtClean="0"/>
              <a:t>IOException</a:t>
            </a:r>
            <a:endParaRPr lang="id-ID" sz="1600" dirty="0"/>
          </a:p>
          <a:p>
            <a:pPr lvl="2"/>
            <a:r>
              <a:rPr lang="id-ID" sz="1600" dirty="0" smtClean="0"/>
              <a:t>public </a:t>
            </a:r>
            <a:r>
              <a:rPr lang="id-ID" sz="1600" dirty="0"/>
              <a:t>Object getObject(String filename) throws IOException, </a:t>
            </a:r>
            <a:r>
              <a:rPr lang="id-ID" sz="1600" dirty="0" smtClean="0"/>
              <a:t>ClassNotFoundException</a:t>
            </a:r>
            <a:endParaRPr lang="id-ID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Class : additional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67102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14567" y="2386458"/>
            <a:ext cx="5392312" cy="271536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Class : additional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222619"/>
            <a:ext cx="5440660" cy="208558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68" y="2109651"/>
            <a:ext cx="2661925" cy="18288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763031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Console-based Application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8" name="Picture 4" descr="http://www.clipartsfree.net/vector/large/jean_victor_balin_icon_console_Vector_Clipart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94" y="2009775"/>
            <a:ext cx="40259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9671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65125" y="2276872"/>
            <a:ext cx="5010150" cy="24193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Application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8366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Application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b="44352"/>
          <a:stretch/>
        </p:blipFill>
        <p:spPr>
          <a:xfrm>
            <a:off x="365790" y="1980754"/>
            <a:ext cx="4341279" cy="274439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/>
          <a:srcRect t="55648"/>
          <a:stretch/>
        </p:blipFill>
        <p:spPr bwMode="auto">
          <a:xfrm>
            <a:off x="4189583" y="3717032"/>
            <a:ext cx="4544358" cy="2289622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3687640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chemeClr val="tx1"/>
                </a:solidFill>
              </a:rPr>
              <a:t>About MVC [1]</a:t>
            </a:r>
            <a:endParaRPr lang="en-US" sz="360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model-view-controller (MVC) architecture provides a set of design patterns that help you separate the areas of concern involved in building and running a GUI-based application.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model encapsulates the business logic and persistence code for the </a:t>
            </a:r>
            <a:r>
              <a:rPr lang="en-US" dirty="0" smtClean="0"/>
              <a:t>application. The model should be as view-technology-agnostic as possible. </a:t>
            </a:r>
          </a:p>
        </p:txBody>
      </p:sp>
    </p:spTree>
    <p:extLst>
      <p:ext uri="{BB962C8B-B14F-4D97-AF65-F5344CB8AC3E}">
        <p14:creationId xmlns:p14="http://schemas.microsoft.com/office/powerpoint/2010/main" val="407962622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Application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39552" y="1980688"/>
            <a:ext cx="4124325" cy="25717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573128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3665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/>
          <a:stretch/>
        </p:blipFill>
        <p:spPr>
          <a:xfrm>
            <a:off x="967978" y="2060848"/>
            <a:ext cx="7120732" cy="39028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Application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34273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78844" y="2615008"/>
            <a:ext cx="3878578" cy="30963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Employee GUI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545" y="2567533"/>
            <a:ext cx="3959911" cy="3165723"/>
          </a:xfrm>
          <a:prstGeom prst="rect">
            <a:avLst/>
          </a:prstGeom>
        </p:spPr>
      </p:pic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365760" y="2009550"/>
            <a:ext cx="8326438" cy="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Create a desirable GUI design</a:t>
            </a:r>
            <a:endParaRPr lang="id-ID" sz="20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407503" y="5832256"/>
            <a:ext cx="8326438" cy="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Give </a:t>
            </a:r>
            <a:r>
              <a:rPr lang="en-US" sz="2000" dirty="0" smtClean="0"/>
              <a:t>each component </a:t>
            </a:r>
            <a:r>
              <a:rPr lang="en-US" sz="2000" dirty="0" smtClean="0"/>
              <a:t>a respective variable name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97844478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756569" y="3140968"/>
            <a:ext cx="5543550" cy="26289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Employee GUI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 bwMode="auto">
          <a:xfrm>
            <a:off x="365125" y="2085668"/>
            <a:ext cx="8326438" cy="94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If you’re using an IDE (such as NetBeans), you might want to remove (delete) the main method first</a:t>
            </a:r>
            <a:endParaRPr lang="id-ID" sz="2000" dirty="0" smtClean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2455102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b="44553"/>
          <a:stretch/>
        </p:blipFill>
        <p:spPr>
          <a:xfrm>
            <a:off x="467543" y="2924944"/>
            <a:ext cx="4305373" cy="288174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Employee GUI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 bwMode="auto">
          <a:xfrm>
            <a:off x="365125" y="2085668"/>
            <a:ext cx="8326438" cy="94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Create a method to perform input-output operation from the components</a:t>
            </a:r>
            <a:endParaRPr lang="id-ID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937087"/>
            <a:ext cx="3456384" cy="317892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1032066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Employee GUI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4562" r="8070" b="33757"/>
          <a:stretch/>
        </p:blipFill>
        <p:spPr>
          <a:xfrm>
            <a:off x="4427984" y="3861048"/>
            <a:ext cx="4489752" cy="158417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Content Placeholder 13"/>
          <p:cNvSpPr txBox="1">
            <a:spLocks/>
          </p:cNvSpPr>
          <p:nvPr/>
        </p:nvSpPr>
        <p:spPr bwMode="auto">
          <a:xfrm>
            <a:off x="365125" y="2085668"/>
            <a:ext cx="8326438" cy="198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Create a method to add </a:t>
            </a:r>
            <a:r>
              <a:rPr lang="en-US" sz="2000" dirty="0" smtClean="0"/>
              <a:t>Event Listener to the action component</a:t>
            </a:r>
          </a:p>
          <a:p>
            <a:pPr lvl="1"/>
            <a:r>
              <a:rPr lang="en-US" sz="1600" dirty="0" smtClean="0"/>
              <a:t>Add </a:t>
            </a:r>
            <a:r>
              <a:rPr lang="en-US" sz="1600" dirty="0" err="1" smtClean="0"/>
              <a:t>ActionListener</a:t>
            </a:r>
            <a:r>
              <a:rPr lang="en-US" sz="1600" dirty="0" smtClean="0"/>
              <a:t> to buttons to listen action when the button pressed</a:t>
            </a:r>
          </a:p>
          <a:p>
            <a:pPr lvl="1"/>
            <a:r>
              <a:rPr lang="en-US" sz="1600" dirty="0" smtClean="0"/>
              <a:t>Add </a:t>
            </a:r>
            <a:r>
              <a:rPr lang="en-US" sz="1600" dirty="0" err="1" smtClean="0"/>
              <a:t>MouseAdapter</a:t>
            </a:r>
            <a:r>
              <a:rPr lang="en-US" sz="1600" dirty="0" smtClean="0"/>
              <a:t> to list to listen action when the list selected</a:t>
            </a:r>
            <a:endParaRPr lang="id-ID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90" y="3861048"/>
            <a:ext cx="3971925" cy="4953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68800" r="15580" b="16703"/>
          <a:stretch/>
        </p:blipFill>
        <p:spPr>
          <a:xfrm>
            <a:off x="329390" y="4747461"/>
            <a:ext cx="3968496" cy="69776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712098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Employee GUI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365760" y="2011564"/>
            <a:ext cx="8326438" cy="947288"/>
          </a:xfrm>
        </p:spPr>
        <p:txBody>
          <a:bodyPr/>
          <a:lstStyle/>
          <a:p>
            <a:r>
              <a:rPr lang="en-US" sz="2000" dirty="0" smtClean="0"/>
              <a:t>Additional : Create a method to view message such as error message</a:t>
            </a:r>
            <a:endParaRPr lang="id-ID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69" y="3291982"/>
            <a:ext cx="6744750" cy="86409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204330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Employee : Controller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 bwMode="auto">
          <a:xfrm>
            <a:off x="365760" y="2011564"/>
            <a:ext cx="8326438" cy="94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Create inner class Controller implements </a:t>
            </a:r>
            <a:r>
              <a:rPr lang="en-US" sz="2000" dirty="0" err="1" smtClean="0"/>
              <a:t>ActionListener</a:t>
            </a:r>
            <a:endParaRPr lang="en-US" sz="2000" dirty="0" smtClean="0"/>
          </a:p>
          <a:p>
            <a:pPr lvl="1"/>
            <a:r>
              <a:rPr lang="en-US" sz="1600" dirty="0" smtClean="0"/>
              <a:t>Can be made private</a:t>
            </a:r>
          </a:p>
          <a:p>
            <a:r>
              <a:rPr lang="en-US" sz="2000" dirty="0" smtClean="0"/>
              <a:t>Add variable model Application</a:t>
            </a:r>
            <a:endParaRPr lang="id-ID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69" y="3398192"/>
            <a:ext cx="3600450" cy="2381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727869" y="3789040"/>
            <a:ext cx="7629525" cy="23907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924092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Employee : Controller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 bwMode="auto">
          <a:xfrm>
            <a:off x="365760" y="2011564"/>
            <a:ext cx="8326438" cy="156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create Constructor to call method </a:t>
            </a:r>
            <a:r>
              <a:rPr lang="en-US" sz="2000" dirty="0" err="1" smtClean="0"/>
              <a:t>addListener</a:t>
            </a:r>
            <a:r>
              <a:rPr lang="en-US" sz="2000" dirty="0" smtClean="0"/>
              <a:t> and </a:t>
            </a:r>
            <a:r>
              <a:rPr lang="en-US" sz="2000" dirty="0" err="1" smtClean="0"/>
              <a:t>addAdapter</a:t>
            </a:r>
            <a:r>
              <a:rPr lang="en-US" sz="2000" dirty="0" smtClean="0"/>
              <a:t> from the GUI</a:t>
            </a:r>
          </a:p>
          <a:p>
            <a:r>
              <a:rPr lang="en-US" sz="2000" dirty="0" smtClean="0"/>
              <a:t>Create method to set the Model Application</a:t>
            </a:r>
          </a:p>
          <a:p>
            <a:pPr lvl="1"/>
            <a:r>
              <a:rPr lang="en-US" sz="1600" dirty="0" smtClean="0"/>
              <a:t>Load the data after setting the model</a:t>
            </a:r>
            <a:endParaRPr lang="id-ID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2751165" cy="104070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4071471"/>
            <a:ext cx="4767635" cy="214351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1486605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chemeClr val="tx1"/>
                </a:solidFill>
              </a:rPr>
              <a:t>About MVC [2]</a:t>
            </a:r>
            <a:endParaRPr lang="en-US" sz="36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i="1" dirty="0" smtClean="0"/>
              <a:t>view should display model objects and contain presentation logic </a:t>
            </a:r>
            <a:r>
              <a:rPr lang="en-US" dirty="0" smtClean="0"/>
              <a:t>only. There should be no business logic or controller logic in the view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i="1" dirty="0" smtClean="0"/>
              <a:t>controller (along with its attending logic) acts as the </a:t>
            </a:r>
            <a:r>
              <a:rPr lang="en-US" dirty="0" smtClean="0"/>
              <a:t>mediator between the view and the model. The controller talks to the model and delivers model objects to the view to display.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6758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Employee : Controller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Content Placeholder 13"/>
          <p:cNvSpPr txBox="1">
            <a:spLocks/>
          </p:cNvSpPr>
          <p:nvPr/>
        </p:nvSpPr>
        <p:spPr bwMode="auto">
          <a:xfrm>
            <a:off x="365760" y="2011564"/>
            <a:ext cx="8326438" cy="1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Define the business process when the button pressed in </a:t>
            </a:r>
            <a:r>
              <a:rPr lang="en-US" sz="2000" dirty="0" err="1" smtClean="0"/>
              <a:t>actionPerformed</a:t>
            </a:r>
            <a:r>
              <a:rPr lang="en-US" sz="2000" dirty="0" smtClean="0"/>
              <a:t> method </a:t>
            </a:r>
            <a:endParaRPr lang="id-ID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10" y="2819475"/>
            <a:ext cx="4314867" cy="348984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1782329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Employee </a:t>
            </a:r>
            <a:r>
              <a:rPr lang="en-US" dirty="0" smtClean="0"/>
              <a:t>: Controller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65125" y="1993347"/>
            <a:ext cx="5188249" cy="344686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344" y="4663673"/>
            <a:ext cx="4313636" cy="158445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58431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Employee : Controller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Content Placeholder 13"/>
          <p:cNvSpPr txBox="1">
            <a:spLocks/>
          </p:cNvSpPr>
          <p:nvPr/>
        </p:nvSpPr>
        <p:spPr bwMode="auto">
          <a:xfrm>
            <a:off x="365760" y="2011564"/>
            <a:ext cx="8326438" cy="1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Define the business process to view the detail of selected Employee</a:t>
            </a:r>
            <a:endParaRPr lang="id-ID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24944"/>
            <a:ext cx="7019925" cy="14287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1824667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Employee : Controller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Content Placeholder 13"/>
          <p:cNvSpPr txBox="1">
            <a:spLocks/>
          </p:cNvSpPr>
          <p:nvPr/>
        </p:nvSpPr>
        <p:spPr bwMode="auto">
          <a:xfrm>
            <a:off x="365760" y="2011564"/>
            <a:ext cx="8326438" cy="1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Add/change a constructor so when the view will instantiate the controller on call</a:t>
            </a:r>
          </a:p>
          <a:p>
            <a:endParaRPr lang="en-US" sz="2000" dirty="0"/>
          </a:p>
          <a:p>
            <a:pPr lvl="1"/>
            <a:endParaRPr lang="en-US" sz="1600" dirty="0" smtClean="0"/>
          </a:p>
          <a:p>
            <a:endParaRPr lang="en-US" dirty="0" smtClean="0"/>
          </a:p>
          <a:p>
            <a:r>
              <a:rPr lang="en-US" sz="2000" dirty="0" smtClean="0"/>
              <a:t>Run the app by calling the View on driver class</a:t>
            </a:r>
            <a:endParaRPr lang="id-ID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20282"/>
            <a:ext cx="4441367" cy="135679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755576" y="4785340"/>
            <a:ext cx="4662587" cy="147765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7078111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Instantiate the new view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Pass the model application object to the new view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Close the current view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Example : </a:t>
            </a:r>
            <a:endParaRPr lang="id-ID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from one view display to another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645024"/>
            <a:ext cx="4772025" cy="191452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6431238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463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0" y="5786438"/>
            <a:ext cx="8326438" cy="728662"/>
          </a:xfrm>
          <a:prstGeom prst="rect">
            <a:avLst/>
          </a:prstGeom>
        </p:spPr>
        <p:txBody>
          <a:bodyPr/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Credits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M</a:t>
            </a:r>
            <a:r>
              <a:rPr lang="en-US" sz="1400" dirty="0" smtClean="0"/>
              <a:t>usic : </a:t>
            </a:r>
            <a:r>
              <a:rPr lang="en-US" sz="1400" dirty="0" err="1" smtClean="0"/>
              <a:t>Yonezawa</a:t>
            </a:r>
            <a:r>
              <a:rPr lang="en-US" sz="1400" dirty="0" smtClean="0"/>
              <a:t> </a:t>
            </a:r>
            <a:r>
              <a:rPr lang="en-US" sz="1400" dirty="0" err="1" smtClean="0"/>
              <a:t>Madoka</a:t>
            </a:r>
            <a:r>
              <a:rPr lang="en-US" sz="1400" dirty="0" smtClean="0"/>
              <a:t> - </a:t>
            </a:r>
            <a:r>
              <a:rPr lang="en-US" sz="1400" dirty="0" err="1" smtClean="0"/>
              <a:t>Oui</a:t>
            </a:r>
            <a:r>
              <a:rPr lang="en-US" sz="1400" dirty="0" smtClean="0"/>
              <a:t>! Ai </a:t>
            </a:r>
            <a:r>
              <a:rPr lang="en-US" sz="1400" dirty="0" err="1" smtClean="0"/>
              <a:t>Kotoba</a:t>
            </a:r>
            <a:r>
              <a:rPr lang="en-US" sz="1400" dirty="0" smtClean="0"/>
              <a:t> (Instrumental)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479634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MVC is </a:t>
            </a:r>
            <a:r>
              <a:rPr lang="en-US" dirty="0"/>
              <a:t>a software architectural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A paradigm</a:t>
            </a:r>
          </a:p>
          <a:p>
            <a:pPr lvl="1"/>
            <a:r>
              <a:rPr lang="en-US" dirty="0" smtClean="0"/>
              <a:t>An approach to structuring the software maintainable and flexible program code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http://upload.wikimedia.org/wikipedia/commons/thumb/a/a0/MVC-Process.svg/3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90" y="3594842"/>
            <a:ext cx="2247355" cy="247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1052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There’s a lot of approach to achieve it according to what programming language and coding style of the programmer</a:t>
            </a:r>
          </a:p>
          <a:p>
            <a:pPr lvl="1"/>
            <a:r>
              <a:rPr lang="en-US" dirty="0" smtClean="0"/>
              <a:t>MVC coding style might differ from one programmer to another</a:t>
            </a:r>
          </a:p>
          <a:p>
            <a:pPr lvl="1"/>
            <a:r>
              <a:rPr lang="en-US" dirty="0" smtClean="0"/>
              <a:t>The example here is only </a:t>
            </a:r>
            <a:r>
              <a:rPr lang="en-US" dirty="0" smtClean="0"/>
              <a:t>one </a:t>
            </a:r>
            <a:r>
              <a:rPr lang="en-US" dirty="0" smtClean="0"/>
              <a:t>of </a:t>
            </a:r>
            <a:r>
              <a:rPr lang="en-US" dirty="0" smtClean="0"/>
              <a:t>those</a:t>
            </a:r>
            <a:endParaRPr lang="en-US" dirty="0" smtClean="0"/>
          </a:p>
          <a:p>
            <a:pPr lvl="1"/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 descr="http://thumbs.dreamstime.com/z/vector-cartoon-programmer-working-his-computer-flat-style-3396979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82" y="3813914"/>
            <a:ext cx="2270100" cy="242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98204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POJO Class</a:t>
            </a:r>
          </a:p>
          <a:p>
            <a:r>
              <a:rPr lang="en-US" dirty="0" smtClean="0"/>
              <a:t>Application Class</a:t>
            </a:r>
          </a:p>
          <a:p>
            <a:r>
              <a:rPr lang="en-US" dirty="0" smtClean="0"/>
              <a:t>View Class</a:t>
            </a:r>
          </a:p>
          <a:p>
            <a:r>
              <a:rPr lang="en-US" dirty="0" smtClean="0"/>
              <a:t>Controller Class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elements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02" y="4221088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615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1563839"/>
          </a:xfrm>
        </p:spPr>
        <p:txBody>
          <a:bodyPr/>
          <a:lstStyle/>
          <a:p>
            <a:r>
              <a:rPr lang="en-US" dirty="0" smtClean="0"/>
              <a:t>POJO class</a:t>
            </a:r>
          </a:p>
          <a:p>
            <a:pPr lvl="1"/>
            <a:r>
              <a:rPr lang="en-US" dirty="0" smtClean="0"/>
              <a:t>Plain Old Java Object</a:t>
            </a:r>
          </a:p>
          <a:p>
            <a:r>
              <a:rPr lang="en-US" dirty="0" smtClean="0"/>
              <a:t>According to class diagram</a:t>
            </a:r>
            <a:endParaRPr lang="id-ID" dirty="0"/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365125" y="3861421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Application Class</a:t>
            </a:r>
            <a:endParaRPr lang="id-ID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65760" y="4534554"/>
            <a:ext cx="8326438" cy="16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Contains business process functions</a:t>
            </a:r>
          </a:p>
          <a:p>
            <a:pPr lvl="1"/>
            <a:r>
              <a:rPr lang="en-US" dirty="0" smtClean="0"/>
              <a:t>as defined in use case diagram</a:t>
            </a:r>
          </a:p>
          <a:p>
            <a:r>
              <a:rPr lang="en-US" dirty="0" smtClean="0"/>
              <a:t>Where the other object lives</a:t>
            </a:r>
          </a:p>
        </p:txBody>
      </p:sp>
    </p:spTree>
    <p:extLst>
      <p:ext uri="{BB962C8B-B14F-4D97-AF65-F5344CB8AC3E}">
        <p14:creationId xmlns:p14="http://schemas.microsoft.com/office/powerpoint/2010/main" val="86340275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Class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1563839"/>
          </a:xfrm>
        </p:spPr>
        <p:txBody>
          <a:bodyPr/>
          <a:lstStyle/>
          <a:p>
            <a:r>
              <a:rPr lang="en-US" dirty="0" smtClean="0"/>
              <a:t>Purely to </a:t>
            </a:r>
            <a:r>
              <a:rPr lang="en-US" dirty="0"/>
              <a:t>receive input and display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No business or logic process</a:t>
            </a:r>
          </a:p>
          <a:p>
            <a:pPr lvl="1"/>
            <a:r>
              <a:rPr lang="en-US" dirty="0"/>
              <a:t>Unless it is </a:t>
            </a:r>
            <a:r>
              <a:rPr lang="en-US" dirty="0" smtClean="0"/>
              <a:t>closely </a:t>
            </a:r>
            <a:r>
              <a:rPr lang="en-US" dirty="0"/>
              <a:t>related to the </a:t>
            </a:r>
            <a:r>
              <a:rPr lang="en-US" dirty="0" smtClean="0"/>
              <a:t>display procedure (presentation logic)</a:t>
            </a:r>
            <a:endParaRPr lang="id-ID" dirty="0"/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365125" y="3861421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Controller Class</a:t>
            </a:r>
            <a:endParaRPr lang="id-ID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65760" y="4534554"/>
            <a:ext cx="8326438" cy="16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Connect the view to the application</a:t>
            </a:r>
          </a:p>
          <a:p>
            <a:r>
              <a:rPr lang="en-US" dirty="0" smtClean="0"/>
              <a:t>The controller </a:t>
            </a:r>
            <a:r>
              <a:rPr lang="en-US" dirty="0"/>
              <a:t>always selects the next view.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7114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theme/theme1.xml><?xml version="1.0" encoding="utf-8"?>
<a:theme xmlns:a="http://schemas.openxmlformats.org/drawingml/2006/main" name="Template Informatika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</Template>
  <TotalTime>43152</TotalTime>
  <Words>922</Words>
  <Application>Microsoft Office PowerPoint</Application>
  <PresentationFormat>On-screen Show (4:3)</PresentationFormat>
  <Paragraphs>213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Lucida Grande</vt:lpstr>
      <vt:lpstr>ＭＳ Ｐゴシック</vt:lpstr>
      <vt:lpstr>Aharoni</vt:lpstr>
      <vt:lpstr>Arial</vt:lpstr>
      <vt:lpstr>Berlin Sans FB Demi</vt:lpstr>
      <vt:lpstr>Brush Script Std</vt:lpstr>
      <vt:lpstr>Calibri</vt:lpstr>
      <vt:lpstr>Verdana</vt:lpstr>
      <vt:lpstr>Wingdings</vt:lpstr>
      <vt:lpstr>Template Informatika</vt:lpstr>
      <vt:lpstr>CSG2H3  Object Oriented Programming</vt:lpstr>
      <vt:lpstr>Architecture vs Pattern ?</vt:lpstr>
      <vt:lpstr>About MVC [1]</vt:lpstr>
      <vt:lpstr>About MVC [2]</vt:lpstr>
      <vt:lpstr>Note</vt:lpstr>
      <vt:lpstr>Note</vt:lpstr>
      <vt:lpstr>MVC elements</vt:lpstr>
      <vt:lpstr>Model Class</vt:lpstr>
      <vt:lpstr>View Class</vt:lpstr>
      <vt:lpstr>MVC Approach : Driver Console</vt:lpstr>
      <vt:lpstr>MVC Approach : 1 view - 1 controller</vt:lpstr>
      <vt:lpstr>MVC Approach : n view - n controller</vt:lpstr>
      <vt:lpstr>MVC Approach : n view - 1 controller</vt:lpstr>
      <vt:lpstr>Tutorial MVC</vt:lpstr>
      <vt:lpstr>POJO Example : Employee - Manager</vt:lpstr>
      <vt:lpstr>Application Class</vt:lpstr>
      <vt:lpstr>Model Class</vt:lpstr>
      <vt:lpstr>Employee class</vt:lpstr>
      <vt:lpstr>Manager class</vt:lpstr>
      <vt:lpstr>Application Class</vt:lpstr>
      <vt:lpstr>Application Class</vt:lpstr>
      <vt:lpstr>Application Class</vt:lpstr>
      <vt:lpstr>Application Class</vt:lpstr>
      <vt:lpstr>Application Class</vt:lpstr>
      <vt:lpstr>Application Class : additional</vt:lpstr>
      <vt:lpstr>Application Class : additional</vt:lpstr>
      <vt:lpstr>Console-based Application</vt:lpstr>
      <vt:lpstr>Driver Application class</vt:lpstr>
      <vt:lpstr>Driver Application class</vt:lpstr>
      <vt:lpstr>Driver Application class</vt:lpstr>
      <vt:lpstr>Question?</vt:lpstr>
      <vt:lpstr>GUI Application</vt:lpstr>
      <vt:lpstr>View Employee GUI</vt:lpstr>
      <vt:lpstr>View Employee GUI</vt:lpstr>
      <vt:lpstr>View Employee GUI</vt:lpstr>
      <vt:lpstr>View Employee GUI</vt:lpstr>
      <vt:lpstr>View Employee GUI</vt:lpstr>
      <vt:lpstr>View Employee : Controller</vt:lpstr>
      <vt:lpstr>View Employee : Controller</vt:lpstr>
      <vt:lpstr>View Employee : Controller</vt:lpstr>
      <vt:lpstr>View Employee : Controller</vt:lpstr>
      <vt:lpstr>View Employee : Controller</vt:lpstr>
      <vt:lpstr>View Employee : Controller</vt:lpstr>
      <vt:lpstr>Move from one view display to another</vt:lpstr>
      <vt:lpstr>Question?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DIG2c3 Pemrograman Berorientasi Objek</dc:title>
  <dc:creator>undeed</dc:creator>
  <cp:lastModifiedBy>anditya arifianto</cp:lastModifiedBy>
  <cp:revision>752</cp:revision>
  <dcterms:created xsi:type="dcterms:W3CDTF">2013-09-02T21:35:21Z</dcterms:created>
  <dcterms:modified xsi:type="dcterms:W3CDTF">2015-04-15T06:05:55Z</dcterms:modified>
</cp:coreProperties>
</file>