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72" r:id="rId10"/>
    <p:sldId id="274" r:id="rId11"/>
    <p:sldId id="263" r:id="rId12"/>
    <p:sldId id="264" r:id="rId13"/>
    <p:sldId id="275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8" r:id="rId23"/>
    <p:sldId id="281" r:id="rId24"/>
    <p:sldId id="282" r:id="rId25"/>
    <p:sldId id="290" r:id="rId26"/>
    <p:sldId id="291" r:id="rId27"/>
    <p:sldId id="283" r:id="rId28"/>
    <p:sldId id="284" r:id="rId29"/>
    <p:sldId id="292" r:id="rId30"/>
    <p:sldId id="293" r:id="rId31"/>
    <p:sldId id="294" r:id="rId32"/>
    <p:sldId id="285" r:id="rId33"/>
    <p:sldId id="286" r:id="rId34"/>
    <p:sldId id="295" r:id="rId35"/>
    <p:sldId id="298" r:id="rId36"/>
    <p:sldId id="296" r:id="rId37"/>
    <p:sldId id="297" r:id="rId38"/>
    <p:sldId id="287" r:id="rId39"/>
    <p:sldId id="289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0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CD6F2-3308-4697-B741-F5596ED63700}" type="datetimeFigureOut">
              <a:rPr lang="en-US" smtClean="0"/>
              <a:pPr/>
              <a:t>05/02/2014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F6C50-D289-43AD-806C-2A78E27FE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F6C50-D289-43AD-806C-2A78E27FE6D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14EA-8C95-42F6-AD9A-99BEA06E7B89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CA40-E14F-4E75-864C-169368C71F1C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A49E-4818-46D5-98AB-F4F13BEDC948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5952-E5B1-426B-8A62-04CD99C12468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B98F-217E-4710-B801-6F87086D64DF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C7CC-4F68-464B-8734-7D962AD41F35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259-9E69-4CEC-9878-79AC762F3155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53BA-BB54-4CFE-8F7B-826FECFB800D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A102-CD78-48DB-AE6C-43A92F5F1908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6AEC-6389-4850-A1CB-1D6A6993052D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D412-8455-4A12-B4A9-2DBD00807507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FA3B-592C-4D73-8142-E9615B3CC431}" type="datetime1">
              <a:rPr lang="en-US" smtClean="0"/>
              <a:pPr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2582-BAFA-439C-8D78-0F8C84284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CSG2H3</a:t>
            </a:r>
            <a:br>
              <a:rPr lang="en-US" sz="3600" b="1" dirty="0" smtClean="0"/>
            </a:br>
            <a:r>
              <a:rPr lang="en-US" sz="3600" b="1" dirty="0" smtClean="0"/>
              <a:t>PEMROGRAMAN BERORIENTASI OBJEK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0775"/>
            <a:ext cx="6685722" cy="2057400"/>
          </a:xfrm>
        </p:spPr>
        <p:txBody>
          <a:bodyPr>
            <a:normAutofit lnSpcReduction="10000"/>
          </a:bodyPr>
          <a:lstStyle/>
          <a:p>
            <a:r>
              <a:rPr lang="en-US" sz="4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Pengenalan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Programming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MUB 2014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Aplikasi</a:t>
            </a:r>
            <a:r>
              <a:rPr lang="en-US" dirty="0" smtClean="0"/>
              <a:t> Java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5484"/>
            <a:ext cx="8229600" cy="4525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Stand alone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Applets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Windows (GUI)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 </a:t>
            </a:r>
            <a:r>
              <a:rPr lang="en-US" dirty="0" err="1" smtClean="0"/>
              <a:t>Servlet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Java Server Pages (JSP)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 Beans </a:t>
            </a:r>
            <a:r>
              <a:rPr lang="en-US" dirty="0" err="1" smtClean="0"/>
              <a:t>dan</a:t>
            </a:r>
            <a:r>
              <a:rPr lang="en-US" dirty="0" smtClean="0"/>
              <a:t> Enterprise Java Beans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 Micro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Sederhana</a:t>
            </a:r>
            <a:r>
              <a:rPr lang="en-US" dirty="0"/>
              <a:t> (Simple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Oriented)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Terinterpretasi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Berkinerja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(Interpreted)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Kokoh</a:t>
            </a:r>
            <a:r>
              <a:rPr lang="en-US" dirty="0" smtClean="0"/>
              <a:t>(Robust)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Aman</a:t>
            </a:r>
            <a:r>
              <a:rPr lang="en-US" dirty="0" smtClean="0"/>
              <a:t> (Secure)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(Architecture </a:t>
            </a:r>
            <a:r>
              <a:rPr lang="en-US" dirty="0"/>
              <a:t>Neutral 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Multithreaded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(Java Virtual Machine)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Code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– 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yang </a:t>
            </a:r>
            <a:r>
              <a:rPr lang="en-US" dirty="0" err="1" smtClean="0"/>
              <a:t>menjalankan</a:t>
            </a:r>
            <a:r>
              <a:rPr lang="en-US" dirty="0" smtClean="0"/>
              <a:t> program Java</a:t>
            </a:r>
          </a:p>
          <a:p>
            <a:pPr lvl="1"/>
            <a:r>
              <a:rPr lang="en-US" dirty="0" smtClean="0"/>
              <a:t>JVM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menginterpretasi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JVM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device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Write once, run anywhere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C++,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risau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pembuangan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Garbage Collection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5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Code Security</a:t>
            </a:r>
            <a:endParaRPr lang="en-US" dirty="0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33400" y="2286000"/>
            <a:ext cx="2514600" cy="3311525"/>
            <a:chOff x="144" y="1418"/>
            <a:chExt cx="1584" cy="2086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44" y="1728"/>
              <a:ext cx="1584" cy="1776"/>
              <a:chOff x="144" y="1728"/>
              <a:chExt cx="1584" cy="1776"/>
            </a:xfrm>
          </p:grpSpPr>
          <p:sp>
            <p:nvSpPr>
              <p:cNvPr id="9" name="Rectangle 24"/>
              <p:cNvSpPr>
                <a:spLocks noChangeArrowheads="1"/>
              </p:cNvSpPr>
              <p:nvPr/>
            </p:nvSpPr>
            <p:spPr bwMode="auto">
              <a:xfrm>
                <a:off x="144" y="1728"/>
                <a:ext cx="1584" cy="17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336" y="1920"/>
                <a:ext cx="1200" cy="1392"/>
                <a:chOff x="576" y="1728"/>
                <a:chExt cx="1200" cy="1392"/>
              </a:xfrm>
            </p:grpSpPr>
            <p:sp>
              <p:nvSpPr>
                <p:cNvPr id="11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2736"/>
                  <a:ext cx="1200" cy="38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 dirty="0">
                      <a:latin typeface="Times New Roman" pitchFamily="18" charset="0"/>
                    </a:rPr>
                    <a:t>.class</a:t>
                  </a:r>
                  <a:endParaRPr lang="en-GB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2" name="AutoShape 6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432"/>
                </a:xfrm>
                <a:prstGeom prst="foldedCorner">
                  <a:avLst>
                    <a:gd name="adj" fmla="val 1493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>
                      <a:latin typeface="Times New Roman" pitchFamily="18" charset="0"/>
                    </a:rPr>
                    <a:t>.java</a:t>
                  </a:r>
                  <a:endParaRPr lang="en-GB" sz="2400">
                    <a:latin typeface="Times New Roman" pitchFamily="18" charset="0"/>
                  </a:endParaRPr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1104" y="2160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94" y="2234"/>
                  <a:ext cx="5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2400">
                      <a:latin typeface="Times New Roman" pitchFamily="18" charset="0"/>
                    </a:rPr>
                    <a:t>javac</a:t>
                  </a:r>
                  <a:endParaRPr lang="en-GB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568" y="1418"/>
              <a:ext cx="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</a:rPr>
                <a:t>Compile</a:t>
              </a:r>
              <a:endParaRPr lang="en-GB" sz="2400" dirty="0">
                <a:latin typeface="Times New Roman" pitchFamily="18" charset="0"/>
              </a:endParaRP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867400" y="228600"/>
            <a:ext cx="3048000" cy="6283325"/>
            <a:chOff x="3456" y="26"/>
            <a:chExt cx="1920" cy="3958"/>
          </a:xfrm>
        </p:grpSpPr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3456" y="336"/>
              <a:ext cx="1920" cy="3648"/>
              <a:chOff x="3456" y="336"/>
              <a:chExt cx="1920" cy="3648"/>
            </a:xfrm>
          </p:grpSpPr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3456" y="336"/>
                <a:ext cx="1920" cy="3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22"/>
              <p:cNvGrpSpPr>
                <a:grpSpLocks/>
              </p:cNvGrpSpPr>
              <p:nvPr/>
            </p:nvGrpSpPr>
            <p:grpSpPr bwMode="auto">
              <a:xfrm>
                <a:off x="3552" y="480"/>
                <a:ext cx="1728" cy="3360"/>
                <a:chOff x="3552" y="480"/>
                <a:chExt cx="1728" cy="3360"/>
              </a:xfrm>
            </p:grpSpPr>
            <p:sp>
              <p:nvSpPr>
                <p:cNvPr id="20" name="AutoShape 7"/>
                <p:cNvSpPr>
                  <a:spLocks noChangeArrowheads="1"/>
                </p:cNvSpPr>
                <p:nvPr/>
              </p:nvSpPr>
              <p:spPr bwMode="auto">
                <a:xfrm>
                  <a:off x="3840" y="480"/>
                  <a:ext cx="1152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 dirty="0">
                      <a:latin typeface="Times New Roman" pitchFamily="18" charset="0"/>
                    </a:rPr>
                    <a:t>Class loader</a:t>
                  </a:r>
                  <a:endParaRPr lang="en-GB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21" name="AutoShape 8"/>
                <p:cNvSpPr>
                  <a:spLocks noChangeArrowheads="1"/>
                </p:cNvSpPr>
                <p:nvPr/>
              </p:nvSpPr>
              <p:spPr bwMode="auto">
                <a:xfrm>
                  <a:off x="3552" y="1248"/>
                  <a:ext cx="172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>
                      <a:latin typeface="Times New Roman" pitchFamily="18" charset="0"/>
                    </a:rPr>
                    <a:t>Byte code verifier</a:t>
                  </a:r>
                  <a:endParaRPr lang="en-GB" sz="2400">
                    <a:latin typeface="Times New Roman" pitchFamily="18" charset="0"/>
                  </a:endParaRPr>
                </a:p>
              </p:txBody>
            </p:sp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3936" y="2016"/>
                  <a:ext cx="1104" cy="336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>
                      <a:latin typeface="Times New Roman" pitchFamily="18" charset="0"/>
                    </a:rPr>
                    <a:t>Interpreter</a:t>
                  </a:r>
                  <a:endParaRPr lang="en-GB" sz="2400">
                    <a:latin typeface="Times New Roman" pitchFamily="18" charset="0"/>
                  </a:endParaRPr>
                </a:p>
              </p:txBody>
            </p:sp>
            <p:sp>
              <p:nvSpPr>
                <p:cNvPr id="23" name="Oval 10"/>
                <p:cNvSpPr>
                  <a:spLocks noChangeArrowheads="1"/>
                </p:cNvSpPr>
                <p:nvPr/>
              </p:nvSpPr>
              <p:spPr bwMode="auto">
                <a:xfrm>
                  <a:off x="3888" y="2736"/>
                  <a:ext cx="1200" cy="33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 dirty="0">
                      <a:latin typeface="Times New Roman" pitchFamily="18" charset="0"/>
                    </a:rPr>
                    <a:t>Runtime</a:t>
                  </a:r>
                  <a:endParaRPr lang="en-GB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AutoShape 11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1152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2400" dirty="0">
                      <a:latin typeface="Times New Roman" pitchFamily="18" charset="0"/>
                    </a:rPr>
                    <a:t>Hardware</a:t>
                  </a:r>
                  <a:endParaRPr lang="en-GB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86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63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235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17"/>
                <p:cNvSpPr>
                  <a:spLocks noChangeShapeType="1"/>
                </p:cNvSpPr>
                <p:nvPr/>
              </p:nvSpPr>
              <p:spPr bwMode="auto">
                <a:xfrm>
                  <a:off x="4464" y="307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080" y="26"/>
              <a:ext cx="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itchFamily="18" charset="0"/>
                </a:rPr>
                <a:t>Runtime</a:t>
              </a: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29" name="Freeform 32"/>
          <p:cNvSpPr>
            <a:spLocks/>
          </p:cNvSpPr>
          <p:nvPr/>
        </p:nvSpPr>
        <p:spPr bwMode="auto">
          <a:xfrm>
            <a:off x="1676400" y="3768725"/>
            <a:ext cx="2819400" cy="22098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0" y="1392"/>
              </a:cxn>
              <a:cxn ang="0">
                <a:pos x="1776" y="1392"/>
              </a:cxn>
              <a:cxn ang="0">
                <a:pos x="1776" y="0"/>
              </a:cxn>
            </a:cxnLst>
            <a:rect l="0" t="0" r="r" b="b"/>
            <a:pathLst>
              <a:path w="1776" h="1392">
                <a:moveTo>
                  <a:pt x="0" y="960"/>
                </a:moveTo>
                <a:lnTo>
                  <a:pt x="0" y="1392"/>
                </a:lnTo>
                <a:lnTo>
                  <a:pt x="1776" y="1392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>
            <a:off x="4495800" y="1254125"/>
            <a:ext cx="1981200" cy="11430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0" y="0"/>
              </a:cxn>
              <a:cxn ang="0">
                <a:pos x="1248" y="0"/>
              </a:cxn>
            </a:cxnLst>
            <a:rect l="0" t="0" r="r" b="b"/>
            <a:pathLst>
              <a:path w="1248" h="672">
                <a:moveTo>
                  <a:pt x="0" y="672"/>
                </a:moveTo>
                <a:lnTo>
                  <a:pt x="0" y="0"/>
                </a:lnTo>
                <a:lnTo>
                  <a:pt x="124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479925" y="12192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itchFamily="18" charset="0"/>
              </a:rPr>
              <a:t>java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33" name="Cloud 32"/>
          <p:cNvSpPr/>
          <p:nvPr/>
        </p:nvSpPr>
        <p:spPr>
          <a:xfrm>
            <a:off x="3429000" y="2362200"/>
            <a:ext cx="2057400" cy="1371600"/>
          </a:xfrm>
          <a:prstGeom prst="cloud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924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Pengamanan</a:t>
            </a:r>
            <a:r>
              <a:rPr lang="en-US" dirty="0" smtClean="0"/>
              <a:t> 3 Lapis :</a:t>
            </a:r>
          </a:p>
          <a:p>
            <a:pPr marL="971550" lvl="1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Class loader</a:t>
            </a:r>
          </a:p>
          <a:p>
            <a:pPr marL="971550" lvl="1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local disk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Trojan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local disk yang </a:t>
            </a:r>
            <a:r>
              <a:rPr lang="en-US" dirty="0" err="1" smtClean="0"/>
              <a:t>dimuat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2.   </a:t>
            </a:r>
            <a:r>
              <a:rPr lang="en-US" b="1" dirty="0" err="1" smtClean="0">
                <a:solidFill>
                  <a:srgbClr val="0070C0"/>
                </a:solidFill>
              </a:rPr>
              <a:t>Bytecode</a:t>
            </a:r>
            <a:r>
              <a:rPr lang="en-US" b="1" dirty="0" smtClean="0">
                <a:solidFill>
                  <a:srgbClr val="0070C0"/>
                </a:solidFill>
              </a:rPr>
              <a:t> verifier</a:t>
            </a:r>
          </a:p>
          <a:p>
            <a:pPr marL="971550" lvl="1" indent="-514350">
              <a:buNone/>
            </a:pPr>
            <a:r>
              <a:rPr lang="en-US" dirty="0" smtClean="0"/>
              <a:t>	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–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3.   </a:t>
            </a:r>
            <a:r>
              <a:rPr lang="en-US" b="1" dirty="0" err="1" smtClean="0">
                <a:solidFill>
                  <a:srgbClr val="0070C0"/>
                </a:solidFill>
              </a:rPr>
              <a:t>Manajemen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Keamanan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971550" lvl="1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program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file, port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windowing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pic>
        <p:nvPicPr>
          <p:cNvPr id="1025" name="Picture 1" descr="G1000000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9200" y="1752600"/>
            <a:ext cx="6248400" cy="147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6700" y="3581400"/>
            <a:ext cx="8610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800" dirty="0"/>
              <a:t>Java </a:t>
            </a:r>
            <a:r>
              <a:rPr lang="en-US" sz="2800" i="1" dirty="0"/>
              <a:t>compiler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kompilasi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i="1" dirty="0"/>
              <a:t>source code</a:t>
            </a:r>
            <a:r>
              <a:rPr lang="en-US" sz="2800" dirty="0"/>
              <a:t>  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(</a:t>
            </a:r>
            <a:r>
              <a:rPr lang="en-US" sz="2800" b="1" dirty="0" smtClean="0"/>
              <a:t>.</a:t>
            </a:r>
            <a:r>
              <a:rPr lang="en-US" sz="2800" b="1" dirty="0"/>
              <a:t>java</a:t>
            </a:r>
            <a:r>
              <a:rPr lang="en-US" sz="2800" dirty="0"/>
              <a:t>)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/>
              <a:t>Java </a:t>
            </a:r>
            <a:r>
              <a:rPr lang="en-US" sz="2800" i="1" dirty="0" err="1"/>
              <a:t>bytecodes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b="1" dirty="0"/>
              <a:t>.</a:t>
            </a:r>
            <a:r>
              <a:rPr lang="en-US" sz="2800" b="1" dirty="0" smtClean="0"/>
              <a:t>class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Program </a:t>
            </a:r>
            <a:r>
              <a:rPr lang="en-US" sz="2400" dirty="0"/>
              <a:t>Java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kompilasi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i="1" dirty="0"/>
              <a:t>platform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 smtClean="0"/>
              <a:t>Java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Virtual </a:t>
            </a:r>
            <a:r>
              <a:rPr lang="en-US" sz="2400" i="1" dirty="0"/>
              <a:t>Machine </a:t>
            </a:r>
            <a:r>
              <a:rPr lang="en-US" sz="2400" dirty="0"/>
              <a:t>(JVM)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5870716"/>
            <a:ext cx="4139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Write Once Run Anywhere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Porgram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hello world*/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static void main 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(“Hello World!”)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endParaRPr lang="en-US" dirty="0" smtClean="0"/>
          </a:p>
          <a:p>
            <a:r>
              <a:rPr lang="en-US" dirty="0" smtClean="0"/>
              <a:t>Java --&gt; case </a:t>
            </a:r>
            <a:r>
              <a:rPr lang="en-US" dirty="0" err="1" smtClean="0"/>
              <a:t>sensitif</a:t>
            </a:r>
            <a:r>
              <a:rPr lang="en-US" dirty="0" smtClean="0"/>
              <a:t> (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B050"/>
                </a:solidFill>
              </a:rPr>
              <a:t>/*…*/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//…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Mengkompilasi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Kompilasi</a:t>
            </a:r>
            <a:endParaRPr lang="en-US" dirty="0" smtClean="0"/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HelloWorld.java</a:t>
            </a:r>
          </a:p>
          <a:p>
            <a:pPr lvl="1"/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sufiks</a:t>
            </a:r>
            <a:r>
              <a:rPr lang="en-US" dirty="0" smtClean="0"/>
              <a:t> .java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file </a:t>
            </a:r>
            <a:r>
              <a:rPr lang="en-US" dirty="0" err="1" smtClean="0">
                <a:solidFill>
                  <a:srgbClr val="FF0000"/>
                </a:solidFill>
              </a:rPr>
              <a:t>HelloWorld.class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Menjalankan</a:t>
            </a:r>
            <a:endParaRPr 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lvl="1"/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tanpa</a:t>
            </a:r>
            <a:r>
              <a:rPr lang="en-US" dirty="0" smtClean="0"/>
              <a:t> </a:t>
            </a:r>
            <a:r>
              <a:rPr lang="en-US" dirty="0" err="1" smtClean="0"/>
              <a:t>suffiks</a:t>
            </a:r>
            <a:r>
              <a:rPr lang="en-US" dirty="0" smtClean="0"/>
              <a:t> .class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Java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Java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pemrograman</a:t>
            </a:r>
            <a:r>
              <a:rPr lang="en-US" dirty="0" smtClean="0"/>
              <a:t> java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program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program java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smtClean="0"/>
              <a:t>Entry point java </a:t>
            </a:r>
            <a:r>
              <a:rPr lang="en-US" dirty="0" err="1" smtClean="0"/>
              <a:t>adalah</a:t>
            </a:r>
            <a:r>
              <a:rPr lang="en-US" dirty="0" smtClean="0"/>
              <a:t> : method main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main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(yang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)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main (Kita/user </a:t>
            </a:r>
            <a:r>
              <a:rPr lang="en-US" dirty="0" err="1" smtClean="0"/>
              <a:t>memilih</a:t>
            </a:r>
            <a:r>
              <a:rPr lang="en-US" dirty="0" smtClean="0"/>
              <a:t> main yang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Method yang public 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Method yang static 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void 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parameter (String </a:t>
            </a:r>
            <a:r>
              <a:rPr lang="en-US" dirty="0" err="1" smtClean="0"/>
              <a:t>args</a:t>
            </a:r>
            <a:r>
              <a:rPr lang="en-US" dirty="0" smtClean="0"/>
              <a:t>[])  yang </a:t>
            </a:r>
            <a:r>
              <a:rPr lang="en-US" dirty="0" err="1" smtClean="0"/>
              <a:t>merupakan</a:t>
            </a:r>
            <a:r>
              <a:rPr lang="en-US" dirty="0" smtClean="0"/>
              <a:t> parameter </a:t>
            </a:r>
            <a:r>
              <a:rPr lang="en-US" dirty="0" err="1" smtClean="0"/>
              <a:t>dari</a:t>
            </a:r>
            <a:r>
              <a:rPr lang="en-US" dirty="0" smtClean="0"/>
              <a:t> user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Di  </a:t>
            </a:r>
            <a:r>
              <a:rPr lang="en-US" dirty="0" err="1" smtClean="0">
                <a:solidFill>
                  <a:srgbClr val="0070C0"/>
                </a:solidFill>
              </a:rPr>
              <a:t>Bahasa</a:t>
            </a:r>
            <a:r>
              <a:rPr lang="en-US" dirty="0" smtClean="0">
                <a:solidFill>
                  <a:srgbClr val="0070C0"/>
                </a:solidFill>
              </a:rPr>
              <a:t> C :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main(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argc</a:t>
            </a:r>
            <a:r>
              <a:rPr lang="en-US" dirty="0" smtClean="0">
                <a:solidFill>
                  <a:srgbClr val="0070C0"/>
                </a:solidFill>
              </a:rPr>
              <a:t>, char*</a:t>
            </a:r>
            <a:r>
              <a:rPr lang="en-US" dirty="0" err="1" smtClean="0">
                <a:solidFill>
                  <a:srgbClr val="0070C0"/>
                </a:solidFill>
              </a:rPr>
              <a:t>argv</a:t>
            </a:r>
            <a:r>
              <a:rPr lang="en-US" dirty="0" smtClean="0">
                <a:solidFill>
                  <a:srgbClr val="0070C0"/>
                </a:solidFill>
              </a:rPr>
              <a:t>[]);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Array </a:t>
            </a:r>
            <a:r>
              <a:rPr lang="en-US" dirty="0" err="1" smtClean="0">
                <a:solidFill>
                  <a:srgbClr val="0070C0"/>
                </a:solidFill>
              </a:rPr>
              <a:t>di</a:t>
            </a:r>
            <a:r>
              <a:rPr lang="en-US" dirty="0" smtClean="0">
                <a:solidFill>
                  <a:srgbClr val="0070C0"/>
                </a:solidFill>
              </a:rPr>
              <a:t> java </a:t>
            </a:r>
            <a:r>
              <a:rPr lang="en-US" dirty="0" err="1" smtClean="0">
                <a:solidFill>
                  <a:srgbClr val="0070C0"/>
                </a:solidFill>
              </a:rPr>
              <a:t>punya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informasi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panjang</a:t>
            </a:r>
            <a:r>
              <a:rPr lang="en-US" dirty="0" smtClean="0">
                <a:solidFill>
                  <a:srgbClr val="0070C0"/>
                </a:solidFill>
              </a:rPr>
              <a:t> : </a:t>
            </a:r>
            <a:r>
              <a:rPr lang="en-US" dirty="0" err="1" smtClean="0">
                <a:solidFill>
                  <a:srgbClr val="0070C0"/>
                </a:solidFill>
              </a:rPr>
              <a:t>arg.length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err="1" smtClean="0">
                <a:solidFill>
                  <a:srgbClr val="0070C0"/>
                </a:solidFill>
              </a:rPr>
              <a:t>seperti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argc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bahasa</a:t>
            </a:r>
            <a:r>
              <a:rPr lang="en-US" dirty="0" smtClean="0">
                <a:solidFill>
                  <a:srgbClr val="0070C0"/>
                </a:solidFill>
              </a:rPr>
              <a:t> C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Elemen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dari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arg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sama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seperti</a:t>
            </a:r>
            <a:r>
              <a:rPr lang="en-US" dirty="0" smtClean="0">
                <a:solidFill>
                  <a:srgbClr val="0070C0"/>
                </a:solidFill>
              </a:rPr>
              <a:t> char*</a:t>
            </a:r>
            <a:r>
              <a:rPr lang="en-US" dirty="0" err="1" smtClean="0">
                <a:solidFill>
                  <a:srgbClr val="0070C0"/>
                </a:solidFill>
              </a:rPr>
              <a:t>argv</a:t>
            </a:r>
            <a:r>
              <a:rPr lang="en-US" dirty="0" smtClean="0">
                <a:solidFill>
                  <a:srgbClr val="0070C0"/>
                </a:solidFill>
              </a:rPr>
              <a:t>[] </a:t>
            </a:r>
            <a:r>
              <a:rPr lang="en-US" dirty="0" err="1" smtClean="0">
                <a:solidFill>
                  <a:srgbClr val="0070C0"/>
                </a:solidFill>
              </a:rPr>
              <a:t>di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bahasa</a:t>
            </a:r>
            <a:r>
              <a:rPr lang="en-US" dirty="0" smtClean="0">
                <a:solidFill>
                  <a:srgbClr val="0070C0"/>
                </a:solidFill>
              </a:rPr>
              <a:t> C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(“Hello World”)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kelas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standar</a:t>
            </a:r>
            <a:r>
              <a:rPr lang="en-US" dirty="0" smtClean="0">
                <a:sym typeface="Wingdings" pitchFamily="2" charset="2"/>
              </a:rPr>
              <a:t>/default)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>
                <a:sym typeface="Wingdings" pitchFamily="2" charset="2"/>
              </a:rPr>
              <a:t>  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objek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PrintWriter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println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yg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mengambil</a:t>
            </a:r>
            <a:r>
              <a:rPr lang="en-US" dirty="0" smtClean="0">
                <a:sym typeface="Wingdings" pitchFamily="2" charset="2"/>
              </a:rPr>
              <a:t> parameter </a:t>
            </a:r>
            <a:r>
              <a:rPr lang="en-US" dirty="0" err="1" smtClean="0">
                <a:sym typeface="Wingdings" pitchFamily="2" charset="2"/>
              </a:rPr>
              <a:t>bertipe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Java Programming - MUB2014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primitif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operator </a:t>
            </a:r>
            <a:r>
              <a:rPr lang="en-US" dirty="0" err="1" smtClean="0"/>
              <a:t>terhadapt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endParaRPr lang="en-US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Kondisional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Java Programming - MUB2014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primitif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bawaan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 </a:t>
            </a:r>
            <a:r>
              <a:rPr lang="en-US" b="1" dirty="0" smtClean="0"/>
              <a:t>yang </a:t>
            </a:r>
            <a:r>
              <a:rPr lang="en-US" b="1" dirty="0" err="1" smtClean="0"/>
              <a:t>bukan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endParaRPr lang="en-US" b="1" dirty="0" smtClean="0"/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2 bytes (16 bits) : range -32768 to 32767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4 bytes (32 bits) : range -2147483648 to 2147483647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long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8 bytes (64 bits) : -9223372036854775808 to 9223372036854775807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1 byte (8 bit) : range -128 to 127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c</a:t>
            </a:r>
            <a:r>
              <a:rPr lang="en-US" dirty="0" smtClean="0"/>
              <a:t>har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float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 4 bytes 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double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 8 bytes 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FF0000"/>
                </a:solidFill>
              </a:rPr>
              <a:t>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Java Programming - MUB2014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Operator Java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Slide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Operator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Bit: &gt;&gt;&gt; (unsigned shift)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Assignment : &gt;&gt;&gt;=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String :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penggabungan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String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Matematika</a:t>
            </a:r>
            <a:r>
              <a:rPr lang="en-US" dirty="0" smtClean="0"/>
              <a:t> : +, -, *, /, %(modulus), unary + -</a:t>
            </a:r>
          </a:p>
          <a:p>
            <a:r>
              <a:rPr lang="en-US" dirty="0" err="1" smtClean="0"/>
              <a:t>Perbandingan</a:t>
            </a:r>
            <a:r>
              <a:rPr lang="en-US" dirty="0" smtClean="0"/>
              <a:t> : ==, !=, &lt;, &gt;, &lt;=, &gt;=</a:t>
            </a:r>
          </a:p>
          <a:p>
            <a:r>
              <a:rPr lang="en-US" dirty="0" smtClean="0"/>
              <a:t>Boolean : &amp;&amp;, ||, !</a:t>
            </a:r>
          </a:p>
          <a:p>
            <a:r>
              <a:rPr lang="en-US" dirty="0" smtClean="0"/>
              <a:t>Bit : &amp;, |, ~, &lt;&lt;, &gt;&gt;</a:t>
            </a:r>
          </a:p>
          <a:p>
            <a:r>
              <a:rPr lang="en-US" dirty="0" smtClean="0"/>
              <a:t>Ternary : </a:t>
            </a:r>
            <a:r>
              <a:rPr lang="en-US" dirty="0" err="1" smtClean="0"/>
              <a:t>cond?true-expr:false-expr</a:t>
            </a:r>
            <a:endParaRPr lang="en-US" dirty="0" smtClean="0"/>
          </a:p>
          <a:p>
            <a:r>
              <a:rPr lang="en-US" dirty="0" smtClean="0"/>
              <a:t>Assignment : =, +=, -=, *=, /=, &lt;&lt;=,&gt;&gt;=,&amp;=,|=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khusus</a:t>
            </a:r>
            <a:r>
              <a:rPr lang="en-US" b="1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String s = “hello world”</a:t>
            </a:r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antaranya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panjang</a:t>
            </a:r>
            <a:r>
              <a:rPr lang="en-US" dirty="0" smtClean="0">
                <a:sym typeface="Wingdings" pitchFamily="2" charset="2"/>
              </a:rPr>
              <a:t> string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(0, 2) 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String </a:t>
            </a:r>
            <a:r>
              <a:rPr lang="en-US" dirty="0" err="1" smtClean="0">
                <a:sym typeface="Wingdings" pitchFamily="2" charset="2"/>
              </a:rPr>
              <a:t>juga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operator “+”</a:t>
            </a:r>
          </a:p>
          <a:p>
            <a:r>
              <a:rPr lang="en-US" dirty="0" smtClean="0">
                <a:sym typeface="Wingdings" pitchFamily="2" charset="2"/>
              </a:rPr>
              <a:t>Operator “+”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mengkonversi</a:t>
            </a:r>
            <a:r>
              <a:rPr lang="en-US" dirty="0" smtClean="0">
                <a:sym typeface="Wingdings" pitchFamily="2" charset="2"/>
              </a:rPr>
              <a:t>  float/integer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otomatis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digabung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dgn</a:t>
            </a:r>
            <a:r>
              <a:rPr lang="en-US" dirty="0" smtClean="0">
                <a:sym typeface="Wingdings" pitchFamily="2" charset="2"/>
              </a:rPr>
              <a:t> string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String s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Banyaknya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 + 2;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z = 4;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String  s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Ada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”+ z + “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buah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 err="1" smtClean="0"/>
              <a:t>pada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Immutable</a:t>
            </a:r>
            <a:r>
              <a:rPr lang="en-US" dirty="0" smtClean="0"/>
              <a:t> ==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a = “hello”;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a + “world”;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, </a:t>
            </a:r>
            <a:r>
              <a:rPr lang="en-US" dirty="0" err="1" smtClean="0"/>
              <a:t>objek</a:t>
            </a:r>
            <a:r>
              <a:rPr lang="en-US" dirty="0" smtClean="0"/>
              <a:t> lama </a:t>
            </a:r>
            <a:r>
              <a:rPr lang="en-US" dirty="0" err="1" smtClean="0"/>
              <a:t>dibuang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escape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\ (backslash)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mengetikan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, escape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C:</a:t>
            </a:r>
          </a:p>
          <a:p>
            <a:pPr lvl="1"/>
            <a:r>
              <a:rPr lang="en-US" dirty="0" smtClean="0"/>
              <a:t> \n 	: newline</a:t>
            </a:r>
          </a:p>
          <a:p>
            <a:pPr lvl="1"/>
            <a:r>
              <a:rPr lang="en-US" dirty="0" smtClean="0"/>
              <a:t> \t	: </a:t>
            </a:r>
            <a:r>
              <a:rPr lang="en-US" dirty="0" err="1" smtClean="0"/>
              <a:t>karakter</a:t>
            </a:r>
            <a:r>
              <a:rPr lang="en-US" dirty="0" smtClean="0"/>
              <a:t> tab</a:t>
            </a:r>
          </a:p>
          <a:p>
            <a:pPr lvl="1"/>
            <a:r>
              <a:rPr lang="en-US" dirty="0" smtClean="0"/>
              <a:t> \\	: backslash</a:t>
            </a:r>
          </a:p>
          <a:p>
            <a:pPr lvl="1"/>
            <a:r>
              <a:rPr lang="en-US" dirty="0" smtClean="0"/>
              <a:t> \”	: double quote</a:t>
            </a:r>
          </a:p>
          <a:p>
            <a:pPr lvl="1"/>
            <a:r>
              <a:rPr lang="en-US" dirty="0" smtClean="0"/>
              <a:t> \’	: apostrophe</a:t>
            </a:r>
          </a:p>
          <a:p>
            <a:r>
              <a:rPr lang="en-US" dirty="0" smtClean="0"/>
              <a:t>Escape </a:t>
            </a:r>
            <a:r>
              <a:rPr lang="en-US" dirty="0" err="1" smtClean="0"/>
              <a:t>khusus</a:t>
            </a:r>
            <a:r>
              <a:rPr lang="en-US" dirty="0" smtClean="0"/>
              <a:t> java : \</a:t>
            </a:r>
            <a:r>
              <a:rPr lang="en-US" dirty="0" err="1" smtClean="0"/>
              <a:t>udddd</a:t>
            </a:r>
            <a:r>
              <a:rPr lang="en-US" dirty="0" smtClean="0"/>
              <a:t>: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unicode</a:t>
            </a:r>
            <a:r>
              <a:rPr lang="en-US" dirty="0" smtClean="0"/>
              <a:t> </a:t>
            </a:r>
            <a:r>
              <a:rPr lang="en-US" dirty="0" err="1" smtClean="0"/>
              <a:t>dddd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digit </a:t>
            </a:r>
            <a:r>
              <a:rPr lang="en-US" dirty="0" err="1" smtClean="0"/>
              <a:t>heksadesimal</a:t>
            </a:r>
            <a:r>
              <a:rPr lang="en-US" dirty="0" smtClean="0"/>
              <a:t>(0-9, A-F)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Java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Java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Java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Java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Java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 == </a:t>
            </a:r>
            <a:r>
              <a:rPr lang="en-US" dirty="0" err="1" smtClean="0"/>
              <a:t>terhadap</a:t>
            </a:r>
            <a:r>
              <a:rPr lang="en-US" dirty="0" smtClean="0"/>
              <a:t> reference </a:t>
            </a:r>
            <a:r>
              <a:rPr lang="en-US" dirty="0" err="1" smtClean="0"/>
              <a:t>membandingkan</a:t>
            </a:r>
            <a:r>
              <a:rPr lang="en-US" dirty="0" smtClean="0"/>
              <a:t> reference 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Method  .equals()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(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String)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a =“Hello”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b = “World”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a.equals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(b)) {/*String </a:t>
            </a:r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sama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*/}</a:t>
            </a:r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membandingakan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==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String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case,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equalsIgnoreCase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String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(</a:t>
            </a:r>
            <a:r>
              <a:rPr lang="en-US" i="1" dirty="0" smtClean="0"/>
              <a:t>Lexicographically</a:t>
            </a:r>
            <a:r>
              <a:rPr lang="en-US" dirty="0" smtClean="0"/>
              <a:t>) , </a:t>
            </a:r>
            <a:r>
              <a:rPr lang="en-US" dirty="0" err="1" smtClean="0"/>
              <a:t>gunakan</a:t>
            </a:r>
            <a:r>
              <a:rPr lang="en-US" dirty="0" smtClean="0"/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compateTo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Contoh</a:t>
            </a:r>
            <a:r>
              <a:rPr lang="en-US" dirty="0" smtClean="0">
                <a:cs typeface="Courier New" pitchFamily="49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str1.compareTo(str2)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Nilai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kembalian</a:t>
            </a:r>
            <a:r>
              <a:rPr lang="en-US" dirty="0" smtClean="0">
                <a:cs typeface="Courier New" pitchFamily="49" charset="0"/>
              </a:rPr>
              <a:t> :</a:t>
            </a:r>
          </a:p>
          <a:p>
            <a:pPr lvl="1">
              <a:buFontTx/>
              <a:buChar char="-"/>
            </a:pPr>
            <a:r>
              <a:rPr lang="en-US" dirty="0" smtClean="0">
                <a:cs typeface="Courier New" pitchFamily="49" charset="0"/>
              </a:rPr>
              <a:t>0 </a:t>
            </a:r>
            <a:r>
              <a:rPr lang="en-US" dirty="0" err="1" smtClean="0">
                <a:cs typeface="Courier New" pitchFamily="49" charset="0"/>
              </a:rPr>
              <a:t>jika</a:t>
            </a:r>
            <a:r>
              <a:rPr lang="en-US" dirty="0" smtClean="0">
                <a:cs typeface="Courier New" pitchFamily="49" charset="0"/>
              </a:rPr>
              <a:t> String </a:t>
            </a:r>
            <a:r>
              <a:rPr lang="en-US" dirty="0" err="1" smtClean="0">
                <a:cs typeface="Courier New" pitchFamily="49" charset="0"/>
              </a:rPr>
              <a:t>sama</a:t>
            </a:r>
            <a:endParaRPr lang="en-US" dirty="0" smtClean="0">
              <a:cs typeface="Courier New" pitchFamily="49" charset="0"/>
            </a:endParaRPr>
          </a:p>
          <a:p>
            <a:pPr lvl="1">
              <a:buFontTx/>
              <a:buChar char="-"/>
            </a:pPr>
            <a:r>
              <a:rPr lang="en-US" dirty="0" err="1" smtClean="0">
                <a:cs typeface="Courier New" pitchFamily="49" charset="0"/>
              </a:rPr>
              <a:t>Nilai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Negatif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jika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jika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str1 &lt; str2</a:t>
            </a:r>
          </a:p>
          <a:p>
            <a:pPr lvl="1">
              <a:buFontTx/>
              <a:buChar char="-"/>
            </a:pPr>
            <a:r>
              <a:rPr lang="en-US" dirty="0" err="1" smtClean="0">
                <a:cs typeface="Courier New" pitchFamily="49" charset="0"/>
              </a:rPr>
              <a:t>Nilai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positif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jika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str1 &gt; str2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Memilik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</a:t>
            </a:r>
          </a:p>
          <a:p>
            <a:r>
              <a:rPr lang="en-US" dirty="0" smtClean="0"/>
              <a:t>integer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Perhatikan</a:t>
            </a:r>
            <a:r>
              <a:rPr lang="en-US" dirty="0" smtClean="0"/>
              <a:t> !! Hal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endParaRPr lang="en-US" dirty="0" smtClean="0"/>
          </a:p>
          <a:p>
            <a:pPr lvl="1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a= 1;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(a) return ; // integer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dikonversi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Seharusnya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(a != 0) return;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loop While, for, do while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C</a:t>
            </a:r>
          </a:p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Boolean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integer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endParaRPr lang="en-US" dirty="0" smtClean="0"/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Contoh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= 42;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Jawabannya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42,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Pertanyaanya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apa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?</a:t>
            </a:r>
          </a:p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Contoh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: 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Program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menggunakan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sedikit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trik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saya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jelaskan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disini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dirty="0" smtClean="0"/>
          </a:p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-embed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source code</a:t>
            </a:r>
          </a:p>
          <a:p>
            <a:pPr lvl="1"/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diekstrak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.html</a:t>
            </a:r>
          </a:p>
          <a:p>
            <a:endParaRPr lang="en-US" dirty="0" smtClean="0"/>
          </a:p>
          <a:p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komentar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0000" contrast="30000"/>
          </a:blip>
          <a:srcRect/>
          <a:stretch>
            <a:fillRect/>
          </a:stretch>
        </p:blipFill>
        <p:spPr bwMode="auto">
          <a:xfrm>
            <a:off x="533400" y="2209800"/>
            <a:ext cx="631012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Membuat</a:t>
            </a:r>
            <a:r>
              <a:rPr lang="en-US" sz="3600" dirty="0" smtClean="0"/>
              <a:t> Java </a:t>
            </a:r>
            <a:r>
              <a:rPr lang="en-US" sz="3600" dirty="0" err="1" smtClean="0"/>
              <a:t>Dokumentasi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Sintaks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Javadoc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&lt;Namafile.java&gt;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D:\KULIAH&gt;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javadoc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SquareNum.java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Loading source file SquareNum.java...</a:t>
            </a:r>
          </a:p>
          <a:p>
            <a:pPr>
              <a:buNone/>
            </a:pPr>
            <a:r>
              <a:rPr lang="en-US" sz="1800" dirty="0" smtClean="0"/>
              <a:t>Constructing </a:t>
            </a:r>
            <a:r>
              <a:rPr lang="en-US" sz="1800" dirty="0" err="1" smtClean="0"/>
              <a:t>Javadoc</a:t>
            </a:r>
            <a:r>
              <a:rPr lang="en-US" sz="1800" dirty="0" smtClean="0"/>
              <a:t> information...</a:t>
            </a:r>
          </a:p>
          <a:p>
            <a:pPr>
              <a:buNone/>
            </a:pPr>
            <a:r>
              <a:rPr lang="en-US" sz="1800" dirty="0" smtClean="0"/>
              <a:t>Standard </a:t>
            </a:r>
            <a:r>
              <a:rPr lang="en-US" sz="1800" dirty="0" err="1" smtClean="0"/>
              <a:t>Doclet</a:t>
            </a:r>
            <a:r>
              <a:rPr lang="en-US" sz="1800" dirty="0" smtClean="0"/>
              <a:t> version 1.7.0</a:t>
            </a:r>
          </a:p>
          <a:p>
            <a:pPr>
              <a:buNone/>
            </a:pPr>
            <a:r>
              <a:rPr lang="en-US" sz="1800" dirty="0" smtClean="0"/>
              <a:t>Building tree for all the packages and classes...</a:t>
            </a:r>
          </a:p>
          <a:p>
            <a:pPr>
              <a:buNone/>
            </a:pPr>
            <a:r>
              <a:rPr lang="en-US" sz="1800" dirty="0" smtClean="0"/>
              <a:t>Generating \SquareNum.html...</a:t>
            </a:r>
          </a:p>
          <a:p>
            <a:pPr>
              <a:buNone/>
            </a:pPr>
            <a:r>
              <a:rPr lang="en-US" sz="1800" dirty="0" smtClean="0"/>
              <a:t>SquareNum.java:39: warning - @return tag cannot be used in method with void return type.</a:t>
            </a:r>
          </a:p>
          <a:p>
            <a:pPr>
              <a:buNone/>
            </a:pPr>
            <a:r>
              <a:rPr lang="en-US" sz="1800" dirty="0" smtClean="0"/>
              <a:t>Generating \package-frame.html...</a:t>
            </a:r>
          </a:p>
          <a:p>
            <a:pPr>
              <a:buNone/>
            </a:pPr>
            <a:r>
              <a:rPr lang="en-US" sz="1800" dirty="0" smtClean="0"/>
              <a:t>Generating \package-summary.html...</a:t>
            </a:r>
          </a:p>
          <a:p>
            <a:pPr>
              <a:buNone/>
            </a:pPr>
            <a:r>
              <a:rPr lang="en-US" sz="1800" dirty="0" smtClean="0"/>
              <a:t>⁞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Java Programming - MUB2014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bersifat</a:t>
            </a:r>
            <a:r>
              <a:rPr lang="en-US" dirty="0" smtClean="0"/>
              <a:t> case-sensitive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sama</a:t>
            </a:r>
            <a:r>
              <a:rPr lang="en-US" b="1" dirty="0" smtClean="0"/>
              <a:t> </a:t>
            </a:r>
            <a:r>
              <a:rPr lang="en-US" b="1" dirty="0" err="1" smtClean="0"/>
              <a:t>dgn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package,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extension .java,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.class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java Platform</a:t>
            </a:r>
          </a:p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JVM</a:t>
            </a:r>
          </a:p>
          <a:p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Platform java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peruntukannya</a:t>
            </a:r>
            <a:endParaRPr lang="en-US" dirty="0" smtClean="0"/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java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code Security</a:t>
            </a:r>
          </a:p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operator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F082582-BAFA-439C-8D78-0F8C8428467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 </a:t>
            </a:r>
            <a:r>
              <a:rPr lang="en-US" dirty="0" err="1" smtClean="0"/>
              <a:t>adalah</a:t>
            </a:r>
            <a:r>
              <a:rPr lang="en-US" dirty="0" smtClean="0"/>
              <a:t> Oak</a:t>
            </a:r>
          </a:p>
          <a:p>
            <a:pPr lvl="1"/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memakai</a:t>
            </a:r>
            <a:r>
              <a:rPr lang="en-US" dirty="0" smtClean="0"/>
              <a:t> (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</a:t>
            </a:r>
            <a:r>
              <a:rPr lang="en-US" dirty="0" err="1" smtClean="0"/>
              <a:t>dagang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Java</a:t>
            </a:r>
          </a:p>
          <a:p>
            <a:pPr lvl="1"/>
            <a:r>
              <a:rPr lang="nn-NO" dirty="0" smtClean="0"/>
              <a:t>Nama Java sendiri diambil dari Kopi Jawa yang sangat terkenal di kalangan pegawai Sun Microsystem</a:t>
            </a:r>
          </a:p>
          <a:p>
            <a:pPr lvl="1"/>
            <a:endParaRPr lang="en-US" dirty="0"/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Oak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1991 </a:t>
            </a:r>
          </a:p>
          <a:p>
            <a:pPr lvl="1"/>
            <a:r>
              <a:rPr lang="en-US" dirty="0" smtClean="0"/>
              <a:t>Oak </a:t>
            </a:r>
            <a:r>
              <a:rPr lang="en-US" dirty="0" err="1"/>
              <a:t>tadinya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consumer device </a:t>
            </a:r>
            <a:r>
              <a:rPr lang="en-US" dirty="0" smtClean="0"/>
              <a:t>(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cuci</a:t>
            </a:r>
            <a:r>
              <a:rPr lang="en-US" dirty="0"/>
              <a:t>, </a:t>
            </a:r>
            <a:r>
              <a:rPr lang="en-US" dirty="0" err="1"/>
              <a:t>ponsel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Kemudian</a:t>
            </a:r>
            <a:r>
              <a:rPr lang="en-US" dirty="0"/>
              <a:t> Web/WWW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yang </a:t>
            </a:r>
            <a:r>
              <a:rPr lang="en-US" dirty="0" err="1" smtClean="0"/>
              <a:t>mempopulerkan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err="1"/>
              <a:t>dan</a:t>
            </a:r>
            <a:r>
              <a:rPr lang="en-US" dirty="0"/>
              <a:t> Applet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 descr="http://i1.trekearth.com/photos/65172/old-oak-tree-te.jpg"/>
          <p:cNvPicPr>
            <a:picLocks noChangeAspect="1" noChangeArrowheads="1"/>
          </p:cNvPicPr>
          <p:nvPr/>
        </p:nvPicPr>
        <p:blipFill>
          <a:blip r:embed="rId2" cstate="print"/>
          <a:srcRect l="9574" t="11765" r="8221" b="17647"/>
          <a:stretch>
            <a:fillRect/>
          </a:stretch>
        </p:blipFill>
        <p:spPr bwMode="auto">
          <a:xfrm>
            <a:off x="7391400" y="381000"/>
            <a:ext cx="1524000" cy="10427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15200" y="1368623"/>
            <a:ext cx="167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Pohon</a:t>
            </a:r>
            <a:r>
              <a:rPr lang="en-US" sz="1400" dirty="0" smtClean="0"/>
              <a:t> Oak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IF – ITB</a:t>
            </a:r>
          </a:p>
          <a:p>
            <a:r>
              <a:rPr lang="en-US" dirty="0" smtClean="0"/>
              <a:t>Handbook Java, Patrick </a:t>
            </a:r>
            <a:r>
              <a:rPr lang="en-US" dirty="0" err="1" smtClean="0"/>
              <a:t>Naughton</a:t>
            </a:r>
            <a:endParaRPr lang="en-US" dirty="0" smtClean="0"/>
          </a:p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java, Budi </a:t>
            </a:r>
            <a:r>
              <a:rPr lang="en-US" dirty="0" err="1" smtClean="0"/>
              <a:t>Raharjo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Platform </a:t>
            </a:r>
            <a:r>
              <a:rPr lang="en-US" dirty="0" err="1" smtClean="0"/>
              <a:t>tempat</a:t>
            </a:r>
            <a:r>
              <a:rPr lang="en-US" dirty="0" smtClean="0"/>
              <a:t> program java </a:t>
            </a:r>
            <a:r>
              <a:rPr lang="en-US" dirty="0" err="1" smtClean="0"/>
              <a:t>dijalankan</a:t>
            </a:r>
            <a:endParaRPr lang="en-US" dirty="0" smtClean="0"/>
          </a:p>
          <a:p>
            <a:pPr lvl="1"/>
            <a:r>
              <a:rPr lang="en-US" dirty="0" smtClean="0"/>
              <a:t>Java Virtual Machine (JVM)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Development Environment -&gt; </a:t>
            </a:r>
            <a:r>
              <a:rPr lang="en-US" dirty="0" err="1" smtClean="0"/>
              <a:t>menyediakan</a:t>
            </a:r>
            <a:r>
              <a:rPr lang="en-US" dirty="0" smtClean="0"/>
              <a:t> tools : compiler, interpreter,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,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 Platform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162800" cy="1676400"/>
          </a:xfrm>
        </p:spPr>
        <p:txBody>
          <a:bodyPr/>
          <a:lstStyle/>
          <a:p>
            <a:r>
              <a:rPr lang="en-US" dirty="0" smtClean="0"/>
              <a:t>Java Virtual Machine (Java VM)</a:t>
            </a:r>
          </a:p>
          <a:p>
            <a:r>
              <a:rPr lang="en-US" dirty="0" smtClean="0"/>
              <a:t>Java Application Programming Interface (Java API)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99323" y="3737112"/>
            <a:ext cx="6769363" cy="2590801"/>
            <a:chOff x="1199323" y="3737112"/>
            <a:chExt cx="6769363" cy="2590801"/>
          </a:xfrm>
        </p:grpSpPr>
        <p:sp>
          <p:nvSpPr>
            <p:cNvPr id="6" name="Cube 5"/>
            <p:cNvSpPr/>
            <p:nvPr/>
          </p:nvSpPr>
          <p:spPr>
            <a:xfrm flipV="1">
              <a:off x="1204292" y="3737113"/>
              <a:ext cx="4800600" cy="2590800"/>
            </a:xfrm>
            <a:prstGeom prst="cube">
              <a:avLst>
                <a:gd name="adj" fmla="val 1528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5948" y="3737112"/>
              <a:ext cx="4412974" cy="54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2574" y="5373755"/>
              <a:ext cx="4412974" cy="54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9323" y="4287078"/>
              <a:ext cx="3319669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5949" y="4823791"/>
              <a:ext cx="4412974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7912" y="3803374"/>
              <a:ext cx="2160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MyProgram.java</a:t>
              </a:r>
              <a:endParaRPr 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1" y="4353340"/>
              <a:ext cx="3299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Java API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25759" y="4903305"/>
              <a:ext cx="2551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Java Virtual Machine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15548" y="5446643"/>
              <a:ext cx="3564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Hardware – Based Platform</a:t>
              </a:r>
              <a:endParaRPr lang="en-US" sz="2000" b="1" dirty="0"/>
            </a:p>
          </p:txBody>
        </p:sp>
        <p:sp>
          <p:nvSpPr>
            <p:cNvPr id="15" name="Parallelogram 14"/>
            <p:cNvSpPr/>
            <p:nvPr/>
          </p:nvSpPr>
          <p:spPr>
            <a:xfrm rot="16200000" flipH="1" flipV="1">
              <a:off x="5085523" y="4833735"/>
              <a:ext cx="1464359" cy="371057"/>
            </a:xfrm>
            <a:prstGeom prst="parallelogram">
              <a:avLst>
                <a:gd name="adj" fmla="val 99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6082750" y="4651513"/>
              <a:ext cx="185530" cy="1124712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87548" y="5035827"/>
              <a:ext cx="15811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Java Platform</a:t>
              </a:r>
              <a:endParaRPr lang="en-US" sz="2000" dirty="0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 (JVM)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JVM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imajiner</a:t>
            </a:r>
            <a:r>
              <a:rPr lang="en-US" dirty="0"/>
              <a:t> (</a:t>
            </a:r>
            <a:r>
              <a:rPr lang="en-US" dirty="0" err="1"/>
              <a:t>maya</a:t>
            </a:r>
            <a:r>
              <a:rPr lang="en-US" dirty="0"/>
              <a:t>)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</a:t>
            </a:r>
          </a:p>
          <a:p>
            <a:r>
              <a:rPr lang="en-US" dirty="0"/>
              <a:t>JVM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platform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kompilasi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 </a:t>
            </a:r>
            <a:r>
              <a:rPr lang="en-US" dirty="0" err="1" smtClean="0"/>
              <a:t>terjadi</a:t>
            </a:r>
            <a:endParaRPr lang="en-US" dirty="0" smtClean="0"/>
          </a:p>
          <a:p>
            <a:r>
              <a:rPr lang="en-US" dirty="0"/>
              <a:t>JVM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i="1" dirty="0" err="1"/>
              <a:t>bytecodes</a:t>
            </a:r>
            <a:r>
              <a:rPr lang="en-US" i="1" dirty="0"/>
              <a:t> interpreter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Java runtime interpreter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Semboyan</a:t>
            </a:r>
            <a:r>
              <a:rPr lang="en-US" dirty="0" smtClean="0"/>
              <a:t> Java : </a:t>
            </a:r>
            <a:r>
              <a:rPr lang="en-US" b="1" dirty="0" smtClean="0">
                <a:solidFill>
                  <a:srgbClr val="FF0000"/>
                </a:solidFill>
              </a:rPr>
              <a:t>Write Once Run Anywhere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latin typeface="+mj-lt"/>
              </a:rPr>
              <a:t>Application Programming Interface (API)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fi-FI" dirty="0" smtClean="0"/>
              <a:t>disediakan </a:t>
            </a:r>
            <a:r>
              <a:rPr lang="fi-FI" dirty="0"/>
              <a:t>oleh OS atau </a:t>
            </a:r>
            <a:r>
              <a:rPr lang="fi-FI" dirty="0" smtClean="0"/>
              <a:t>Bahasa</a:t>
            </a:r>
          </a:p>
          <a:p>
            <a:r>
              <a:rPr lang="en-US" dirty="0" err="1"/>
              <a:t>Dalam</a:t>
            </a:r>
            <a:r>
              <a:rPr lang="en-US" dirty="0"/>
              <a:t> Java, API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package-package </a:t>
            </a:r>
            <a:r>
              <a:rPr lang="en-US" dirty="0"/>
              <a:t>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I/O, String, Math, Utility, Swing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Java Sun </a:t>
            </a:r>
            <a:r>
              <a:rPr lang="en-US" dirty="0" err="1" smtClean="0"/>
              <a:t>Microsystem</a:t>
            </a:r>
            <a:r>
              <a:rPr lang="en-US" dirty="0" smtClean="0"/>
              <a:t>   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98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</a:pPr>
            <a:r>
              <a:rPr lang="en-US" sz="2800" dirty="0" smtClean="0"/>
              <a:t>Java 2 Software Developer Kit (J2SDK)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Windows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SPARC 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X86 Solaris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Linux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Dan lain-lain</a:t>
            </a:r>
          </a:p>
          <a:p>
            <a:pPr>
              <a:lnSpc>
                <a:spcPct val="95000"/>
              </a:lnSpc>
            </a:pPr>
            <a:r>
              <a:rPr lang="en-US" sz="2800" dirty="0" err="1" smtClean="0"/>
              <a:t>Versi</a:t>
            </a:r>
            <a:r>
              <a:rPr lang="en-US" sz="2800" dirty="0" smtClean="0"/>
              <a:t> </a:t>
            </a:r>
            <a:r>
              <a:rPr lang="en-US" sz="2800" dirty="0" err="1" smtClean="0"/>
              <a:t>terbaru</a:t>
            </a:r>
            <a:r>
              <a:rPr lang="en-US" sz="2800" dirty="0" smtClean="0"/>
              <a:t> Java SE 7 u51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Platform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J2SE (Java 2 Standard Edition)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J2EE (Java 2 Enterprise Edition)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J2ME (Java 2 Micro Edition)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err="1" smtClean="0">
                <a:solidFill>
                  <a:srgbClr val="FF0000"/>
                </a:solidFill>
              </a:rPr>
              <a:t>JavaFX</a:t>
            </a:r>
            <a:r>
              <a:rPr lang="en-US" sz="2400" i="1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disebut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Juga</a:t>
            </a:r>
            <a:r>
              <a:rPr lang="en-US" sz="2400" i="1" dirty="0" smtClean="0">
                <a:solidFill>
                  <a:srgbClr val="FF0000"/>
                </a:solidFill>
              </a:rPr>
              <a:t> RIAs : Rich Internet Applications)</a:t>
            </a:r>
          </a:p>
          <a:p>
            <a:pPr lvl="1">
              <a:lnSpc>
                <a:spcPct val="95000"/>
              </a:lnSpc>
              <a:buSzPct val="8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FF0000"/>
                </a:solidFill>
              </a:rPr>
              <a:t>Java Card</a:t>
            </a:r>
          </a:p>
        </p:txBody>
      </p:sp>
      <p:pic>
        <p:nvPicPr>
          <p:cNvPr id="17410" name="Picture 2" descr="http://www.softwareone.com/PublisherLogos/Oracle%20Large%20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6936" y="172279"/>
            <a:ext cx="2578284" cy="136497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5711687" y="768626"/>
            <a:ext cx="450574" cy="2782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2582-BAFA-439C-8D78-0F8C842846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Pengenalan Java Programming - MUB2014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1741</Words>
  <Application>Microsoft Office PowerPoint</Application>
  <PresentationFormat>On-screen Show (4:3)</PresentationFormat>
  <Paragraphs>390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CSG2H3 PEMROGRAMAN BERORIENTASI OBJEK </vt:lpstr>
      <vt:lpstr>Tujuan </vt:lpstr>
      <vt:lpstr>Pokok Bahasan</vt:lpstr>
      <vt:lpstr>Sejarah Singkat Java</vt:lpstr>
      <vt:lpstr>Teknologi Java</vt:lpstr>
      <vt:lpstr>Java Platform</vt:lpstr>
      <vt:lpstr>Java Virtual Machine (JVM)</vt:lpstr>
      <vt:lpstr>Application Programming Interface (API)</vt:lpstr>
      <vt:lpstr>Java Sun Microsystem    </vt:lpstr>
      <vt:lpstr>Aplikasi Java</vt:lpstr>
      <vt:lpstr>Karakteristik Java</vt:lpstr>
      <vt:lpstr>Fitur Java</vt:lpstr>
      <vt:lpstr>JVM – Java Virtual Machine</vt:lpstr>
      <vt:lpstr>Garbage Collection</vt:lpstr>
      <vt:lpstr>Code Security</vt:lpstr>
      <vt:lpstr>Code Security</vt:lpstr>
      <vt:lpstr>Fase Pemrograman</vt:lpstr>
      <vt:lpstr>Program HelloWorld</vt:lpstr>
      <vt:lpstr>Mengkompilasi dan menjalankan</vt:lpstr>
      <vt:lpstr>Penjelasan HelloWorld</vt:lpstr>
      <vt:lpstr>Definisi Main</vt:lpstr>
      <vt:lpstr>Output hello world</vt:lpstr>
      <vt:lpstr>Dasar Bahasa Java</vt:lpstr>
      <vt:lpstr>Tipe primitif</vt:lpstr>
      <vt:lpstr>Operator dalam Java</vt:lpstr>
      <vt:lpstr>Operator yang sama dengan C</vt:lpstr>
      <vt:lpstr>Tipe String</vt:lpstr>
      <vt:lpstr>Immutable pada String</vt:lpstr>
      <vt:lpstr>Sequence escape string</vt:lpstr>
      <vt:lpstr>Operasi Perbandingan pada Objek</vt:lpstr>
      <vt:lpstr>Perbandingan String</vt:lpstr>
      <vt:lpstr>Kondisional</vt:lpstr>
      <vt:lpstr>Loop</vt:lpstr>
      <vt:lpstr>Komentar</vt:lpstr>
      <vt:lpstr>Membuat Dokumentasi</vt:lpstr>
      <vt:lpstr>Komentar Dokumentasi</vt:lpstr>
      <vt:lpstr>Membuat Java Dokumentasi</vt:lpstr>
      <vt:lpstr>Kesalahan Umum</vt:lpstr>
      <vt:lpstr>Latihan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PEMROGRAMANA BERORIENTASI OBJEK</dc:title>
  <dc:creator>Mubassiran</dc:creator>
  <cp:lastModifiedBy>Mubassiran</cp:lastModifiedBy>
  <cp:revision>22</cp:revision>
  <dcterms:created xsi:type="dcterms:W3CDTF">2014-02-04T03:23:14Z</dcterms:created>
  <dcterms:modified xsi:type="dcterms:W3CDTF">2014-02-05T06:23:09Z</dcterms:modified>
</cp:coreProperties>
</file>