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335" r:id="rId3"/>
    <p:sldId id="328" r:id="rId4"/>
    <p:sldId id="264" r:id="rId5"/>
    <p:sldId id="280" r:id="rId6"/>
    <p:sldId id="290" r:id="rId7"/>
    <p:sldId id="309" r:id="rId8"/>
    <p:sldId id="310" r:id="rId9"/>
    <p:sldId id="287" r:id="rId10"/>
    <p:sldId id="295" r:id="rId11"/>
    <p:sldId id="296" r:id="rId12"/>
    <p:sldId id="297" r:id="rId13"/>
    <p:sldId id="298" r:id="rId14"/>
    <p:sldId id="321" r:id="rId15"/>
    <p:sldId id="314" r:id="rId16"/>
    <p:sldId id="315" r:id="rId17"/>
    <p:sldId id="316" r:id="rId18"/>
    <p:sldId id="317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04" r:id="rId29"/>
    <p:sldId id="305" r:id="rId30"/>
    <p:sldId id="299" r:id="rId31"/>
    <p:sldId id="300" r:id="rId32"/>
    <p:sldId id="301" r:id="rId33"/>
    <p:sldId id="306" r:id="rId34"/>
    <p:sldId id="307" r:id="rId35"/>
    <p:sldId id="308" r:id="rId36"/>
    <p:sldId id="302" r:id="rId37"/>
    <p:sldId id="303" r:id="rId38"/>
    <p:sldId id="294" r:id="rId39"/>
    <p:sldId id="32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 varScale="1">
        <p:scale>
          <a:sx n="48" d="100"/>
          <a:sy n="48" d="100"/>
        </p:scale>
        <p:origin x="5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5D387-B366-4CB9-82E3-A14A4A873F3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EA073-28DE-4036-BF66-2026CC91C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3E1113-9D48-384D-AC6E-112DFB089481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F64CAB-B6EE-394E-800E-A67F26F646C7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4C4040-EBD0-C14F-81B4-FD4E9A72E427}" type="slidenum">
              <a:rPr lang="en-US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1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E60750-FB8E-5E4C-B128-28889A753404}" type="slidenum">
              <a:rPr lang="en-US"/>
              <a:pPr/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9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0ABD0-EC80-4C6C-802A-3457E59E9B0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5325"/>
            <a:ext cx="4552950" cy="3416300"/>
          </a:xfrm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1" smtClean="0"/>
              <a:t>Other Examples</a:t>
            </a:r>
            <a:r>
              <a:rPr lang="en-US" smtClean="0"/>
              <a:t>: Laptops and desktop PCs  exemplify modular designs.</a:t>
            </a:r>
          </a:p>
        </p:txBody>
      </p:sp>
    </p:spTree>
    <p:extLst>
      <p:ext uri="{BB962C8B-B14F-4D97-AF65-F5344CB8AC3E}">
        <p14:creationId xmlns:p14="http://schemas.microsoft.com/office/powerpoint/2010/main" val="124541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3/8/2012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18F0-9D11-4E21-9404-AD937221B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6000" dirty="0" smtClean="0"/>
              <a:t>Encapsulation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/>
            </a:r>
            <a:br>
              <a:rPr lang="id-ID" sz="2400" dirty="0"/>
            </a:br>
            <a:r>
              <a:rPr lang="en-US" sz="2400" dirty="0"/>
              <a:t>Object-Oriented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Fields, methods and constructors </a:t>
            </a:r>
            <a:r>
              <a:rPr lang="en-US" dirty="0" smtClean="0"/>
              <a:t>declared public (least restrictive) within a public class are </a:t>
            </a:r>
            <a:r>
              <a:rPr lang="en-US" b="1" dirty="0" smtClean="0">
                <a:solidFill>
                  <a:srgbClr val="FF0000"/>
                </a:solidFill>
              </a:rPr>
              <a:t>visible to any class </a:t>
            </a:r>
            <a:r>
              <a:rPr lang="en-US" dirty="0" smtClean="0"/>
              <a:t>in the Java program, whether these classes are in the same package or in another package.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</a:t>
            </a:r>
            <a:r>
              <a:rPr lang="en-US" dirty="0" err="1" smtClean="0"/>
              <a:t>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Fields, methods or constructors declared private are </a:t>
            </a:r>
            <a:r>
              <a:rPr lang="en-US" b="1" dirty="0" smtClean="0">
                <a:solidFill>
                  <a:srgbClr val="FF0000"/>
                </a:solidFill>
              </a:rPr>
              <a:t>strictly controlled</a:t>
            </a:r>
            <a:r>
              <a:rPr lang="en-US" dirty="0" smtClean="0"/>
              <a:t>, which means they </a:t>
            </a:r>
            <a:r>
              <a:rPr lang="en-US" b="1" dirty="0" smtClean="0">
                <a:solidFill>
                  <a:srgbClr val="FF0000"/>
                </a:solidFill>
              </a:rPr>
              <a:t>cannot be accessed by anywhere outside the enclosing 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 standard design strategy</a:t>
            </a:r>
            <a:r>
              <a:rPr lang="en-US" dirty="0" smtClean="0"/>
              <a:t> is to make </a:t>
            </a:r>
            <a:r>
              <a:rPr lang="en-US" sz="3600" b="1" dirty="0" smtClean="0">
                <a:solidFill>
                  <a:srgbClr val="FF0000"/>
                </a:solidFill>
              </a:rPr>
              <a:t>all fields private</a:t>
            </a:r>
            <a:r>
              <a:rPr lang="en-US" sz="3600" b="1" dirty="0" smtClean="0"/>
              <a:t> </a:t>
            </a:r>
            <a:r>
              <a:rPr lang="en-US" dirty="0" smtClean="0"/>
              <a:t>and provide </a:t>
            </a:r>
            <a:r>
              <a:rPr lang="en-US" sz="3600" b="1" dirty="0" smtClean="0">
                <a:solidFill>
                  <a:srgbClr val="FF0000"/>
                </a:solidFill>
              </a:rPr>
              <a:t>public getter methods</a:t>
            </a:r>
            <a:r>
              <a:rPr lang="en-US" sz="3600" b="1" dirty="0" smtClean="0"/>
              <a:t> </a:t>
            </a:r>
            <a:r>
              <a:rPr lang="en-US" dirty="0" smtClean="0"/>
              <a:t>for them.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Fields, methods and constructors </a:t>
            </a:r>
            <a:r>
              <a:rPr lang="en-US" dirty="0" smtClean="0"/>
              <a:t>declared protected in a superclass can be </a:t>
            </a:r>
            <a:r>
              <a:rPr lang="en-US" b="1" dirty="0" smtClean="0"/>
              <a:t>accessed only by </a:t>
            </a:r>
            <a:r>
              <a:rPr lang="en-US" sz="4000" b="1" dirty="0" smtClean="0">
                <a:solidFill>
                  <a:srgbClr val="FF0000"/>
                </a:solidFill>
              </a:rPr>
              <a:t>subclasses</a:t>
            </a:r>
            <a:r>
              <a:rPr lang="en-US" sz="4000" b="1" dirty="0" smtClean="0"/>
              <a:t>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id-ID" b="1" dirty="0" smtClean="0">
                <a:solidFill>
                  <a:srgbClr val="FF0000"/>
                </a:solidFill>
              </a:rPr>
              <a:t>/same</a:t>
            </a:r>
            <a:r>
              <a:rPr lang="en-US" b="1" dirty="0" smtClean="0">
                <a:solidFill>
                  <a:srgbClr val="FF0000"/>
                </a:solidFill>
              </a:rPr>
              <a:t> packages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Classes in the </a:t>
            </a:r>
            <a:r>
              <a:rPr lang="en-US" sz="4000" b="1" dirty="0" smtClean="0">
                <a:solidFill>
                  <a:srgbClr val="FF0000"/>
                </a:solidFill>
              </a:rPr>
              <a:t>same package </a:t>
            </a:r>
            <a:r>
              <a:rPr lang="en-US" dirty="0" smtClean="0"/>
              <a:t>can also access protected fields</a:t>
            </a:r>
            <a:r>
              <a:rPr lang="id-ID" dirty="0" smtClean="0"/>
              <a:t> and</a:t>
            </a:r>
            <a:r>
              <a:rPr lang="en-US" dirty="0" smtClean="0"/>
              <a:t> methods as well, even if they are not a subclass of the protected member’s class.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access modifier</a:t>
            </a:r>
            <a:r>
              <a:rPr lang="en-US" dirty="0" smtClean="0"/>
              <a:t> </a:t>
            </a:r>
            <a:r>
              <a:rPr lang="id-ID" dirty="0" smtClean="0"/>
              <a:t>is </a:t>
            </a:r>
            <a:r>
              <a:rPr lang="en-US" dirty="0" smtClean="0"/>
              <a:t>present. </a:t>
            </a:r>
          </a:p>
          <a:p>
            <a:r>
              <a:rPr lang="en-US" dirty="0" smtClean="0"/>
              <a:t>Any class, field, method or constructor that has no declared access modifier is </a:t>
            </a:r>
            <a:r>
              <a:rPr lang="en-US" b="1" dirty="0" smtClean="0"/>
              <a:t>accessible </a:t>
            </a:r>
            <a:r>
              <a:rPr lang="en-US" sz="4400" b="1" dirty="0" smtClean="0">
                <a:solidFill>
                  <a:srgbClr val="FF0000"/>
                </a:solidFill>
              </a:rPr>
              <a:t>only by classes in the same package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In more clear explanations….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609600" y="171450"/>
            <a:ext cx="8432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 dirty="0" smtClean="0">
                <a:solidFill>
                  <a:schemeClr val="accent2"/>
                </a:solidFill>
              </a:rPr>
              <a:t>Access </a:t>
            </a:r>
            <a:r>
              <a:rPr lang="en-US" sz="2400" b="1" dirty="0">
                <a:solidFill>
                  <a:schemeClr val="accent2"/>
                </a:solidFill>
              </a:rPr>
              <a:t>Modifiers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06400" y="628651"/>
            <a:ext cx="8432800" cy="575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i="1" dirty="0" smtClean="0">
                <a:solidFill>
                  <a:srgbClr val="990000"/>
                </a:solidFill>
              </a:rPr>
              <a:t>Access Modifiers</a:t>
            </a:r>
            <a:r>
              <a:rPr lang="en-US" sz="2300" i="1" dirty="0" smtClean="0"/>
              <a:t> </a:t>
            </a:r>
            <a:r>
              <a:rPr lang="en-US" sz="2300" dirty="0"/>
              <a:t>specify what classes “see” or “know about”</a:t>
            </a:r>
          </a:p>
          <a:p>
            <a:pPr marL="465138" lvl="1" indent="-238125" eaLnBrk="0" hangingPunct="0">
              <a:buFontTx/>
              <a:buChar char="­"/>
            </a:pPr>
            <a:r>
              <a:rPr lang="en-US" sz="1900" dirty="0"/>
              <a:t>methods or instance variables of other classes</a:t>
            </a:r>
          </a:p>
          <a:p>
            <a:pPr marL="465138" lvl="1" indent="-238125" eaLnBrk="0" hangingPunct="0">
              <a:buFontTx/>
              <a:buChar char="­"/>
            </a:pP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/>
              <a:t>They are the </a:t>
            </a: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2300" dirty="0"/>
              <a:t>, </a:t>
            </a: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r>
              <a:rPr lang="en-US" sz="2300" dirty="0"/>
              <a:t>, and</a:t>
            </a:r>
            <a:r>
              <a:rPr lang="en-US" sz="2300" b="1" dirty="0">
                <a:solidFill>
                  <a:schemeClr val="accent2"/>
                </a:solidFill>
              </a:rPr>
              <a:t> </a:t>
            </a:r>
            <a:r>
              <a:rPr lang="en-US" sz="2300" b="1" dirty="0" smtClean="0">
                <a:solidFill>
                  <a:schemeClr val="accent2"/>
                </a:solidFill>
                <a:latin typeface="Courier New" pitchFamily="-106" charset="0"/>
              </a:rPr>
              <a:t>protected</a:t>
            </a: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 smtClean="0"/>
              <a:t>Effects </a:t>
            </a:r>
            <a:r>
              <a:rPr lang="en-US" sz="2300" dirty="0"/>
              <a:t>of </a:t>
            </a:r>
            <a:r>
              <a:rPr lang="en-US" sz="2300" dirty="0" smtClean="0"/>
              <a:t>visibility … you </a:t>
            </a:r>
            <a:r>
              <a:rPr lang="en-US" sz="2300" b="1" i="1" dirty="0" smtClean="0">
                <a:solidFill>
                  <a:srgbClr val="990000"/>
                </a:solidFill>
              </a:rPr>
              <a:t>cannot</a:t>
            </a:r>
            <a:r>
              <a:rPr lang="en-US" sz="2300" dirty="0" smtClean="0"/>
              <a:t>:</a:t>
            </a:r>
            <a:endParaRPr lang="en-US" sz="2300" dirty="0"/>
          </a:p>
          <a:p>
            <a:pPr marL="465138" lvl="1" indent="-238125" eaLnBrk="0" hangingPunct="0">
              <a:spcAft>
                <a:spcPct val="25000"/>
              </a:spcAft>
              <a:buFontTx/>
              <a:buChar char="­"/>
            </a:pPr>
            <a:r>
              <a:rPr lang="en-US" sz="2100" dirty="0" smtClean="0"/>
              <a:t>reference </a:t>
            </a:r>
            <a:r>
              <a:rPr lang="en-US" sz="2100" dirty="0"/>
              <a:t>or instantiate classes which are “invisible” to you</a:t>
            </a:r>
          </a:p>
          <a:p>
            <a:pPr marL="465138" lvl="1" indent="-238125" eaLnBrk="0" hangingPunct="0">
              <a:spcAft>
                <a:spcPct val="25000"/>
              </a:spcAft>
              <a:buFontTx/>
              <a:buChar char="­"/>
            </a:pPr>
            <a:r>
              <a:rPr lang="en-US" sz="2100" dirty="0" smtClean="0"/>
              <a:t>call </a:t>
            </a:r>
            <a:r>
              <a:rPr lang="en-US" sz="2100" dirty="0"/>
              <a:t>methods that are invisible to you</a:t>
            </a:r>
          </a:p>
          <a:p>
            <a:pPr marL="465138" lvl="1" indent="-238125" eaLnBrk="0" hangingPunct="0">
              <a:spcAft>
                <a:spcPct val="25000"/>
              </a:spcAft>
              <a:buFontTx/>
              <a:buChar char="­"/>
            </a:pPr>
            <a:r>
              <a:rPr lang="en-US" sz="2100" dirty="0" smtClean="0"/>
              <a:t>directly </a:t>
            </a:r>
            <a:r>
              <a:rPr lang="en-US" sz="2100" dirty="0"/>
              <a:t>access instance variables which are invisible to you</a:t>
            </a:r>
          </a:p>
          <a:p>
            <a:pPr marL="695325" lvl="2" indent="-228600" eaLnBrk="0" hangingPunct="0">
              <a:spcBef>
                <a:spcPct val="5000"/>
              </a:spcBef>
              <a:spcAft>
                <a:spcPct val="25000"/>
              </a:spcAft>
              <a:buFontTx/>
              <a:buChar char="•"/>
            </a:pPr>
            <a:endParaRPr lang="en-US" sz="2100" b="1" dirty="0"/>
          </a:p>
          <a:p>
            <a:pPr marL="695325" lvl="2" indent="-228600" eaLnBrk="0" hangingPunct="0">
              <a:spcBef>
                <a:spcPct val="5000"/>
              </a:spcBef>
              <a:spcAft>
                <a:spcPct val="25000"/>
              </a:spcAft>
              <a:buFontTx/>
              <a:buChar char="•"/>
            </a:pPr>
            <a:endParaRPr lang="en-US" sz="2100" b="1" dirty="0"/>
          </a:p>
          <a:p>
            <a:pPr marL="695325" lvl="2" indent="-228600" eaLnBrk="0" hangingPunct="0">
              <a:spcBef>
                <a:spcPct val="5000"/>
              </a:spcBef>
              <a:spcAft>
                <a:spcPct val="25000"/>
              </a:spcAft>
              <a:buFontTx/>
              <a:buChar char="•"/>
            </a:pPr>
            <a:endParaRPr lang="en-US" sz="2100" b="1" dirty="0"/>
          </a:p>
          <a:p>
            <a:pPr marL="695325" lvl="2" indent="-228600" eaLnBrk="0" hangingPunct="0">
              <a:spcBef>
                <a:spcPct val="5000"/>
              </a:spcBef>
              <a:spcAft>
                <a:spcPct val="25000"/>
              </a:spcAft>
              <a:buFontTx/>
              <a:buChar char="•"/>
            </a:pPr>
            <a:endParaRPr lang="en-US" sz="2100" b="1" dirty="0" smtClean="0"/>
          </a:p>
          <a:p>
            <a:pPr marL="695325" lvl="2" indent="-228600" eaLnBrk="0" hangingPunct="0">
              <a:spcBef>
                <a:spcPct val="5000"/>
              </a:spcBef>
              <a:spcAft>
                <a:spcPct val="25000"/>
              </a:spcAft>
              <a:buFontTx/>
              <a:buChar char="•"/>
            </a:pPr>
            <a:endParaRPr lang="en-US" sz="2100" b="1" dirty="0"/>
          </a:p>
          <a:p>
            <a:pPr marL="695325" lvl="2" indent="-228600" eaLnBrk="0" hangingPunct="0">
              <a:spcBef>
                <a:spcPct val="5000"/>
              </a:spcBef>
              <a:spcAft>
                <a:spcPct val="25000"/>
              </a:spcAft>
              <a:buFontTx/>
              <a:buChar char="•"/>
            </a:pPr>
            <a:r>
              <a:rPr lang="en-US" sz="2100" b="1" dirty="0" smtClean="0"/>
              <a:t>but </a:t>
            </a:r>
            <a:r>
              <a:rPr lang="en-US" sz="2100" b="1" i="1" dirty="0" err="1">
                <a:solidFill>
                  <a:srgbClr val="990000"/>
                </a:solidFill>
              </a:rPr>
              <a:t>accessors</a:t>
            </a:r>
            <a:r>
              <a:rPr lang="en-US" sz="2100" b="1" dirty="0"/>
              <a:t> </a:t>
            </a:r>
            <a:r>
              <a:rPr lang="en-US" sz="2100" b="1" dirty="0" smtClean="0"/>
              <a:t>(getter) and </a:t>
            </a:r>
            <a:r>
              <a:rPr lang="en-US" sz="2100" b="1" i="1" dirty="0" err="1">
                <a:solidFill>
                  <a:srgbClr val="990000"/>
                </a:solidFill>
              </a:rPr>
              <a:t>mutators</a:t>
            </a:r>
            <a:r>
              <a:rPr lang="en-US" sz="2100" b="1" dirty="0"/>
              <a:t> </a:t>
            </a:r>
            <a:r>
              <a:rPr lang="en-US" sz="2100" b="1" dirty="0" smtClean="0"/>
              <a:t>(setter) permit </a:t>
            </a:r>
            <a:r>
              <a:rPr lang="en-US" sz="2100" b="1" dirty="0"/>
              <a:t>safe access</a:t>
            </a:r>
            <a:endParaRPr lang="en-US" sz="2300" dirty="0"/>
          </a:p>
        </p:txBody>
      </p:sp>
      <p:pic>
        <p:nvPicPr>
          <p:cNvPr id="10248" name="Picture 8" descr="C:\Users\pkalmaki\AppData\Local\Microsoft\Windows\Temporary Internet Files\Low\Content.IE5\2D9VGWX2\invisible_ma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733800"/>
            <a:ext cx="308186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609600" y="171450"/>
            <a:ext cx="8432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406400" y="571500"/>
            <a:ext cx="84328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r>
              <a:rPr lang="en-US" sz="2300" dirty="0"/>
              <a:t>Generally do not declare classes </a:t>
            </a: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endParaRPr lang="en-US" sz="2300" dirty="0"/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</a:pPr>
            <a:endParaRPr lang="en-US" sz="10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r>
              <a:rPr lang="en-US" sz="2300" dirty="0"/>
              <a:t> methods:</a:t>
            </a:r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r>
              <a:rPr lang="en-US" sz="2100" dirty="0"/>
              <a:t>invisible to all other classes</a:t>
            </a:r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r>
              <a:rPr lang="en-US" sz="2100" b="1" i="1" dirty="0">
                <a:solidFill>
                  <a:srgbClr val="990000"/>
                </a:solidFill>
              </a:rPr>
              <a:t>never</a:t>
            </a:r>
            <a:r>
              <a:rPr lang="en-US" sz="2100" b="1" dirty="0"/>
              <a:t> inherited by subclasses</a:t>
            </a:r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r>
              <a:rPr lang="en-US" sz="2100" dirty="0"/>
              <a:t>called </a:t>
            </a:r>
            <a:r>
              <a:rPr lang="en-US" sz="2100" i="1" dirty="0">
                <a:solidFill>
                  <a:srgbClr val="990000"/>
                </a:solidFill>
              </a:rPr>
              <a:t>implementation </a:t>
            </a:r>
            <a:r>
              <a:rPr lang="en-US" sz="2100" dirty="0"/>
              <a:t>or </a:t>
            </a:r>
            <a:r>
              <a:rPr lang="en-US" sz="2100" i="1" dirty="0">
                <a:solidFill>
                  <a:srgbClr val="990000"/>
                </a:solidFill>
              </a:rPr>
              <a:t>helper </a:t>
            </a:r>
            <a:r>
              <a:rPr lang="en-US" sz="2100" dirty="0"/>
              <a:t>methods because they are written for convenience and code reuse, but are never used outside of the class</a:t>
            </a:r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0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r>
              <a:rPr lang="en-US" sz="2300" dirty="0"/>
              <a:t> instance variables:</a:t>
            </a:r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r>
              <a:rPr lang="en-US" sz="2100" dirty="0"/>
              <a:t>same visibility as </a:t>
            </a:r>
            <a:r>
              <a:rPr lang="en-US" sz="21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r>
              <a:rPr lang="en-US" sz="2100" dirty="0"/>
              <a:t> methods</a:t>
            </a:r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r>
              <a:rPr lang="en-US" sz="2100" dirty="0"/>
              <a:t>generally, make every instance variable </a:t>
            </a:r>
            <a:r>
              <a:rPr lang="en-US" sz="21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endParaRPr lang="en-US" sz="2100" dirty="0"/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r>
              <a:rPr lang="en-US" sz="2100" dirty="0"/>
              <a:t>if other classes need to know about a class’s instance variables, use </a:t>
            </a:r>
            <a:r>
              <a:rPr lang="en-US" sz="2100" dirty="0" err="1"/>
              <a:t>accessor</a:t>
            </a:r>
            <a:r>
              <a:rPr lang="en-US" sz="2100" dirty="0"/>
              <a:t> and </a:t>
            </a:r>
            <a:r>
              <a:rPr lang="en-US" sz="2100" dirty="0" err="1"/>
              <a:t>mutator</a:t>
            </a:r>
            <a:r>
              <a:rPr lang="en-US" sz="2100" dirty="0"/>
              <a:t> </a:t>
            </a:r>
            <a:r>
              <a:rPr lang="en-US" sz="2100" dirty="0" smtClean="0"/>
              <a:t>methods (which are </a:t>
            </a:r>
            <a:r>
              <a:rPr lang="en-US" sz="2100" b="1" dirty="0" smtClean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2100" dirty="0" smtClean="0"/>
              <a:t>)</a:t>
            </a:r>
            <a:endParaRPr lang="en-US" sz="2100" dirty="0"/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 typeface="Helvetica" pitchFamily="-106" charset="0"/>
              <a:buChar char="­"/>
            </a:pPr>
            <a:r>
              <a:rPr lang="en-US" sz="21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r>
              <a:rPr lang="en-US" sz="2100" dirty="0"/>
              <a:t> instance variables are pseudo-inherited – the subclass inherits them but can not access </a:t>
            </a:r>
            <a:r>
              <a:rPr lang="en-US" sz="2100" dirty="0" smtClean="0"/>
              <a:t>them </a:t>
            </a:r>
            <a:r>
              <a:rPr lang="en-US" sz="2100" i="1" dirty="0" smtClean="0">
                <a:solidFill>
                  <a:srgbClr val="990000"/>
                </a:solidFill>
              </a:rPr>
              <a:t>directly</a:t>
            </a:r>
            <a:endParaRPr lang="en-US" sz="2100" dirty="0"/>
          </a:p>
          <a:p>
            <a:pPr marL="1143000" lvl="2" indent="-228600" eaLnBrk="0" hangingPunct="0">
              <a:spcAft>
                <a:spcPct val="20000"/>
              </a:spcAft>
              <a:buClr>
                <a:schemeClr val="tx1"/>
              </a:buClr>
              <a:buFont typeface="Helvetica" pitchFamily="-106" charset="0"/>
              <a:buChar char="­"/>
            </a:pPr>
            <a:r>
              <a:rPr lang="en-US" dirty="0"/>
              <a:t>subclass benefits by using </a:t>
            </a:r>
            <a:r>
              <a:rPr lang="en-US" u="sng" dirty="0" err="1"/>
              <a:t>superclass’s</a:t>
            </a:r>
            <a:r>
              <a:rPr lang="en-US" u="sng" dirty="0"/>
              <a:t> methods that </a:t>
            </a:r>
            <a:r>
              <a:rPr lang="en-US" i="1" u="sng" dirty="0"/>
              <a:t>do</a:t>
            </a:r>
            <a:r>
              <a:rPr lang="en-US" u="sng" dirty="0"/>
              <a:t> have access</a:t>
            </a:r>
            <a:r>
              <a:rPr lang="en-US" dirty="0"/>
              <a:t> to all instance variables declared at that level in the hierarchy </a:t>
            </a:r>
            <a:endParaRPr lang="en-US" dirty="0" smtClean="0"/>
          </a:p>
          <a:p>
            <a:pPr marL="1143000" lvl="2" indent="-228600" eaLnBrk="0" hangingPunct="0">
              <a:spcAft>
                <a:spcPct val="20000"/>
              </a:spcAft>
              <a:buClr>
                <a:schemeClr val="tx1"/>
              </a:buClr>
              <a:buFont typeface="Helvetica" pitchFamily="-106" charset="0"/>
              <a:buChar char="­"/>
            </a:pPr>
            <a:r>
              <a:rPr lang="en-US" dirty="0" smtClean="0"/>
              <a:t>super class can provide 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mutators</a:t>
            </a:r>
            <a:endParaRPr lang="en-US" dirty="0"/>
          </a:p>
          <a:p>
            <a:pPr marL="465138" lvl="1" indent="-238125" eaLnBrk="0" hangingPunct="0">
              <a:spcAft>
                <a:spcPct val="20000"/>
              </a:spcAft>
              <a:buClr>
                <a:schemeClr val="tx1"/>
              </a:buClr>
              <a:buFontTx/>
              <a:buChar char="­"/>
            </a:pP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09600" y="171450"/>
            <a:ext cx="8432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>
                <a:solidFill>
                  <a:schemeClr val="accent2"/>
                </a:solidFill>
                <a:latin typeface="Courier New" pitchFamily="-106" charset="0"/>
              </a:rPr>
              <a:t>protected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93700" y="514350"/>
            <a:ext cx="84328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protected</a:t>
            </a:r>
            <a:r>
              <a:rPr lang="en-US" sz="2300" dirty="0"/>
              <a:t> classes: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classes </a:t>
            </a:r>
            <a:r>
              <a:rPr lang="en-US" sz="1900" i="1" dirty="0">
                <a:solidFill>
                  <a:srgbClr val="990000"/>
                </a:solidFill>
              </a:rPr>
              <a:t>cannot</a:t>
            </a:r>
            <a:r>
              <a:rPr lang="en-US" sz="1900" dirty="0"/>
              <a:t> be declared protected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endParaRPr lang="en-US" sz="10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protected</a:t>
            </a:r>
            <a:r>
              <a:rPr lang="en-US" sz="2300" dirty="0"/>
              <a:t> methods: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are strictly visible to:</a:t>
            </a:r>
          </a:p>
          <a:p>
            <a:pPr marL="1143000" lvl="2" indent="-228600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subclasses in this or other packages</a:t>
            </a:r>
          </a:p>
          <a:p>
            <a:pPr marL="1143000" lvl="2" indent="-228600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other classes in same package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invisible to other packages (except subclasses)</a:t>
            </a:r>
          </a:p>
          <a:p>
            <a:pPr marL="1143000" lvl="2" indent="-228600" eaLnBrk="0" hangingPunct="0">
              <a:buClr>
                <a:schemeClr val="tx1"/>
              </a:buClr>
              <a:buFontTx/>
              <a:buChar char="­"/>
            </a:pPr>
            <a:endParaRPr lang="en-US" sz="10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protected</a:t>
            </a:r>
            <a:r>
              <a:rPr lang="en-US" sz="2300" dirty="0"/>
              <a:t> instance variables: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same visibility as protected methods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protected instance variables are visible to:</a:t>
            </a:r>
          </a:p>
          <a:p>
            <a:pPr marL="1143000" lvl="2" indent="-228600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all subclasses (regardless of package)</a:t>
            </a:r>
          </a:p>
          <a:p>
            <a:pPr marL="1143000" lvl="2" indent="-228600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all classes in same package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>
                <a:solidFill>
                  <a:srgbClr val="990000"/>
                </a:solidFill>
              </a:rPr>
              <a:t>avoid</a:t>
            </a:r>
            <a:r>
              <a:rPr lang="en-US" sz="1900" dirty="0"/>
              <a:t> using protected instance variables, </a:t>
            </a:r>
            <a:r>
              <a:rPr lang="en-US" sz="1900" i="1" dirty="0">
                <a:solidFill>
                  <a:srgbClr val="990000"/>
                </a:solidFill>
              </a:rPr>
              <a:t>except </a:t>
            </a:r>
            <a:r>
              <a:rPr lang="en-US" sz="1900" dirty="0"/>
              <a:t>when you want to give subclasses direct access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endParaRPr lang="en-US" sz="15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dirty="0"/>
              <a:t>Generally preferable to use </a:t>
            </a:r>
            <a:r>
              <a:rPr lang="en-US" sz="2300" dirty="0" err="1"/>
              <a:t>accessors</a:t>
            </a:r>
            <a:r>
              <a:rPr lang="en-US" sz="2300" dirty="0"/>
              <a:t> and </a:t>
            </a:r>
            <a:r>
              <a:rPr lang="en-US" sz="2300" dirty="0" err="1"/>
              <a:t>mutators</a:t>
            </a:r>
            <a:r>
              <a:rPr lang="en-US" sz="2300" dirty="0"/>
              <a:t> (with </a:t>
            </a: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private</a:t>
            </a:r>
            <a:r>
              <a:rPr lang="en-US" sz="2300" dirty="0"/>
              <a:t> instance variables) than </a:t>
            </a: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protected</a:t>
            </a:r>
            <a:r>
              <a:rPr lang="en-US" sz="2300" dirty="0"/>
              <a:t> instance variables visible to the entire package</a:t>
            </a:r>
            <a:endParaRPr lang="en-US" sz="2300" b="1" dirty="0">
              <a:solidFill>
                <a:schemeClr val="accent2"/>
              </a:solidFill>
              <a:latin typeface="Courier New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5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9600" y="171450"/>
            <a:ext cx="8432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7663" eaLnBrk="0" hangingPunct="0"/>
            <a:r>
              <a:rPr lang="en-US" sz="24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406400" y="628650"/>
            <a:ext cx="8432800" cy="600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dirty="0"/>
              <a:t>The </a:t>
            </a: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2300" dirty="0"/>
              <a:t> modifier means things are visible to all other </a:t>
            </a:r>
            <a:r>
              <a:rPr lang="en-US" sz="2300" dirty="0" smtClean="0"/>
              <a:t>classes</a:t>
            </a:r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</a:pPr>
            <a:endParaRPr lang="en-US" sz="6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800" dirty="0"/>
          </a:p>
          <a:p>
            <a:pPr marL="225425" indent="-225425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2300" dirty="0"/>
              <a:t> classes:</a:t>
            </a:r>
          </a:p>
          <a:p>
            <a:pPr marL="465138" lvl="1" indent="-238125" eaLnBrk="0" hangingPunct="0">
              <a:spcAft>
                <a:spcPct val="25000"/>
              </a:spcAft>
              <a:buClr>
                <a:schemeClr val="tx1"/>
              </a:buClr>
              <a:buFontTx/>
              <a:buChar char="­"/>
            </a:pPr>
            <a:r>
              <a:rPr lang="en-US" sz="1900" dirty="0"/>
              <a:t>visible to other classes in same package and visible to classes in other packages</a:t>
            </a:r>
          </a:p>
          <a:p>
            <a:pPr marL="465138" lvl="1" indent="-238125" eaLnBrk="0" hangingPunct="0">
              <a:spcBef>
                <a:spcPct val="25000"/>
              </a:spcBef>
              <a:buClr>
                <a:schemeClr val="tx1"/>
              </a:buClr>
              <a:buFontTx/>
              <a:buChar char="­"/>
            </a:pPr>
            <a:r>
              <a:rPr lang="en-US" sz="1900" dirty="0"/>
              <a:t>good for reusing existing code</a:t>
            </a:r>
          </a:p>
          <a:p>
            <a:pPr marL="465138" lvl="1" indent="-238125" eaLnBrk="0" hangingPunct="0">
              <a:spcBef>
                <a:spcPct val="25000"/>
              </a:spcBef>
              <a:buClr>
                <a:schemeClr val="tx1"/>
              </a:buClr>
              <a:buFontTx/>
              <a:buChar char="­"/>
            </a:pPr>
            <a:r>
              <a:rPr lang="en-US" sz="1900" dirty="0"/>
              <a:t>public classes generally go in their own file and </a:t>
            </a:r>
            <a:r>
              <a:rPr lang="en-US" sz="1900" i="1" dirty="0">
                <a:solidFill>
                  <a:srgbClr val="990000"/>
                </a:solidFill>
              </a:rPr>
              <a:t>filename must be the same</a:t>
            </a:r>
            <a:r>
              <a:rPr lang="en-US" sz="1900" dirty="0"/>
              <a:t> as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1900" dirty="0"/>
              <a:t> class name.</a:t>
            </a:r>
          </a:p>
          <a:p>
            <a:pPr marL="465138" lvl="1" indent="-238125" eaLnBrk="0" hangingPunct="0">
              <a:spcBef>
                <a:spcPct val="25000"/>
              </a:spcBef>
              <a:buClr>
                <a:schemeClr val="tx1"/>
              </a:buClr>
              <a:buFontTx/>
              <a:buChar char="­"/>
            </a:pPr>
            <a:r>
              <a:rPr lang="en-US" sz="1900" dirty="0"/>
              <a:t>generally, </a:t>
            </a:r>
            <a:r>
              <a:rPr lang="en-US" sz="1900" i="1" dirty="0">
                <a:solidFill>
                  <a:srgbClr val="990000"/>
                </a:solidFill>
              </a:rPr>
              <a:t>make every class</a:t>
            </a:r>
            <a:r>
              <a:rPr lang="en-US" sz="1900" i="1" dirty="0"/>
              <a:t>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</a:p>
          <a:p>
            <a:pPr marL="695325" lvl="2" indent="-228600" eaLnBrk="0" hangingPunct="0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dirty="0"/>
              <a:t>exception is </a:t>
            </a:r>
            <a:r>
              <a:rPr lang="en-US" b="1" dirty="0"/>
              <a:t>implementation or helper classes</a:t>
            </a:r>
            <a:r>
              <a:rPr lang="en-US" dirty="0"/>
              <a:t> which you would never want other packages to know about and would never want to reuse - these are internal.  We will see some of this later</a:t>
            </a:r>
            <a:r>
              <a:rPr lang="en-US" dirty="0" smtClean="0"/>
              <a:t>.</a:t>
            </a:r>
          </a:p>
          <a:p>
            <a:pPr marL="695325" lvl="2" indent="-228600" eaLnBrk="0" hangingPunct="0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endParaRPr lang="en-US" sz="1000" dirty="0"/>
          </a:p>
          <a:p>
            <a:pPr marL="225425" indent="-225425" eaLnBrk="0" hangingPunct="0">
              <a:buClr>
                <a:schemeClr val="tx1"/>
              </a:buClr>
              <a:buFontTx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r>
              <a:rPr lang="en-US" sz="2300" dirty="0"/>
              <a:t> methods:</a:t>
            </a:r>
          </a:p>
          <a:p>
            <a:pPr marL="465138" lvl="1" indent="-238125" eaLnBrk="0" hangingPunct="0">
              <a:buClr>
                <a:schemeClr val="tx1"/>
              </a:buClr>
              <a:buFontTx/>
              <a:buChar char="­"/>
            </a:pPr>
            <a:r>
              <a:rPr lang="en-US" sz="1900" dirty="0"/>
              <a:t>visible to all classes that can see the class</a:t>
            </a:r>
          </a:p>
          <a:p>
            <a:pPr marL="465138" lvl="1" indent="-238125" eaLnBrk="0" hangingPunct="0">
              <a:spcBef>
                <a:spcPct val="25000"/>
              </a:spcBef>
              <a:buClr>
                <a:schemeClr val="tx1"/>
              </a:buClr>
              <a:buFontTx/>
              <a:buChar char="­"/>
            </a:pPr>
            <a:r>
              <a:rPr lang="en-US" sz="1900" dirty="0"/>
              <a:t>inherited by subclasses</a:t>
            </a:r>
          </a:p>
          <a:p>
            <a:pPr marL="465138" lvl="1" indent="-238125" eaLnBrk="0" hangingPunct="0">
              <a:spcBef>
                <a:spcPct val="25000"/>
              </a:spcBef>
              <a:buClr>
                <a:schemeClr val="tx1"/>
              </a:buClr>
              <a:buFontTx/>
              <a:buChar char="­"/>
            </a:pPr>
            <a:r>
              <a:rPr lang="en-US" sz="1900" dirty="0"/>
              <a:t>generally </a:t>
            </a:r>
            <a:r>
              <a:rPr lang="en-US" sz="1900" i="1" dirty="0">
                <a:solidFill>
                  <a:srgbClr val="990000"/>
                </a:solidFill>
              </a:rPr>
              <a:t>make every method</a:t>
            </a:r>
            <a:r>
              <a:rPr lang="en-US" sz="1900" i="1" dirty="0">
                <a:solidFill>
                  <a:srgbClr val="CC0000"/>
                </a:solidFill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urier New" pitchFamily="-106" charset="0"/>
              </a:rPr>
              <a:t>public</a:t>
            </a:r>
            <a:endParaRPr lang="en-US" sz="1900" dirty="0">
              <a:solidFill>
                <a:srgbClr val="CC0000"/>
              </a:solidFill>
            </a:endParaRPr>
          </a:p>
          <a:p>
            <a:pPr marL="695325" lvl="2" indent="-228600" eaLnBrk="0" hangingPunct="0">
              <a:spcBef>
                <a:spcPct val="25000"/>
              </a:spcBef>
              <a:buClr>
                <a:schemeClr val="tx1"/>
              </a:buClr>
              <a:buFontTx/>
              <a:buChar char="•"/>
            </a:pPr>
            <a:r>
              <a:rPr lang="en-US" dirty="0"/>
              <a:t>exception is </a:t>
            </a:r>
            <a:r>
              <a:rPr lang="en-US" b="1" dirty="0"/>
              <a:t>implementation or helper methods</a:t>
            </a:r>
            <a:r>
              <a:rPr lang="en-US" dirty="0"/>
              <a:t> which you are writing for convenience and code reuse - these are </a:t>
            </a:r>
            <a:r>
              <a:rPr lang="en-US" dirty="0" smtClean="0"/>
              <a:t>for “internal use only”</a:t>
            </a:r>
            <a:endParaRPr lang="en-US" dirty="0"/>
          </a:p>
          <a:p>
            <a:pPr marL="225425" indent="-225425" eaLnBrk="0" hangingPunct="0">
              <a:spcBef>
                <a:spcPct val="20000"/>
              </a:spcBef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CONSTRUCTOR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1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Encapsulation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Encapsulation Concept</a:t>
            </a:r>
          </a:p>
          <a:p>
            <a:r>
              <a:rPr lang="id-ID" dirty="0" smtClean="0"/>
              <a:t>Access Modifier</a:t>
            </a:r>
          </a:p>
          <a:p>
            <a:r>
              <a:rPr lang="id-ID" dirty="0" smtClean="0"/>
              <a:t>Modularity</a:t>
            </a:r>
          </a:p>
          <a:p>
            <a:r>
              <a:rPr lang="id-ID" dirty="0" smtClean="0"/>
              <a:t>Package</a:t>
            </a:r>
          </a:p>
          <a:p>
            <a:r>
              <a:rPr lang="id-ID" dirty="0" smtClean="0"/>
              <a:t>Constructor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80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r>
              <a:rPr lang="en-US" dirty="0" smtClean="0"/>
              <a:t>Method that have the </a:t>
            </a:r>
            <a:r>
              <a:rPr lang="en-US" b="1" dirty="0" smtClean="0"/>
              <a:t>same name as the enclosing class </a:t>
            </a:r>
            <a:r>
              <a:rPr lang="en-US" dirty="0" smtClean="0"/>
              <a:t>and </a:t>
            </a:r>
            <a:r>
              <a:rPr lang="en-US" b="1" dirty="0" smtClean="0"/>
              <a:t>no return type </a:t>
            </a:r>
            <a:r>
              <a:rPr lang="en-US" dirty="0" err="1" smtClean="0"/>
              <a:t>specifier</a:t>
            </a:r>
            <a:r>
              <a:rPr lang="en-US" dirty="0" smtClean="0"/>
              <a:t>; </a:t>
            </a:r>
            <a:r>
              <a:rPr lang="en-US" b="1" dirty="0" smtClean="0"/>
              <a:t>public</a:t>
            </a:r>
          </a:p>
          <a:p>
            <a:r>
              <a:rPr lang="en-US" dirty="0" smtClean="0"/>
              <a:t>The formal argument list of the constructor must match the actual argument list used in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416" y="1828800"/>
            <a:ext cx="570461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2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Default Constructor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a class </a:t>
            </a:r>
            <a:r>
              <a:rPr lang="en-US" b="1" dirty="0">
                <a:solidFill>
                  <a:srgbClr val="FF0000"/>
                </a:solidFill>
              </a:rPr>
              <a:t>does not define a constructor</a:t>
            </a:r>
            <a:r>
              <a:rPr lang="en-US" dirty="0"/>
              <a:t> the compiler will provide a </a:t>
            </a:r>
            <a:r>
              <a:rPr lang="en-US" b="1" dirty="0">
                <a:solidFill>
                  <a:srgbClr val="FF0000"/>
                </a:solidFill>
              </a:rPr>
              <a:t>default </a:t>
            </a:r>
            <a:r>
              <a:rPr lang="en-US" b="1" dirty="0" smtClean="0">
                <a:solidFill>
                  <a:srgbClr val="FF0000"/>
                </a:solidFill>
              </a:rPr>
              <a:t>constructor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smtClean="0"/>
              <a:t>with </a:t>
            </a:r>
            <a:r>
              <a:rPr lang="id-ID" b="1" dirty="0" smtClean="0">
                <a:solidFill>
                  <a:srgbClr val="FF0000"/>
                </a:solidFill>
              </a:rPr>
              <a:t>no argument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Building {</a:t>
            </a:r>
          </a:p>
          <a:p>
            <a:pPr marL="457200" lvl="1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address;</a:t>
            </a:r>
          </a:p>
          <a:p>
            <a:pPr marL="457200" lvl="1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setAddress(String address) {</a:t>
            </a:r>
          </a:p>
          <a:p>
            <a:pPr marL="914400" lvl="2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this.address = address;</a:t>
            </a:r>
          </a:p>
          <a:p>
            <a:pPr marL="457200" lvl="1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 getAddress() {</a:t>
            </a:r>
          </a:p>
          <a:p>
            <a:pPr marL="914400" lvl="2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this.address;</a:t>
            </a:r>
          </a:p>
          <a:p>
            <a:pPr marL="457200" lvl="1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</a:p>
          <a:p>
            <a:pPr marL="0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Building x = </a:t>
            </a:r>
            <a:r>
              <a:rPr lang="id-ID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Building();</a:t>
            </a:r>
          </a:p>
          <a:p>
            <a:pPr marL="0" indent="0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Default Constructor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81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Default Constructor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If the class is </a:t>
            </a:r>
            <a:r>
              <a:rPr lang="id-ID" b="1" dirty="0" smtClean="0"/>
              <a:t>given new constructor</a:t>
            </a:r>
            <a:r>
              <a:rPr lang="id-ID" dirty="0" smtClean="0"/>
              <a:t>, the </a:t>
            </a:r>
            <a:r>
              <a:rPr lang="id-ID" b="1" dirty="0" smtClean="0"/>
              <a:t>default constructor </a:t>
            </a:r>
            <a:r>
              <a:rPr lang="id-ID" b="1" dirty="0" smtClean="0">
                <a:solidFill>
                  <a:srgbClr val="FF0000"/>
                </a:solidFill>
              </a:rPr>
              <a:t>can’t be used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9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Constructor Overloading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id-ID" dirty="0" smtClean="0"/>
              <a:t>We can make </a:t>
            </a:r>
            <a:r>
              <a:rPr lang="id-ID" altLang="id-ID" b="1" dirty="0" smtClean="0"/>
              <a:t>more than one</a:t>
            </a:r>
            <a:r>
              <a:rPr lang="id-ID" altLang="id-ID" dirty="0" smtClean="0"/>
              <a:t> constructor by </a:t>
            </a:r>
            <a:r>
              <a:rPr lang="id-ID" altLang="id-ID" b="1" dirty="0" smtClean="0">
                <a:solidFill>
                  <a:srgbClr val="FF0000"/>
                </a:solidFill>
              </a:rPr>
              <a:t>overloaded</a:t>
            </a:r>
            <a:r>
              <a:rPr lang="id-ID" altLang="id-ID" dirty="0" smtClean="0"/>
              <a:t> it with </a:t>
            </a:r>
            <a:r>
              <a:rPr lang="id-ID" altLang="id-ID" b="1" dirty="0" smtClean="0"/>
              <a:t>another constructor with different parameter</a:t>
            </a:r>
          </a:p>
          <a:p>
            <a:r>
              <a:rPr lang="en-US" altLang="id-ID" dirty="0" smtClean="0"/>
              <a:t>In most situations, you will want to </a:t>
            </a:r>
            <a:r>
              <a:rPr lang="en-US" altLang="id-ID" b="1" dirty="0" smtClean="0"/>
              <a:t>generate objects of a class from different sets of initial defining data</a:t>
            </a:r>
            <a:r>
              <a:rPr lang="id-ID" altLang="id-ID" dirty="0" smtClean="0"/>
              <a:t>.</a:t>
            </a:r>
            <a:endParaRPr lang="en-US" altLang="id-ID" dirty="0" smtClean="0"/>
          </a:p>
        </p:txBody>
      </p:sp>
    </p:spTree>
    <p:extLst>
      <p:ext uri="{BB962C8B-B14F-4D97-AF65-F5344CB8AC3E}">
        <p14:creationId xmlns:p14="http://schemas.microsoft.com/office/powerpoint/2010/main" val="28946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x=0;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y=0;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)");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x=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y=j;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Constructor Overloading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90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id-ID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)");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x=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y=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getXYvalues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d-ID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id-ID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 value are "+x+"</a:t>
            </a:r>
            <a:r>
              <a:rPr lang="id-ID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"+y);</a:t>
            </a:r>
          </a:p>
          <a:p>
            <a:pPr marL="0" indent="0">
              <a:buNone/>
            </a:pPr>
            <a:r>
              <a:rPr lang="id-ID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Constructor Overloading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1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Modularity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364" y="1600200"/>
            <a:ext cx="74120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noFill/>
        </p:spPr>
        <p:txBody>
          <a:bodyPr/>
          <a:lstStyle/>
          <a:p>
            <a:r>
              <a:rPr lang="en-US" u="sng" dirty="0" smtClean="0"/>
              <a:t>Modularity</a:t>
            </a:r>
            <a:endParaRPr lang="en-US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  <a:noFill/>
          <a:ln>
            <a:solidFill>
              <a:srgbClr val="CC0000"/>
            </a:solidFill>
          </a:ln>
        </p:spPr>
        <p:txBody>
          <a:bodyPr/>
          <a:lstStyle/>
          <a:p>
            <a:r>
              <a:rPr lang="en-US" dirty="0" smtClean="0"/>
              <a:t>Aspect of syntactically grouping related declarations. </a:t>
            </a:r>
            <a:r>
              <a:rPr lang="en-US" sz="2400" dirty="0" smtClean="0"/>
              <a:t>(E.g., fields and methods of a data type.)</a:t>
            </a:r>
            <a:endParaRPr lang="en-US" dirty="0" smtClean="0"/>
          </a:p>
          <a:p>
            <a:pPr lvl="2"/>
            <a:r>
              <a:rPr lang="en-US" dirty="0" smtClean="0"/>
              <a:t> Module in Modula-2, Class/file in C++.</a:t>
            </a:r>
          </a:p>
          <a:p>
            <a:pPr lvl="2"/>
            <a:r>
              <a:rPr lang="en-US" dirty="0" smtClean="0"/>
              <a:t> Package/class in Java</a:t>
            </a:r>
            <a:r>
              <a:rPr lang="en-US" b="1" i="1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OOPLs, a </a:t>
            </a:r>
            <a:r>
              <a:rPr lang="en-US" b="1" i="1" dirty="0" smtClean="0"/>
              <a:t>class</a:t>
            </a:r>
            <a:r>
              <a:rPr lang="en-US" dirty="0" smtClean="0"/>
              <a:t> serves as the basic unit for decomposition and modification. It can be </a:t>
            </a:r>
            <a:r>
              <a:rPr lang="en-US" i="1" dirty="0" smtClean="0"/>
              <a:t>separately compiled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65" y="838200"/>
            <a:ext cx="897063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42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3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access modifier on class</a:t>
            </a:r>
            <a:endParaRPr lang="en-US" sz="4000" dirty="0" smtClean="0"/>
          </a:p>
          <a:p>
            <a:pPr lvl="1"/>
            <a:r>
              <a:rPr lang="en-US" sz="3600" dirty="0" smtClean="0"/>
              <a:t>default</a:t>
            </a:r>
          </a:p>
          <a:p>
            <a:pPr lvl="1"/>
            <a:r>
              <a:rPr lang="en-US" sz="3600" dirty="0" smtClean="0"/>
              <a:t>public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Animal {}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ackage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satu.Animal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Dog extends Animal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muncul</a:t>
            </a:r>
            <a:r>
              <a:rPr lang="en-US" dirty="0" smtClean="0">
                <a:sym typeface="Wingdings" pitchFamily="2" charset="2"/>
              </a:rPr>
              <a:t> error </a:t>
            </a:r>
            <a:r>
              <a:rPr lang="en-US" dirty="0" err="1" smtClean="0">
                <a:sym typeface="Wingdings" pitchFamily="2" charset="2"/>
              </a:rPr>
              <a:t>ketika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Dog </a:t>
            </a:r>
            <a:r>
              <a:rPr lang="en-US" dirty="0" err="1" smtClean="0">
                <a:sym typeface="Wingdings" pitchFamily="2" charset="2"/>
              </a:rPr>
              <a:t>dikompilasi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Animal </a:t>
            </a:r>
            <a:r>
              <a:rPr lang="en-US" dirty="0" err="1" smtClean="0">
                <a:sym typeface="Wingdings" pitchFamily="2" charset="2"/>
              </a:rPr>
              <a:t>mempunyai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default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terletak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package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berbeda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Animal {}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kelas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Animal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dapat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diinstasiasi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dan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di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-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extends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oleh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kelas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lain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/>
              <a:t>Package and Directory Hierarchy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Packages are used in Java in-order to </a:t>
            </a:r>
            <a:r>
              <a:rPr lang="en-US" b="1" dirty="0" smtClean="0"/>
              <a:t>prevent naming conflicts</a:t>
            </a:r>
            <a:r>
              <a:rPr lang="en-US" dirty="0" smtClean="0"/>
              <a:t>, to </a:t>
            </a:r>
            <a:r>
              <a:rPr lang="en-US" b="1" dirty="0" smtClean="0"/>
              <a:t>control access</a:t>
            </a:r>
            <a:r>
              <a:rPr lang="en-US" dirty="0" smtClean="0"/>
              <a:t>, to </a:t>
            </a:r>
            <a:r>
              <a:rPr lang="en-US" b="1" dirty="0" smtClean="0"/>
              <a:t>make searching/locating </a:t>
            </a:r>
            <a:r>
              <a:rPr lang="en-US" dirty="0" smtClean="0"/>
              <a:t>and usage of classes, interfaces, enumerations and annotations easier etc.</a:t>
            </a:r>
          </a:p>
          <a:p>
            <a:endParaRPr lang="en-US" dirty="0" smtClean="0"/>
          </a:p>
          <a:p>
            <a:r>
              <a:rPr lang="en-US" dirty="0" smtClean="0"/>
              <a:t>A Package can be defined as a </a:t>
            </a:r>
            <a:r>
              <a:rPr lang="en-US" b="1" dirty="0" smtClean="0"/>
              <a:t>grouping of related types(classes, interfaces, enumerations and annotations )</a:t>
            </a:r>
            <a:r>
              <a:rPr lang="en-US" dirty="0" smtClean="0"/>
              <a:t> providing access protection and name space management.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package</a:t>
            </a:r>
            <a:r>
              <a:rPr lang="en-US" dirty="0" smtClean="0"/>
              <a:t> statement should be the </a:t>
            </a:r>
            <a:r>
              <a:rPr lang="en-US" b="1" dirty="0" smtClean="0"/>
              <a:t>first line in the source file</a:t>
            </a:r>
            <a:r>
              <a:rPr lang="en-US" dirty="0" smtClean="0"/>
              <a:t>. There can be only one package statement in each source file, and it applies to all types in the file. </a:t>
            </a:r>
          </a:p>
          <a:p>
            <a:r>
              <a:rPr lang="en-US" dirty="0" smtClean="0"/>
              <a:t>If a package statement is not used then the class, interfaces, enumerations, and annotation types will be put into an </a:t>
            </a:r>
            <a:r>
              <a:rPr lang="en-US" b="1" dirty="0" smtClean="0"/>
              <a:t>unnamed package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r>
              <a:rPr lang="en-US" sz="2400" dirty="0" smtClean="0"/>
              <a:t>List.java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lvl="5"/>
            <a:endParaRPr lang="en-US" sz="1800" b="1" dirty="0" smtClean="0"/>
          </a:p>
          <a:p>
            <a:pPr lvl="5"/>
            <a:endParaRPr lang="en-US" sz="2400" b="1" dirty="0" smtClean="0"/>
          </a:p>
          <a:p>
            <a:pPr lvl="5"/>
            <a:r>
              <a:rPr lang="en-US" sz="2400" b="1" dirty="0" smtClean="0"/>
              <a:t>A.java</a:t>
            </a:r>
          </a:p>
          <a:p>
            <a:pPr lvl="5"/>
            <a:endParaRPr lang="en-US" sz="2400" b="1" dirty="0" smtClean="0"/>
          </a:p>
          <a:p>
            <a:pPr lvl="5"/>
            <a:endParaRPr lang="en-US" sz="2400" b="1" dirty="0" smtClean="0"/>
          </a:p>
          <a:p>
            <a:pPr lvl="5"/>
            <a:endParaRPr lang="en-US" sz="2400" b="1" dirty="0" smtClean="0"/>
          </a:p>
          <a:p>
            <a:pPr lvl="5"/>
            <a:endParaRPr lang="en-US" sz="2400" b="1" dirty="0" smtClean="0"/>
          </a:p>
          <a:p>
            <a:r>
              <a:rPr lang="en-US" sz="2800" dirty="0" smtClean="0"/>
              <a:t>See next slide for the explanation</a:t>
            </a:r>
            <a:endParaRPr lang="en-US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21686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365" y="4038600"/>
            <a:ext cx="66966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List </a:t>
            </a:r>
            <a:r>
              <a:rPr lang="en-US" dirty="0" smtClean="0">
                <a:sym typeface="Wingdings" pitchFamily="2" charset="2"/>
              </a:rPr>
              <a:t> visible to classes outside package </a:t>
            </a:r>
            <a:r>
              <a:rPr lang="en-US" dirty="0" err="1" smtClean="0">
                <a:sym typeface="Wingdings" pitchFamily="2" charset="2"/>
              </a:rPr>
              <a:t>LinkedList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A may not access </a:t>
            </a:r>
            <a:r>
              <a:rPr lang="en-US" dirty="0" err="1" smtClean="0">
                <a:sym typeface="Wingdings" pitchFamily="2" charset="2"/>
              </a:rPr>
              <a:t>ListElement</a:t>
            </a:r>
            <a:r>
              <a:rPr lang="en-US" dirty="0" smtClean="0">
                <a:sym typeface="Wingdings" pitchFamily="2" charset="2"/>
              </a:rPr>
              <a:t> because class A in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different package</a:t>
            </a:r>
            <a:endParaRPr lang="id-ID" b="1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id-ID" dirty="0">
              <a:sym typeface="Wingdings" pitchFamily="2" charset="2"/>
            </a:endParaRPr>
          </a:p>
          <a:p>
            <a:r>
              <a:rPr lang="id-ID" dirty="0" smtClean="0">
                <a:sym typeface="Wingdings" pitchFamily="2" charset="2"/>
              </a:rPr>
              <a:t>Class A may acess Class List from different package by </a:t>
            </a:r>
            <a:r>
              <a:rPr lang="id-ID" b="1" dirty="0" smtClean="0">
                <a:solidFill>
                  <a:srgbClr val="FF0000"/>
                </a:solidFill>
                <a:sym typeface="Wingdings" pitchFamily="2" charset="2"/>
              </a:rPr>
              <a:t>import</a:t>
            </a:r>
            <a:r>
              <a:rPr lang="id-ID" dirty="0" smtClean="0">
                <a:sym typeface="Wingdings" pitchFamily="2" charset="2"/>
              </a:rPr>
              <a:t> the class inside the LinkedList package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of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the package becomes a </a:t>
            </a:r>
            <a:r>
              <a:rPr lang="en-US" b="1" dirty="0" smtClean="0"/>
              <a:t>part of the name of the class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name of the package </a:t>
            </a:r>
            <a:r>
              <a:rPr lang="en-US" dirty="0" smtClean="0"/>
              <a:t>must match the </a:t>
            </a:r>
            <a:r>
              <a:rPr lang="en-US" b="1" dirty="0" smtClean="0"/>
              <a:t>directory structure </a:t>
            </a:r>
            <a:r>
              <a:rPr lang="en-US" dirty="0" smtClean="0"/>
              <a:t>where the corresponding </a:t>
            </a:r>
            <a:r>
              <a:rPr lang="en-US" dirty="0" err="1" smtClean="0"/>
              <a:t>bytecode</a:t>
            </a:r>
            <a:r>
              <a:rPr lang="en-US" dirty="0" smtClean="0"/>
              <a:t> resides.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4038600"/>
            <a:ext cx="47018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Java 2, </a:t>
            </a:r>
            <a:r>
              <a:rPr lang="en-US" dirty="0" err="1" smtClean="0"/>
              <a:t>Ivor</a:t>
            </a:r>
            <a:r>
              <a:rPr lang="en-US" dirty="0" smtClean="0"/>
              <a:t> Horton</a:t>
            </a:r>
          </a:p>
          <a:p>
            <a:r>
              <a:rPr lang="en-US" dirty="0" err="1" smtClean="0"/>
              <a:t>Booch</a:t>
            </a:r>
            <a:endParaRPr lang="en-US" dirty="0" smtClean="0"/>
          </a:p>
          <a:p>
            <a:r>
              <a:rPr lang="en-US" dirty="0" smtClean="0"/>
              <a:t>Browns </a:t>
            </a:r>
            <a:r>
              <a:rPr lang="en-US" dirty="0" err="1" smtClean="0"/>
              <a:t>Univ</a:t>
            </a:r>
            <a:endParaRPr lang="en-US" dirty="0" smtClean="0"/>
          </a:p>
          <a:p>
            <a:r>
              <a:rPr lang="en-US" dirty="0" smtClean="0"/>
              <a:t>Some picture &amp; code from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73534"/>
            <a:ext cx="7848600" cy="515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Modularity</a:t>
            </a:r>
          </a:p>
          <a:p>
            <a:pPr lvl="1"/>
            <a:r>
              <a:rPr lang="en-US" dirty="0" smtClean="0"/>
              <a:t>The source code for an object can be </a:t>
            </a:r>
            <a:r>
              <a:rPr lang="en-US" b="1" dirty="0" smtClean="0">
                <a:solidFill>
                  <a:srgbClr val="FF0000"/>
                </a:solidFill>
              </a:rPr>
              <a:t>written and maintained independently </a:t>
            </a:r>
            <a:r>
              <a:rPr lang="en-US" dirty="0" smtClean="0"/>
              <a:t>of the source code for the other objects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Data/Information Hiding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 object has public interface </a:t>
            </a:r>
            <a:r>
              <a:rPr lang="en-US" dirty="0" smtClean="0"/>
              <a:t>that other objects can use to communicate with it.</a:t>
            </a:r>
          </a:p>
          <a:p>
            <a:pPr lvl="1"/>
            <a:r>
              <a:rPr lang="en-US" dirty="0" smtClean="0"/>
              <a:t>The object can maintain </a:t>
            </a:r>
            <a:r>
              <a:rPr lang="en-US" b="1" dirty="0" smtClean="0">
                <a:solidFill>
                  <a:srgbClr val="FF0000"/>
                </a:solidFill>
              </a:rPr>
              <a:t>private information and method </a:t>
            </a:r>
            <a:r>
              <a:rPr lang="en-US" dirty="0" smtClean="0"/>
              <a:t>that can be changed at any time without affecting other objects that depend on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 other words…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Technique of making the </a:t>
            </a:r>
            <a:r>
              <a:rPr lang="en-US" b="1" dirty="0" smtClean="0"/>
              <a:t>fields </a:t>
            </a:r>
            <a:r>
              <a:rPr lang="en-US" dirty="0" smtClean="0"/>
              <a:t>in a 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and providing access to the field via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a field is declared private, it cannot be accessed by anyone outside the class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data hiding</a:t>
            </a:r>
          </a:p>
          <a:p>
            <a:endParaRPr lang="en-US" b="1" dirty="0" smtClean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Prevents</a:t>
            </a:r>
            <a:r>
              <a:rPr lang="en-US" dirty="0" smtClean="0">
                <a:sym typeface="Wingdings" pitchFamily="2" charset="2"/>
              </a:rPr>
              <a:t> the code and data being </a:t>
            </a:r>
            <a:r>
              <a:rPr lang="en-US" b="1" dirty="0" smtClean="0">
                <a:sym typeface="Wingdings" pitchFamily="2" charset="2"/>
              </a:rPr>
              <a:t>randomly accessed </a:t>
            </a:r>
            <a:r>
              <a:rPr lang="en-US" dirty="0" smtClean="0">
                <a:sym typeface="Wingdings" pitchFamily="2" charset="2"/>
              </a:rPr>
              <a:t>by other code outside the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5745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Pizza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topping;  /*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member 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sauce;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getTopping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String 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if (user.equals(“Andi”)){</a:t>
            </a: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topping;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else return 999;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setTopping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howMany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if(howMany &lt; 3 ){</a:t>
            </a: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.topping = howMany;</a:t>
            </a: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return sauce;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setSauce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somesSauce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.sauce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someSauce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457504"/>
            <a:ext cx="8610600" cy="37240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/* File name : RunEncap.java */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RunEncap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static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 ){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	Pizza p = new Pizza();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p.setTopping(2);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System.out.println(“The topping on p is=“+p.getTopping(“Alex”));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Pizza q = new Pizza();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p.setTopping(4);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System.out.println(“The topping on q is=“+q.getTopping(“Andi”));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modifier on class member (attribute &amp;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protected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private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1676402"/>
          <a:ext cx="6172202" cy="3505201"/>
        </p:xfrm>
        <a:graphic>
          <a:graphicData uri="http://schemas.openxmlformats.org/drawingml/2006/table">
            <a:tbl>
              <a:tblPr/>
              <a:tblGrid>
                <a:gridCol w="1032672"/>
                <a:gridCol w="1358913"/>
                <a:gridCol w="1589791"/>
                <a:gridCol w="933547"/>
                <a:gridCol w="1257279"/>
              </a:tblGrid>
              <a:tr h="7108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Modifier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</a:rPr>
                        <a:t>Same class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</a:rPr>
                        <a:t>Same Package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Subclass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</a:rPr>
                        <a:t>Any</a:t>
                      </a:r>
                      <a:r>
                        <a:rPr lang="en-US" sz="1600" b="1" baseline="0" dirty="0" smtClean="0">
                          <a:latin typeface="Calibri"/>
                        </a:rPr>
                        <a:t> class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private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default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protected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Public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</a:rPr>
                        <a:t>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1360</Words>
  <Application>Microsoft Office PowerPoint</Application>
  <PresentationFormat>On-screen Show (4:3)</PresentationFormat>
  <Paragraphs>281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Encapsulation</vt:lpstr>
      <vt:lpstr>Encapsulation</vt:lpstr>
      <vt:lpstr>PowerPoint Presentation</vt:lpstr>
      <vt:lpstr>Encapsulation</vt:lpstr>
      <vt:lpstr>Encapsulation</vt:lpstr>
      <vt:lpstr>In other words…</vt:lpstr>
      <vt:lpstr>PowerPoint Presentation</vt:lpstr>
      <vt:lpstr>PowerPoint Presentation</vt:lpstr>
      <vt:lpstr>Access modifier on class member (attribute &amp; method)</vt:lpstr>
      <vt:lpstr>public</vt:lpstr>
      <vt:lpstr>private</vt:lpstr>
      <vt:lpstr>protected</vt:lpstr>
      <vt:lpstr>default</vt:lpstr>
      <vt:lpstr>Access modifier</vt:lpstr>
      <vt:lpstr>PowerPoint Presentation</vt:lpstr>
      <vt:lpstr>PowerPoint Presentation</vt:lpstr>
      <vt:lpstr>PowerPoint Presentation</vt:lpstr>
      <vt:lpstr>PowerPoint Presentation</vt:lpstr>
      <vt:lpstr>CONSTRUCTOR</vt:lpstr>
      <vt:lpstr>Constructor</vt:lpstr>
      <vt:lpstr>Example</vt:lpstr>
      <vt:lpstr>Default Constructor</vt:lpstr>
      <vt:lpstr>Default Constructor</vt:lpstr>
      <vt:lpstr>Default Constructor</vt:lpstr>
      <vt:lpstr>Constructor Overloading</vt:lpstr>
      <vt:lpstr>Constructor Overloading</vt:lpstr>
      <vt:lpstr>Constructor Overloading</vt:lpstr>
      <vt:lpstr>Modularity</vt:lpstr>
      <vt:lpstr>Modularity</vt:lpstr>
      <vt:lpstr>PowerPoint Presentation</vt:lpstr>
      <vt:lpstr>default</vt:lpstr>
      <vt:lpstr>public</vt:lpstr>
      <vt:lpstr>PowerPoint Presentation</vt:lpstr>
      <vt:lpstr>Package</vt:lpstr>
      <vt:lpstr>PowerPoint Presentation</vt:lpstr>
      <vt:lpstr>PowerPoint Presentation</vt:lpstr>
      <vt:lpstr>PowerPoint Presentation</vt:lpstr>
      <vt:lpstr>Directory Structure of Package</vt:lpstr>
      <vt:lpstr>References</vt:lpstr>
    </vt:vector>
  </TitlesOfParts>
  <Company>itt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u35</dc:creator>
  <cp:lastModifiedBy>KURNIAWAN NUR RAMADHANI</cp:lastModifiedBy>
  <cp:revision>241</cp:revision>
  <dcterms:created xsi:type="dcterms:W3CDTF">2012-03-06T07:25:00Z</dcterms:created>
  <dcterms:modified xsi:type="dcterms:W3CDTF">2016-01-18T02:03:06Z</dcterms:modified>
</cp:coreProperties>
</file>