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322" r:id="rId2"/>
    <p:sldId id="323" r:id="rId3"/>
    <p:sldId id="276" r:id="rId4"/>
    <p:sldId id="277" r:id="rId5"/>
    <p:sldId id="324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321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85" autoAdjust="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14909-7729-423D-BEF5-4B03EA333CCD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BF24C-E8B6-4E54-AEF2-0969C983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1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F24C-E8B6-4E54-AEF2-0969C9830C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F24C-E8B6-4E54-AEF2-0969C9830C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732ED-1416-4700-8FF3-FEC7A0F95DCE}" type="slidenum">
              <a:rPr lang="en-US"/>
              <a:pPr/>
              <a:t>15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70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F24C-E8B6-4E54-AEF2-0969C9830C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7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F24C-E8B6-4E54-AEF2-0969C9830C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5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9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62200" y="6400800"/>
            <a:ext cx="4038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Software Design (UML)</a:t>
            </a:r>
          </a:p>
        </p:txBody>
      </p:sp>
    </p:spTree>
    <p:extLst>
      <p:ext uri="{BB962C8B-B14F-4D97-AF65-F5344CB8AC3E}">
        <p14:creationId xmlns:p14="http://schemas.microsoft.com/office/powerpoint/2010/main" val="335117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0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9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1592-9F2D-4E9A-8393-DA03950EC51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E1592-9F2D-4E9A-8393-DA03950EC516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7A859-A68D-47E7-B074-687EF13E7C1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19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Class Relationship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CSG2H3</a:t>
            </a:r>
            <a:br>
              <a:rPr lang="en-US" dirty="0"/>
            </a:br>
            <a:r>
              <a:rPr lang="en-US" dirty="0"/>
              <a:t>Object Oriented Programming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8250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new keyword performs this additional initialization automatically for you. It works with arrays with more than two dimensions as well:</a:t>
            </a:r>
          </a:p>
          <a:p>
            <a:endParaRPr lang="en-US" dirty="0"/>
          </a:p>
          <a:p>
            <a:r>
              <a:rPr lang="en-US" dirty="0" smtClean="0"/>
              <a:t>float</a:t>
            </a:r>
            <a:r>
              <a:rPr lang="en-US" dirty="0"/>
              <a:t>[][][] </a:t>
            </a:r>
            <a:r>
              <a:rPr lang="en-US" dirty="0" err="1"/>
              <a:t>globalTemperatureData</a:t>
            </a:r>
            <a:r>
              <a:rPr lang="en-US" dirty="0"/>
              <a:t> = new float[360][180][100];</a:t>
            </a:r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3145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using new with multidimensional arrays, you do not have to specify a size for all dimensions of the array, only the leftmost dimension or dimensions.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float</a:t>
            </a:r>
            <a:r>
              <a:rPr lang="en-US" dirty="0"/>
              <a:t>[][][] </a:t>
            </a:r>
            <a:r>
              <a:rPr lang="en-US" dirty="0" err="1"/>
              <a:t>globalTemperatureData</a:t>
            </a:r>
            <a:r>
              <a:rPr lang="en-US" dirty="0"/>
              <a:t> = new float[360][][];</a:t>
            </a:r>
          </a:p>
          <a:p>
            <a:r>
              <a:rPr lang="en-US" dirty="0" smtClean="0"/>
              <a:t>float</a:t>
            </a:r>
            <a:r>
              <a:rPr lang="en-US" dirty="0"/>
              <a:t>[][][] </a:t>
            </a:r>
            <a:r>
              <a:rPr lang="en-US" dirty="0" err="1"/>
              <a:t>globalTemperatureData</a:t>
            </a:r>
            <a:r>
              <a:rPr lang="en-US" dirty="0"/>
              <a:t> = new float[360][180</a:t>
            </a:r>
            <a:r>
              <a:rPr lang="en-US" dirty="0" smtClean="0"/>
              <a:t>][];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first line creates a single-dimensional array, where each element of the array can hold a float[][].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line creates a two-dimensional array, where each element of the array is a float[].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specify a size for only some of the dimensions of an array, however, those dimensions must be the leftmost ones. The following lines are not legal:</a:t>
            </a:r>
          </a:p>
          <a:p>
            <a:endParaRPr lang="en-US" dirty="0"/>
          </a:p>
          <a:p>
            <a:r>
              <a:rPr lang="en-US" dirty="0" smtClean="0"/>
              <a:t>float</a:t>
            </a:r>
            <a:r>
              <a:rPr lang="en-US" dirty="0"/>
              <a:t>[][][] </a:t>
            </a:r>
            <a:r>
              <a:rPr lang="en-US" dirty="0" err="1"/>
              <a:t>globalTemperatureData</a:t>
            </a:r>
            <a:r>
              <a:rPr lang="en-US" dirty="0"/>
              <a:t> = new float[360][][100];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// </a:t>
            </a:r>
            <a:r>
              <a:rPr lang="en-US" dirty="0"/>
              <a:t>Error!</a:t>
            </a:r>
          </a:p>
          <a:p>
            <a:r>
              <a:rPr lang="en-US" dirty="0" smtClean="0"/>
              <a:t>float</a:t>
            </a:r>
            <a:r>
              <a:rPr lang="en-US" dirty="0"/>
              <a:t>[][][] </a:t>
            </a:r>
            <a:r>
              <a:rPr lang="en-US" dirty="0" err="1"/>
              <a:t>globalTemperatureData</a:t>
            </a:r>
            <a:r>
              <a:rPr lang="en-US" dirty="0"/>
              <a:t> = new float[][180][100];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// </a:t>
            </a:r>
            <a:r>
              <a:rPr lang="en-US" dirty="0"/>
              <a:t>Error!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7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CSG2H3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9480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Unified Modeling Language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Unified Modeling Language (UML) is a standardized general-purpose modeling language in the field of software engineering. The standard is managed, and was created by, the Object Management Group.</a:t>
            </a:r>
          </a:p>
          <a:p>
            <a:r>
              <a:rPr lang="en-US" sz="2400" smtClean="0"/>
              <a:t>UML includes a set of graphic notation techniques to create visual models of software-intensive systems.</a:t>
            </a:r>
          </a:p>
        </p:txBody>
      </p:sp>
    </p:spTree>
    <p:extLst>
      <p:ext uri="{BB962C8B-B14F-4D97-AF65-F5344CB8AC3E}">
        <p14:creationId xmlns:p14="http://schemas.microsoft.com/office/powerpoint/2010/main" val="284954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What is UML and Why we use UML?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UML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→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“Unified Modeling Language”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Language: express idea, not a methodology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Modeling: Describing a software system at a high level of abstraction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Unified: UML has become a world standard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Object Management Group (OMG): www.omg.org</a:t>
            </a:r>
          </a:p>
          <a:p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2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Classes</a:t>
            </a:r>
          </a:p>
        </p:txBody>
      </p:sp>
      <p:grpSp>
        <p:nvGrpSpPr>
          <p:cNvPr id="154627" name="Group 3"/>
          <p:cNvGrpSpPr>
            <a:grpSpLocks/>
          </p:cNvGrpSpPr>
          <p:nvPr/>
        </p:nvGrpSpPr>
        <p:grpSpPr bwMode="auto">
          <a:xfrm>
            <a:off x="685800" y="1676400"/>
            <a:ext cx="2057400" cy="2571750"/>
            <a:chOff x="576" y="1056"/>
            <a:chExt cx="1296" cy="1620"/>
          </a:xfrm>
        </p:grpSpPr>
        <p:sp>
          <p:nvSpPr>
            <p:cNvPr id="154628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ClassName</a:t>
              </a:r>
            </a:p>
          </p:txBody>
        </p:sp>
        <p:sp>
          <p:nvSpPr>
            <p:cNvPr id="154629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attributes</a:t>
              </a:r>
            </a:p>
          </p:txBody>
        </p:sp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operations</a:t>
              </a:r>
            </a:p>
          </p:txBody>
        </p:sp>
      </p:grp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3352800" y="1412875"/>
            <a:ext cx="5546725" cy="467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2000" dirty="0"/>
              <a:t>A class is a description of a set of </a:t>
            </a:r>
          </a:p>
          <a:p>
            <a:r>
              <a:rPr lang="en-US" sz="2000" dirty="0"/>
              <a:t>objects that share the same attributes,</a:t>
            </a:r>
          </a:p>
          <a:p>
            <a:r>
              <a:rPr lang="en-US" sz="2000" dirty="0"/>
              <a:t>operations, relationships, and semantics.</a:t>
            </a:r>
          </a:p>
          <a:p>
            <a:endParaRPr lang="en-US" sz="2000" dirty="0"/>
          </a:p>
          <a:p>
            <a:r>
              <a:rPr lang="en-US" sz="2000" dirty="0"/>
              <a:t>Graphically, a class is rendered as a </a:t>
            </a:r>
          </a:p>
          <a:p>
            <a:r>
              <a:rPr lang="en-US" sz="2000" dirty="0"/>
              <a:t>rectangle, usually including its name,</a:t>
            </a:r>
          </a:p>
          <a:p>
            <a:r>
              <a:rPr lang="en-US" sz="2000" dirty="0"/>
              <a:t>attributes, and operations in separate,</a:t>
            </a:r>
          </a:p>
          <a:p>
            <a:r>
              <a:rPr lang="en-US" sz="2000" dirty="0"/>
              <a:t>designated compartments. 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444208" y="4877544"/>
            <a:ext cx="1752600" cy="1752600"/>
            <a:chOff x="816" y="2640"/>
            <a:chExt cx="1104" cy="1104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816" y="2640"/>
              <a:ext cx="1104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816" y="297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816" y="336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864" y="2688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864" y="2976"/>
              <a:ext cx="100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 Size</a:t>
              </a:r>
              <a:br>
                <a:rPr 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visibility: boolean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864" y="3408"/>
              <a:ext cx="100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display()</a:t>
              </a:r>
              <a:br>
                <a:rPr 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hide()</a:t>
              </a:r>
            </a:p>
          </p:txBody>
        </p:sp>
      </p:grp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261520" y="6218982"/>
            <a:ext cx="160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4844008" y="4725144"/>
            <a:ext cx="1143000" cy="533400"/>
          </a:xfrm>
          <a:prstGeom prst="wedgeRectCallout">
            <a:avLst>
              <a:gd name="adj1" fmla="val 85000"/>
              <a:gd name="adj2" fmla="val 2976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Class Name</a:t>
            </a: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4844008" y="5563344"/>
            <a:ext cx="1143000" cy="381000"/>
          </a:xfrm>
          <a:prstGeom prst="wedgeRectCallout">
            <a:avLst>
              <a:gd name="adj1" fmla="val 87083"/>
              <a:gd name="adj2" fmla="val -83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4844008" y="6249144"/>
            <a:ext cx="1143000" cy="381000"/>
          </a:xfrm>
          <a:prstGeom prst="wedgeRectCallout">
            <a:avLst>
              <a:gd name="adj1" fmla="val 81667"/>
              <a:gd name="adj2" fmla="val -358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9164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Names</a:t>
            </a:r>
          </a:p>
        </p:txBody>
      </p:sp>
      <p:grpSp>
        <p:nvGrpSpPr>
          <p:cNvPr id="155651" name="Group 3"/>
          <p:cNvGrpSpPr>
            <a:grpSpLocks/>
          </p:cNvGrpSpPr>
          <p:nvPr/>
        </p:nvGrpSpPr>
        <p:grpSpPr bwMode="auto">
          <a:xfrm>
            <a:off x="685800" y="1676400"/>
            <a:ext cx="2057400" cy="2571750"/>
            <a:chOff x="576" y="1056"/>
            <a:chExt cx="1296" cy="1620"/>
          </a:xfrm>
        </p:grpSpPr>
        <p:sp>
          <p:nvSpPr>
            <p:cNvPr id="155652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ClassName</a:t>
              </a:r>
            </a:p>
          </p:txBody>
        </p:sp>
        <p:sp>
          <p:nvSpPr>
            <p:cNvPr id="155653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attributes</a:t>
              </a:r>
            </a:p>
          </p:txBody>
        </p:sp>
        <p:sp>
          <p:nvSpPr>
            <p:cNvPr id="155654" name="Rectangle 6"/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operations</a:t>
              </a:r>
            </a:p>
          </p:txBody>
        </p:sp>
      </p:grp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3352800" y="1600200"/>
            <a:ext cx="5486400" cy="1323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The name of the class is the only required tag in the graphical representation of a class.  It always appears in the top-most compartment.</a:t>
            </a:r>
          </a:p>
        </p:txBody>
      </p:sp>
    </p:spTree>
    <p:extLst>
      <p:ext uri="{BB962C8B-B14F-4D97-AF65-F5344CB8AC3E}">
        <p14:creationId xmlns:p14="http://schemas.microsoft.com/office/powerpoint/2010/main" val="82365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Attributes</a:t>
            </a:r>
          </a:p>
        </p:txBody>
      </p:sp>
      <p:grpSp>
        <p:nvGrpSpPr>
          <p:cNvPr id="156675" name="Group 3"/>
          <p:cNvGrpSpPr>
            <a:grpSpLocks/>
          </p:cNvGrpSpPr>
          <p:nvPr/>
        </p:nvGrpSpPr>
        <p:grpSpPr bwMode="auto">
          <a:xfrm>
            <a:off x="685800" y="1676400"/>
            <a:ext cx="2590800" cy="3048000"/>
            <a:chOff x="336" y="1056"/>
            <a:chExt cx="1536" cy="192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name      : String</a:t>
              </a:r>
            </a:p>
            <a:p>
              <a:r>
                <a:rPr lang="en-US"/>
                <a:t>address   : Address</a:t>
              </a:r>
            </a:p>
            <a:p>
              <a:r>
                <a:rPr lang="en-US"/>
                <a:t>birthdate : Date</a:t>
              </a:r>
            </a:p>
            <a:p>
              <a:r>
                <a:rPr lang="en-US"/>
                <a:t>ssn          : Id</a:t>
              </a: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3406775" y="2438400"/>
            <a:ext cx="5737225" cy="191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An attribute is a named property of a </a:t>
            </a:r>
          </a:p>
          <a:p>
            <a:r>
              <a:rPr lang="en-US" dirty="0"/>
              <a:t>class that describes the object being modeled.</a:t>
            </a:r>
          </a:p>
          <a:p>
            <a:r>
              <a:rPr lang="en-US" dirty="0"/>
              <a:t>In the class diagram, attributes appear in </a:t>
            </a:r>
          </a:p>
          <a:p>
            <a:r>
              <a:rPr lang="en-US" dirty="0"/>
              <a:t>the second compartment just below the </a:t>
            </a:r>
          </a:p>
          <a:p>
            <a:r>
              <a:rPr lang="en-US" dirty="0"/>
              <a:t>name-compartment.</a:t>
            </a:r>
          </a:p>
        </p:txBody>
      </p:sp>
    </p:spTree>
    <p:extLst>
      <p:ext uri="{BB962C8B-B14F-4D97-AF65-F5344CB8AC3E}">
        <p14:creationId xmlns:p14="http://schemas.microsoft.com/office/powerpoint/2010/main" val="131878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685800" y="1676400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Person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685800" y="2438400"/>
            <a:ext cx="2590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name      : String</a:t>
            </a:r>
          </a:p>
          <a:p>
            <a:r>
              <a:rPr lang="en-US"/>
              <a:t>address   : Address</a:t>
            </a:r>
          </a:p>
          <a:p>
            <a:r>
              <a:rPr lang="en-US"/>
              <a:t>birthdate : Date</a:t>
            </a:r>
          </a:p>
          <a:p>
            <a:r>
              <a:rPr lang="en-US"/>
              <a:t>/ age        : Date</a:t>
            </a:r>
          </a:p>
          <a:p>
            <a:r>
              <a:rPr lang="en-US"/>
              <a:t>ssn          : Id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685800" y="4724400"/>
            <a:ext cx="2590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3657600" y="1219200"/>
            <a:ext cx="50530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Attributes are usually listed in the form: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attributeName</a:t>
            </a:r>
            <a:r>
              <a:rPr lang="en-US" dirty="0"/>
              <a:t> : Type</a:t>
            </a:r>
          </a:p>
          <a:p>
            <a:endParaRPr lang="en-US" dirty="0"/>
          </a:p>
          <a:p>
            <a:r>
              <a:rPr lang="en-US" dirty="0"/>
              <a:t>A derived attribute is one that can be</a:t>
            </a:r>
          </a:p>
          <a:p>
            <a:r>
              <a:rPr lang="en-US" dirty="0"/>
              <a:t>computed from other attributes, but</a:t>
            </a:r>
          </a:p>
          <a:p>
            <a:r>
              <a:rPr lang="en-US" dirty="0"/>
              <a:t>doesn’t actually exist. For example,</a:t>
            </a:r>
          </a:p>
          <a:p>
            <a:r>
              <a:rPr lang="en-US" dirty="0"/>
              <a:t>a Person’s age can be computed from </a:t>
            </a:r>
          </a:p>
          <a:p>
            <a:r>
              <a:rPr lang="en-US" dirty="0"/>
              <a:t>his birth date. A derived attribute is </a:t>
            </a:r>
          </a:p>
          <a:p>
            <a:r>
              <a:rPr lang="en-US" dirty="0"/>
              <a:t>designated by a preceding ‘/’ as in:</a:t>
            </a:r>
          </a:p>
          <a:p>
            <a:endParaRPr lang="en-US" dirty="0"/>
          </a:p>
          <a:p>
            <a:r>
              <a:rPr lang="en-US" dirty="0"/>
              <a:t>      / age : Date</a:t>
            </a:r>
          </a:p>
        </p:txBody>
      </p:sp>
    </p:spTree>
    <p:extLst>
      <p:ext uri="{BB962C8B-B14F-4D97-AF65-F5344CB8AC3E}">
        <p14:creationId xmlns:p14="http://schemas.microsoft.com/office/powerpoint/2010/main" val="90691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CSG2H3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Array in Java</a:t>
            </a:r>
          </a:p>
        </p:txBody>
      </p:sp>
    </p:spTree>
    <p:extLst>
      <p:ext uri="{BB962C8B-B14F-4D97-AF65-F5344CB8AC3E}">
        <p14:creationId xmlns:p14="http://schemas.microsoft.com/office/powerpoint/2010/main" val="316206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685800" y="1676400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Person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685800" y="2438400"/>
            <a:ext cx="2590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+ name      </a:t>
            </a:r>
            <a:r>
              <a:rPr lang="en-US" dirty="0"/>
              <a:t>: String</a:t>
            </a:r>
          </a:p>
          <a:p>
            <a:r>
              <a:rPr lang="en-US" dirty="0" smtClean="0"/>
              <a:t># address   </a:t>
            </a:r>
            <a:r>
              <a:rPr lang="en-US" dirty="0"/>
              <a:t>: String</a:t>
            </a:r>
          </a:p>
          <a:p>
            <a:r>
              <a:rPr lang="en-US" dirty="0" smtClean="0"/>
              <a:t>- birthdate </a:t>
            </a:r>
            <a:r>
              <a:rPr lang="en-US" dirty="0"/>
              <a:t>: </a:t>
            </a:r>
            <a:r>
              <a:rPr lang="en-US" dirty="0" smtClean="0"/>
              <a:t>Date</a:t>
            </a:r>
          </a:p>
          <a:p>
            <a:r>
              <a:rPr lang="en-US" dirty="0"/>
              <a:t> </a:t>
            </a:r>
            <a:r>
              <a:rPr lang="en-US" dirty="0" smtClean="0"/>
              <a:t>  age : integer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 err="1" smtClean="0"/>
              <a:t>idNumber</a:t>
            </a:r>
            <a:r>
              <a:rPr lang="en-US" dirty="0" smtClean="0"/>
              <a:t> </a:t>
            </a:r>
            <a:r>
              <a:rPr lang="en-US" dirty="0"/>
              <a:t>: integer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685800" y="4724400"/>
            <a:ext cx="2590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3657600" y="2438400"/>
            <a:ext cx="4010744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Attributes can be:</a:t>
            </a:r>
          </a:p>
          <a:p>
            <a:r>
              <a:rPr lang="en-US" dirty="0"/>
              <a:t>	+ public</a:t>
            </a:r>
          </a:p>
          <a:p>
            <a:r>
              <a:rPr lang="en-US" dirty="0"/>
              <a:t>	# protected</a:t>
            </a:r>
          </a:p>
          <a:p>
            <a:r>
              <a:rPr lang="en-US" dirty="0"/>
              <a:t>	- </a:t>
            </a:r>
            <a:r>
              <a:rPr lang="en-US" dirty="0" smtClean="0"/>
              <a:t>private</a:t>
            </a:r>
          </a:p>
          <a:p>
            <a:endParaRPr lang="en-US" dirty="0"/>
          </a:p>
          <a:p>
            <a:r>
              <a:rPr lang="en-US" dirty="0" smtClean="0"/>
              <a:t>Normally use private for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13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Operations</a:t>
            </a:r>
          </a:p>
        </p:txBody>
      </p:sp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685800" y="1676400"/>
            <a:ext cx="2438400" cy="4114800"/>
            <a:chOff x="336" y="1056"/>
            <a:chExt cx="1536" cy="2592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name      : String</a:t>
              </a:r>
            </a:p>
            <a:p>
              <a:r>
                <a:rPr lang="en-US" dirty="0"/>
                <a:t>address   : </a:t>
              </a:r>
              <a:r>
                <a:rPr lang="en-US" dirty="0" smtClean="0"/>
                <a:t>String</a:t>
              </a:r>
              <a:endParaRPr lang="en-US" dirty="0"/>
            </a:p>
            <a:p>
              <a:r>
                <a:rPr lang="en-US" dirty="0"/>
                <a:t>birthdate : </a:t>
              </a:r>
              <a:r>
                <a:rPr lang="en-US" dirty="0" smtClean="0"/>
                <a:t>Date</a:t>
              </a:r>
            </a:p>
            <a:p>
              <a:r>
                <a:rPr lang="en-US" dirty="0" smtClean="0"/>
                <a:t>age : integer</a:t>
              </a:r>
              <a:endParaRPr lang="en-US" dirty="0"/>
            </a:p>
            <a:p>
              <a:r>
                <a:rPr lang="en-US" dirty="0" err="1" smtClean="0"/>
                <a:t>idNumber</a:t>
              </a:r>
              <a:r>
                <a:rPr lang="en-US" dirty="0" smtClean="0"/>
                <a:t> : integer</a:t>
              </a:r>
              <a:endParaRPr lang="en-US" dirty="0"/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eat</a:t>
              </a:r>
            </a:p>
            <a:p>
              <a:pPr algn="ctr"/>
              <a:r>
                <a:rPr lang="en-US"/>
                <a:t>sleep</a:t>
              </a:r>
            </a:p>
            <a:p>
              <a:pPr algn="ctr"/>
              <a:r>
                <a:rPr lang="en-US"/>
                <a:t>work</a:t>
              </a:r>
            </a:p>
            <a:p>
              <a:pPr algn="ctr"/>
              <a:r>
                <a:rPr lang="en-US"/>
                <a:t>play</a:t>
              </a:r>
            </a:p>
          </p:txBody>
        </p:sp>
      </p:grp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3352800" y="4114800"/>
            <a:ext cx="5032147" cy="769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Operations describe the class behavior </a:t>
            </a:r>
          </a:p>
          <a:p>
            <a:r>
              <a:rPr lang="en-US" dirty="0"/>
              <a:t>and appear in the third compartment. </a:t>
            </a:r>
          </a:p>
        </p:txBody>
      </p:sp>
    </p:spTree>
    <p:extLst>
      <p:ext uri="{BB962C8B-B14F-4D97-AF65-F5344CB8AC3E}">
        <p14:creationId xmlns:p14="http://schemas.microsoft.com/office/powerpoint/2010/main" val="1440998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</a:t>
            </a:r>
            <a:r>
              <a:rPr lang="en-US" dirty="0" smtClean="0"/>
              <a:t>Operations</a:t>
            </a:r>
            <a:endParaRPr lang="en-US" dirty="0"/>
          </a:p>
        </p:txBody>
      </p:sp>
      <p:grpSp>
        <p:nvGrpSpPr>
          <p:cNvPr id="160771" name="Group 3"/>
          <p:cNvGrpSpPr>
            <a:grpSpLocks/>
          </p:cNvGrpSpPr>
          <p:nvPr/>
        </p:nvGrpSpPr>
        <p:grpSpPr bwMode="auto">
          <a:xfrm>
            <a:off x="304800" y="1676400"/>
            <a:ext cx="6499448" cy="1922463"/>
            <a:chOff x="288" y="1333"/>
            <a:chExt cx="4944" cy="1211"/>
          </a:xfrm>
        </p:grpSpPr>
        <p:sp>
          <p:nvSpPr>
            <p:cNvPr id="160772" name="Rectangle 4"/>
            <p:cNvSpPr>
              <a:spLocks noChangeArrowheads="1"/>
            </p:cNvSpPr>
            <p:nvPr/>
          </p:nvSpPr>
          <p:spPr bwMode="auto">
            <a:xfrm>
              <a:off x="288" y="1333"/>
              <a:ext cx="4944" cy="3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PhoneBook</a:t>
              </a:r>
            </a:p>
          </p:txBody>
        </p:sp>
        <p:sp>
          <p:nvSpPr>
            <p:cNvPr id="160773" name="Rectangle 5"/>
            <p:cNvSpPr>
              <a:spLocks noChangeArrowheads="1"/>
            </p:cNvSpPr>
            <p:nvPr/>
          </p:nvSpPr>
          <p:spPr bwMode="auto">
            <a:xfrm>
              <a:off x="288" y="1728"/>
              <a:ext cx="4944" cy="2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0774" name="Rectangle 6"/>
            <p:cNvSpPr>
              <a:spLocks noChangeArrowheads="1"/>
            </p:cNvSpPr>
            <p:nvPr/>
          </p:nvSpPr>
          <p:spPr bwMode="auto">
            <a:xfrm>
              <a:off x="288" y="1968"/>
              <a:ext cx="49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err="1"/>
                <a:t>newEntry</a:t>
              </a:r>
              <a:r>
                <a:rPr lang="en-US" dirty="0"/>
                <a:t> (n : Name, a : Address, p : </a:t>
              </a:r>
              <a:r>
                <a:rPr lang="en-US" dirty="0" err="1"/>
                <a:t>PhoneNumber</a:t>
              </a:r>
              <a:r>
                <a:rPr lang="en-US" dirty="0"/>
                <a:t>, d : Description)</a:t>
              </a:r>
            </a:p>
            <a:p>
              <a:r>
                <a:rPr lang="en-US" dirty="0" err="1"/>
                <a:t>getPhone</a:t>
              </a:r>
              <a:r>
                <a:rPr lang="en-US" dirty="0"/>
                <a:t> ( n : Name, a : Address) : </a:t>
              </a:r>
              <a:r>
                <a:rPr lang="en-US" dirty="0" err="1"/>
                <a:t>PhoneNumber</a:t>
              </a:r>
              <a:endParaRPr lang="en-US" dirty="0"/>
            </a:p>
          </p:txBody>
        </p:sp>
      </p:grp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304800" y="4343400"/>
            <a:ext cx="8382000" cy="101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You can specify an operation by stating its signature: listing the name, type, and default value of all parameters, and, in the case of functions, a return type. </a:t>
            </a:r>
          </a:p>
        </p:txBody>
      </p:sp>
    </p:spTree>
    <p:extLst>
      <p:ext uri="{BB962C8B-B14F-4D97-AF65-F5344CB8AC3E}">
        <p14:creationId xmlns:p14="http://schemas.microsoft.com/office/powerpoint/2010/main" val="1095577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Person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address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 birthdate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idNumber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food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eat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Depicting Classes</a:t>
            </a:r>
          </a:p>
        </p:txBody>
      </p:sp>
      <p:grpSp>
        <p:nvGrpSpPr>
          <p:cNvPr id="161795" name="Group 3"/>
          <p:cNvGrpSpPr>
            <a:grpSpLocks/>
          </p:cNvGrpSpPr>
          <p:nvPr/>
        </p:nvGrpSpPr>
        <p:grpSpPr bwMode="auto">
          <a:xfrm>
            <a:off x="6248400" y="2133600"/>
            <a:ext cx="2438400" cy="3581400"/>
            <a:chOff x="3936" y="1296"/>
            <a:chExt cx="1536" cy="2256"/>
          </a:xfrm>
        </p:grpSpPr>
        <p:sp>
          <p:nvSpPr>
            <p:cNvPr id="161796" name="Rectangle 4"/>
            <p:cNvSpPr>
              <a:spLocks noChangeArrowheads="1"/>
            </p:cNvSpPr>
            <p:nvPr/>
          </p:nvSpPr>
          <p:spPr bwMode="auto">
            <a:xfrm>
              <a:off x="3936" y="1296"/>
              <a:ext cx="15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61797" name="Rectangle 5"/>
            <p:cNvSpPr>
              <a:spLocks noChangeArrowheads="1"/>
            </p:cNvSpPr>
            <p:nvPr/>
          </p:nvSpPr>
          <p:spPr bwMode="auto">
            <a:xfrm>
              <a:off x="3936" y="1680"/>
              <a:ext cx="153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name      : String</a:t>
              </a:r>
            </a:p>
            <a:p>
              <a:r>
                <a:rPr lang="en-US"/>
                <a:t>birthdate : Date</a:t>
              </a:r>
            </a:p>
            <a:p>
              <a:r>
                <a:rPr lang="en-US"/>
                <a:t>ssn          : Id</a:t>
              </a:r>
            </a:p>
          </p:txBody>
        </p:sp>
        <p:sp>
          <p:nvSpPr>
            <p:cNvPr id="161798" name="Rectangle 6"/>
            <p:cNvSpPr>
              <a:spLocks noChangeArrowheads="1"/>
            </p:cNvSpPr>
            <p:nvPr/>
          </p:nvSpPr>
          <p:spPr bwMode="auto">
            <a:xfrm>
              <a:off x="3936" y="2448"/>
              <a:ext cx="1536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eat()</a:t>
              </a:r>
            </a:p>
            <a:p>
              <a:pPr algn="ctr"/>
              <a:r>
                <a:rPr lang="en-US"/>
                <a:t>sleep()</a:t>
              </a:r>
            </a:p>
            <a:p>
              <a:pPr algn="ctr"/>
              <a:r>
                <a:rPr lang="en-US"/>
                <a:t>work()</a:t>
              </a:r>
            </a:p>
            <a:p>
              <a:pPr algn="ctr"/>
              <a:r>
                <a:rPr lang="en-US"/>
                <a:t>play()</a:t>
              </a:r>
            </a:p>
          </p:txBody>
        </p:sp>
      </p:grp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8348663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When drawing a class, you needn’t show attributes and operation in every diagram.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457200" y="21336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Person</a:t>
            </a:r>
          </a:p>
        </p:txBody>
      </p:sp>
      <p:grpSp>
        <p:nvGrpSpPr>
          <p:cNvPr id="161801" name="Group 9"/>
          <p:cNvGrpSpPr>
            <a:grpSpLocks/>
          </p:cNvGrpSpPr>
          <p:nvPr/>
        </p:nvGrpSpPr>
        <p:grpSpPr bwMode="auto">
          <a:xfrm>
            <a:off x="533400" y="3276600"/>
            <a:ext cx="2438400" cy="2438400"/>
            <a:chOff x="288" y="2400"/>
            <a:chExt cx="1536" cy="1536"/>
          </a:xfrm>
        </p:grpSpPr>
        <p:sp>
          <p:nvSpPr>
            <p:cNvPr id="161802" name="Rectangle 10"/>
            <p:cNvSpPr>
              <a:spLocks noChangeArrowheads="1"/>
            </p:cNvSpPr>
            <p:nvPr/>
          </p:nvSpPr>
          <p:spPr bwMode="auto">
            <a:xfrm>
              <a:off x="288" y="2400"/>
              <a:ext cx="153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61803" name="Rectangle 11"/>
            <p:cNvSpPr>
              <a:spLocks noChangeArrowheads="1"/>
            </p:cNvSpPr>
            <p:nvPr/>
          </p:nvSpPr>
          <p:spPr bwMode="auto">
            <a:xfrm>
              <a:off x="288" y="2880"/>
              <a:ext cx="153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name</a:t>
              </a:r>
            </a:p>
            <a:p>
              <a:pPr algn="ctr"/>
              <a:r>
                <a:rPr lang="en-US"/>
                <a:t>address</a:t>
              </a:r>
            </a:p>
            <a:p>
              <a:pPr algn="ctr"/>
              <a:r>
                <a:rPr lang="en-US"/>
                <a:t>birthdate</a:t>
              </a:r>
            </a:p>
          </p:txBody>
        </p:sp>
        <p:sp>
          <p:nvSpPr>
            <p:cNvPr id="161804" name="Rectangle 12"/>
            <p:cNvSpPr>
              <a:spLocks noChangeArrowheads="1"/>
            </p:cNvSpPr>
            <p:nvPr/>
          </p:nvSpPr>
          <p:spPr bwMode="auto">
            <a:xfrm>
              <a:off x="288" y="3648"/>
              <a:ext cx="15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805" name="Group 13"/>
          <p:cNvGrpSpPr>
            <a:grpSpLocks/>
          </p:cNvGrpSpPr>
          <p:nvPr/>
        </p:nvGrpSpPr>
        <p:grpSpPr bwMode="auto">
          <a:xfrm>
            <a:off x="3429000" y="4114800"/>
            <a:ext cx="2438400" cy="1600200"/>
            <a:chOff x="2208" y="2592"/>
            <a:chExt cx="1536" cy="1008"/>
          </a:xfrm>
        </p:grpSpPr>
        <p:sp>
          <p:nvSpPr>
            <p:cNvPr id="161806" name="Rectangle 14"/>
            <p:cNvSpPr>
              <a:spLocks noChangeArrowheads="1"/>
            </p:cNvSpPr>
            <p:nvPr/>
          </p:nvSpPr>
          <p:spPr bwMode="auto">
            <a:xfrm>
              <a:off x="2208" y="2592"/>
              <a:ext cx="1536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61807" name="Rectangle 15"/>
            <p:cNvSpPr>
              <a:spLocks noChangeArrowheads="1"/>
            </p:cNvSpPr>
            <p:nvPr/>
          </p:nvSpPr>
          <p:spPr bwMode="auto">
            <a:xfrm>
              <a:off x="2208" y="2880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1808" name="Rectangle 16"/>
            <p:cNvSpPr>
              <a:spLocks noChangeArrowheads="1"/>
            </p:cNvSpPr>
            <p:nvPr/>
          </p:nvSpPr>
          <p:spPr bwMode="auto">
            <a:xfrm>
              <a:off x="2208" y="3072"/>
              <a:ext cx="153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eat</a:t>
              </a:r>
            </a:p>
            <a:p>
              <a:pPr algn="ctr"/>
              <a:r>
                <a:rPr lang="en-US"/>
                <a:t>play</a:t>
              </a:r>
            </a:p>
          </p:txBody>
        </p:sp>
      </p:grpSp>
      <p:grpSp>
        <p:nvGrpSpPr>
          <p:cNvPr id="161809" name="Group 17"/>
          <p:cNvGrpSpPr>
            <a:grpSpLocks/>
          </p:cNvGrpSpPr>
          <p:nvPr/>
        </p:nvGrpSpPr>
        <p:grpSpPr bwMode="auto">
          <a:xfrm>
            <a:off x="3429000" y="2133600"/>
            <a:ext cx="2438400" cy="1143000"/>
            <a:chOff x="2160" y="1488"/>
            <a:chExt cx="1536" cy="720"/>
          </a:xfrm>
        </p:grpSpPr>
        <p:sp>
          <p:nvSpPr>
            <p:cNvPr id="161810" name="Rectangle 18"/>
            <p:cNvSpPr>
              <a:spLocks noChangeArrowheads="1"/>
            </p:cNvSpPr>
            <p:nvPr/>
          </p:nvSpPr>
          <p:spPr bwMode="auto">
            <a:xfrm>
              <a:off x="2160" y="1488"/>
              <a:ext cx="15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61811" name="Rectangle 19"/>
            <p:cNvSpPr>
              <a:spLocks noChangeArrowheads="1"/>
            </p:cNvSpPr>
            <p:nvPr/>
          </p:nvSpPr>
          <p:spPr bwMode="auto">
            <a:xfrm>
              <a:off x="2160" y="1824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12" name="Rectangle 20"/>
            <p:cNvSpPr>
              <a:spLocks noChangeArrowheads="1"/>
            </p:cNvSpPr>
            <p:nvPr/>
          </p:nvSpPr>
          <p:spPr bwMode="auto">
            <a:xfrm>
              <a:off x="2160" y="2016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158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0600" y="808673"/>
            <a:ext cx="6858000" cy="1323439"/>
          </a:xfrm>
        </p:spPr>
        <p:txBody>
          <a:bodyPr/>
          <a:lstStyle/>
          <a:p>
            <a:r>
              <a:rPr lang="en-US" dirty="0"/>
              <a:t>CSG2H3</a:t>
            </a:r>
            <a:br>
              <a:rPr lang="en-US" dirty="0"/>
            </a:br>
            <a:r>
              <a:rPr lang="en-US" dirty="0"/>
              <a:t>Object Oriented Programming</a:t>
            </a:r>
            <a:endParaRPr lang="id-ID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2391271"/>
            <a:ext cx="6858000" cy="461665"/>
          </a:xfrm>
        </p:spPr>
        <p:txBody>
          <a:bodyPr/>
          <a:lstStyle/>
          <a:p>
            <a:r>
              <a:rPr lang="id-ID" dirty="0" smtClean="0"/>
              <a:t>Class Relationship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690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Association</a:t>
            </a:r>
            <a:endParaRPr lang="en-US" dirty="0"/>
          </a:p>
        </p:txBody>
      </p:sp>
      <p:pic>
        <p:nvPicPr>
          <p:cNvPr id="2052" name="Picture 4" descr="http://www.javacodegeeks.com/wp-content/uploads/2013/01/Object-Association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83" y="2420889"/>
            <a:ext cx="7692234" cy="288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62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533400"/>
          </a:xfrm>
        </p:spPr>
        <p:txBody>
          <a:bodyPr>
            <a:normAutofit fontScale="90000"/>
          </a:bodyPr>
          <a:lstStyle/>
          <a:p>
            <a:r>
              <a:rPr lang="en-US"/>
              <a:t>Association Relationships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609600" y="1371601"/>
            <a:ext cx="8108950" cy="4649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If two classes in a model need to communicate with each other, there must be link between them.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association denotes that link.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association between two classes indicates that objects at one end of an association “recognize” objects at the other end and may send messages to them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Instructor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373005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7504" y="1268760"/>
            <a:ext cx="8579296" cy="547260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Student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assignment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Student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setAssignment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assignment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assignment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assignment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getAssignment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assignment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0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23528" y="1196752"/>
            <a:ext cx="8363272" cy="5400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Instructor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Instructor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giveAssignment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Student 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assignment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setAssignment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Driver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Student s1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Student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andi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Instructor i1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Instructor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budi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i1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giveAssignment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"code java OOP"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getAssignment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284163" algn="l"/>
                <a:tab pos="630238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280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second </a:t>
            </a:r>
            <a:r>
              <a:rPr lang="en-US" dirty="0" smtClean="0"/>
              <a:t>kind </a:t>
            </a:r>
            <a:r>
              <a:rPr lang="en-US" dirty="0"/>
              <a:t>of reference types in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an </a:t>
            </a:r>
            <a:r>
              <a:rPr lang="en-US" dirty="0"/>
              <a:t>ordered collection, or numbered list, of values.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values can be primitive values, objects, or even other arrays, but all of the values in an array must be of the same type.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81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</a:t>
            </a:r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108950" cy="144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We can indicate the multiplicity of an association by adding multiplicity adornments to the line denoting the association. </a:t>
            </a:r>
          </a:p>
          <a:p>
            <a:endParaRPr lang="en-US" dirty="0"/>
          </a:p>
          <a:p>
            <a:r>
              <a:rPr lang="en-US" dirty="0"/>
              <a:t>The example indicates that a Student has one or more Instructors:</a:t>
            </a:r>
          </a:p>
        </p:txBody>
      </p:sp>
      <p:sp>
        <p:nvSpPr>
          <p:cNvPr id="169988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Instructor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56388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485478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</a:t>
            </a:r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8108950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/>
              <a:t>The example indicates that every Instructor has one or more Students:</a:t>
            </a:r>
          </a:p>
        </p:txBody>
      </p:sp>
      <p:sp>
        <p:nvSpPr>
          <p:cNvPr id="171012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Instructor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4001797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Relationships 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8108950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/>
              <a:t>We can also indicate the behavior of an object in an association (i.e., the role of an object) using rolenames.</a:t>
            </a: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Instructor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4724400" y="3581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learns from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2819400" y="3581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teaches</a:t>
            </a:r>
          </a:p>
        </p:txBody>
      </p:sp>
    </p:spTree>
    <p:extLst>
      <p:ext uri="{BB962C8B-B14F-4D97-AF65-F5344CB8AC3E}">
        <p14:creationId xmlns:p14="http://schemas.microsoft.com/office/powerpoint/2010/main" val="263113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Relationships 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1524000" y="1295400"/>
            <a:ext cx="5791200" cy="40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/>
              <a:t>We can also name the association.</a:t>
            </a:r>
          </a:p>
        </p:txBody>
      </p:sp>
      <p:sp>
        <p:nvSpPr>
          <p:cNvPr id="173060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Team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membership</a:t>
            </a: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4050164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</a:t>
            </a:r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848600" cy="40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/>
              <a:t>We can specify dual associations.</a:t>
            </a:r>
          </a:p>
        </p:txBody>
      </p:sp>
      <p:sp>
        <p:nvSpPr>
          <p:cNvPr id="174084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Team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149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Student</a:t>
            </a: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member of</a:t>
            </a: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 bwMode="auto">
          <a:xfrm>
            <a:off x="2743200" y="48768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3810000" y="4876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president of</a:t>
            </a:r>
          </a:p>
        </p:txBody>
      </p:sp>
      <p:sp>
        <p:nvSpPr>
          <p:cNvPr id="174093" name="Text Box 13"/>
          <p:cNvSpPr txBox="1">
            <a:spLocks noChangeArrowheads="1"/>
          </p:cNvSpPr>
          <p:nvPr/>
        </p:nvSpPr>
        <p:spPr bwMode="auto">
          <a:xfrm>
            <a:off x="27432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5715000" y="4876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  <p:sp>
        <p:nvSpPr>
          <p:cNvPr id="174095" name="Text Box 15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3201225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Relationships 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108950" cy="163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We can constrain the association relationship by defining the navigability of the association. Here, a Router object requests services from a DNS object by sending messages to (invoking the operations of) the server. The direction of the association indicates that the server has no knowledge of the Router.</a:t>
            </a:r>
          </a:p>
        </p:txBody>
      </p:sp>
      <p:sp>
        <p:nvSpPr>
          <p:cNvPr id="176132" name="Line 4"/>
          <p:cNvSpPr>
            <a:spLocks noChangeShapeType="1"/>
          </p:cNvSpPr>
          <p:nvPr/>
        </p:nvSpPr>
        <p:spPr bwMode="auto">
          <a:xfrm>
            <a:off x="3124200" y="47244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990600" y="4419600"/>
            <a:ext cx="2133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Router</a:t>
            </a: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5486400" y="4470400"/>
            <a:ext cx="2819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DomainNameServer</a:t>
            </a:r>
          </a:p>
        </p:txBody>
      </p:sp>
    </p:spTree>
    <p:extLst>
      <p:ext uri="{BB962C8B-B14F-4D97-AF65-F5344CB8AC3E}">
        <p14:creationId xmlns:p14="http://schemas.microsoft.com/office/powerpoint/2010/main" val="731884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</a:t>
            </a:r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108950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Associations can also be objects themselves, called link classes or an association classes.</a:t>
            </a:r>
          </a:p>
        </p:txBody>
      </p:sp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685800" y="5257800"/>
            <a:ext cx="7696200" cy="546100"/>
            <a:chOff x="432" y="3072"/>
            <a:chExt cx="4848" cy="344"/>
          </a:xfrm>
        </p:grpSpPr>
        <p:sp>
          <p:nvSpPr>
            <p:cNvPr id="178181" name="Line 5"/>
            <p:cNvSpPr>
              <a:spLocks noChangeShapeType="1"/>
            </p:cNvSpPr>
            <p:nvPr/>
          </p:nvSpPr>
          <p:spPr bwMode="auto">
            <a:xfrm>
              <a:off x="1728" y="3248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984" y="3080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Warranty</a:t>
              </a:r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432" y="3072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Product</a:t>
              </a:r>
            </a:p>
          </p:txBody>
        </p:sp>
      </p:grp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4495800" y="43434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85" name="Group 9"/>
          <p:cNvGrpSpPr>
            <a:grpSpLocks/>
          </p:cNvGrpSpPr>
          <p:nvPr/>
        </p:nvGrpSpPr>
        <p:grpSpPr bwMode="auto">
          <a:xfrm>
            <a:off x="3467100" y="2286000"/>
            <a:ext cx="2057400" cy="1981200"/>
            <a:chOff x="2256" y="1344"/>
            <a:chExt cx="1296" cy="1248"/>
          </a:xfrm>
        </p:grpSpPr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256" y="2400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2256" y="1344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Registration</a:t>
              </a:r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2256" y="1680"/>
              <a:ext cx="129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modelNumber</a:t>
              </a:r>
            </a:p>
            <a:p>
              <a:pPr algn="ctr"/>
              <a:r>
                <a:rPr lang="en-US"/>
                <a:t>serialNumber</a:t>
              </a:r>
            </a:p>
            <a:p>
              <a:pPr algn="ctr"/>
              <a:r>
                <a:rPr lang="en-US"/>
                <a:t>warrentyCode</a:t>
              </a:r>
            </a:p>
          </p:txBody>
        </p:sp>
      </p:grp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2743200" y="5486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31861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 </a:t>
            </a:r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7848600" cy="40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 class can have a self association.</a:t>
            </a:r>
          </a:p>
        </p:txBody>
      </p:sp>
      <p:grpSp>
        <p:nvGrpSpPr>
          <p:cNvPr id="180228" name="Group 4"/>
          <p:cNvGrpSpPr>
            <a:grpSpLocks/>
          </p:cNvGrpSpPr>
          <p:nvPr/>
        </p:nvGrpSpPr>
        <p:grpSpPr bwMode="auto">
          <a:xfrm>
            <a:off x="2667000" y="3581400"/>
            <a:ext cx="3505200" cy="1585913"/>
            <a:chOff x="1680" y="2256"/>
            <a:chExt cx="2208" cy="999"/>
          </a:xfrm>
        </p:grpSpPr>
        <p:sp>
          <p:nvSpPr>
            <p:cNvPr id="180229" name="Rectangle 5"/>
            <p:cNvSpPr>
              <a:spLocks noChangeArrowheads="1"/>
            </p:cNvSpPr>
            <p:nvPr/>
          </p:nvSpPr>
          <p:spPr bwMode="auto">
            <a:xfrm>
              <a:off x="2544" y="2256"/>
              <a:ext cx="1296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0" name="Rectangle 6"/>
            <p:cNvSpPr>
              <a:spLocks noChangeArrowheads="1"/>
            </p:cNvSpPr>
            <p:nvPr/>
          </p:nvSpPr>
          <p:spPr bwMode="auto">
            <a:xfrm>
              <a:off x="1680" y="2784"/>
              <a:ext cx="153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LinkedListNode</a:t>
              </a:r>
            </a:p>
          </p:txBody>
        </p:sp>
        <p:sp>
          <p:nvSpPr>
            <p:cNvPr id="180231" name="Text Box 7"/>
            <p:cNvSpPr txBox="1">
              <a:spLocks noChangeArrowheads="1"/>
            </p:cNvSpPr>
            <p:nvPr/>
          </p:nvSpPr>
          <p:spPr bwMode="auto">
            <a:xfrm>
              <a:off x="2208" y="254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next</a:t>
              </a:r>
            </a:p>
          </p:txBody>
        </p:sp>
        <p:sp>
          <p:nvSpPr>
            <p:cNvPr id="180232" name="Text Box 8"/>
            <p:cNvSpPr txBox="1">
              <a:spLocks noChangeArrowheads="1"/>
            </p:cNvSpPr>
            <p:nvPr/>
          </p:nvSpPr>
          <p:spPr bwMode="auto">
            <a:xfrm>
              <a:off x="3216" y="3024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previous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315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Aggregation Relationships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7848600" cy="341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We can model objects that contain other objects by way of special associations called aggregations and compositions.</a:t>
            </a:r>
          </a:p>
          <a:p>
            <a:endParaRPr lang="en-US" dirty="0"/>
          </a:p>
          <a:p>
            <a:r>
              <a:rPr lang="en-US" dirty="0"/>
              <a:t>An aggregation specifies a whole-part relationship between an aggregate (a whole) and a constituent part, where the part can exist independently from the aggregate. Aggregation is a variant of the "has a" or association relationship.</a:t>
            </a:r>
          </a:p>
          <a:p>
            <a:r>
              <a:rPr lang="en-US" dirty="0"/>
              <a:t>Aggregations are denoted by a hollow-diamond adornment on the association.</a:t>
            </a:r>
          </a:p>
          <a:p>
            <a:endParaRPr lang="en-US" dirty="0"/>
          </a:p>
        </p:txBody>
      </p:sp>
      <p:grpSp>
        <p:nvGrpSpPr>
          <p:cNvPr id="181252" name="Group 4"/>
          <p:cNvGrpSpPr>
            <a:grpSpLocks/>
          </p:cNvGrpSpPr>
          <p:nvPr/>
        </p:nvGrpSpPr>
        <p:grpSpPr bwMode="auto">
          <a:xfrm>
            <a:off x="914400" y="4573488"/>
            <a:ext cx="7086600" cy="1447800"/>
            <a:chOff x="576" y="2496"/>
            <a:chExt cx="4464" cy="912"/>
          </a:xfrm>
        </p:grpSpPr>
        <p:sp>
          <p:nvSpPr>
            <p:cNvPr id="181253" name="Rectangle 5"/>
            <p:cNvSpPr>
              <a:spLocks noChangeArrowheads="1"/>
            </p:cNvSpPr>
            <p:nvPr/>
          </p:nvSpPr>
          <p:spPr bwMode="auto">
            <a:xfrm>
              <a:off x="576" y="2496"/>
              <a:ext cx="1344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Car</a:t>
              </a:r>
            </a:p>
          </p:txBody>
        </p:sp>
        <p:grpSp>
          <p:nvGrpSpPr>
            <p:cNvPr id="181254" name="Group 6"/>
            <p:cNvGrpSpPr>
              <a:grpSpLocks/>
            </p:cNvGrpSpPr>
            <p:nvPr/>
          </p:nvGrpSpPr>
          <p:grpSpPr bwMode="auto">
            <a:xfrm>
              <a:off x="1920" y="2544"/>
              <a:ext cx="3120" cy="336"/>
              <a:chOff x="1920" y="2544"/>
              <a:chExt cx="3120" cy="336"/>
            </a:xfrm>
          </p:grpSpPr>
          <p:sp>
            <p:nvSpPr>
              <p:cNvPr id="181255" name="Rectangle 7"/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15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Engine</a:t>
                </a:r>
              </a:p>
            </p:txBody>
          </p:sp>
          <p:grpSp>
            <p:nvGrpSpPr>
              <p:cNvPr id="181256" name="Group 8"/>
              <p:cNvGrpSpPr>
                <a:grpSpLocks/>
              </p:cNvGrpSpPr>
              <p:nvPr/>
            </p:nvGrpSpPr>
            <p:grpSpPr bwMode="auto">
              <a:xfrm>
                <a:off x="1920" y="2736"/>
                <a:ext cx="1584" cy="96"/>
                <a:chOff x="2016" y="2640"/>
                <a:chExt cx="1584" cy="96"/>
              </a:xfrm>
            </p:grpSpPr>
            <p:sp>
              <p:nvSpPr>
                <p:cNvPr id="18125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208" y="2688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1258" name="Freeform 10"/>
                <p:cNvSpPr>
                  <a:spLocks/>
                </p:cNvSpPr>
                <p:nvPr/>
              </p:nvSpPr>
              <p:spPr bwMode="auto">
                <a:xfrm>
                  <a:off x="2016" y="2640"/>
                  <a:ext cx="192" cy="96"/>
                </a:xfrm>
                <a:custGeom>
                  <a:avLst/>
                  <a:gdLst>
                    <a:gd name="T0" fmla="*/ 0 w 192"/>
                    <a:gd name="T1" fmla="*/ 48 h 96"/>
                    <a:gd name="T2" fmla="*/ 96 w 192"/>
                    <a:gd name="T3" fmla="*/ 0 h 96"/>
                    <a:gd name="T4" fmla="*/ 192 w 192"/>
                    <a:gd name="T5" fmla="*/ 48 h 96"/>
                    <a:gd name="T6" fmla="*/ 96 w 192"/>
                    <a:gd name="T7" fmla="*/ 96 h 96"/>
                    <a:gd name="T8" fmla="*/ 0 w 192"/>
                    <a:gd name="T9" fmla="*/ 48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192" y="48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1259" name="Group 11"/>
            <p:cNvGrpSpPr>
              <a:grpSpLocks/>
            </p:cNvGrpSpPr>
            <p:nvPr/>
          </p:nvGrpSpPr>
          <p:grpSpPr bwMode="auto">
            <a:xfrm>
              <a:off x="1920" y="2976"/>
              <a:ext cx="3120" cy="336"/>
              <a:chOff x="1920" y="2976"/>
              <a:chExt cx="3120" cy="336"/>
            </a:xfrm>
          </p:grpSpPr>
          <p:sp>
            <p:nvSpPr>
              <p:cNvPr id="181260" name="Line 12"/>
              <p:cNvSpPr>
                <a:spLocks noChangeShapeType="1"/>
              </p:cNvSpPr>
              <p:nvPr/>
            </p:nvSpPr>
            <p:spPr bwMode="auto">
              <a:xfrm flipV="1">
                <a:off x="2112" y="3120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261" name="Freeform 13"/>
              <p:cNvSpPr>
                <a:spLocks/>
              </p:cNvSpPr>
              <p:nvPr/>
            </p:nvSpPr>
            <p:spPr bwMode="auto">
              <a:xfrm>
                <a:off x="1920" y="3072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262" name="Rectangle 14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15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Transmission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635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81627" y="1203143"/>
            <a:ext cx="4392488" cy="424208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Engine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horsePower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Engine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getHorsePower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horsePower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setHorsePower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hp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horsePower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hp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Content Placeholder 9"/>
          <p:cNvSpPr>
            <a:spLocks noGrp="1"/>
          </p:cNvSpPr>
          <p:nvPr>
            <p:ph sz="half" idx="2"/>
          </p:nvPr>
        </p:nvSpPr>
        <p:spPr>
          <a:xfrm>
            <a:off x="4716016" y="1196752"/>
            <a:ext cx="4330824" cy="302433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Transmission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type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getType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type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setType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type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type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533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671888" algn="l"/>
              </a:tabLst>
            </a:pPr>
            <a:r>
              <a:rPr lang="en-US" sz="2000" dirty="0"/>
              <a:t>byte b</a:t>
            </a:r>
            <a:r>
              <a:rPr lang="en-US" sz="2000" dirty="0" smtClean="0"/>
              <a:t>;	// </a:t>
            </a:r>
            <a:r>
              <a:rPr lang="en-US" sz="2000" dirty="0"/>
              <a:t>byte is a primitive type</a:t>
            </a:r>
          </a:p>
          <a:p>
            <a:pPr>
              <a:tabLst>
                <a:tab pos="3671888" algn="l"/>
              </a:tabLst>
            </a:pPr>
            <a:r>
              <a:rPr lang="en-US" sz="2000" dirty="0"/>
              <a:t>byte[] </a:t>
            </a:r>
            <a:r>
              <a:rPr lang="en-US" sz="2000" dirty="0" err="1"/>
              <a:t>arrayOfBytes</a:t>
            </a:r>
            <a:r>
              <a:rPr lang="en-US" sz="2000" dirty="0" smtClean="0"/>
              <a:t>;	// </a:t>
            </a:r>
            <a:r>
              <a:rPr lang="en-US" sz="2000" dirty="0"/>
              <a:t>byte[] is an array type: array of byte</a:t>
            </a:r>
          </a:p>
          <a:p>
            <a:pPr>
              <a:tabLst>
                <a:tab pos="3671888" algn="l"/>
              </a:tabLst>
            </a:pPr>
            <a:r>
              <a:rPr lang="en-US" sz="2000" dirty="0"/>
              <a:t>byte[][] </a:t>
            </a:r>
            <a:r>
              <a:rPr lang="en-US" sz="2000" dirty="0" err="1"/>
              <a:t>arrayOfArrayOfBytes</a:t>
            </a:r>
            <a:r>
              <a:rPr lang="en-US" sz="2000" dirty="0" smtClean="0"/>
              <a:t>;	// </a:t>
            </a:r>
            <a:r>
              <a:rPr lang="en-US" sz="2000" dirty="0"/>
              <a:t>byte[][] is another type: array of byte[]</a:t>
            </a:r>
          </a:p>
          <a:p>
            <a:pPr>
              <a:tabLst>
                <a:tab pos="3671888" algn="l"/>
              </a:tabLst>
            </a:pPr>
            <a:r>
              <a:rPr lang="en-US" sz="2000" dirty="0"/>
              <a:t>Point[] points; </a:t>
            </a:r>
            <a:r>
              <a:rPr lang="en-US" sz="2000" dirty="0" smtClean="0"/>
              <a:t>	// </a:t>
            </a:r>
            <a:r>
              <a:rPr lang="en-US" sz="2000" dirty="0"/>
              <a:t>Point[] is an array of Point objects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9236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23528" y="1196752"/>
            <a:ext cx="5328592" cy="5400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Car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Engine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engine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Transmission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transmission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Car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addEngine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Engine 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engine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addTransmission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Transmission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transmission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998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23528" y="1196752"/>
            <a:ext cx="6768752" cy="388843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Driver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Car 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Car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honda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Engine v1000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Engine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"v1000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Transmisson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auto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Transmisson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auto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setType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"Automatic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addEngine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v1000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addTransmission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auto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850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Composition Relationships</a:t>
            </a:r>
            <a:endParaRPr lang="en-US" dirty="0"/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7848600" cy="2000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Composition is a stronger variant of the "owns a" or association relationship </a:t>
            </a:r>
          </a:p>
          <a:p>
            <a:r>
              <a:rPr lang="en-US" dirty="0"/>
              <a:t>A composition indicates a strong ownership and coincident lifetime of parts by the whole (i.e., they live and die as a whole). Compositions are denoted by a filled-diamond adornment on the association.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762000" y="3352800"/>
            <a:ext cx="21336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Window</a:t>
            </a:r>
          </a:p>
        </p:txBody>
      </p:sp>
      <p:grpSp>
        <p:nvGrpSpPr>
          <p:cNvPr id="182277" name="Group 5"/>
          <p:cNvGrpSpPr>
            <a:grpSpLocks/>
          </p:cNvGrpSpPr>
          <p:nvPr/>
        </p:nvGrpSpPr>
        <p:grpSpPr bwMode="auto">
          <a:xfrm>
            <a:off x="2895600" y="3352800"/>
            <a:ext cx="5562600" cy="685800"/>
            <a:chOff x="1824" y="2760"/>
            <a:chExt cx="3504" cy="432"/>
          </a:xfrm>
        </p:grpSpPr>
        <p:grpSp>
          <p:nvGrpSpPr>
            <p:cNvPr id="182278" name="Group 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182279" name="Line 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80" name="Freeform 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Scrollbar</a:t>
              </a:r>
            </a:p>
          </p:txBody>
        </p:sp>
      </p:grpSp>
      <p:grpSp>
        <p:nvGrpSpPr>
          <p:cNvPr id="182282" name="Group 10"/>
          <p:cNvGrpSpPr>
            <a:grpSpLocks/>
          </p:cNvGrpSpPr>
          <p:nvPr/>
        </p:nvGrpSpPr>
        <p:grpSpPr bwMode="auto">
          <a:xfrm>
            <a:off x="2895600" y="4191000"/>
            <a:ext cx="5562600" cy="685800"/>
            <a:chOff x="1824" y="2760"/>
            <a:chExt cx="3504" cy="432"/>
          </a:xfrm>
        </p:grpSpPr>
        <p:grpSp>
          <p:nvGrpSpPr>
            <p:cNvPr id="182283" name="Group 11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182284" name="Line 12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85" name="Freeform 13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Titlebar</a:t>
              </a:r>
            </a:p>
          </p:txBody>
        </p:sp>
      </p:grpSp>
      <p:grpSp>
        <p:nvGrpSpPr>
          <p:cNvPr id="182287" name="Group 15"/>
          <p:cNvGrpSpPr>
            <a:grpSpLocks/>
          </p:cNvGrpSpPr>
          <p:nvPr/>
        </p:nvGrpSpPr>
        <p:grpSpPr bwMode="auto">
          <a:xfrm>
            <a:off x="2895600" y="5029200"/>
            <a:ext cx="5562600" cy="685800"/>
            <a:chOff x="1824" y="2760"/>
            <a:chExt cx="3504" cy="432"/>
          </a:xfrm>
        </p:grpSpPr>
        <p:grpSp>
          <p:nvGrpSpPr>
            <p:cNvPr id="182288" name="Group 1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182289" name="Line 1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90" name="Freeform 1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2291" name="Rectangle 1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Menu</a:t>
              </a:r>
            </a:p>
          </p:txBody>
        </p:sp>
      </p:grpSp>
      <p:sp>
        <p:nvSpPr>
          <p:cNvPr id="182292" name="Text Box 20"/>
          <p:cNvSpPr txBox="1">
            <a:spLocks noChangeArrowheads="1"/>
          </p:cNvSpPr>
          <p:nvPr/>
        </p:nvSpPr>
        <p:spPr bwMode="auto">
          <a:xfrm>
            <a:off x="3200400" y="3733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3200400" y="4572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82294" name="Text Box 22"/>
          <p:cNvSpPr txBox="1">
            <a:spLocks noChangeArrowheads="1"/>
          </p:cNvSpPr>
          <p:nvPr/>
        </p:nvSpPr>
        <p:spPr bwMode="auto">
          <a:xfrm>
            <a:off x="3200400" y="5410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82295" name="Text Box 23"/>
          <p:cNvSpPr txBox="1">
            <a:spLocks noChangeArrowheads="1"/>
          </p:cNvSpPr>
          <p:nvPr/>
        </p:nvSpPr>
        <p:spPr bwMode="auto">
          <a:xfrm>
            <a:off x="5334000" y="3733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82296" name="Text Box 24"/>
          <p:cNvSpPr txBox="1">
            <a:spLocks noChangeArrowheads="1"/>
          </p:cNvSpPr>
          <p:nvPr/>
        </p:nvSpPr>
        <p:spPr bwMode="auto">
          <a:xfrm>
            <a:off x="5334000" y="4572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5029200" y="5410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 .. *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16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23528" y="1196752"/>
            <a:ext cx="8363272" cy="5400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Scrollbar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type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Scrollbar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type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type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Titlebar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Titlebar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23528" y="1196752"/>
            <a:ext cx="8363272" cy="5400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Menu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type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type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type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23528" y="1196752"/>
            <a:ext cx="8363272" cy="5400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Window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Scrollbar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scBar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Titlebar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tlBar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Window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scrollType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scBar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Scrollbar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scrollType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tlBar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Titlebar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menu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Driver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Window w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Window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"OOP Window"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"vertical"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84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Interfaces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3962400" y="1676400"/>
            <a:ext cx="4953000" cy="255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An interface is a named set of operations that specifies the behavior of objects without showing their inner structure. It can be rendered in the model by a one- or two-compartment rectangle, with the stereotype &lt;&lt;interface&gt;&gt; above the interface name.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838200" y="2438400"/>
            <a:ext cx="2438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&lt;&lt;interface&gt;&gt;</a:t>
            </a:r>
          </a:p>
          <a:p>
            <a:pPr algn="ctr"/>
            <a:r>
              <a:rPr lang="en-US"/>
              <a:t>ControlPanel</a:t>
            </a:r>
          </a:p>
        </p:txBody>
      </p:sp>
    </p:spTree>
    <p:extLst>
      <p:ext uri="{BB962C8B-B14F-4D97-AF65-F5344CB8AC3E}">
        <p14:creationId xmlns:p14="http://schemas.microsoft.com/office/powerpoint/2010/main" val="2231754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3100" dirty="0"/>
              <a:t>Specify the appropriate relation to each case</a:t>
            </a:r>
            <a:r>
              <a:rPr lang="en-US" sz="3100" dirty="0" smtClean="0"/>
              <a:t>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person and a car that he wants to buy</a:t>
            </a:r>
          </a:p>
          <a:p>
            <a:r>
              <a:rPr lang="en-US" dirty="0" smtClean="0"/>
              <a:t>A car in a parking lot</a:t>
            </a:r>
          </a:p>
          <a:p>
            <a:r>
              <a:rPr lang="en-US" dirty="0" smtClean="0"/>
              <a:t>A mall and its parking lot</a:t>
            </a:r>
          </a:p>
          <a:p>
            <a:r>
              <a:rPr lang="en-US" dirty="0" smtClean="0"/>
              <a:t>Wheels in a car</a:t>
            </a:r>
          </a:p>
          <a:p>
            <a:r>
              <a:rPr lang="en-US" dirty="0" smtClean="0"/>
              <a:t>A department and a company</a:t>
            </a:r>
          </a:p>
          <a:p>
            <a:r>
              <a:rPr lang="en-US" dirty="0" smtClean="0"/>
              <a:t>A department and an employee</a:t>
            </a:r>
          </a:p>
          <a:p>
            <a:r>
              <a:rPr lang="en-US" dirty="0" smtClean="0"/>
              <a:t>A canteen and a department</a:t>
            </a:r>
          </a:p>
          <a:p>
            <a:r>
              <a:rPr lang="en-US" dirty="0" smtClean="0"/>
              <a:t>A pond and fishes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4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2275601"/>
            <a:ext cx="44100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60848"/>
            <a:ext cx="39147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57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mtClean="0"/>
              <a:t>Dog[] pets;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/>
              <a:t>pets = new Dog[7];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/>
              <a:t>pets[0] = new Dog()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mtClean="0"/>
              <a:t>pets[1] = new Dog()</a:t>
            </a:r>
          </a:p>
          <a:p>
            <a:pPr marL="0" indent="0" eaLnBrk="1" hangingPunct="1">
              <a:buFont typeface="Arial" charset="0"/>
              <a:buNone/>
            </a:pPr>
            <a:endParaRPr lang="en-US" smtClean="0"/>
          </a:p>
        </p:txBody>
      </p:sp>
      <p:pic>
        <p:nvPicPr>
          <p:cNvPr id="37890" name="Picture 2" descr="C:\Users\Gandalf\AppData\Local\Temp\SNAGHTML8b4f3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600200"/>
            <a:ext cx="58197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90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with C and C++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671888" algn="l"/>
              </a:tabLst>
            </a:pPr>
            <a:r>
              <a:rPr lang="en-US" sz="2000" dirty="0"/>
              <a:t>byte </a:t>
            </a:r>
            <a:r>
              <a:rPr lang="en-US" sz="2000" dirty="0" err="1"/>
              <a:t>arrayOfBytes</a:t>
            </a:r>
            <a:r>
              <a:rPr lang="en-US" sz="2000" dirty="0" smtClean="0"/>
              <a:t>[];	 </a:t>
            </a:r>
            <a:r>
              <a:rPr lang="en-US" sz="2000" dirty="0"/>
              <a:t>// Same as byte[] </a:t>
            </a:r>
            <a:r>
              <a:rPr lang="en-US" sz="2000" dirty="0" err="1"/>
              <a:t>arrayOfBytes</a:t>
            </a:r>
            <a:endParaRPr lang="en-US" sz="2000" dirty="0"/>
          </a:p>
          <a:p>
            <a:pPr>
              <a:tabLst>
                <a:tab pos="3671888" algn="l"/>
              </a:tabLst>
            </a:pPr>
            <a:r>
              <a:rPr lang="en-US" sz="2000" dirty="0"/>
              <a:t>byte </a:t>
            </a:r>
            <a:r>
              <a:rPr lang="en-US" sz="2000" dirty="0" err="1"/>
              <a:t>arrayOfArrayOfBytes</a:t>
            </a:r>
            <a:r>
              <a:rPr lang="en-US" sz="2000" dirty="0" smtClean="0"/>
              <a:t>[][];	// </a:t>
            </a:r>
            <a:r>
              <a:rPr lang="en-US" sz="2000" dirty="0"/>
              <a:t>Same as byte[][] </a:t>
            </a:r>
            <a:r>
              <a:rPr lang="en-US" sz="2000" dirty="0" err="1"/>
              <a:t>arrayOfArrayOfBytes</a:t>
            </a:r>
            <a:endParaRPr lang="en-US" sz="2000" dirty="0"/>
          </a:p>
          <a:p>
            <a:pPr>
              <a:tabLst>
                <a:tab pos="3671888" algn="l"/>
              </a:tabLst>
            </a:pPr>
            <a:r>
              <a:rPr lang="en-US" sz="2000" dirty="0"/>
              <a:t>byte[] </a:t>
            </a:r>
            <a:r>
              <a:rPr lang="en-US" sz="2000" dirty="0" err="1"/>
              <a:t>arrayOfArrayOfBytes</a:t>
            </a:r>
            <a:r>
              <a:rPr lang="en-US" sz="2000" dirty="0" smtClean="0"/>
              <a:t>[];	// Same </a:t>
            </a:r>
            <a:r>
              <a:rPr lang="en-US" sz="2000" dirty="0"/>
              <a:t>as byte</a:t>
            </a:r>
            <a:r>
              <a:rPr lang="en-US" sz="2000" dirty="0" smtClean="0"/>
              <a:t>[][] </a:t>
            </a:r>
            <a:r>
              <a:rPr lang="en-US" sz="2000" dirty="0" err="1" smtClean="0"/>
              <a:t>arrayOfArrayOfBytes</a:t>
            </a:r>
            <a:endParaRPr lang="en-US" sz="2000" dirty="0" smtClean="0"/>
          </a:p>
          <a:p>
            <a:pPr>
              <a:tabLst>
                <a:tab pos="3671888" algn="l"/>
              </a:tabLst>
            </a:pPr>
            <a:endParaRPr lang="en-US" sz="2000" dirty="0"/>
          </a:p>
          <a:p>
            <a:pPr>
              <a:tabLst>
                <a:tab pos="3671888" algn="l"/>
              </a:tabLst>
            </a:pPr>
            <a:endParaRPr lang="en-US" sz="2000" dirty="0" smtClean="0"/>
          </a:p>
          <a:p>
            <a:pPr>
              <a:tabLst>
                <a:tab pos="3671888" algn="l"/>
              </a:tabLst>
            </a:pPr>
            <a:r>
              <a:rPr lang="en-US" sz="2000" dirty="0"/>
              <a:t>This is almost always a confusing syntax, however, and it is not recommended. </a:t>
            </a:r>
            <a:endParaRPr lang="en-US" sz="2000" dirty="0" smtClean="0"/>
          </a:p>
          <a:p>
            <a:pPr>
              <a:tabLst>
                <a:tab pos="3671888" algn="l"/>
              </a:tabLst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5996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dirty="0"/>
              <a:t>new keyword, just as you do to create an </a:t>
            </a:r>
            <a:r>
              <a:rPr lang="en-US" dirty="0" smtClean="0"/>
              <a:t>object, however arrays </a:t>
            </a:r>
            <a:r>
              <a:rPr lang="en-US" dirty="0"/>
              <a:t>don't need to be initialized like objects </a:t>
            </a:r>
            <a:r>
              <a:rPr lang="en-US" dirty="0" smtClean="0"/>
              <a:t>do</a:t>
            </a:r>
            <a:endParaRPr lang="en-US" dirty="0"/>
          </a:p>
          <a:p>
            <a:r>
              <a:rPr lang="en-US" dirty="0" smtClean="0"/>
              <a:t>Must </a:t>
            </a:r>
            <a:r>
              <a:rPr lang="en-US" dirty="0"/>
              <a:t>specify </a:t>
            </a:r>
            <a:r>
              <a:rPr lang="en-US" dirty="0" smtClean="0"/>
              <a:t>the length, once created the array size cannot be changed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byte</a:t>
            </a:r>
            <a:r>
              <a:rPr lang="en-US" dirty="0"/>
              <a:t>[] buffer = new byte[1024];</a:t>
            </a:r>
          </a:p>
          <a:p>
            <a:r>
              <a:rPr lang="en-US" dirty="0"/>
              <a:t>String[] lines = new String[50];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59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Literals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null literal used to represent the absence of an object can also be used to represent the absence of an array. </a:t>
            </a:r>
          </a:p>
          <a:p>
            <a:pPr lvl="1"/>
            <a:r>
              <a:rPr lang="en-US" dirty="0" smtClean="0"/>
              <a:t>char</a:t>
            </a:r>
            <a:r>
              <a:rPr lang="en-US" dirty="0"/>
              <a:t>[] password = null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combines the creation of the array object with the initialization of the array elements: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/>
              <a:t>[] </a:t>
            </a:r>
            <a:r>
              <a:rPr lang="en-US" dirty="0" err="1"/>
              <a:t>powersOfTwo</a:t>
            </a:r>
            <a:r>
              <a:rPr lang="en-US" dirty="0"/>
              <a:t> = {1, 2, 4, 8, 16, 32, 64, 128};</a:t>
            </a:r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822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int[][] products;    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of the pairs of square brackets represents one dimension, so this is a two-dimensional array.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access a single </a:t>
            </a:r>
            <a:r>
              <a:rPr lang="en-US" dirty="0" err="1"/>
              <a:t>int</a:t>
            </a:r>
            <a:r>
              <a:rPr lang="en-US" dirty="0"/>
              <a:t> element of this two-dimensional array, you must specify two index values, one for each dimension.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create a new multidimensional array, use the new keyword and specify the size of both dimensions of the array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/>
              <a:t>[][] products = new </a:t>
            </a:r>
            <a:r>
              <a:rPr lang="en-US" dirty="0" err="1"/>
              <a:t>int</a:t>
            </a:r>
            <a:r>
              <a:rPr lang="en-US" dirty="0"/>
              <a:t>[10][10];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9816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>
</file>

<file path=ppt/theme/theme1.xml><?xml version="1.0" encoding="utf-8"?>
<a:theme xmlns:a="http://schemas.openxmlformats.org/drawingml/2006/main" name="Business design slid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TS010385378</Template>
  <TotalTime>33670</TotalTime>
  <Words>1936</Words>
  <Application>Microsoft Office PowerPoint</Application>
  <PresentationFormat>On-screen Show (4:3)</PresentationFormat>
  <Paragraphs>460</Paragraphs>
  <Slides>48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Business design slide</vt:lpstr>
      <vt:lpstr>Class Relationship</vt:lpstr>
      <vt:lpstr>CSG2H3 Object Oriented Programming</vt:lpstr>
      <vt:lpstr>Array</vt:lpstr>
      <vt:lpstr>Declaring Array</vt:lpstr>
      <vt:lpstr>Array</vt:lpstr>
      <vt:lpstr>Compatibility with C and C++</vt:lpstr>
      <vt:lpstr>Creating Array</vt:lpstr>
      <vt:lpstr>Array Literals</vt:lpstr>
      <vt:lpstr>Multidimensional Array</vt:lpstr>
      <vt:lpstr>Multidimensional Array</vt:lpstr>
      <vt:lpstr>Multidimensional Array</vt:lpstr>
      <vt:lpstr>Multidimensional Array</vt:lpstr>
      <vt:lpstr>CSG2H3 Object Oriented Programming</vt:lpstr>
      <vt:lpstr>Unified Modeling Language</vt:lpstr>
      <vt:lpstr>What is UML and Why we use UML?</vt:lpstr>
      <vt:lpstr>Classes</vt:lpstr>
      <vt:lpstr>Class Names</vt:lpstr>
      <vt:lpstr>Class Attributes</vt:lpstr>
      <vt:lpstr>Class Attributes</vt:lpstr>
      <vt:lpstr>Class Attributes</vt:lpstr>
      <vt:lpstr>Class Operations</vt:lpstr>
      <vt:lpstr>Class Operations</vt:lpstr>
      <vt:lpstr>Example</vt:lpstr>
      <vt:lpstr>Depicting Classes</vt:lpstr>
      <vt:lpstr>CSG2H3 Object Oriented Programming</vt:lpstr>
      <vt:lpstr>Class Association</vt:lpstr>
      <vt:lpstr>Association Relationships</vt:lpstr>
      <vt:lpstr>Example</vt:lpstr>
      <vt:lpstr>Example</vt:lpstr>
      <vt:lpstr>Association Relationships</vt:lpstr>
      <vt:lpstr>Association Relationships</vt:lpstr>
      <vt:lpstr>Association Relationships </vt:lpstr>
      <vt:lpstr>Association Relationships </vt:lpstr>
      <vt:lpstr>Association Relationships</vt:lpstr>
      <vt:lpstr>Association Relationships </vt:lpstr>
      <vt:lpstr>Association Relationships</vt:lpstr>
      <vt:lpstr>Association Relationships</vt:lpstr>
      <vt:lpstr>Aggregation Relationships</vt:lpstr>
      <vt:lpstr>Example</vt:lpstr>
      <vt:lpstr>Example</vt:lpstr>
      <vt:lpstr>Example</vt:lpstr>
      <vt:lpstr>Composition Relationships</vt:lpstr>
      <vt:lpstr>Example</vt:lpstr>
      <vt:lpstr>Example</vt:lpstr>
      <vt:lpstr>Example</vt:lpstr>
      <vt:lpstr>Interfaces</vt:lpstr>
      <vt:lpstr>Example Specify the appropriate relation to each case: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DIG2c3 Pemrograman Berorientasi Objek</dc:title>
  <dc:creator>undeed</dc:creator>
  <cp:lastModifiedBy>kurniawan</cp:lastModifiedBy>
  <cp:revision>61</cp:revision>
  <dcterms:created xsi:type="dcterms:W3CDTF">2013-09-02T21:35:21Z</dcterms:created>
  <dcterms:modified xsi:type="dcterms:W3CDTF">2014-02-27T04:58:13Z</dcterms:modified>
</cp:coreProperties>
</file>