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3" r:id="rId1"/>
  </p:sldMasterIdLst>
  <p:notesMasterIdLst>
    <p:notesMasterId r:id="rId37"/>
  </p:notesMasterIdLst>
  <p:handoutMasterIdLst>
    <p:handoutMasterId r:id="rId38"/>
  </p:handoutMasterIdLst>
  <p:sldIdLst>
    <p:sldId id="333" r:id="rId2"/>
    <p:sldId id="334" r:id="rId3"/>
    <p:sldId id="304" r:id="rId4"/>
    <p:sldId id="309" r:id="rId5"/>
    <p:sldId id="305" r:id="rId6"/>
    <p:sldId id="306" r:id="rId7"/>
    <p:sldId id="307" r:id="rId8"/>
    <p:sldId id="310" r:id="rId9"/>
    <p:sldId id="259" r:id="rId10"/>
    <p:sldId id="314" r:id="rId11"/>
    <p:sldId id="260" r:id="rId12"/>
    <p:sldId id="315" r:id="rId13"/>
    <p:sldId id="321" r:id="rId14"/>
    <p:sldId id="261" r:id="rId15"/>
    <p:sldId id="311" r:id="rId16"/>
    <p:sldId id="262" r:id="rId17"/>
    <p:sldId id="312" r:id="rId18"/>
    <p:sldId id="313" r:id="rId19"/>
    <p:sldId id="308" r:id="rId20"/>
    <p:sldId id="298" r:id="rId21"/>
    <p:sldId id="319" r:id="rId22"/>
    <p:sldId id="323" r:id="rId23"/>
    <p:sldId id="324" r:id="rId24"/>
    <p:sldId id="317" r:id="rId25"/>
    <p:sldId id="320" r:id="rId26"/>
    <p:sldId id="322" r:id="rId27"/>
    <p:sldId id="301" r:id="rId28"/>
    <p:sldId id="325" r:id="rId29"/>
    <p:sldId id="302" r:id="rId30"/>
    <p:sldId id="295" r:id="rId31"/>
    <p:sldId id="328" r:id="rId32"/>
    <p:sldId id="329" r:id="rId33"/>
    <p:sldId id="330" r:id="rId34"/>
    <p:sldId id="331" r:id="rId35"/>
    <p:sldId id="332" r:id="rId36"/>
  </p:sldIdLst>
  <p:sldSz cx="6858000" cy="9144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beel" initials="N" lastIdx="10" clrIdx="0"/>
  <p:cmAuthor id="1" name="mme" initials="m" lastIdx="2" clrIdx="1"/>
  <p:cmAuthor id="2" name="yf6" initials="y" lastIdx="1" clrIdx="2"/>
  <p:cmAuthor id="3" name="Andy van Dam" initials="avd" lastIdx="2" clrIdx="3"/>
  <p:cmAuthor id="4" name="Kelly Buckley" initials="KB" lastIdx="4" clrIdx="4"/>
  <p:cmAuthor id="5" name="Andy van Dam" initials="AvD" lastIdx="4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6600"/>
    <a:srgbClr val="CC0000"/>
    <a:srgbClr val="00CC00"/>
    <a:srgbClr val="A50021"/>
    <a:srgbClr val="3333CC"/>
    <a:srgbClr val="009999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6980" autoAdjust="0"/>
  </p:normalViewPr>
  <p:slideViewPr>
    <p:cSldViewPr showGuides="1">
      <p:cViewPr>
        <p:scale>
          <a:sx n="55" d="100"/>
          <a:sy n="55" d="100"/>
        </p:scale>
        <p:origin x="-2154" y="-1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2046" y="-96"/>
      </p:cViewPr>
      <p:guideLst>
        <p:guide orient="horz" pos="3032"/>
        <p:guide pos="23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972" tIns="48486" rIns="96972" bIns="48486" numCol="1" anchor="t" anchorCtr="0" compatLnSpc="1">
            <a:prstTxWarp prst="textNoShape">
              <a:avLst/>
            </a:prstTxWarp>
          </a:bodyPr>
          <a:lstStyle>
            <a:lvl1pPr defTabSz="969963" eaLnBrk="1" hangingPunct="1">
              <a:defRPr sz="1300">
                <a:solidFill>
                  <a:srgbClr val="000000"/>
                </a:solidFill>
                <a:latin typeface="Times New Roman" pitchFamily="-106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972" tIns="48486" rIns="96972" bIns="48486" numCol="1" anchor="t" anchorCtr="0" compatLnSpc="1">
            <a:prstTxWarp prst="textNoShape">
              <a:avLst/>
            </a:prstTxWarp>
          </a:bodyPr>
          <a:lstStyle>
            <a:lvl1pPr algn="r" defTabSz="969963" eaLnBrk="1" hangingPunct="1">
              <a:defRPr sz="1300">
                <a:solidFill>
                  <a:srgbClr val="000000"/>
                </a:solidFill>
                <a:latin typeface="Times New Roman" pitchFamily="-106" charset="0"/>
              </a:defRPr>
            </a:lvl1pPr>
          </a:lstStyle>
          <a:p>
            <a:fld id="{3DD2E326-5A8D-6B49-A35E-86AF85EAA566}" type="datetimeFigureOut">
              <a:rPr lang="en-US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972" tIns="48486" rIns="96972" bIns="48486" numCol="1" anchor="b" anchorCtr="0" compatLnSpc="1">
            <a:prstTxWarp prst="textNoShape">
              <a:avLst/>
            </a:prstTxWarp>
          </a:bodyPr>
          <a:lstStyle>
            <a:lvl1pPr defTabSz="969963" eaLnBrk="1" hangingPunct="1">
              <a:defRPr sz="1300">
                <a:solidFill>
                  <a:srgbClr val="000000"/>
                </a:solidFill>
                <a:latin typeface="Times New Roman" pitchFamily="-106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972" tIns="48486" rIns="96972" bIns="48486" numCol="1" anchor="b" anchorCtr="0" compatLnSpc="1">
            <a:prstTxWarp prst="textNoShape">
              <a:avLst/>
            </a:prstTxWarp>
          </a:bodyPr>
          <a:lstStyle>
            <a:lvl1pPr algn="r" defTabSz="969963" eaLnBrk="1" hangingPunct="1">
              <a:defRPr sz="1300">
                <a:solidFill>
                  <a:srgbClr val="000000"/>
                </a:solidFill>
                <a:latin typeface="Times New Roman" pitchFamily="-106" charset="0"/>
              </a:defRPr>
            </a:lvl1pPr>
          </a:lstStyle>
          <a:p>
            <a:fld id="{0FC24739-58FE-0B4C-A9CA-7713BD3E51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6972" tIns="48486" rIns="96972" bIns="48486" anchor="ctr">
            <a:prstTxWarp prst="textNoShape">
              <a:avLst/>
            </a:prstTxWarp>
          </a:bodyPr>
          <a:lstStyle/>
          <a:p>
            <a:pPr defTabSz="969963"/>
            <a:endParaRPr lang="en-US" sz="2500">
              <a:solidFill>
                <a:srgbClr val="000000"/>
              </a:solidFill>
              <a:latin typeface="Times New Roman" pitchFamily="-106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972" tIns="48486" rIns="96972" bIns="48486" anchor="ctr">
            <a:prstTxWarp prst="textNoShape">
              <a:avLst/>
            </a:prstTxWarp>
          </a:bodyPr>
          <a:lstStyle/>
          <a:p>
            <a:pPr defTabSz="969963"/>
            <a:endParaRPr lang="en-US" sz="2500">
              <a:solidFill>
                <a:srgbClr val="000000"/>
              </a:solidFill>
              <a:latin typeface="Times New Roman" pitchFamily="-106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972" tIns="48486" rIns="96972" bIns="48486" anchor="ctr">
            <a:prstTxWarp prst="textNoShape">
              <a:avLst/>
            </a:prstTxWarp>
          </a:bodyPr>
          <a:lstStyle/>
          <a:p>
            <a:pPr defTabSz="969963"/>
            <a:endParaRPr lang="en-US" sz="2500">
              <a:solidFill>
                <a:srgbClr val="000000"/>
              </a:solidFill>
              <a:latin typeface="Times New Roman" pitchFamily="-106" charset="0"/>
            </a:endParaRPr>
          </a:p>
        </p:txBody>
      </p:sp>
      <p:sp>
        <p:nvSpPr>
          <p:cNvPr id="37893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06638" y="720725"/>
            <a:ext cx="2698750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09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486" rIns="96590" bIns="4848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43375" y="9321800"/>
            <a:ext cx="31702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90" tIns="48486" rIns="96590" bIns="48486" anchor="b">
            <a:prstTxWarp prst="textNoShape">
              <a:avLst/>
            </a:prstTxWarp>
            <a:spAutoFit/>
          </a:bodyPr>
          <a:lstStyle/>
          <a:p>
            <a:pPr algn="r" defTabSz="969963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-106" charset="0"/>
              <a:buNone/>
              <a:tabLst>
                <a:tab pos="0" algn="l"/>
                <a:tab pos="969963" algn="l"/>
                <a:tab pos="1939925" algn="l"/>
                <a:tab pos="2909888" algn="l"/>
                <a:tab pos="3878263" algn="l"/>
                <a:tab pos="4848225" algn="l"/>
                <a:tab pos="5818188" algn="l"/>
                <a:tab pos="6788150" algn="l"/>
                <a:tab pos="7758113" algn="l"/>
                <a:tab pos="8728075" algn="l"/>
                <a:tab pos="9696450" algn="l"/>
                <a:tab pos="10666413" algn="l"/>
              </a:tabLst>
            </a:pPr>
            <a:r>
              <a:rPr lang="en-GB" sz="1300">
                <a:latin typeface="Times New Roman" pitchFamily="-10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0249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6" charset="0"/>
      <a:defRPr sz="1200" kern="1200">
        <a:solidFill>
          <a:srgbClr val="000000"/>
        </a:solidFill>
        <a:latin typeface="Times New Roman" pitchFamily="18" charset="0"/>
        <a:ea typeface="ＭＳ Ｐゴシック" pitchFamily="-106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6" charset="0"/>
      <a:defRPr sz="1200" kern="1200">
        <a:solidFill>
          <a:srgbClr val="000000"/>
        </a:solidFill>
        <a:latin typeface="Times New Roman" pitchFamily="18" charset="0"/>
        <a:ea typeface="ＭＳ Ｐゴシック" pitchFamily="-106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6" charset="0"/>
      <a:defRPr sz="1200" kern="1200">
        <a:solidFill>
          <a:srgbClr val="000000"/>
        </a:solidFill>
        <a:latin typeface="Times New Roman" pitchFamily="18" charset="0"/>
        <a:ea typeface="ＭＳ Ｐゴシック" pitchFamily="-106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6" charset="0"/>
      <a:defRPr sz="1200" kern="1200">
        <a:solidFill>
          <a:srgbClr val="000000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1157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</p:spPr>
        <p:txBody>
          <a:bodyPr wrap="none" lIns="96581" tIns="48482" rIns="96581" bIns="48482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6638" y="720725"/>
            <a:ext cx="2698750" cy="3598863"/>
          </a:xfrm>
          <a:ln/>
        </p:spPr>
      </p:sp>
      <p:sp>
        <p:nvSpPr>
          <p:cNvPr id="532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>
              <a:latin typeface="Times New Roman" pitchFamily="-10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ED4-9FD1-4476-950F-159D26D0BF69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E3D-F090-49AC-AD47-9F60CEC93F5A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8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04D0-6535-457E-A123-98717FA2AEDE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D733-39F7-455F-AA9B-887A78381232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6F79-C5D8-426B-BC12-9FC9914ACDC8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965B-C4A7-4FEA-BFBE-2EE7AACF6A4E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552-17BC-4A2E-9A65-9011D81DF35F}" type="datetime1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0A4-9FC9-4882-A500-086C3040DCCF}" type="datetime1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6D54-2836-4209-879C-D7785F680E65}" type="datetime1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3E07-BE23-410C-829A-00AF1EAA8AE4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6E63-B665-456B-BC41-33EEFACF0050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2F50-7D67-48EC-A91E-85BA39B6804E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42D6-3FDF-47D0-BF80-3573E91D4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Inheritance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19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Inheritance is a way of: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/>
              <a:t>organizing</a:t>
            </a:r>
            <a:r>
              <a:rPr lang="en-GB" dirty="0" smtClean="0"/>
              <a:t> information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/>
              <a:t>grouping </a:t>
            </a:r>
            <a:r>
              <a:rPr lang="en-GB" dirty="0" smtClean="0"/>
              <a:t>similar classes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modeling</a:t>
            </a:r>
            <a:r>
              <a:rPr lang="en-GB" b="1" dirty="0" smtClean="0"/>
              <a:t> similarities </a:t>
            </a:r>
            <a:r>
              <a:rPr lang="en-GB" dirty="0" smtClean="0"/>
              <a:t>among classes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/>
              <a:t>creating a taxonomy </a:t>
            </a:r>
            <a:r>
              <a:rPr lang="en-GB" dirty="0" smtClean="0"/>
              <a:t>of objects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6324600" cy="4572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6248400" cy="7543800"/>
          </a:xfrm>
        </p:spPr>
        <p:txBody>
          <a:bodyPr/>
          <a:lstStyle/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spcBef>
                <a:spcPts val="463"/>
              </a:spcBef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First, let’s discuss some important facts  about inheritance…</a:t>
            </a:r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838200"/>
            <a:ext cx="6019800" cy="75438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Where there’s inheritance, there’s an </a:t>
            </a:r>
            <a:r>
              <a:rPr lang="en-GB" i="1" dirty="0" smtClean="0">
                <a:solidFill>
                  <a:srgbClr val="990000"/>
                </a:solidFill>
              </a:rPr>
              <a:t>Inheritance Hierarchy </a:t>
            </a:r>
            <a:r>
              <a:rPr lang="en-GB" dirty="0" smtClean="0"/>
              <a:t>of classes</a:t>
            </a:r>
          </a:p>
          <a:p>
            <a:pPr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 smtClean="0"/>
          </a:p>
          <a:p>
            <a:pPr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 smtClean="0"/>
          </a:p>
          <a:p>
            <a:pPr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 smtClean="0"/>
          </a:p>
          <a:p>
            <a:pPr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 smtClean="0">
              <a:latin typeface="Courier New" pitchFamily="-106" charset="0"/>
            </a:endParaRPr>
          </a:p>
          <a:p>
            <a:pPr lvl="1"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 smtClean="0">
              <a:latin typeface="Courier New" pitchFamily="-106" charset="0"/>
            </a:endParaRPr>
          </a:p>
          <a:p>
            <a:pPr lvl="2">
              <a:spcBef>
                <a:spcPts val="113"/>
              </a:spcBef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  <a:p>
            <a:pPr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We can say:</a:t>
            </a:r>
            <a:r>
              <a:rPr lang="en-GB" i="1" dirty="0" smtClean="0"/>
              <a:t>	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Reptile, Mammal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Fish</a:t>
            </a:r>
            <a:r>
              <a:rPr lang="en-GB" dirty="0" smtClean="0"/>
              <a:t> “</a:t>
            </a:r>
            <a:r>
              <a:rPr lang="en-GB" i="1" dirty="0" smtClean="0">
                <a:solidFill>
                  <a:srgbClr val="990000"/>
                </a:solidFill>
              </a:rPr>
              <a:t>inherit from</a:t>
            </a:r>
            <a:r>
              <a:rPr lang="en-GB" dirty="0" smtClean="0"/>
              <a:t>”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Animal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Dog, Cat,</a:t>
            </a:r>
            <a:r>
              <a:rPr lang="en-GB" dirty="0" smtClean="0"/>
              <a:t> and</a:t>
            </a:r>
            <a:r>
              <a:rPr lang="en-GB" b="1" dirty="0" smtClean="0">
                <a:latin typeface="Courier New" pitchFamily="-106" charset="0"/>
              </a:rPr>
              <a:t>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Moose</a:t>
            </a:r>
            <a:r>
              <a:rPr lang="en-GB" dirty="0" smtClean="0"/>
              <a:t> “</a:t>
            </a:r>
            <a:r>
              <a:rPr lang="en-GB" i="1" dirty="0" smtClean="0">
                <a:solidFill>
                  <a:srgbClr val="990000"/>
                </a:solidFill>
              </a:rPr>
              <a:t>inherit from</a:t>
            </a:r>
            <a:r>
              <a:rPr lang="en-GB" dirty="0" smtClean="0"/>
              <a:t>”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Mammal</a:t>
            </a:r>
            <a:endParaRPr lang="en-GB" b="1" dirty="0">
              <a:solidFill>
                <a:srgbClr val="3333CC"/>
              </a:solidFill>
              <a:latin typeface="Courier New" pitchFamily="-106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77800"/>
            <a:ext cx="6324600" cy="11938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/>
              <a:t/>
            </a:r>
            <a:br>
              <a:rPr lang="en-GB" b="0" dirty="0"/>
            </a:br>
            <a:r>
              <a:rPr lang="en-GB" dirty="0" smtClean="0"/>
              <a:t>Inheritance</a:t>
            </a:r>
            <a:r>
              <a:rPr lang="en-GB" b="0" dirty="0"/>
              <a:t/>
            </a:r>
            <a:br>
              <a:rPr lang="en-GB" b="0" dirty="0"/>
            </a:br>
            <a:endParaRPr lang="en-GB" b="0" dirty="0"/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3200400" y="4572000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676400" y="4114801"/>
            <a:ext cx="32004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590800" y="3733801"/>
            <a:ext cx="1219200" cy="1588"/>
          </a:xfrm>
          <a:prstGeom prst="line">
            <a:avLst/>
          </a:prstGeom>
          <a:noFill/>
          <a:ln w="324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90802" y="3505198"/>
            <a:ext cx="1219201" cy="374650"/>
            <a:chOff x="1632" y="2208"/>
            <a:chExt cx="768" cy="236"/>
          </a:xfrm>
        </p:grpSpPr>
        <p:sp>
          <p:nvSpPr>
            <p:cNvPr id="9258" name="AutoShape 7"/>
            <p:cNvSpPr>
              <a:spLocks noChangeArrowheads="1"/>
            </p:cNvSpPr>
            <p:nvPr/>
          </p:nvSpPr>
          <p:spPr bwMode="auto">
            <a:xfrm>
              <a:off x="1632" y="2208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59" name="Text Box 8"/>
            <p:cNvSpPr txBox="1">
              <a:spLocks noChangeArrowheads="1"/>
            </p:cNvSpPr>
            <p:nvPr/>
          </p:nvSpPr>
          <p:spPr bwMode="auto">
            <a:xfrm>
              <a:off x="1632" y="2208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Times New Roman" pitchFamily="-106" charset="0"/>
                </a:rPr>
                <a:t> Animal</a:t>
              </a:r>
            </a:p>
          </p:txBody>
        </p:sp>
      </p:grp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590800" y="3808413"/>
            <a:ext cx="1219200" cy="1587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200400" y="3886200"/>
            <a:ext cx="1588" cy="5334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2971800" y="3886200"/>
            <a:ext cx="457200" cy="152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Times New Roman" pitchFamily="-106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4876800" y="4114800"/>
            <a:ext cx="1588" cy="3048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90601" y="4267197"/>
            <a:ext cx="1219201" cy="374650"/>
            <a:chOff x="624" y="2688"/>
            <a:chExt cx="768" cy="236"/>
          </a:xfrm>
        </p:grpSpPr>
        <p:sp>
          <p:nvSpPr>
            <p:cNvPr id="9256" name="AutoShape 14"/>
            <p:cNvSpPr>
              <a:spLocks noChangeArrowheads="1"/>
            </p:cNvSpPr>
            <p:nvPr/>
          </p:nvSpPr>
          <p:spPr bwMode="auto">
            <a:xfrm>
              <a:off x="624" y="2688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57" name="Text Box 15"/>
            <p:cNvSpPr txBox="1">
              <a:spLocks noChangeArrowheads="1"/>
            </p:cNvSpPr>
            <p:nvPr/>
          </p:nvSpPr>
          <p:spPr bwMode="auto">
            <a:xfrm>
              <a:off x="624" y="2688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Times New Roman" pitchFamily="-106" charset="0"/>
                </a:rPr>
                <a:t>  Reptile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90802" y="4267211"/>
            <a:ext cx="1219201" cy="374651"/>
            <a:chOff x="1632" y="2688"/>
            <a:chExt cx="768" cy="236"/>
          </a:xfrm>
        </p:grpSpPr>
        <p:sp>
          <p:nvSpPr>
            <p:cNvPr id="9254" name="AutoShape 17"/>
            <p:cNvSpPr>
              <a:spLocks noChangeArrowheads="1"/>
            </p:cNvSpPr>
            <p:nvPr/>
          </p:nvSpPr>
          <p:spPr bwMode="auto">
            <a:xfrm>
              <a:off x="1632" y="2688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55" name="Text Box 18"/>
            <p:cNvSpPr txBox="1">
              <a:spLocks noChangeArrowheads="1"/>
            </p:cNvSpPr>
            <p:nvPr/>
          </p:nvSpPr>
          <p:spPr bwMode="auto">
            <a:xfrm>
              <a:off x="1632" y="2688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Times New Roman" pitchFamily="-106" charset="0"/>
                </a:rPr>
                <a:t> </a:t>
              </a:r>
              <a:r>
                <a:rPr lang="en-GB" sz="1600" dirty="0" smtClean="0">
                  <a:latin typeface="Times New Roman" pitchFamily="-106" charset="0"/>
                </a:rPr>
                <a:t> Mammal</a:t>
              </a:r>
              <a:endParaRPr lang="en-GB" sz="1600" dirty="0">
                <a:latin typeface="Times New Roman" pitchFamily="-106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91003" y="4273562"/>
            <a:ext cx="1219201" cy="374651"/>
            <a:chOff x="2640" y="2692"/>
            <a:chExt cx="768" cy="236"/>
          </a:xfrm>
        </p:grpSpPr>
        <p:sp>
          <p:nvSpPr>
            <p:cNvPr id="9252" name="AutoShape 20"/>
            <p:cNvSpPr>
              <a:spLocks noChangeArrowheads="1"/>
            </p:cNvSpPr>
            <p:nvPr/>
          </p:nvSpPr>
          <p:spPr bwMode="auto">
            <a:xfrm>
              <a:off x="2640" y="2692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53" name="Text Box 21"/>
            <p:cNvSpPr txBox="1">
              <a:spLocks noChangeArrowheads="1"/>
            </p:cNvSpPr>
            <p:nvPr/>
          </p:nvSpPr>
          <p:spPr bwMode="auto">
            <a:xfrm>
              <a:off x="2640" y="2692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Times New Roman" pitchFamily="-106" charset="0"/>
                </a:rPr>
                <a:t>  </a:t>
              </a:r>
              <a:r>
                <a:rPr lang="en-GB" sz="1600" dirty="0" smtClean="0">
                  <a:latin typeface="Times New Roman" pitchFamily="-106" charset="0"/>
                </a:rPr>
                <a:t>Fish</a:t>
              </a:r>
              <a:endParaRPr lang="en-GB" sz="1600" dirty="0">
                <a:latin typeface="Times New Roman" pitchFamily="-106" charset="0"/>
              </a:endParaRPr>
            </a:p>
          </p:txBody>
        </p:sp>
      </p:grp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677988" y="4953001"/>
            <a:ext cx="3198812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AutoShape 23"/>
          <p:cNvSpPr>
            <a:spLocks noChangeArrowheads="1"/>
          </p:cNvSpPr>
          <p:nvPr/>
        </p:nvSpPr>
        <p:spPr bwMode="auto">
          <a:xfrm>
            <a:off x="2971800" y="4648200"/>
            <a:ext cx="457200" cy="152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  <a:latin typeface="Times New Roman" pitchFamily="-106" charset="0"/>
            </a:endParaRP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876800" y="4953000"/>
            <a:ext cx="1588" cy="3048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590802" y="5105395"/>
            <a:ext cx="1219201" cy="374650"/>
            <a:chOff x="1632" y="3216"/>
            <a:chExt cx="768" cy="236"/>
          </a:xfrm>
        </p:grpSpPr>
        <p:sp>
          <p:nvSpPr>
            <p:cNvPr id="9250" name="AutoShape 26"/>
            <p:cNvSpPr>
              <a:spLocks noChangeArrowheads="1"/>
            </p:cNvSpPr>
            <p:nvPr/>
          </p:nvSpPr>
          <p:spPr bwMode="auto">
            <a:xfrm>
              <a:off x="1632" y="3216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51" name="Text Box 27"/>
            <p:cNvSpPr txBox="1">
              <a:spLocks noChangeArrowheads="1"/>
            </p:cNvSpPr>
            <p:nvPr/>
          </p:nvSpPr>
          <p:spPr bwMode="auto">
            <a:xfrm>
              <a:off x="1632" y="3216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Times New Roman" pitchFamily="-106" charset="0"/>
                </a:rPr>
                <a:t>  Cat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191002" y="5111745"/>
            <a:ext cx="1219201" cy="374650"/>
            <a:chOff x="2640" y="3220"/>
            <a:chExt cx="768" cy="236"/>
          </a:xfrm>
        </p:grpSpPr>
        <p:sp>
          <p:nvSpPr>
            <p:cNvPr id="9248" name="AutoShape 29"/>
            <p:cNvSpPr>
              <a:spLocks noChangeArrowheads="1"/>
            </p:cNvSpPr>
            <p:nvPr/>
          </p:nvSpPr>
          <p:spPr bwMode="auto">
            <a:xfrm>
              <a:off x="2640" y="3220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49" name="Text Box 30"/>
            <p:cNvSpPr txBox="1">
              <a:spLocks noChangeArrowheads="1"/>
            </p:cNvSpPr>
            <p:nvPr/>
          </p:nvSpPr>
          <p:spPr bwMode="auto">
            <a:xfrm>
              <a:off x="2640" y="3220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Times New Roman" pitchFamily="-106" charset="0"/>
                </a:rPr>
                <a:t>  Moose</a:t>
              </a:r>
            </a:p>
          </p:txBody>
        </p:sp>
      </p:grp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990600" y="4572001"/>
            <a:ext cx="12192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2590800" y="4572001"/>
            <a:ext cx="12192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4191000" y="4572001"/>
            <a:ext cx="12192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2590800" y="5410201"/>
            <a:ext cx="12192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4191000" y="5410201"/>
            <a:ext cx="12192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 flipH="1">
            <a:off x="1674813" y="4114801"/>
            <a:ext cx="4762" cy="158751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990601" y="5105395"/>
            <a:ext cx="1219201" cy="374650"/>
            <a:chOff x="624" y="3216"/>
            <a:chExt cx="768" cy="236"/>
          </a:xfrm>
        </p:grpSpPr>
        <p:sp>
          <p:nvSpPr>
            <p:cNvPr id="9246" name="AutoShape 38"/>
            <p:cNvSpPr>
              <a:spLocks noChangeArrowheads="1"/>
            </p:cNvSpPr>
            <p:nvPr/>
          </p:nvSpPr>
          <p:spPr bwMode="auto">
            <a:xfrm>
              <a:off x="624" y="3216"/>
              <a:ext cx="768" cy="236"/>
            </a:xfrm>
            <a:prstGeom prst="roundRect">
              <a:avLst>
                <a:gd name="adj" fmla="val 421"/>
              </a:avLst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Times New Roman" pitchFamily="-106" charset="0"/>
              </a:endParaRPr>
            </a:p>
          </p:txBody>
        </p:sp>
        <p:sp>
          <p:nvSpPr>
            <p:cNvPr id="9247" name="Text Box 39"/>
            <p:cNvSpPr txBox="1">
              <a:spLocks noChangeArrowheads="1"/>
            </p:cNvSpPr>
            <p:nvPr/>
          </p:nvSpPr>
          <p:spPr bwMode="auto">
            <a:xfrm>
              <a:off x="624" y="3216"/>
              <a:ext cx="7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4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pitchFamily="-10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Times New Roman" pitchFamily="-106" charset="0"/>
                </a:rPr>
                <a:t>  Dog</a:t>
              </a:r>
            </a:p>
          </p:txBody>
        </p:sp>
      </p:grp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990600" y="5410201"/>
            <a:ext cx="1219200" cy="1588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 flipH="1">
            <a:off x="1674813" y="4953001"/>
            <a:ext cx="4762" cy="158751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3" grpId="0" animBg="1"/>
      <p:bldP spid="7177" grpId="0" animBg="1"/>
      <p:bldP spid="7178" grpId="0" animBg="1"/>
      <p:bldP spid="7179" grpId="0" animBg="1"/>
      <p:bldP spid="7180" grpId="0" animBg="1"/>
      <p:bldP spid="7190" grpId="0" animBg="1"/>
      <p:bldP spid="7191" grpId="0" animBg="1"/>
      <p:bldP spid="7192" grpId="0" animBg="1"/>
      <p:bldP spid="7199" grpId="0" animBg="1"/>
      <p:bldP spid="7200" grpId="0" animBg="1"/>
      <p:bldP spid="7201" grpId="0" animBg="1"/>
      <p:bldP spid="7202" grpId="0" animBg="1"/>
      <p:bldP spid="7203" grpId="0" animBg="1"/>
      <p:bldP spid="7204" grpId="0" animBg="1"/>
      <p:bldP spid="7208" grpId="0" animBg="1"/>
      <p:bldP spid="7209" grpId="0" animBg="1"/>
      <p:bldP spid="72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2743200"/>
            <a:ext cx="7417189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6324600" cy="4572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Superclasses and Subclasses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762000"/>
            <a:ext cx="6019800" cy="7543800"/>
          </a:xfrm>
        </p:spPr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Animal</a:t>
            </a:r>
            <a:r>
              <a:rPr lang="en-GB" dirty="0"/>
              <a:t> is called </a:t>
            </a:r>
            <a:r>
              <a:rPr lang="en-GB" i="1" dirty="0" err="1">
                <a:solidFill>
                  <a:srgbClr val="990000"/>
                </a:solidFill>
              </a:rPr>
              <a:t>superclass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 </a:t>
            </a:r>
            <a:r>
              <a:rPr lang="en-GB" i="1" dirty="0">
                <a:solidFill>
                  <a:srgbClr val="990000"/>
                </a:solidFill>
              </a:rPr>
              <a:t>base class</a:t>
            </a:r>
            <a:r>
              <a:rPr lang="en-GB" dirty="0"/>
              <a:t> or </a:t>
            </a:r>
            <a:r>
              <a:rPr lang="en-GB" i="1" dirty="0">
                <a:solidFill>
                  <a:srgbClr val="990000"/>
                </a:solidFill>
              </a:rPr>
              <a:t>parent class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our car example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3333CC"/>
                </a:solidFill>
                <a:latin typeface="Courier New" pitchFamily="-106" charset="0"/>
              </a:rPr>
              <a:t>Vehicle</a:t>
            </a:r>
            <a:r>
              <a:rPr lang="en-GB" dirty="0" smtClean="0"/>
              <a:t> </a:t>
            </a:r>
            <a:r>
              <a:rPr lang="en-GB" dirty="0"/>
              <a:t>is called </a:t>
            </a:r>
            <a:r>
              <a:rPr lang="en-GB" i="1" dirty="0" err="1">
                <a:solidFill>
                  <a:srgbClr val="990000"/>
                </a:solidFill>
              </a:rPr>
              <a:t>superclass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Fish</a:t>
            </a:r>
            <a:r>
              <a:rPr lang="en-GB" dirty="0"/>
              <a:t> is called </a:t>
            </a:r>
            <a:r>
              <a:rPr lang="en-GB" i="1" dirty="0">
                <a:solidFill>
                  <a:srgbClr val="990000"/>
                </a:solidFill>
              </a:rPr>
              <a:t>subclass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 </a:t>
            </a:r>
            <a:r>
              <a:rPr lang="en-GB" i="1" dirty="0">
                <a:solidFill>
                  <a:srgbClr val="990000"/>
                </a:solidFill>
              </a:rPr>
              <a:t>derived class</a:t>
            </a:r>
            <a:r>
              <a:rPr lang="en-GB" dirty="0"/>
              <a:t> or </a:t>
            </a:r>
            <a:r>
              <a:rPr lang="en-GB" i="1" dirty="0">
                <a:solidFill>
                  <a:srgbClr val="990000"/>
                </a:solidFill>
              </a:rPr>
              <a:t>child class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our car example, </a:t>
            </a:r>
            <a:r>
              <a:rPr lang="en-GB" b="1" dirty="0" err="1">
                <a:solidFill>
                  <a:srgbClr val="3333CC"/>
                </a:solidFill>
                <a:latin typeface="Courier New" pitchFamily="-106" charset="0"/>
              </a:rPr>
              <a:t>SportsCar</a:t>
            </a:r>
            <a:r>
              <a:rPr lang="en-GB" dirty="0"/>
              <a:t> is </a:t>
            </a:r>
            <a:r>
              <a:rPr lang="en-GB" i="1" dirty="0">
                <a:solidFill>
                  <a:srgbClr val="990000"/>
                </a:solidFill>
              </a:rPr>
              <a:t>subclass</a:t>
            </a:r>
          </a:p>
          <a:p>
            <a:pPr lvl="1"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/>
          </a:p>
          <a:p>
            <a:pPr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Any class can be both at same time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e.g.,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Mammal</a:t>
            </a:r>
            <a:r>
              <a:rPr lang="en-GB" b="1" dirty="0">
                <a:latin typeface="Courier New" pitchFamily="-106" charset="0"/>
              </a:rPr>
              <a:t> </a:t>
            </a:r>
            <a:r>
              <a:rPr lang="en-GB" dirty="0"/>
              <a:t>is </a:t>
            </a:r>
            <a:r>
              <a:rPr lang="en-GB" i="1" dirty="0" err="1"/>
              <a:t>superclass</a:t>
            </a:r>
            <a:r>
              <a:rPr lang="en-GB" dirty="0"/>
              <a:t> of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Moose</a:t>
            </a:r>
            <a:r>
              <a:rPr lang="en-GB" dirty="0"/>
              <a:t> and </a:t>
            </a:r>
            <a:r>
              <a:rPr lang="en-GB" i="1" dirty="0"/>
              <a:t>subclass</a:t>
            </a:r>
            <a:r>
              <a:rPr lang="en-GB" dirty="0"/>
              <a:t> of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Animal</a:t>
            </a:r>
          </a:p>
          <a:p>
            <a:pPr>
              <a:spcBef>
                <a:spcPts val="463"/>
              </a:spcBef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dirty="0">
              <a:latin typeface="Courier New" pitchFamily="-106" charset="0"/>
            </a:endParaRPr>
          </a:p>
          <a:p>
            <a:pPr>
              <a:spcBef>
                <a:spcPts val="538"/>
              </a:spcBef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/>
              <a:t>Can </a:t>
            </a:r>
            <a:r>
              <a:rPr lang="en-GB" b="1" dirty="0" smtClean="0"/>
              <a:t>inherit from only </a:t>
            </a:r>
            <a:r>
              <a:rPr lang="en-GB" b="1" i="1" dirty="0" smtClean="0">
                <a:solidFill>
                  <a:srgbClr val="990000"/>
                </a:solidFill>
              </a:rPr>
              <a:t>one</a:t>
            </a:r>
            <a:r>
              <a:rPr lang="en-GB" b="1" dirty="0" smtClean="0"/>
              <a:t> </a:t>
            </a:r>
            <a:r>
              <a:rPr lang="en-GB" b="1" dirty="0"/>
              <a:t>superclass in </a:t>
            </a:r>
            <a:r>
              <a:rPr lang="en-GB" b="1" dirty="0" smtClean="0"/>
              <a:t>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5"/>
            <a:ext cx="6858000" cy="6034617"/>
          </a:xfrm>
        </p:spPr>
        <p:txBody>
          <a:bodyPr/>
          <a:lstStyle/>
          <a:p>
            <a:r>
              <a:rPr lang="en-US" sz="4000" b="1" dirty="0" err="1" smtClean="0"/>
              <a:t>Apa</a:t>
            </a:r>
            <a:r>
              <a:rPr lang="en-US" sz="4000" b="1" dirty="0" smtClean="0"/>
              <a:t> yang </a:t>
            </a:r>
            <a:r>
              <a:rPr lang="en-US" sz="4000" b="1" dirty="0" err="1" smtClean="0"/>
              <a:t>diwariskan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oleh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superclass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</a:t>
            </a:r>
            <a:r>
              <a:rPr lang="en-US" sz="4000" b="1" dirty="0" smtClean="0"/>
              <a:t> subclass –</a:t>
            </a:r>
            <a:r>
              <a:rPr lang="en-US" sz="4000" b="1" dirty="0" err="1" smtClean="0"/>
              <a:t>nya</a:t>
            </a:r>
            <a:r>
              <a:rPr lang="en-US" sz="4000" b="1" dirty="0" smtClean="0"/>
              <a:t>?</a:t>
            </a:r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514600" y="4876800"/>
            <a:ext cx="1752600" cy="1524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324600" cy="7620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Inheriting Capabilities and Properties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6019800" cy="7270751"/>
          </a:xfrm>
        </p:spPr>
        <p:txBody>
          <a:bodyPr>
            <a:normAutofit/>
          </a:bodyPr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Subclass </a:t>
            </a:r>
            <a:r>
              <a:rPr lang="en-GB" i="1" dirty="0">
                <a:solidFill>
                  <a:srgbClr val="990000"/>
                </a:solidFill>
              </a:rPr>
              <a:t>inherits</a:t>
            </a:r>
            <a:r>
              <a:rPr lang="en-GB" i="1" dirty="0"/>
              <a:t> </a:t>
            </a:r>
            <a:r>
              <a:rPr lang="en-GB" dirty="0"/>
              <a:t>all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public</a:t>
            </a:r>
            <a:r>
              <a:rPr lang="en-GB" b="1" dirty="0"/>
              <a:t> capabilities </a:t>
            </a:r>
            <a:r>
              <a:rPr lang="en-GB" dirty="0"/>
              <a:t>of its </a:t>
            </a:r>
            <a:r>
              <a:rPr lang="en-GB" dirty="0" err="1"/>
              <a:t>superclass</a:t>
            </a:r>
            <a:endParaRPr lang="en-GB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if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Animal</a:t>
            </a:r>
            <a:r>
              <a:rPr lang="en-GB" dirty="0"/>
              <a:t>s eat and sleep, then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Reptile</a:t>
            </a:r>
            <a:r>
              <a:rPr lang="en-GB" dirty="0"/>
              <a:t>s</a:t>
            </a:r>
            <a:r>
              <a:rPr lang="en-GB" b="1" dirty="0">
                <a:solidFill>
                  <a:srgbClr val="3333CC"/>
                </a:solidFill>
              </a:rPr>
              <a:t>,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Mammal</a:t>
            </a:r>
            <a:r>
              <a:rPr lang="en-GB" dirty="0"/>
              <a:t>s, and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Fish</a:t>
            </a:r>
            <a:r>
              <a:rPr lang="en-GB" dirty="0"/>
              <a:t> eat and sleep</a:t>
            </a:r>
          </a:p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-106" charset="0"/>
            </a:endParaRPr>
          </a:p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As a general pattern, subclasses: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inherit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public</a:t>
            </a:r>
            <a:r>
              <a:rPr lang="en-GB" dirty="0"/>
              <a:t> </a:t>
            </a:r>
            <a:r>
              <a:rPr lang="en-GB" b="1" dirty="0"/>
              <a:t>capabilities </a:t>
            </a:r>
            <a:r>
              <a:rPr lang="en-GB" dirty="0"/>
              <a:t>(methods)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inherit </a:t>
            </a:r>
            <a:r>
              <a:rPr lang="en-GB" b="1" dirty="0">
                <a:solidFill>
                  <a:srgbClr val="3333CC"/>
                </a:solidFill>
                <a:latin typeface="Courier New" pitchFamily="-106" charset="0"/>
              </a:rPr>
              <a:t>private</a:t>
            </a:r>
            <a:r>
              <a:rPr lang="en-GB" dirty="0"/>
              <a:t> </a:t>
            </a:r>
            <a:r>
              <a:rPr lang="en-GB" b="1" dirty="0"/>
              <a:t>properties </a:t>
            </a:r>
            <a:r>
              <a:rPr lang="en-GB" dirty="0"/>
              <a:t>(instance </a:t>
            </a:r>
            <a:r>
              <a:rPr lang="en-GB" dirty="0" smtClean="0"/>
              <a:t>variables)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only </a:t>
            </a:r>
            <a:r>
              <a:rPr lang="en-GB" sz="2000" b="1" dirty="0" smtClean="0">
                <a:solidFill>
                  <a:srgbClr val="C00000"/>
                </a:solidFill>
              </a:rPr>
              <a:t>indirect</a:t>
            </a:r>
            <a:r>
              <a:rPr lang="en-GB" sz="2000" dirty="0" smtClean="0"/>
              <a:t> access via inherited </a:t>
            </a:r>
            <a:r>
              <a:rPr lang="en-GB" sz="2000" dirty="0" err="1" smtClean="0"/>
              <a:t>superclass</a:t>
            </a:r>
            <a:r>
              <a:rPr lang="en-GB" sz="2000" dirty="0" smtClean="0"/>
              <a:t> methods that make use of them (pseudo inheritance)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990000"/>
                </a:solidFill>
              </a:rPr>
              <a:t>Private </a:t>
            </a:r>
            <a:r>
              <a:rPr lang="en-GB" sz="2000" dirty="0" smtClean="0">
                <a:solidFill>
                  <a:srgbClr val="990000"/>
                </a:solidFill>
                <a:sym typeface="Wingdings" pitchFamily="2" charset="2"/>
              </a:rPr>
              <a:t> protected ??</a:t>
            </a:r>
            <a:endParaRPr lang="en-GB" sz="2000" dirty="0">
              <a:solidFill>
                <a:srgbClr val="99000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3581400" y="3276600"/>
            <a:ext cx="3505200" cy="1371600"/>
          </a:xfrm>
          <a:prstGeom prst="cloudCallout">
            <a:avLst>
              <a:gd name="adj1" fmla="val -9676"/>
              <a:gd name="adj2" fmla="val 6375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Grrmm</a:t>
            </a:r>
            <a:r>
              <a:rPr lang="en-US" sz="2000" b="1" dirty="0" smtClean="0"/>
              <a:t> l…</a:t>
            </a:r>
            <a:r>
              <a:rPr lang="en-US" sz="2000" b="1" dirty="0" err="1" smtClean="0"/>
              <a:t>grrmm</a:t>
            </a:r>
            <a:r>
              <a:rPr lang="en-US" sz="2000" b="1" dirty="0" smtClean="0"/>
              <a:t>… </a:t>
            </a:r>
            <a:r>
              <a:rPr lang="en-US" sz="2000" b="1" dirty="0" err="1" smtClean="0"/>
              <a:t>maksudnya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apa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sih</a:t>
            </a:r>
            <a:r>
              <a:rPr lang="en-US" sz="2000" b="1" dirty="0" smtClean="0"/>
              <a:t> ? </a:t>
            </a:r>
            <a:r>
              <a:rPr lang="en-US" sz="2000" b="1" dirty="0" smtClean="0">
                <a:sym typeface="Wingdings" pitchFamily="2" charset="2"/>
              </a:rPr>
              <a:t></a:t>
            </a:r>
            <a:endParaRPr lang="en-US" sz="20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Apakah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behaviour</a:t>
            </a:r>
            <a:r>
              <a:rPr lang="en-US" dirty="0" smtClean="0">
                <a:solidFill>
                  <a:srgbClr val="FF0000"/>
                </a:solidFill>
              </a:rPr>
              <a:t> subclass </a:t>
            </a:r>
            <a:r>
              <a:rPr lang="en-US" b="1" dirty="0" smtClean="0">
                <a:solidFill>
                  <a:srgbClr val="FF0000"/>
                </a:solidFill>
              </a:rPr>
              <a:t>HARUS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mirip</a:t>
            </a:r>
            <a:r>
              <a:rPr lang="en-US" dirty="0" smtClean="0">
                <a:solidFill>
                  <a:srgbClr val="FF0000"/>
                </a:solidFill>
              </a:rPr>
              <a:t> 100 %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behaviour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superclass</a:t>
            </a:r>
            <a:r>
              <a:rPr lang="en-US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Lightning Bolt 3"/>
          <p:cNvSpPr/>
          <p:nvPr/>
        </p:nvSpPr>
        <p:spPr>
          <a:xfrm>
            <a:off x="2819400" y="4343400"/>
            <a:ext cx="1447800" cy="2971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>
            <a:off x="3962400" y="5791200"/>
            <a:ext cx="1447800" cy="29718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0" y="1676400"/>
            <a:ext cx="6248400" cy="28194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787222"/>
          </a:xfrm>
        </p:spPr>
        <p:txBody>
          <a:bodyPr>
            <a:normAutofit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smtClean="0"/>
              <a:t>Subclass </a:t>
            </a:r>
            <a:r>
              <a:rPr lang="en-GB" sz="3600" i="1" dirty="0" smtClean="0">
                <a:solidFill>
                  <a:srgbClr val="990000"/>
                </a:solidFill>
              </a:rPr>
              <a:t>specializes</a:t>
            </a:r>
            <a:r>
              <a:rPr lang="en-GB" sz="3600" dirty="0" smtClean="0"/>
              <a:t> its </a:t>
            </a:r>
            <a:r>
              <a:rPr lang="en-GB" sz="3600" dirty="0" err="1" smtClean="0"/>
              <a:t>superclass</a:t>
            </a:r>
            <a:r>
              <a:rPr lang="en-GB" sz="3600" dirty="0" smtClean="0"/>
              <a:t>, by: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 smtClean="0">
                <a:solidFill>
                  <a:srgbClr val="990000"/>
                </a:solidFill>
              </a:rPr>
              <a:t>adding </a:t>
            </a:r>
            <a:r>
              <a:rPr lang="en-GB" sz="3200" dirty="0" smtClean="0"/>
              <a:t>new methods,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 smtClean="0">
                <a:solidFill>
                  <a:srgbClr val="990000"/>
                </a:solidFill>
              </a:rPr>
              <a:t>overriding</a:t>
            </a:r>
            <a:r>
              <a:rPr lang="en-GB" sz="3200" i="1" dirty="0" smtClean="0"/>
              <a:t> </a:t>
            </a:r>
            <a:r>
              <a:rPr lang="en-GB" sz="3200" dirty="0" smtClean="0"/>
              <a:t>existing methods</a:t>
            </a:r>
            <a:r>
              <a:rPr lang="en-GB" sz="3200" i="1" dirty="0" smtClean="0"/>
              <a:t>,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 smtClean="0"/>
              <a:t>and </a:t>
            </a:r>
            <a:r>
              <a:rPr lang="en-GB" sz="3200" i="1" dirty="0" smtClean="0">
                <a:solidFill>
                  <a:srgbClr val="990000"/>
                </a:solidFill>
              </a:rPr>
              <a:t>defining </a:t>
            </a:r>
            <a:r>
              <a:rPr lang="en-GB" sz="3200" dirty="0" smtClean="0"/>
              <a:t>“abstract”</a:t>
            </a:r>
            <a:r>
              <a:rPr lang="en-GB" sz="3200" i="1" dirty="0" smtClean="0"/>
              <a:t> </a:t>
            </a:r>
            <a:r>
              <a:rPr lang="en-GB" sz="3200" dirty="0" smtClean="0"/>
              <a:t>methods</a:t>
            </a:r>
            <a:r>
              <a:rPr lang="en-GB" sz="3200" i="1" dirty="0" smtClean="0">
                <a:latin typeface="Courier New" pitchFamily="-106" charset="0"/>
              </a:rPr>
              <a:t> </a:t>
            </a:r>
            <a:r>
              <a:rPr lang="en-GB" sz="3200" dirty="0" smtClean="0"/>
              <a:t>declared by parent that have no code in them </a:t>
            </a:r>
            <a:r>
              <a:rPr lang="en-GB" sz="3200" dirty="0" smtClean="0">
                <a:sym typeface="Wingdings" pitchFamily="2" charset="2"/>
              </a:rPr>
              <a:t> next lecture !!</a:t>
            </a:r>
            <a:endParaRPr lang="en-GB" sz="3200" dirty="0" smtClean="0"/>
          </a:p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err="1" smtClean="0"/>
              <a:t>Superclass</a:t>
            </a:r>
            <a:r>
              <a:rPr lang="en-GB" sz="3600" dirty="0" smtClean="0"/>
              <a:t> </a:t>
            </a:r>
            <a:r>
              <a:rPr lang="en-GB" sz="3600" i="1" dirty="0" smtClean="0">
                <a:solidFill>
                  <a:srgbClr val="990000"/>
                </a:solidFill>
              </a:rPr>
              <a:t>factors out</a:t>
            </a:r>
            <a:r>
              <a:rPr lang="en-GB" sz="3600" dirty="0" smtClean="0"/>
              <a:t> capabilities common among its subclasses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/>
              <a:t>subclasses are defined by their </a:t>
            </a:r>
            <a:r>
              <a:rPr lang="en-GB" sz="3200" i="1" dirty="0" smtClean="0">
                <a:solidFill>
                  <a:srgbClr val="990000"/>
                </a:solidFill>
              </a:rPr>
              <a:t>differences</a:t>
            </a:r>
            <a:r>
              <a:rPr lang="en-GB" sz="3200" dirty="0" smtClean="0"/>
              <a:t> from their </a:t>
            </a:r>
            <a:r>
              <a:rPr lang="en-GB" sz="3200" dirty="0" err="1" smtClean="0"/>
              <a:t>superclass</a:t>
            </a:r>
            <a:endParaRPr lang="en-GB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865813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new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NIM </a:t>
            </a:r>
            <a:r>
              <a:rPr lang="en-US" dirty="0" err="1" smtClean="0"/>
              <a:t>dan</a:t>
            </a:r>
            <a:r>
              <a:rPr lang="en-US" dirty="0" smtClean="0"/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b="1" dirty="0" smtClean="0"/>
              <a:t>Student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93233"/>
            <a:ext cx="7696200" cy="4982749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85800" y="5410200"/>
            <a:ext cx="5943600" cy="320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65126" y="423863"/>
            <a:ext cx="6188075" cy="299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97000"/>
              </a:lnSpc>
              <a:buClr>
                <a:srgbClr val="3333CC"/>
              </a:buClr>
              <a:buSzPct val="116000"/>
              <a:buFont typeface="Times New Roman" pitchFamily="-10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3333CC"/>
                </a:solidFill>
                <a:latin typeface="Helvetica" pitchFamily="-106" charset="0"/>
              </a:rPr>
              <a:t>INHERITANCE (Part 1)</a:t>
            </a:r>
            <a:r>
              <a:rPr lang="en-GB" sz="2300" dirty="0">
                <a:solidFill>
                  <a:srgbClr val="990000"/>
                </a:solidFill>
                <a:latin typeface="Helvetica" pitchFamily="-106" charset="0"/>
              </a:rPr>
              <a:t> </a:t>
            </a:r>
          </a:p>
          <a:p>
            <a:pPr algn="ctr">
              <a:buClr>
                <a:srgbClr val="990000"/>
              </a:buClr>
              <a:buSzPct val="95000"/>
              <a:buFont typeface="Times New Roman" pitchFamily="-10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300" dirty="0">
              <a:solidFill>
                <a:srgbClr val="990000"/>
              </a:solidFill>
              <a:latin typeface="Helvetica" pitchFamily="-106" charset="0"/>
            </a:endParaRPr>
          </a:p>
          <a:p>
            <a:pPr>
              <a:buClr>
                <a:schemeClr val="tx1"/>
              </a:buClr>
              <a:buSzPct val="95000"/>
              <a:buFont typeface="Times New Roman" pitchFamily="-10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 smtClean="0">
                <a:solidFill>
                  <a:srgbClr val="990000"/>
                </a:solidFill>
                <a:latin typeface="Helvetica" pitchFamily="-106" charset="0"/>
              </a:rPr>
              <a:t>   Class </a:t>
            </a:r>
            <a:r>
              <a:rPr lang="en-GB" sz="2300" dirty="0">
                <a:solidFill>
                  <a:srgbClr val="990000"/>
                </a:solidFill>
                <a:latin typeface="Helvetica" pitchFamily="-106" charset="0"/>
              </a:rPr>
              <a:t>Hierarchies</a:t>
            </a:r>
          </a:p>
          <a:p>
            <a:pPr>
              <a:buClr>
                <a:schemeClr val="tx1"/>
              </a:buClr>
              <a:buSzPct val="95000"/>
              <a:buFont typeface="Times New Roman" pitchFamily="-10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300" dirty="0">
              <a:solidFill>
                <a:srgbClr val="990000"/>
              </a:solidFill>
              <a:latin typeface="Helvetica" pitchFamily="-106" charset="0"/>
            </a:endParaRPr>
          </a:p>
          <a:p>
            <a:pPr>
              <a:buClr>
                <a:schemeClr val="tx1"/>
              </a:buClr>
              <a:buSzPct val="95000"/>
              <a:buFont typeface="Times New Roman" pitchFamily="-10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>
                <a:solidFill>
                  <a:srgbClr val="990000"/>
                </a:solidFill>
                <a:latin typeface="Helvetica" pitchFamily="-106" charset="0"/>
              </a:rPr>
              <a:t>   Extending Objects</a:t>
            </a:r>
          </a:p>
          <a:p>
            <a:pPr>
              <a:buClr>
                <a:schemeClr val="tx1"/>
              </a:buClr>
              <a:buSzPct val="95000"/>
              <a:buFont typeface="Times New Roman" pitchFamily="-10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300" dirty="0">
              <a:solidFill>
                <a:srgbClr val="990000"/>
              </a:solidFill>
              <a:latin typeface="Helvetica" pitchFamily="-106" charset="0"/>
            </a:endParaRPr>
          </a:p>
          <a:p>
            <a:pPr>
              <a:buClr>
                <a:schemeClr val="tx1"/>
              </a:buClr>
              <a:buSzPct val="95000"/>
              <a:buFont typeface="Times New Roman" pitchFamily="-10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>
                <a:solidFill>
                  <a:srgbClr val="990000"/>
                </a:solidFill>
                <a:latin typeface="Helvetica" pitchFamily="-106" charset="0"/>
              </a:rPr>
              <a:t>   </a:t>
            </a:r>
            <a:r>
              <a:rPr lang="en-GB" sz="2300" dirty="0" smtClean="0">
                <a:solidFill>
                  <a:srgbClr val="990000"/>
                </a:solidFill>
                <a:latin typeface="Helvetica" pitchFamily="-106" charset="0"/>
              </a:rPr>
              <a:t>Overriding </a:t>
            </a:r>
            <a:r>
              <a:rPr lang="en-GB" sz="2300" dirty="0">
                <a:solidFill>
                  <a:srgbClr val="990000"/>
                </a:solidFill>
                <a:latin typeface="Helvetica" pitchFamily="-106" charset="0"/>
              </a:rPr>
              <a:t>Methods</a:t>
            </a:r>
          </a:p>
          <a:p>
            <a:pPr>
              <a:buClr>
                <a:schemeClr val="tx1"/>
              </a:buClr>
              <a:buSzPct val="95000"/>
              <a:buFont typeface="Times New Roman" pitchFamily="-10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300" dirty="0">
              <a:solidFill>
                <a:srgbClr val="990000"/>
              </a:solidFill>
              <a:latin typeface="Helvetica" pitchFamily="-106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1000" y="3352800"/>
            <a:ext cx="2438400" cy="990600"/>
          </a:xfrm>
          <a:prstGeom prst="wedgeRoundRectCallout">
            <a:avLst>
              <a:gd name="adj1" fmla="val 54167"/>
              <a:gd name="adj2" fmla="val 97333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extends</a:t>
            </a:r>
            <a:endParaRPr lang="en-US" sz="3200" dirty="0"/>
          </a:p>
        </p:txBody>
      </p:sp>
      <p:sp>
        <p:nvSpPr>
          <p:cNvPr id="7" name="Cloud Callout 6"/>
          <p:cNvSpPr/>
          <p:nvPr/>
        </p:nvSpPr>
        <p:spPr>
          <a:xfrm>
            <a:off x="3657600" y="7239000"/>
            <a:ext cx="3200400" cy="1295400"/>
          </a:xfrm>
          <a:prstGeom prst="cloudCallout">
            <a:avLst>
              <a:gd name="adj1" fmla="val -5739"/>
              <a:gd name="adj2" fmla="val -999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interface</a:t>
            </a:r>
            <a:endParaRPr lang="en-US" sz="4000" dirty="0"/>
          </a:p>
        </p:txBody>
      </p:sp>
      <p:sp>
        <p:nvSpPr>
          <p:cNvPr id="8" name="Oval Callout 7"/>
          <p:cNvSpPr/>
          <p:nvPr/>
        </p:nvSpPr>
        <p:spPr>
          <a:xfrm>
            <a:off x="4038600" y="2971800"/>
            <a:ext cx="2590800" cy="1371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abstract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-228600" y="6781800"/>
            <a:ext cx="3733800" cy="1143000"/>
          </a:xfrm>
          <a:prstGeom prst="cloudCallout">
            <a:avLst>
              <a:gd name="adj1" fmla="val 20753"/>
              <a:gd name="adj2" fmla="val -899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implements</a:t>
            </a:r>
            <a:endParaRPr lang="en-US" sz="3200" b="1" dirty="0"/>
          </a:p>
        </p:txBody>
      </p:sp>
      <p:sp>
        <p:nvSpPr>
          <p:cNvPr id="10" name="7-Point Star 9"/>
          <p:cNvSpPr/>
          <p:nvPr/>
        </p:nvSpPr>
        <p:spPr>
          <a:xfrm>
            <a:off x="2590800" y="4648200"/>
            <a:ext cx="2286000" cy="1676400"/>
          </a:xfrm>
          <a:prstGeom prst="star7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super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52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3102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Overriding (Redefining)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 </a:t>
            </a:r>
            <a:r>
              <a:rPr lang="en-US" b="1" dirty="0" err="1" smtClean="0"/>
              <a:t>dgn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r>
              <a:rPr lang="en-US" b="1" dirty="0" smtClean="0"/>
              <a:t>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i="1" dirty="0" err="1" smtClean="0"/>
              <a:t>behaviour</a:t>
            </a:r>
            <a:r>
              <a:rPr lang="en-US" b="1" dirty="0" smtClean="0"/>
              <a:t> </a:t>
            </a:r>
            <a:r>
              <a:rPr lang="en-US" b="1" dirty="0" err="1" smtClean="0"/>
              <a:t>berbeda</a:t>
            </a:r>
            <a:endParaRPr lang="en-US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3352800"/>
            <a:ext cx="7692712" cy="5791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533400" y="7391400"/>
            <a:ext cx="6324600" cy="838200"/>
          </a:xfrm>
          <a:prstGeom prst="wedgeEllipseCallout">
            <a:avLst>
              <a:gd name="adj1" fmla="val 28073"/>
              <a:gd name="adj2" fmla="val -1093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5638800"/>
            <a:ext cx="22860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Baris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ditambahkan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method </a:t>
            </a:r>
            <a:r>
              <a:rPr lang="en-US" b="1" dirty="0" err="1" smtClean="0"/>
              <a:t>getName</a:t>
            </a:r>
            <a:r>
              <a:rPr lang="en-US" b="1" dirty="0" smtClean="0"/>
              <a:t>()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Student</a:t>
            </a:r>
            <a:endParaRPr lang="en-US" b="1" dirty="0"/>
          </a:p>
        </p:txBody>
      </p:sp>
      <p:sp>
        <p:nvSpPr>
          <p:cNvPr id="8" name="Cloud Callout 7"/>
          <p:cNvSpPr/>
          <p:nvPr/>
        </p:nvSpPr>
        <p:spPr>
          <a:xfrm>
            <a:off x="3048000" y="5181600"/>
            <a:ext cx="1752600" cy="1066800"/>
          </a:xfrm>
          <a:prstGeom prst="cloudCallout">
            <a:avLst>
              <a:gd name="adj1" fmla="val -21180"/>
              <a:gd name="adj2" fmla="val 1464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711783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-304800" y="6781800"/>
            <a:ext cx="7162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4038600"/>
            <a:ext cx="2133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581400" y="381000"/>
            <a:ext cx="3276600" cy="1600200"/>
          </a:xfrm>
          <a:prstGeom prst="cloudCallout">
            <a:avLst>
              <a:gd name="adj1" fmla="val -5313"/>
              <a:gd name="adj2" fmla="val 1591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getName</a:t>
            </a:r>
            <a:r>
              <a:rPr lang="en-US" sz="2400" dirty="0" smtClean="0">
                <a:solidFill>
                  <a:srgbClr val="FF0000"/>
                </a:solidFill>
              </a:rPr>
              <a:t>() </a:t>
            </a:r>
            <a:r>
              <a:rPr lang="en-US" sz="2400" dirty="0" err="1" smtClean="0">
                <a:solidFill>
                  <a:srgbClr val="FF0000"/>
                </a:solidFill>
              </a:rPr>
              <a:t>yg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dipanggil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dari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kelas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mana</a:t>
            </a:r>
            <a:r>
              <a:rPr lang="en-US" sz="2400" dirty="0" smtClean="0">
                <a:solidFill>
                  <a:srgbClr val="FF0000"/>
                </a:solidFill>
              </a:rPr>
              <a:t> 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4267200"/>
            <a:ext cx="1524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2895600" y="4419600"/>
            <a:ext cx="1600200" cy="990600"/>
          </a:xfrm>
          <a:prstGeom prst="cloudCallout">
            <a:avLst>
              <a:gd name="adj1" fmla="val 112817"/>
              <a:gd name="adj2" fmla="val -459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Dari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mana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24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() </a:t>
            </a:r>
            <a:r>
              <a:rPr lang="en-US" dirty="0" err="1" smtClean="0"/>
              <a:t>pada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690577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loud Callout 5"/>
          <p:cNvSpPr/>
          <p:nvPr/>
        </p:nvSpPr>
        <p:spPr>
          <a:xfrm>
            <a:off x="1828800" y="7467600"/>
            <a:ext cx="3886200" cy="1371600"/>
          </a:xfrm>
          <a:prstGeom prst="cloudCallout">
            <a:avLst>
              <a:gd name="adj1" fmla="val -18255"/>
              <a:gd name="adj2" fmla="val -1005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Pemanggilan</a:t>
            </a:r>
            <a:r>
              <a:rPr lang="en-US" dirty="0" smtClean="0">
                <a:solidFill>
                  <a:schemeClr val="tx1"/>
                </a:solidFill>
              </a:rPr>
              <a:t> method </a:t>
            </a:r>
            <a:r>
              <a:rPr lang="en-US" dirty="0" err="1" smtClean="0">
                <a:solidFill>
                  <a:schemeClr val="tx1"/>
                </a:solidFill>
              </a:rPr>
              <a:t>tulisUmur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1588" y="457200"/>
            <a:ext cx="7079588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" y="5867400"/>
            <a:ext cx="2590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1828800" y="7467600"/>
            <a:ext cx="3581400" cy="1143000"/>
          </a:xfrm>
          <a:prstGeom prst="cloudCallout">
            <a:avLst>
              <a:gd name="adj1" fmla="val -29817"/>
              <a:gd name="adj2" fmla="val -19410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Pemanggilan</a:t>
            </a:r>
            <a:r>
              <a:rPr lang="en-US" dirty="0" smtClean="0">
                <a:solidFill>
                  <a:schemeClr val="tx1"/>
                </a:solidFill>
              </a:rPr>
              <a:t> method </a:t>
            </a:r>
            <a:r>
              <a:rPr lang="en-US" dirty="0" err="1" smtClean="0">
                <a:solidFill>
                  <a:schemeClr val="tx1"/>
                </a:solidFill>
              </a:rPr>
              <a:t>tulisUmur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pada</a:t>
            </a:r>
            <a:r>
              <a:rPr lang="en-US" dirty="0" smtClean="0"/>
              <a:t> constructor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1447800"/>
            <a:ext cx="7391400" cy="32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05400"/>
            <a:ext cx="688631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85800" y="3886200"/>
            <a:ext cx="2819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3276600" y="4419600"/>
            <a:ext cx="2895600" cy="1371600"/>
          </a:xfrm>
          <a:prstGeom prst="cloudCallout">
            <a:avLst>
              <a:gd name="adj1" fmla="val -36945"/>
              <a:gd name="adj2" fmla="val -784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Memanggil</a:t>
            </a:r>
            <a:r>
              <a:rPr lang="en-US" dirty="0" smtClean="0">
                <a:solidFill>
                  <a:schemeClr val="tx1"/>
                </a:solidFill>
              </a:rPr>
              <a:t> constructor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7543800"/>
            <a:ext cx="60198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38600" y="5867400"/>
            <a:ext cx="30480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7162800" cy="590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statement that invokes the parent's constructor called super()?</a:t>
            </a:r>
          </a:p>
          <a:p>
            <a:endParaRPr lang="en-US" dirty="0"/>
          </a:p>
          <a:p>
            <a:r>
              <a:rPr lang="en-US" dirty="0" smtClean="0"/>
              <a:t>Does a child constructor always invoke a parent constructor?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>
            <a:off x="3276600" y="7315200"/>
            <a:ext cx="1588" cy="381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3276600" y="5943600"/>
            <a:ext cx="0" cy="3048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6324600" cy="4572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/>
              <a:t>Method Resolution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38200"/>
            <a:ext cx="6172200" cy="7543800"/>
          </a:xfrm>
        </p:spPr>
        <p:txBody>
          <a:bodyPr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First, Java checks to see if the instance’s class defines the method; if so, Java calls it</a:t>
            </a:r>
          </a:p>
          <a:p>
            <a:pPr>
              <a:spcBef>
                <a:spcPts val="263"/>
              </a:spcBef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1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If not, Java “walks up the class inheritance tree” from subclass to </a:t>
            </a:r>
            <a:r>
              <a:rPr lang="en-GB" dirty="0" err="1"/>
              <a:t>superclass</a:t>
            </a:r>
            <a:r>
              <a:rPr lang="en-GB" dirty="0"/>
              <a:t> until it either: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finds </a:t>
            </a:r>
            <a:r>
              <a:rPr lang="en-GB" dirty="0" smtClean="0"/>
              <a:t>method</a:t>
            </a:r>
            <a:r>
              <a:rPr lang="en-GB" dirty="0"/>
              <a:t>, in which case it calls the inherited method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doesn’t find </a:t>
            </a:r>
            <a:r>
              <a:rPr lang="en-GB" dirty="0" smtClean="0"/>
              <a:t>method</a:t>
            </a:r>
            <a:r>
              <a:rPr lang="en-GB" dirty="0"/>
              <a:t>; this </a:t>
            </a:r>
            <a:r>
              <a:rPr lang="en-GB" dirty="0" smtClean="0"/>
              <a:t>is a compile-time </a:t>
            </a:r>
            <a:r>
              <a:rPr lang="en-GB" dirty="0"/>
              <a:t>error (sending a message for which there is no method)</a:t>
            </a:r>
          </a:p>
          <a:p>
            <a:pPr lvl="1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1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This process is called </a:t>
            </a:r>
            <a:r>
              <a:rPr lang="en-GB" i="1" dirty="0">
                <a:solidFill>
                  <a:srgbClr val="990000"/>
                </a:solidFill>
              </a:rPr>
              <a:t>method </a:t>
            </a:r>
            <a:r>
              <a:rPr lang="en-GB" i="1" dirty="0" smtClean="0">
                <a:solidFill>
                  <a:srgbClr val="990000"/>
                </a:solidFill>
              </a:rPr>
              <a:t>resolution</a:t>
            </a:r>
            <a:endParaRPr lang="en-GB" dirty="0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895600" y="8077200"/>
            <a:ext cx="638614" cy="3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988"/>
              </a:spcBef>
              <a:buClr>
                <a:srgbClr val="000000"/>
              </a:buClr>
              <a:buSzPct val="100000"/>
              <a:buFont typeface="Times New Roman" pitchFamily="-10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pitchFamily="-106" charset="0"/>
              </a:rPr>
              <a:t>move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3276600" y="6400800"/>
            <a:ext cx="1588" cy="762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1910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 animBg="1"/>
      <p:bldP spid="29698" grpId="0" animBg="1"/>
      <p:bldP spid="29713" grpId="0"/>
      <p:bldP spid="29715" grpId="0" animBg="1"/>
      <p:bldP spid="297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5410200" cy="10287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Inheritance as Form of Abstraction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981200"/>
            <a:ext cx="6019800" cy="6477000"/>
          </a:xfrm>
        </p:spPr>
        <p:txBody>
          <a:bodyPr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root of a class hierarchy is the most general object, because it is the </a:t>
            </a:r>
            <a:r>
              <a:rPr lang="en-GB" dirty="0" err="1"/>
              <a:t>superclass</a:t>
            </a:r>
            <a:r>
              <a:rPr lang="en-GB" dirty="0"/>
              <a:t> to every other object in the hierarchy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can always say much more about how a subclass behaves than how its </a:t>
            </a:r>
            <a:r>
              <a:rPr lang="en-GB" dirty="0" err="1"/>
              <a:t>superclass</a:t>
            </a:r>
            <a:r>
              <a:rPr lang="en-GB" dirty="0"/>
              <a:t> behaves</a:t>
            </a:r>
          </a:p>
          <a:p>
            <a:pP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6477000" cy="685800"/>
          </a:xfrm>
        </p:spPr>
        <p:txBody>
          <a:bodyPr>
            <a:noAutofit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/>
              <a:t>5 things you might find in</a:t>
            </a:r>
            <a:br>
              <a:rPr lang="en-US" sz="2800" b="1" dirty="0" smtClean="0"/>
            </a:br>
            <a:r>
              <a:rPr lang="en-US" sz="2800" b="1" dirty="0" smtClean="0"/>
              <a:t> an </a:t>
            </a:r>
            <a:r>
              <a:rPr lang="en-US" sz="2800" b="1" i="1" dirty="0" smtClean="0">
                <a:solidFill>
                  <a:srgbClr val="990000"/>
                </a:solidFill>
              </a:rPr>
              <a:t>Inheritance Hierarchy</a:t>
            </a:r>
            <a:r>
              <a:rPr lang="en-US" sz="2800" b="1" dirty="0" smtClean="0"/>
              <a:t>:</a:t>
            </a:r>
            <a:endParaRPr lang="en-GB" sz="2800" b="1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1066800"/>
            <a:ext cx="6686550" cy="7239000"/>
          </a:xfrm>
        </p:spPr>
        <p:txBody>
          <a:bodyPr>
            <a:normAutofit fontScale="40000" lnSpcReduction="20000"/>
          </a:bodyPr>
          <a:lstStyle/>
          <a:p>
            <a:pPr marL="587375" lvl="1" indent="-361950">
              <a:buSzPct val="63000"/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100" dirty="0"/>
          </a:p>
          <a:p>
            <a:pPr marL="587375" lvl="1" indent="-361950">
              <a:buFont typeface="Times New Roman" pitchFamily="-106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500" dirty="0" err="1"/>
              <a:t>superclass</a:t>
            </a:r>
            <a:r>
              <a:rPr lang="en-US" sz="5500" dirty="0"/>
              <a:t> is </a:t>
            </a:r>
            <a:r>
              <a:rPr lang="en-US" sz="5500" b="1" dirty="0"/>
              <a:t>too general to declare all </a:t>
            </a:r>
            <a:r>
              <a:rPr lang="en-US" sz="5500" b="1" dirty="0" smtClean="0"/>
              <a:t>behavior</a:t>
            </a:r>
            <a:r>
              <a:rPr lang="en-US" sz="5500" dirty="0"/>
              <a:t>, so each subclass adds its own </a:t>
            </a:r>
            <a:r>
              <a:rPr lang="en-US" sz="5500" dirty="0" smtClean="0"/>
              <a:t>behavior</a:t>
            </a:r>
            <a:endParaRPr lang="en-US" sz="5500" dirty="0"/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5500" dirty="0"/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500" dirty="0"/>
              <a:t>2)  </a:t>
            </a:r>
            <a:r>
              <a:rPr lang="en-US" sz="5500" dirty="0" err="1"/>
              <a:t>superclass</a:t>
            </a:r>
            <a:r>
              <a:rPr lang="en-US" sz="5500" dirty="0"/>
              <a:t> legislates an </a:t>
            </a:r>
            <a:r>
              <a:rPr lang="en-US" sz="5500" i="1" dirty="0">
                <a:solidFill>
                  <a:srgbClr val="990000"/>
                </a:solidFill>
              </a:rPr>
              <a:t>abstract</a:t>
            </a:r>
            <a:r>
              <a:rPr lang="en-US" sz="5500" i="1" dirty="0"/>
              <a:t> </a:t>
            </a:r>
            <a:r>
              <a:rPr lang="en-US" sz="5500" dirty="0"/>
              <a:t>behavior</a:t>
            </a:r>
            <a:r>
              <a:rPr lang="en-US" sz="5500" i="1" dirty="0"/>
              <a:t> </a:t>
            </a:r>
            <a:r>
              <a:rPr lang="en-US" sz="5500" dirty="0"/>
              <a:t>and therefore delegates implementation to </a:t>
            </a:r>
            <a:r>
              <a:rPr lang="en-US" sz="5500" dirty="0" smtClean="0"/>
              <a:t>its     </a:t>
            </a:r>
            <a:r>
              <a:rPr lang="en-US" sz="5500" dirty="0"/>
              <a:t>subclasses  </a:t>
            </a:r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5500" b="1" dirty="0"/>
          </a:p>
          <a:p>
            <a:pPr marL="587375" lvl="1" indent="-361950">
              <a:buFont typeface="Times New Roman" pitchFamily="-106" charset="0"/>
              <a:buAutoNum type="arabicParenR" startAt="3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500" dirty="0" err="1"/>
              <a:t>superclass</a:t>
            </a:r>
            <a:r>
              <a:rPr lang="en-US" sz="5500" dirty="0"/>
              <a:t> </a:t>
            </a:r>
            <a:r>
              <a:rPr lang="en-US" sz="5500" b="1" dirty="0"/>
              <a:t>specifies behavior</a:t>
            </a:r>
            <a:r>
              <a:rPr lang="en-US" sz="5500" dirty="0"/>
              <a:t>, subclasses </a:t>
            </a:r>
            <a:r>
              <a:rPr lang="en-US" sz="5500" dirty="0" smtClean="0"/>
              <a:t>inherit </a:t>
            </a:r>
            <a:r>
              <a:rPr lang="en-US" sz="5500" dirty="0"/>
              <a:t>behavior</a:t>
            </a:r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5500" b="1" dirty="0"/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500" dirty="0"/>
              <a:t>4)  </a:t>
            </a:r>
            <a:r>
              <a:rPr lang="en-US" sz="5500" dirty="0" err="1"/>
              <a:t>superclass</a:t>
            </a:r>
            <a:r>
              <a:rPr lang="en-US" sz="5500" dirty="0"/>
              <a:t> specifies behavior, </a:t>
            </a:r>
            <a:r>
              <a:rPr lang="en-US" sz="5500" b="1" dirty="0"/>
              <a:t>subclasses can choose </a:t>
            </a:r>
            <a:r>
              <a:rPr lang="en-US" sz="5500" dirty="0"/>
              <a:t>to </a:t>
            </a:r>
            <a:r>
              <a:rPr lang="en-US" sz="5500" i="1" dirty="0">
                <a:solidFill>
                  <a:srgbClr val="990000"/>
                </a:solidFill>
              </a:rPr>
              <a:t>override</a:t>
            </a:r>
            <a:r>
              <a:rPr lang="en-US" sz="5500" dirty="0"/>
              <a:t> </a:t>
            </a:r>
            <a:r>
              <a:rPr lang="en-US" sz="5500" dirty="0" smtClean="0"/>
              <a:t>behavior </a:t>
            </a:r>
            <a:r>
              <a:rPr lang="en-US" sz="5500" b="1" dirty="0" smtClean="0"/>
              <a:t>completely</a:t>
            </a:r>
            <a:endParaRPr lang="en-US" sz="5500" b="1" dirty="0"/>
          </a:p>
          <a:p>
            <a:pPr marL="1000125" lvl="3" indent="-3048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300" dirty="0"/>
              <a:t>just because a subclass inherits a method doesn’t</a:t>
            </a:r>
          </a:p>
          <a:p>
            <a:pPr marL="1000125" lvl="3" indent="-30480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300" dirty="0"/>
              <a:t>		mean that it must act in the same way as its </a:t>
            </a:r>
          </a:p>
          <a:p>
            <a:pPr marL="1000125" lvl="3" indent="-30480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300" dirty="0"/>
              <a:t>	  </a:t>
            </a:r>
            <a:r>
              <a:rPr lang="en-US" sz="4300" dirty="0" err="1"/>
              <a:t>superclass</a:t>
            </a:r>
            <a:endParaRPr lang="en-US" sz="4300" dirty="0"/>
          </a:p>
          <a:p>
            <a:pPr marL="1000125" lvl="3" indent="-3048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300" dirty="0"/>
              <a:t>subclass can choose to reject its </a:t>
            </a:r>
            <a:r>
              <a:rPr lang="en-US" sz="4300" dirty="0" err="1"/>
              <a:t>superclass</a:t>
            </a:r>
            <a:r>
              <a:rPr lang="en-US" sz="4300" dirty="0"/>
              <a:t>’ implementation of any method and “do it my way” </a:t>
            </a:r>
          </a:p>
          <a:p>
            <a:pPr marL="1000125" lvl="3" indent="-30480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4900" dirty="0"/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5500" dirty="0"/>
              <a:t>5)  </a:t>
            </a:r>
            <a:r>
              <a:rPr lang="en-US" sz="5500" dirty="0" err="1"/>
              <a:t>superclass</a:t>
            </a:r>
            <a:r>
              <a:rPr lang="en-US" sz="5500" dirty="0"/>
              <a:t> specifies behavior, subclasses can choose to override behavior </a:t>
            </a:r>
            <a:r>
              <a:rPr lang="en-US" sz="5500" b="1" dirty="0"/>
              <a:t>in part</a:t>
            </a:r>
          </a:p>
          <a:p>
            <a:pPr marL="1000125" lvl="3" indent="-3048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900" dirty="0"/>
              <a:t>called </a:t>
            </a:r>
            <a:r>
              <a:rPr lang="en-US" sz="4900" i="1" dirty="0">
                <a:solidFill>
                  <a:srgbClr val="990000"/>
                </a:solidFill>
              </a:rPr>
              <a:t>partial overriding</a:t>
            </a:r>
          </a:p>
          <a:p>
            <a:pPr marL="587375" lvl="1" indent="-361950"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16002"/>
            <a:ext cx="6172200" cy="71522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64008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90500"/>
            <a:ext cx="5942013" cy="455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62000"/>
            <a:ext cx="6172200" cy="838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/>
              <a:t>Kelas</a:t>
            </a:r>
            <a:r>
              <a:rPr lang="en-US" b="1" dirty="0"/>
              <a:t> Person</a:t>
            </a:r>
          </a:p>
          <a:p>
            <a:pPr fontAlgn="ctr"/>
            <a:r>
              <a:rPr lang="en-US" b="1" dirty="0" err="1"/>
              <a:t>Atribut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lang="en-US" dirty="0" smtClean="0"/>
          </a:p>
          <a:p>
            <a:pPr fontAlgn="ctr"/>
            <a:r>
              <a:rPr lang="en-US" dirty="0" err="1"/>
              <a:t>Buat</a:t>
            </a:r>
            <a:r>
              <a:rPr lang="en-US" dirty="0"/>
              <a:t> constructor </a:t>
            </a:r>
            <a:r>
              <a:rPr lang="en-US" dirty="0" err="1"/>
              <a:t>untuk</a:t>
            </a:r>
            <a:r>
              <a:rPr lang="en-US" dirty="0"/>
              <a:t> set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 smtClean="0"/>
          </a:p>
          <a:p>
            <a:pPr fontAlgn="ctr"/>
            <a:r>
              <a:rPr lang="en-US" dirty="0" err="1"/>
              <a:t>Buat</a:t>
            </a:r>
            <a:r>
              <a:rPr lang="en-US" dirty="0"/>
              <a:t> method getter/</a:t>
            </a:r>
            <a:r>
              <a:rPr lang="en-US" dirty="0" err="1"/>
              <a:t>accessor</a:t>
            </a:r>
            <a:endParaRPr lang="en-US" dirty="0" smtClean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Kelas</a:t>
            </a:r>
            <a:r>
              <a:rPr lang="en-US" b="1" dirty="0"/>
              <a:t> Student extends Person</a:t>
            </a:r>
          </a:p>
          <a:p>
            <a:pPr fontAlgn="ctr"/>
            <a:r>
              <a:rPr lang="en-US" b="1" dirty="0" err="1"/>
              <a:t>Atribut</a:t>
            </a:r>
            <a:r>
              <a:rPr lang="en-US" dirty="0"/>
              <a:t>: ID, </a:t>
            </a:r>
            <a:r>
              <a:rPr lang="en-US" dirty="0" err="1"/>
              <a:t>namaSMU</a:t>
            </a:r>
            <a:r>
              <a:rPr lang="en-US" dirty="0"/>
              <a:t>, </a:t>
            </a:r>
            <a:r>
              <a:rPr lang="en-US" dirty="0" err="1"/>
              <a:t>nilaiMath</a:t>
            </a:r>
            <a:r>
              <a:rPr lang="en-US" dirty="0"/>
              <a:t>, </a:t>
            </a:r>
            <a:r>
              <a:rPr lang="en-US" dirty="0" err="1"/>
              <a:t>nilaiBahasa</a:t>
            </a:r>
            <a:r>
              <a:rPr lang="en-US" dirty="0"/>
              <a:t>, </a:t>
            </a:r>
            <a:r>
              <a:rPr lang="en-US" dirty="0" err="1"/>
              <a:t>nilaiSains</a:t>
            </a:r>
            <a:endParaRPr lang="en-US" dirty="0" smtClean="0"/>
          </a:p>
          <a:p>
            <a:pPr fontAlgn="ctr"/>
            <a:r>
              <a:rPr lang="en-US" dirty="0" err="1"/>
              <a:t>Buat</a:t>
            </a:r>
            <a:r>
              <a:rPr lang="en-US" dirty="0"/>
              <a:t> Constructor </a:t>
            </a:r>
            <a:r>
              <a:rPr lang="en-US" dirty="0" err="1"/>
              <a:t>untuk</a:t>
            </a:r>
            <a:r>
              <a:rPr lang="en-US" dirty="0"/>
              <a:t> set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 smtClean="0"/>
          </a:p>
          <a:p>
            <a:pPr fontAlgn="ctr"/>
            <a:r>
              <a:rPr lang="en-US" dirty="0" err="1"/>
              <a:t>Buat</a:t>
            </a:r>
            <a:r>
              <a:rPr lang="en-US" dirty="0"/>
              <a:t> method getter/</a:t>
            </a:r>
            <a:r>
              <a:rPr lang="en-US" dirty="0" err="1"/>
              <a:t>accessor</a:t>
            </a:r>
            <a:endParaRPr lang="en-US" dirty="0" smtClean="0"/>
          </a:p>
          <a:p>
            <a:pPr fontAlgn="ctr"/>
            <a:r>
              <a:rPr lang="en-US" dirty="0" err="1" smtClean="0"/>
              <a:t>Buat</a:t>
            </a:r>
            <a:r>
              <a:rPr lang="en-US" dirty="0" smtClean="0"/>
              <a:t> method</a:t>
            </a:r>
            <a:r>
              <a:rPr lang="en-US" dirty="0"/>
              <a:t>: </a:t>
            </a:r>
            <a:endParaRPr lang="en-US" dirty="0" smtClean="0"/>
          </a:p>
          <a:p>
            <a:pPr lvl="1" fontAlgn="ctr"/>
            <a:r>
              <a:rPr lang="en-US" dirty="0" smtClean="0"/>
              <a:t>study ()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System.out.println</a:t>
            </a:r>
            <a:r>
              <a:rPr lang="en-US" dirty="0" smtClean="0"/>
              <a:t>(“reading some books, doing exercises ”)</a:t>
            </a:r>
          </a:p>
          <a:p>
            <a:pPr lvl="1" fontAlgn="ctr"/>
            <a:r>
              <a:rPr lang="en-US" dirty="0" err="1" smtClean="0"/>
              <a:t>hitungRataNilai</a:t>
            </a:r>
            <a:r>
              <a:rPr lang="en-US" dirty="0" smtClean="0"/>
              <a:t>()</a:t>
            </a:r>
          </a:p>
          <a:p>
            <a:pPr fontAlgn="ctr"/>
            <a:r>
              <a:rPr lang="en-US" b="1" dirty="0"/>
              <a:t>Override </a:t>
            </a:r>
            <a:r>
              <a:rPr lang="en-US" b="1" dirty="0" smtClean="0"/>
              <a:t>method:</a:t>
            </a:r>
          </a:p>
          <a:p>
            <a:pPr lvl="1" fontAlgn="ctr"/>
            <a:r>
              <a:rPr lang="en-US" b="1" dirty="0" err="1" smtClean="0"/>
              <a:t>getAlamat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(</a:t>
            </a:r>
            <a:r>
              <a:rPr lang="en-US" dirty="0" err="1" smtClean="0"/>
              <a:t>contoh</a:t>
            </a:r>
            <a:r>
              <a:rPr lang="en-US" smtClean="0"/>
              <a:t>: </a:t>
            </a:r>
            <a:r>
              <a:rPr lang="en-US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]-Bandung- </a:t>
            </a:r>
            <a:r>
              <a:rPr lang="en-US" dirty="0" err="1">
                <a:solidFill>
                  <a:srgbClr val="FF0000"/>
                </a:solidFill>
              </a:rPr>
              <a:t>Jawa</a:t>
            </a:r>
            <a:r>
              <a:rPr lang="en-US" dirty="0">
                <a:solidFill>
                  <a:srgbClr val="FF0000"/>
                </a:solidFill>
              </a:rPr>
              <a:t> Barat</a:t>
            </a:r>
            <a:r>
              <a:rPr lang="en-US" dirty="0" smtClean="0"/>
              <a:t>)</a:t>
            </a:r>
          </a:p>
          <a:p>
            <a:pPr fontAlgn="ctr">
              <a:buNone/>
            </a:pPr>
            <a:endParaRPr lang="en-US" b="1" dirty="0" smtClean="0"/>
          </a:p>
          <a:p>
            <a:pPr fontAlgn="ctr">
              <a:buNone/>
            </a:pPr>
            <a:r>
              <a:rPr lang="en-US" b="1" dirty="0" err="1" smtClean="0"/>
              <a:t>Buat</a:t>
            </a:r>
            <a:r>
              <a:rPr lang="en-US" b="1" dirty="0" smtClean="0"/>
              <a:t> driver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mengetes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(</a:t>
            </a:r>
            <a:r>
              <a:rPr lang="en-US" b="1" dirty="0" err="1" smtClean="0"/>
              <a:t>bebas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	</a:t>
            </a:r>
            <a:r>
              <a:rPr lang="en-US" sz="4800" dirty="0" err="1" smtClean="0">
                <a:solidFill>
                  <a:srgbClr val="FF0000"/>
                </a:solidFill>
              </a:rPr>
              <a:t>Bagaimana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membuat</a:t>
            </a:r>
            <a:r>
              <a:rPr lang="en-US" sz="4800" dirty="0" smtClean="0">
                <a:solidFill>
                  <a:srgbClr val="FF0000"/>
                </a:solidFill>
              </a:rPr>
              <a:t> agar </a:t>
            </a:r>
            <a:r>
              <a:rPr lang="en-US" sz="4800" b="1" dirty="0" err="1" smtClean="0">
                <a:solidFill>
                  <a:srgbClr val="FF0000"/>
                </a:solidFill>
              </a:rPr>
              <a:t>atribut</a:t>
            </a:r>
            <a:r>
              <a:rPr lang="en-US" sz="4800" b="1" dirty="0" smtClean="0">
                <a:solidFill>
                  <a:srgbClr val="FF0000"/>
                </a:solidFill>
              </a:rPr>
              <a:t>/method </a:t>
            </a:r>
            <a:r>
              <a:rPr lang="en-US" sz="4800" dirty="0" err="1" smtClean="0">
                <a:solidFill>
                  <a:srgbClr val="FF0000"/>
                </a:solidFill>
              </a:rPr>
              <a:t>di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kelas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Parent </a:t>
            </a:r>
            <a:r>
              <a:rPr lang="en-US" sz="4800" dirty="0" smtClean="0">
                <a:solidFill>
                  <a:srgbClr val="FF0000"/>
                </a:solidFill>
              </a:rPr>
              <a:t>(</a:t>
            </a:r>
            <a:r>
              <a:rPr lang="en-US" sz="4800" dirty="0" err="1" smtClean="0">
                <a:solidFill>
                  <a:srgbClr val="FF0000"/>
                </a:solidFill>
              </a:rPr>
              <a:t>superclass</a:t>
            </a:r>
            <a:r>
              <a:rPr lang="en-US" sz="4800" dirty="0" smtClean="0">
                <a:solidFill>
                  <a:srgbClr val="FF0000"/>
                </a:solidFill>
              </a:rPr>
              <a:t>) </a:t>
            </a:r>
            <a:r>
              <a:rPr lang="en-US" sz="4800" dirty="0" err="1" smtClean="0">
                <a:solidFill>
                  <a:srgbClr val="FF0000"/>
                </a:solidFill>
              </a:rPr>
              <a:t>tidak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di</a:t>
            </a:r>
            <a:r>
              <a:rPr lang="en-US" sz="4800" dirty="0" smtClean="0">
                <a:solidFill>
                  <a:srgbClr val="FF0000"/>
                </a:solidFill>
              </a:rPr>
              <a:t>-</a:t>
            </a:r>
            <a:r>
              <a:rPr lang="en-US" sz="5400" i="1" dirty="0" smtClean="0">
                <a:solidFill>
                  <a:srgbClr val="FF0000"/>
                </a:solidFill>
              </a:rPr>
              <a:t>override </a:t>
            </a:r>
            <a:r>
              <a:rPr lang="en-US" sz="4800" dirty="0" err="1" smtClean="0">
                <a:solidFill>
                  <a:srgbClr val="FF0000"/>
                </a:solidFill>
              </a:rPr>
              <a:t>di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kelas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</a:rPr>
              <a:t>Anak</a:t>
            </a:r>
            <a:r>
              <a:rPr lang="en-US" sz="4800" dirty="0" smtClean="0">
                <a:solidFill>
                  <a:srgbClr val="FF0000"/>
                </a:solidFill>
              </a:rPr>
              <a:t>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pada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1524000"/>
            <a:ext cx="8305800" cy="56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loud 4"/>
          <p:cNvSpPr/>
          <p:nvPr/>
        </p:nvSpPr>
        <p:spPr>
          <a:xfrm>
            <a:off x="685800" y="5791200"/>
            <a:ext cx="914400" cy="60960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1447800"/>
            <a:ext cx="81146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905000" y="1524000"/>
            <a:ext cx="2057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5410200"/>
            <a:ext cx="2514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810000" y="6248400"/>
            <a:ext cx="3048000" cy="2133600"/>
          </a:xfrm>
          <a:prstGeom prst="cloudCallout">
            <a:avLst>
              <a:gd name="adj1" fmla="val -53098"/>
              <a:gd name="adj2" fmla="val -628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Method </a:t>
            </a:r>
            <a:r>
              <a:rPr lang="en-US" sz="2000" b="1" dirty="0" err="1" smtClean="0">
                <a:solidFill>
                  <a:schemeClr val="tx1"/>
                </a:solidFill>
              </a:rPr>
              <a:t>goodBehaviour</a:t>
            </a:r>
            <a:r>
              <a:rPr lang="en-US" sz="2000" b="1" dirty="0" smtClean="0">
                <a:solidFill>
                  <a:schemeClr val="tx1"/>
                </a:solidFill>
              </a:rPr>
              <a:t>() </a:t>
            </a:r>
            <a:r>
              <a:rPr lang="en-US" sz="2000" b="1" dirty="0" err="1" smtClean="0">
                <a:solidFill>
                  <a:schemeClr val="tx1"/>
                </a:solidFill>
              </a:rPr>
              <a:t>tidak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di</a:t>
            </a:r>
            <a:r>
              <a:rPr lang="en-US" sz="2000" b="1" i="1" dirty="0" smtClean="0">
                <a:solidFill>
                  <a:schemeClr val="tx1"/>
                </a:solidFill>
              </a:rPr>
              <a:t>-override </a:t>
            </a:r>
            <a:r>
              <a:rPr lang="en-US" sz="2000" b="1" dirty="0" err="1" smtClean="0">
                <a:solidFill>
                  <a:schemeClr val="tx1"/>
                </a:solidFill>
              </a:rPr>
              <a:t>di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kelas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Anak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-228600" y="3886200"/>
            <a:ext cx="2514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 flipV="1">
            <a:off x="2514600" y="4114800"/>
            <a:ext cx="4114800" cy="838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1676400"/>
            <a:ext cx="787820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447800" y="3124200"/>
            <a:ext cx="1066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810000" y="3886200"/>
            <a:ext cx="3276600" cy="1524000"/>
          </a:xfrm>
          <a:prstGeom prst="cloudCallout">
            <a:avLst>
              <a:gd name="adj1" fmla="val -93743"/>
              <a:gd name="adj2" fmla="val -620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Jadi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konstanta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lho</a:t>
            </a:r>
            <a:r>
              <a:rPr lang="en-US" sz="2400" b="1" dirty="0" smtClean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final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lho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1981200"/>
            <a:ext cx="76329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loud Callout 5"/>
          <p:cNvSpPr/>
          <p:nvPr/>
        </p:nvSpPr>
        <p:spPr>
          <a:xfrm>
            <a:off x="1371600" y="6553200"/>
            <a:ext cx="4953000" cy="1981200"/>
          </a:xfrm>
          <a:prstGeom prst="cloudCallout">
            <a:avLst>
              <a:gd name="adj1" fmla="val -11525"/>
              <a:gd name="adj2" fmla="val -102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Error: Cannot assign a value to final variable </a:t>
            </a:r>
            <a:r>
              <a:rPr lang="en-US" sz="2400" b="1" dirty="0" err="1" smtClean="0">
                <a:solidFill>
                  <a:schemeClr val="tx1"/>
                </a:solidFill>
              </a:rPr>
              <a:t>tinggiBadan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6629400" cy="900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54616"/>
          </a:xfrm>
        </p:spPr>
        <p:txBody>
          <a:bodyPr>
            <a:norm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student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-extends </a:t>
            </a:r>
            <a:r>
              <a:rPr lang="en-US" dirty="0" err="1" smtClean="0"/>
              <a:t>kelas</a:t>
            </a:r>
            <a:r>
              <a:rPr lang="en-US" dirty="0" smtClean="0"/>
              <a:t> person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5657850" cy="357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loud Callout 4"/>
          <p:cNvSpPr/>
          <p:nvPr/>
        </p:nvSpPr>
        <p:spPr>
          <a:xfrm>
            <a:off x="838200" y="5715000"/>
            <a:ext cx="5257800" cy="1981200"/>
          </a:xfrm>
          <a:prstGeom prst="cloudCallout">
            <a:avLst>
              <a:gd name="adj1" fmla="val 3377"/>
              <a:gd name="adj2" fmla="val -1154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kelas</a:t>
            </a:r>
            <a:r>
              <a:rPr lang="en-US" sz="2800" dirty="0" smtClean="0">
                <a:solidFill>
                  <a:schemeClr val="tx1"/>
                </a:solidFill>
              </a:rPr>
              <a:t> Student </a:t>
            </a:r>
            <a:r>
              <a:rPr lang="en-US" sz="2800" dirty="0" err="1" smtClean="0">
                <a:solidFill>
                  <a:schemeClr val="tx1"/>
                </a:solidFill>
              </a:rPr>
              <a:t>tampak</a:t>
            </a:r>
            <a:r>
              <a:rPr lang="en-US" sz="2800" dirty="0" smtClean="0">
                <a:solidFill>
                  <a:schemeClr val="tx1"/>
                </a:solidFill>
              </a:rPr>
              <a:t> ‘</a:t>
            </a: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punya</a:t>
            </a:r>
            <a:r>
              <a:rPr lang="en-US" sz="2800" dirty="0" smtClean="0">
                <a:solidFill>
                  <a:schemeClr val="tx1"/>
                </a:solidFill>
              </a:rPr>
              <a:t>’ method &amp; </a:t>
            </a:r>
            <a:r>
              <a:rPr lang="en-US" sz="2800" dirty="0" err="1" smtClean="0">
                <a:solidFill>
                  <a:schemeClr val="tx1"/>
                </a:solidFill>
              </a:rPr>
              <a:t>atribut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kan</a:t>
            </a:r>
            <a:r>
              <a:rPr lang="en-US" sz="2800" dirty="0" smtClean="0">
                <a:solidFill>
                  <a:schemeClr val="tx1"/>
                </a:solidFill>
              </a:rPr>
              <a:t> ?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22968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5000"/>
            <a:ext cx="5334000" cy="308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33400" y="6477000"/>
            <a:ext cx="3505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1828800"/>
            <a:ext cx="2514600" cy="990600"/>
          </a:xfrm>
          <a:prstGeom prst="wedgeRoundRectCallout">
            <a:avLst>
              <a:gd name="adj1" fmla="val -88757"/>
              <a:gd name="adj2" fmla="val -1365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memanggil</a:t>
            </a:r>
            <a:r>
              <a:rPr lang="en-US" dirty="0" smtClean="0">
                <a:solidFill>
                  <a:schemeClr val="tx1"/>
                </a:solidFill>
              </a:rPr>
              <a:t> constructor Student()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0" y="2209800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495800" y="6400800"/>
            <a:ext cx="2514600" cy="990600"/>
          </a:xfrm>
          <a:prstGeom prst="wedgeRoundRectCallout">
            <a:avLst>
              <a:gd name="adj1" fmla="val -88757"/>
              <a:gd name="adj2" fmla="val -1365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pemanggilan</a:t>
            </a:r>
            <a:r>
              <a:rPr lang="en-US" dirty="0" smtClean="0">
                <a:solidFill>
                  <a:schemeClr val="tx1"/>
                </a:solidFill>
              </a:rPr>
              <a:t> constructor </a:t>
            </a:r>
            <a:r>
              <a:rPr lang="en-US" b="1" dirty="0" err="1" smtClean="0">
                <a:solidFill>
                  <a:schemeClr val="tx1"/>
                </a:solidFill>
              </a:rPr>
              <a:t>superclass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kelas</a:t>
            </a:r>
            <a:r>
              <a:rPr lang="en-US" b="1" dirty="0" smtClean="0">
                <a:solidFill>
                  <a:schemeClr val="tx1"/>
                </a:solidFill>
              </a:rPr>
              <a:t> Person)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2400" y="3352800"/>
            <a:ext cx="23622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800" y="2743200"/>
            <a:ext cx="2362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It’s called INHERITANCE</a:t>
            </a:r>
            <a:endParaRPr lang="en-US" sz="5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4800600"/>
            <a:ext cx="776777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838200"/>
            <a:ext cx="6019800" cy="7543800"/>
          </a:xfrm>
        </p:spPr>
        <p:txBody>
          <a:bodyPr>
            <a:normAutofit/>
          </a:bodyPr>
          <a:lstStyle/>
          <a:p>
            <a:pPr>
              <a:lnSpc>
                <a:spcPct val="97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Inheritance models “</a:t>
            </a:r>
            <a:r>
              <a:rPr lang="en-GB" i="1" dirty="0">
                <a:solidFill>
                  <a:srgbClr val="990000"/>
                </a:solidFill>
              </a:rPr>
              <a:t>is a</a:t>
            </a:r>
            <a:r>
              <a:rPr lang="en-GB" dirty="0"/>
              <a:t>” relationships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object “is an” other object if it can </a:t>
            </a:r>
            <a:r>
              <a:rPr lang="en-GB" b="1" dirty="0"/>
              <a:t>behave in the same way</a:t>
            </a:r>
          </a:p>
          <a:p>
            <a:pPr lvl="1"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inheritance uses </a:t>
            </a:r>
            <a:r>
              <a:rPr lang="en-GB" i="1" dirty="0">
                <a:solidFill>
                  <a:srgbClr val="990000"/>
                </a:solidFill>
              </a:rPr>
              <a:t>similarities</a:t>
            </a:r>
            <a:r>
              <a:rPr lang="en-GB" i="1" dirty="0"/>
              <a:t> and </a:t>
            </a:r>
            <a:r>
              <a:rPr lang="en-GB" i="1" dirty="0">
                <a:solidFill>
                  <a:srgbClr val="990000"/>
                </a:solidFill>
              </a:rPr>
              <a:t>differences</a:t>
            </a:r>
            <a:r>
              <a:rPr lang="en-GB" dirty="0"/>
              <a:t> to model groups of related objects</a:t>
            </a:r>
          </a:p>
          <a:p>
            <a:pPr lvl="1">
              <a:buClr>
                <a:schemeClr val="tx1"/>
              </a:buClr>
              <a:buFont typeface="Times New Roman" pitchFamily="-10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77800"/>
            <a:ext cx="6324600" cy="1193800"/>
          </a:xfrm>
        </p:spPr>
        <p:txBody>
          <a:bodyPr>
            <a:normAutofit fontScale="90000"/>
          </a:bodyPr>
          <a:lstStyle/>
          <a:p>
            <a:pPr indent="0">
              <a:lnSpc>
                <a:spcPct val="97000"/>
              </a:lnSpc>
              <a:tabLst>
                <a:tab pos="3460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0" dirty="0"/>
              <a:t/>
            </a:r>
            <a:br>
              <a:rPr lang="en-GB" b="0" dirty="0"/>
            </a:br>
            <a:r>
              <a:rPr lang="en-GB" dirty="0" smtClean="0"/>
              <a:t>Inheritance</a:t>
            </a:r>
            <a:r>
              <a:rPr lang="en-GB" b="0" dirty="0"/>
              <a:t/>
            </a:r>
            <a:br>
              <a:rPr lang="en-GB" b="0" dirty="0"/>
            </a:br>
            <a:endParaRPr lang="en-GB" b="0" dirty="0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4267200" y="8686800"/>
            <a:ext cx="304800" cy="0"/>
          </a:xfrm>
          <a:prstGeom prst="line">
            <a:avLst/>
          </a:prstGeom>
          <a:noFill/>
          <a:ln w="28575">
            <a:solidFill>
              <a:srgbClr val="CCCCFF"/>
            </a:solidFill>
            <a:round/>
            <a:headEnd/>
            <a:tailEnd type="stealth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16645</TotalTime>
  <Words>726</Words>
  <Application>Microsoft Office PowerPoint</Application>
  <PresentationFormat>On-screen Show (4:3)</PresentationFormat>
  <Paragraphs>158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Inheritance</vt:lpstr>
      <vt:lpstr>PowerPoint Presentation</vt:lpstr>
      <vt:lpstr>PowerPoint Presentation</vt:lpstr>
      <vt:lpstr>PowerPoint Presentation</vt:lpstr>
      <vt:lpstr>Main</vt:lpstr>
      <vt:lpstr>Penyederhanaan kelas student dgn meng-extends kelas person</vt:lpstr>
      <vt:lpstr>Main</vt:lpstr>
      <vt:lpstr>PowerPoint Presentation</vt:lpstr>
      <vt:lpstr> Inheritance </vt:lpstr>
      <vt:lpstr>PowerPoint Presentation</vt:lpstr>
      <vt:lpstr>Inheritance</vt:lpstr>
      <vt:lpstr> Inheritance </vt:lpstr>
      <vt:lpstr>PowerPoint Presentation</vt:lpstr>
      <vt:lpstr>Superclasses and Subclasses</vt:lpstr>
      <vt:lpstr>Questions - 1</vt:lpstr>
      <vt:lpstr>Inheriting Capabilities and Properties</vt:lpstr>
      <vt:lpstr>Question  - 2</vt:lpstr>
      <vt:lpstr>PowerPoint Presentation</vt:lpstr>
      <vt:lpstr>Adding new method</vt:lpstr>
      <vt:lpstr>Overriding (Redefining) Methods</vt:lpstr>
      <vt:lpstr>PowerPoint Presentation</vt:lpstr>
      <vt:lpstr>super () pada method</vt:lpstr>
      <vt:lpstr>PowerPoint Presentation</vt:lpstr>
      <vt:lpstr>Super pada constructor</vt:lpstr>
      <vt:lpstr>Contoh penggunaan</vt:lpstr>
      <vt:lpstr>Question</vt:lpstr>
      <vt:lpstr>Method Resolution</vt:lpstr>
      <vt:lpstr>Inheritance as Form of Abstraction</vt:lpstr>
      <vt:lpstr>5 things you might find in  an Inheritance Hierarchy:</vt:lpstr>
      <vt:lpstr>Exercise</vt:lpstr>
      <vt:lpstr>PowerPoint Presentation</vt:lpstr>
      <vt:lpstr>Final pada method</vt:lpstr>
      <vt:lpstr>PowerPoint Presentation</vt:lpstr>
      <vt:lpstr>final pada atribut</vt:lpstr>
      <vt:lpstr>Atribut final tidak boleh diubah isinya lho…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Shane Abdo</dc:creator>
  <cp:lastModifiedBy>kurniawan</cp:lastModifiedBy>
  <cp:revision>849</cp:revision>
  <dcterms:created xsi:type="dcterms:W3CDTF">2009-09-24T05:19:38Z</dcterms:created>
  <dcterms:modified xsi:type="dcterms:W3CDTF">2014-03-03T03:13:28Z</dcterms:modified>
</cp:coreProperties>
</file>