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80" r:id="rId4"/>
    <p:sldId id="271" r:id="rId5"/>
    <p:sldId id="283" r:id="rId6"/>
    <p:sldId id="281" r:id="rId7"/>
    <p:sldId id="282" r:id="rId8"/>
    <p:sldId id="261" r:id="rId9"/>
    <p:sldId id="272" r:id="rId10"/>
    <p:sldId id="273" r:id="rId11"/>
    <p:sldId id="277" r:id="rId12"/>
    <p:sldId id="274" r:id="rId13"/>
    <p:sldId id="268" r:id="rId1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 autoAdjust="0"/>
    <p:restoredTop sz="95980" autoAdjust="0"/>
  </p:normalViewPr>
  <p:slideViewPr>
    <p:cSldViewPr>
      <p:cViewPr varScale="1">
        <p:scale>
          <a:sx n="57" d="100"/>
          <a:sy n="57" d="100"/>
        </p:scale>
        <p:origin x="-234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2849E-64D4-4DB3-B6F4-CEC8AB676E5D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20FD-EE2D-4AFD-A0E3-7AFD09777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542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baseline="0" dirty="0" smtClean="0"/>
              <a:t> abstract method,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20FD-EE2D-4AFD-A0E3-7AFD097774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AEF1-9EF4-48AA-90D8-FB8AAD55819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E7EC-6236-49BB-B877-0D82D63F6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O</a:t>
            </a:r>
            <a:r>
              <a:rPr lang="en-US" dirty="0" err="1" smtClean="0"/>
              <a:t>bject</a:t>
            </a:r>
            <a:r>
              <a:rPr lang="en-US" dirty="0" smtClean="0"/>
              <a:t>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 CLASS &amp;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081616"/>
          </a:xfrm>
        </p:spPr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172200" cy="693419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Perbedaan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 class </a:t>
            </a:r>
            <a:r>
              <a:rPr lang="en-US" dirty="0" err="1" smtClean="0"/>
              <a:t>dengan</a:t>
            </a:r>
            <a:r>
              <a:rPr lang="en-US" dirty="0" smtClean="0"/>
              <a:t> class </a:t>
            </a:r>
            <a:r>
              <a:rPr lang="en-US" dirty="0" err="1" smtClean="0"/>
              <a:t>biasa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 method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Pewarisan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dilakukan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 class</a:t>
            </a:r>
          </a:p>
          <a:p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>
                <a:solidFill>
                  <a:srgbClr val="FF0000"/>
                </a:solidFill>
              </a:rPr>
              <a:t> abstract method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implementasinya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subclass </a:t>
            </a:r>
            <a:r>
              <a:rPr lang="en-US" dirty="0" smtClean="0"/>
              <a:t>yang </a:t>
            </a:r>
            <a:r>
              <a:rPr lang="en-US" dirty="0" err="1" smtClean="0"/>
              <a:t>meng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extends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03572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219200" y="26670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" y="0"/>
            <a:ext cx="1981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09600" y="7010400"/>
            <a:ext cx="8588613" cy="2133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1676400" y="80010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4267200" y="5257800"/>
            <a:ext cx="2590800" cy="1676400"/>
          </a:xfrm>
          <a:prstGeom prst="cloudCallout">
            <a:avLst>
              <a:gd name="adj1" fmla="val -72468"/>
              <a:gd name="adj2" fmla="val 1220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Inheritance </a:t>
            </a:r>
            <a:r>
              <a:rPr lang="en-US" b="1" dirty="0" err="1" smtClean="0">
                <a:solidFill>
                  <a:schemeClr val="tx1"/>
                </a:solidFill>
              </a:rPr>
              <a:t>pada</a:t>
            </a:r>
            <a:r>
              <a:rPr lang="en-US" b="1" dirty="0" smtClean="0">
                <a:solidFill>
                  <a:schemeClr val="tx1"/>
                </a:solidFill>
              </a:rPr>
              <a:t> abstract class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98460" cy="1905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2362200"/>
            <a:ext cx="8153400" cy="6781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Cloud Callout 6"/>
          <p:cNvSpPr/>
          <p:nvPr/>
        </p:nvSpPr>
        <p:spPr>
          <a:xfrm>
            <a:off x="4343400" y="1066800"/>
            <a:ext cx="2819400" cy="1752600"/>
          </a:xfrm>
          <a:prstGeom prst="cloudCallout">
            <a:avLst>
              <a:gd name="adj1" fmla="val -76675"/>
              <a:gd name="adj2" fmla="val -3614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Cara implement abstract method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netbeans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-304800" y="4724400"/>
            <a:ext cx="64770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5257800" y="3352800"/>
            <a:ext cx="1905000" cy="1295400"/>
          </a:xfrm>
          <a:prstGeom prst="wedgeEllipseCallout">
            <a:avLst>
              <a:gd name="adj1" fmla="val -139460"/>
              <a:gd name="adj2" fmla="val 545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implementasi</a:t>
            </a:r>
            <a:r>
              <a:rPr lang="en-US" sz="1600" b="1" dirty="0" smtClean="0">
                <a:solidFill>
                  <a:schemeClr val="tx1"/>
                </a:solidFill>
              </a:rPr>
              <a:t> abstract method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172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1"/>
            <a:ext cx="6172200" cy="7620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smtClean="0">
                <a:solidFill>
                  <a:srgbClr val="FF0000"/>
                </a:solidFill>
              </a:rPr>
              <a:t>Animal</a:t>
            </a:r>
          </a:p>
          <a:p>
            <a:pPr lvl="1"/>
            <a:r>
              <a:rPr lang="en-US" dirty="0" err="1" smtClean="0"/>
              <a:t>Atribut</a:t>
            </a:r>
            <a:r>
              <a:rPr lang="en-US" dirty="0" smtClean="0"/>
              <a:t>: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asal</a:t>
            </a:r>
            <a:r>
              <a:rPr lang="en-US" dirty="0" smtClean="0"/>
              <a:t>, </a:t>
            </a:r>
            <a:r>
              <a:rPr lang="en-US" dirty="0" err="1" smtClean="0"/>
              <a:t>jumlahKaki</a:t>
            </a:r>
            <a:endParaRPr lang="en-US" dirty="0" smtClean="0"/>
          </a:p>
          <a:p>
            <a:pPr lvl="1"/>
            <a:r>
              <a:rPr lang="en-US" dirty="0" smtClean="0"/>
              <a:t>Constructor </a:t>
            </a:r>
            <a:r>
              <a:rPr lang="en-US" dirty="0" smtClean="0">
                <a:sym typeface="Wingdings" pitchFamily="2" charset="2"/>
              </a:rPr>
              <a:t> setting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awal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atribut</a:t>
            </a:r>
            <a:endParaRPr lang="en-US" dirty="0" smtClean="0"/>
          </a:p>
          <a:p>
            <a:pPr lvl="1"/>
            <a:r>
              <a:rPr lang="en-US" dirty="0" smtClean="0"/>
              <a:t>Method getter</a:t>
            </a:r>
          </a:p>
          <a:p>
            <a:pPr lvl="1"/>
            <a:r>
              <a:rPr lang="en-US" dirty="0" smtClean="0"/>
              <a:t>Abstract method: </a:t>
            </a:r>
            <a:r>
              <a:rPr lang="en-US" dirty="0" err="1" smtClean="0"/>
              <a:t>toShout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Method </a:t>
            </a:r>
            <a:r>
              <a:rPr lang="en-US" dirty="0" err="1" smtClean="0"/>
              <a:t>bukan</a:t>
            </a:r>
            <a:r>
              <a:rPr lang="en-US" dirty="0" smtClean="0"/>
              <a:t> abstract</a:t>
            </a:r>
          </a:p>
          <a:p>
            <a:pPr lvl="2"/>
            <a:r>
              <a:rPr lang="en-US" dirty="0" err="1" smtClean="0"/>
              <a:t>toEat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System.out.println</a:t>
            </a:r>
            <a:r>
              <a:rPr lang="en-US" dirty="0" smtClean="0">
                <a:sym typeface="Wingdings" pitchFamily="2" charset="2"/>
              </a:rPr>
              <a:t>(“like to eat”)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Dog extends Animal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Chicken extends Animal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Lion extends Animal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driver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mengetes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(</a:t>
            </a:r>
            <a:r>
              <a:rPr lang="en-US" dirty="0" err="1" smtClean="0"/>
              <a:t>bebas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177800"/>
            <a:ext cx="6324600" cy="11938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/>
              <a:t/>
            </a:r>
            <a:br>
              <a:rPr lang="en-GB" b="0"/>
            </a:br>
            <a:r>
              <a:rPr lang="en-GB"/>
              <a:t>Abstract Methods</a:t>
            </a:r>
            <a:r>
              <a:rPr lang="en-GB" b="0"/>
              <a:t/>
            </a:r>
            <a:br>
              <a:rPr lang="en-GB" b="0"/>
            </a:br>
            <a:endParaRPr lang="en-GB" b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6019800" cy="7543800"/>
          </a:xfrm>
        </p:spPr>
        <p:txBody>
          <a:bodyPr>
            <a:normAutofit/>
          </a:bodyPr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ingin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subclass </a:t>
            </a:r>
            <a:r>
              <a:rPr lang="en-GB" dirty="0" err="1" smtClean="0">
                <a:solidFill>
                  <a:srgbClr val="FF0000"/>
                </a:solidFill>
              </a:rPr>
              <a:t>harus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memiliki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kemampuan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tertentu</a:t>
            </a:r>
            <a:r>
              <a:rPr lang="en-GB" dirty="0" smtClean="0"/>
              <a:t>, </a:t>
            </a:r>
            <a:r>
              <a:rPr lang="en-GB" dirty="0" err="1" smtClean="0"/>
              <a:t>tapi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FF0000"/>
                </a:solidFill>
              </a:rPr>
              <a:t>implementasi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kemampuan</a:t>
            </a:r>
            <a:r>
              <a:rPr lang="en-GB" dirty="0" smtClean="0"/>
              <a:t> </a:t>
            </a:r>
            <a:r>
              <a:rPr lang="en-GB" dirty="0" err="1" smtClean="0"/>
              <a:t>tsb</a:t>
            </a:r>
            <a:r>
              <a:rPr lang="en-GB" dirty="0" smtClean="0"/>
              <a:t> ‘</a:t>
            </a:r>
            <a:r>
              <a:rPr lang="en-GB" dirty="0" err="1" smtClean="0"/>
              <a:t>diserahkan</a:t>
            </a:r>
            <a:r>
              <a:rPr lang="en-GB" dirty="0" smtClean="0"/>
              <a:t>’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tiap</a:t>
            </a:r>
            <a:r>
              <a:rPr lang="en-GB" dirty="0" smtClean="0"/>
              <a:t> subclass ?</a:t>
            </a:r>
            <a:endParaRPr lang="en-GB" dirty="0" smtClean="0">
              <a:solidFill>
                <a:srgbClr val="FF0000"/>
              </a:solidFill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Animal </a:t>
            </a:r>
            <a:r>
              <a:rPr lang="en-GB" dirty="0" err="1" smtClean="0"/>
              <a:t>mampu</a:t>
            </a:r>
            <a:r>
              <a:rPr lang="en-GB" dirty="0" smtClean="0"/>
              <a:t> </a:t>
            </a:r>
            <a:r>
              <a:rPr lang="en-GB" dirty="0" err="1" smtClean="0"/>
              <a:t>bersuara</a:t>
            </a:r>
            <a:r>
              <a:rPr lang="en-GB" dirty="0" smtClean="0"/>
              <a:t>.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mengeluarkan</a:t>
            </a:r>
            <a:r>
              <a:rPr lang="en-GB" dirty="0" smtClean="0"/>
              <a:t> </a:t>
            </a:r>
            <a:r>
              <a:rPr lang="en-GB" dirty="0" err="1" smtClean="0"/>
              <a:t>suara</a:t>
            </a:r>
            <a:r>
              <a:rPr lang="en-GB" dirty="0" smtClean="0"/>
              <a:t> 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Animal (</a:t>
            </a:r>
            <a:r>
              <a:rPr lang="en-GB" b="1" dirty="0" err="1" smtClean="0">
                <a:solidFill>
                  <a:srgbClr val="3333CC"/>
                </a:solidFill>
                <a:latin typeface="Courier New" pitchFamily="-106" charset="0"/>
              </a:rPr>
              <a:t>misal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 Dog, Chicken, Lion)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berbeda</a:t>
            </a:r>
            <a:r>
              <a:rPr lang="en-GB" dirty="0" smtClean="0"/>
              <a:t>.</a:t>
            </a:r>
            <a:endParaRPr lang="en-GB" dirty="0"/>
          </a:p>
          <a:p>
            <a:pPr lvl="1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FF0000"/>
                </a:solidFill>
              </a:rPr>
              <a:t>Tidak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akan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ada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kode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spesifik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err="1" smtClean="0">
                <a:solidFill>
                  <a:srgbClr val="FF0000"/>
                </a:solidFill>
              </a:rPr>
              <a:t>tertentu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yang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ditulis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representasi</a:t>
            </a:r>
            <a:r>
              <a:rPr lang="en-GB" dirty="0" smtClean="0"/>
              <a:t> </a:t>
            </a:r>
            <a:r>
              <a:rPr lang="en-GB" dirty="0" err="1" smtClean="0"/>
              <a:t>kemampuan</a:t>
            </a:r>
            <a:r>
              <a:rPr lang="en-GB" dirty="0" smtClean="0"/>
              <a:t> </a:t>
            </a:r>
            <a:r>
              <a:rPr lang="en-GB" dirty="0" err="1" smtClean="0"/>
              <a:t>tsb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tiap</a:t>
            </a:r>
            <a:r>
              <a:rPr lang="en-GB" dirty="0" smtClean="0"/>
              <a:t> subclass.</a:t>
            </a:r>
          </a:p>
          <a:p>
            <a:pP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lvl="1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4267200" y="8686800"/>
            <a:ext cx="304800" cy="0"/>
          </a:xfrm>
          <a:prstGeom prst="line">
            <a:avLst/>
          </a:prstGeom>
          <a:noFill/>
          <a:ln w="28575">
            <a:solidFill>
              <a:srgbClr val="CCCCFF"/>
            </a:solidFill>
            <a:round/>
            <a:headEnd/>
            <a:tailEnd type="stealth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057399"/>
            <a:ext cx="6172200" cy="6400801"/>
          </a:xfrm>
        </p:spPr>
        <p:txBody>
          <a:bodyPr/>
          <a:lstStyle/>
          <a:p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mendeklarasikan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endParaRPr lang="en-US" dirty="0" smtClean="0"/>
          </a:p>
          <a:p>
            <a:pPr lvl="1"/>
            <a:r>
              <a:rPr lang="en-US" dirty="0" err="1" smtClean="0"/>
              <a:t>Spesifikasi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subclass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harus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diimplementasikan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oleh</a:t>
            </a:r>
            <a:r>
              <a:rPr lang="en-US" dirty="0" smtClean="0">
                <a:solidFill>
                  <a:srgbClr val="FF0000"/>
                </a:solidFill>
              </a:rPr>
              <a:t> subclass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subclass </a:t>
            </a:r>
            <a:r>
              <a:rPr lang="en-US" dirty="0" err="1" smtClean="0"/>
              <a:t>diberikan</a:t>
            </a:r>
            <a:r>
              <a:rPr lang="en-US" dirty="0" smtClean="0"/>
              <a:t> ‘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kebebasan</a:t>
            </a:r>
            <a:r>
              <a:rPr lang="en-US" dirty="0" smtClean="0"/>
              <a:t>’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1447800" y="381000"/>
            <a:ext cx="3962400" cy="1600200"/>
          </a:xfrm>
          <a:prstGeom prst="cloudCallout">
            <a:avLst>
              <a:gd name="adj1" fmla="val -11858"/>
              <a:gd name="adj2" fmla="val 46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Maksudnya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apa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sih</a:t>
            </a:r>
            <a:r>
              <a:rPr lang="en-US" sz="2400" b="1" dirty="0" smtClean="0">
                <a:solidFill>
                  <a:schemeClr val="tx1"/>
                </a:solidFill>
              </a:rPr>
              <a:t> ??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6712742" cy="3113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219200" y="2286000"/>
            <a:ext cx="2667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1200" y="33528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62600" y="34290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81000" y="4648200"/>
            <a:ext cx="2057400" cy="990600"/>
          </a:xfrm>
          <a:prstGeom prst="wedgeEllipseCallout">
            <a:avLst>
              <a:gd name="adj1" fmla="val 51729"/>
              <a:gd name="adj2" fmla="val -1315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Abstract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429000" y="533400"/>
            <a:ext cx="2057400" cy="990600"/>
          </a:xfrm>
          <a:prstGeom prst="wedgeEllipseCallout">
            <a:avLst>
              <a:gd name="adj1" fmla="val -58929"/>
              <a:gd name="adj2" fmla="val 130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Abstract class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310216"/>
          </a:xfrm>
        </p:spPr>
        <p:txBody>
          <a:bodyPr/>
          <a:lstStyle/>
          <a:p>
            <a:r>
              <a:rPr lang="en-US" dirty="0" smtClean="0"/>
              <a:t>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00201"/>
            <a:ext cx="6172200" cy="6568018"/>
          </a:xfrm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Method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dideklarasikan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i="1" dirty="0" smtClean="0">
                <a:solidFill>
                  <a:srgbClr val="990000"/>
                </a:solidFill>
              </a:rPr>
              <a:t>abstract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superclass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jika</a:t>
            </a:r>
            <a:r>
              <a:rPr lang="en-GB" dirty="0" smtClean="0"/>
              <a:t> method </a:t>
            </a:r>
            <a:r>
              <a:rPr lang="en-GB" dirty="0" err="1" smtClean="0"/>
              <a:t>tsb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FF0000"/>
                </a:solidFill>
              </a:rPr>
              <a:t>tidak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memiliki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implementasi</a:t>
            </a:r>
            <a:r>
              <a:rPr lang="en-GB" dirty="0" smtClean="0"/>
              <a:t>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 smtClean="0"/>
              <a:t>abstract</a:t>
            </a:r>
            <a:r>
              <a:rPr lang="en-GB" sz="3200" dirty="0" smtClean="0"/>
              <a:t>  </a:t>
            </a:r>
            <a:r>
              <a:rPr lang="en-GB" sz="3200" dirty="0" smtClean="0">
                <a:sym typeface="Wingdings" pitchFamily="2" charset="2"/>
              </a:rPr>
              <a:t> </a:t>
            </a:r>
            <a:r>
              <a:rPr lang="en-GB" sz="3200" dirty="0" smtClean="0"/>
              <a:t>method </a:t>
            </a:r>
            <a:r>
              <a:rPr lang="en-GB" sz="3200" dirty="0" err="1" smtClean="0"/>
              <a:t>tidak</a:t>
            </a:r>
            <a:r>
              <a:rPr lang="en-GB" sz="3200" dirty="0" smtClean="0"/>
              <a:t> </a:t>
            </a:r>
            <a:r>
              <a:rPr lang="en-GB" sz="3200" dirty="0" err="1" smtClean="0"/>
              <a:t>punya</a:t>
            </a:r>
            <a:r>
              <a:rPr lang="en-GB" sz="3200" dirty="0" smtClean="0"/>
              <a:t> </a:t>
            </a:r>
            <a:r>
              <a:rPr lang="en-GB" sz="3200" dirty="0" err="1" smtClean="0"/>
              <a:t>definisi</a:t>
            </a:r>
            <a:r>
              <a:rPr lang="en-GB" sz="3200" dirty="0" smtClean="0"/>
              <a:t>, </a:t>
            </a:r>
            <a:r>
              <a:rPr lang="en-GB" sz="3200" dirty="0" err="1" smtClean="0">
                <a:solidFill>
                  <a:srgbClr val="FF0000"/>
                </a:solidFill>
              </a:rPr>
              <a:t>hanya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err="1" smtClean="0">
                <a:solidFill>
                  <a:srgbClr val="FF0000"/>
                </a:solidFill>
              </a:rPr>
              <a:t>deklarasi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err="1" smtClean="0"/>
              <a:t>di</a:t>
            </a:r>
            <a:r>
              <a:rPr lang="en-GB" sz="3200" dirty="0" smtClean="0"/>
              <a:t> </a:t>
            </a:r>
            <a:r>
              <a:rPr lang="en-GB" sz="3200" dirty="0" err="1" smtClean="0"/>
              <a:t>superclass</a:t>
            </a:r>
            <a:endParaRPr lang="en-GB" sz="3200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 err="1" smtClean="0"/>
              <a:t>Deklarasi</a:t>
            </a:r>
            <a:r>
              <a:rPr lang="en-GB" sz="3200" dirty="0" smtClean="0"/>
              <a:t> </a:t>
            </a:r>
            <a:r>
              <a:rPr lang="en-GB" sz="3200" dirty="0" smtClean="0">
                <a:sym typeface="Wingdings" pitchFamily="2" charset="2"/>
              </a:rPr>
              <a:t> </a:t>
            </a:r>
            <a:r>
              <a:rPr lang="en-GB" sz="3200" dirty="0" err="1" smtClean="0">
                <a:sym typeface="Wingdings" pitchFamily="2" charset="2"/>
              </a:rPr>
              <a:t>nama</a:t>
            </a:r>
            <a:r>
              <a:rPr lang="en-GB" sz="3200" dirty="0" smtClean="0">
                <a:sym typeface="Wingdings" pitchFamily="2" charset="2"/>
              </a:rPr>
              <a:t> method, </a:t>
            </a:r>
            <a:r>
              <a:rPr lang="en-GB" sz="3200" dirty="0" err="1" smtClean="0">
                <a:sym typeface="Wingdings" pitchFamily="2" charset="2"/>
              </a:rPr>
              <a:t>return_type</a:t>
            </a:r>
            <a:r>
              <a:rPr lang="en-GB" sz="3200" dirty="0" smtClean="0">
                <a:sym typeface="Wingdings" pitchFamily="2" charset="2"/>
              </a:rPr>
              <a:t>/</a:t>
            </a:r>
            <a:r>
              <a:rPr lang="en-GB" sz="3200" dirty="0" err="1" smtClean="0">
                <a:sym typeface="Wingdings" pitchFamily="2" charset="2"/>
              </a:rPr>
              <a:t>kelas</a:t>
            </a:r>
            <a:r>
              <a:rPr lang="en-GB" sz="3200" dirty="0" smtClean="0">
                <a:sym typeface="Wingdings" pitchFamily="2" charset="2"/>
              </a:rPr>
              <a:t>, </a:t>
            </a:r>
            <a:r>
              <a:rPr lang="en-GB" sz="3200" dirty="0" err="1" smtClean="0">
                <a:sym typeface="Wingdings" pitchFamily="2" charset="2"/>
              </a:rPr>
              <a:t>jumlah</a:t>
            </a:r>
            <a:r>
              <a:rPr lang="en-GB" sz="3200" dirty="0" smtClean="0">
                <a:sym typeface="Wingdings" pitchFamily="2" charset="2"/>
              </a:rPr>
              <a:t> &amp; </a:t>
            </a:r>
            <a:r>
              <a:rPr lang="en-GB" sz="3200" dirty="0" err="1" smtClean="0">
                <a:sym typeface="Wingdings" pitchFamily="2" charset="2"/>
              </a:rPr>
              <a:t>kelas</a:t>
            </a:r>
            <a:r>
              <a:rPr lang="en-GB" sz="3200" dirty="0" smtClean="0">
                <a:sym typeface="Wingdings" pitchFamily="2" charset="2"/>
              </a:rPr>
              <a:t>/type parameter (</a:t>
            </a:r>
            <a:r>
              <a:rPr lang="en-GB" sz="3200" dirty="0" err="1" smtClean="0">
                <a:sym typeface="Wingdings" pitchFamily="2" charset="2"/>
              </a:rPr>
              <a:t>jika</a:t>
            </a:r>
            <a:r>
              <a:rPr lang="en-GB" sz="3200" dirty="0" smtClean="0">
                <a:sym typeface="Wingdings" pitchFamily="2" charset="2"/>
              </a:rPr>
              <a:t> </a:t>
            </a:r>
            <a:r>
              <a:rPr lang="en-GB" sz="3200" dirty="0" err="1" smtClean="0">
                <a:sym typeface="Wingdings" pitchFamily="2" charset="2"/>
              </a:rPr>
              <a:t>ada</a:t>
            </a:r>
            <a:r>
              <a:rPr lang="en-GB" sz="3200" dirty="0" smtClean="0">
                <a:sym typeface="Wingdings" pitchFamily="2" charset="2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609600"/>
            <a:ext cx="8153400" cy="8229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-228600" y="3581400"/>
            <a:ext cx="64770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5410200" y="1905000"/>
            <a:ext cx="1981200" cy="1524000"/>
          </a:xfrm>
          <a:prstGeom prst="wedgeEllipseCallout">
            <a:avLst>
              <a:gd name="adj1" fmla="val -119016"/>
              <a:gd name="adj2" fmla="val 623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implementasi</a:t>
            </a:r>
            <a:r>
              <a:rPr lang="en-US" sz="1600" b="1" dirty="0" smtClean="0">
                <a:solidFill>
                  <a:schemeClr val="tx1"/>
                </a:solidFill>
              </a:rPr>
              <a:t> abstract method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609600"/>
            <a:ext cx="1066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3400" y="990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-228600" y="3810000"/>
            <a:ext cx="64770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9906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2438400" y="5029200"/>
            <a:ext cx="4800600" cy="2209800"/>
          </a:xfrm>
          <a:prstGeom prst="cloudCallout">
            <a:avLst>
              <a:gd name="adj1" fmla="val -53964"/>
              <a:gd name="adj2" fmla="val 5513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Eh…eh… </a:t>
            </a:r>
            <a:r>
              <a:rPr lang="en-US" sz="2000" b="1" dirty="0" err="1" smtClean="0">
                <a:solidFill>
                  <a:schemeClr val="tx1"/>
                </a:solidFill>
              </a:rPr>
              <a:t>kan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bisa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tuh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buat</a:t>
            </a:r>
            <a:r>
              <a:rPr lang="en-US" sz="2000" b="1" dirty="0" smtClean="0">
                <a:solidFill>
                  <a:schemeClr val="tx1"/>
                </a:solidFill>
              </a:rPr>
              <a:t> method  ‘</a:t>
            </a:r>
            <a:r>
              <a:rPr lang="en-US" sz="2000" b="1" dirty="0" err="1" smtClean="0">
                <a:solidFill>
                  <a:schemeClr val="tx1"/>
                </a:solidFill>
              </a:rPr>
              <a:t>kosong</a:t>
            </a:r>
            <a:r>
              <a:rPr lang="en-US" sz="2000" b="1" dirty="0" smtClean="0">
                <a:solidFill>
                  <a:schemeClr val="tx1"/>
                </a:solidFill>
              </a:rPr>
              <a:t>’ </a:t>
            </a:r>
            <a:r>
              <a:rPr lang="en-US" sz="2000" b="1" dirty="0" err="1" smtClean="0">
                <a:solidFill>
                  <a:schemeClr val="tx1"/>
                </a:solidFill>
              </a:rPr>
              <a:t>aja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trus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tinggal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di</a:t>
            </a:r>
            <a:r>
              <a:rPr lang="en-US" sz="2000" b="1" dirty="0" smtClean="0">
                <a:solidFill>
                  <a:schemeClr val="tx1"/>
                </a:solidFill>
              </a:rPr>
              <a:t>-override </a:t>
            </a:r>
            <a:r>
              <a:rPr lang="en-US" sz="2000" b="1" dirty="0" err="1" smtClean="0">
                <a:solidFill>
                  <a:schemeClr val="tx1"/>
                </a:solidFill>
              </a:rPr>
              <a:t>di</a:t>
            </a:r>
            <a:r>
              <a:rPr lang="en-US" sz="2000" b="1" dirty="0" smtClean="0">
                <a:solidFill>
                  <a:schemeClr val="tx1"/>
                </a:solidFill>
              </a:rPr>
              <a:t> subclass.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Hayooo</a:t>
            </a:r>
            <a:r>
              <a:rPr lang="en-US" sz="2000" b="1" dirty="0" smtClean="0">
                <a:solidFill>
                  <a:schemeClr val="tx1"/>
                </a:solidFill>
              </a:rPr>
              <a:t>…..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0" y="7620000"/>
            <a:ext cx="4495800" cy="1219200"/>
          </a:xfrm>
          <a:prstGeom prst="wedgeRoundRectCallout">
            <a:avLst>
              <a:gd name="adj1" fmla="val -21255"/>
              <a:gd name="adj2" fmla="val 495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toShout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endParaRPr lang="en-US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3886200"/>
            <a:ext cx="6096000" cy="1524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90500"/>
            <a:ext cx="6324600" cy="4572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</a:t>
            </a:r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6553200" cy="762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abstract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i="1" dirty="0" err="1" smtClean="0">
                <a:solidFill>
                  <a:srgbClr val="990000"/>
                </a:solidFill>
              </a:rPr>
              <a:t>tiap</a:t>
            </a:r>
            <a:r>
              <a:rPr lang="en-GB" i="1" dirty="0" smtClean="0">
                <a:solidFill>
                  <a:srgbClr val="990000"/>
                </a:solidFill>
              </a:rPr>
              <a:t> </a:t>
            </a:r>
            <a:r>
              <a:rPr lang="en-GB" dirty="0" smtClean="0"/>
              <a:t>subclass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kemampuan</a:t>
            </a:r>
            <a:r>
              <a:rPr lang="en-GB" dirty="0" smtClean="0"/>
              <a:t> </a:t>
            </a:r>
            <a:r>
              <a:rPr lang="en-GB" dirty="0" err="1" smtClean="0"/>
              <a:t>spesifik</a:t>
            </a:r>
            <a:endParaRPr lang="en-GB" dirty="0"/>
          </a:p>
          <a:p>
            <a:pPr lvl="1">
              <a:lnSpc>
                <a:spcPct val="90000"/>
              </a:lnSpc>
              <a:buClr>
                <a:schemeClr val="tx1"/>
              </a:buClr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superclass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tahu</a:t>
            </a:r>
            <a:r>
              <a:rPr lang="en-GB" dirty="0" smtClean="0"/>
              <a:t> </a:t>
            </a:r>
            <a:r>
              <a:rPr lang="en-GB" dirty="0" err="1" smtClean="0"/>
              <a:t>menahu</a:t>
            </a:r>
            <a:r>
              <a:rPr lang="en-GB" dirty="0" smtClean="0"/>
              <a:t> </a:t>
            </a:r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implementasi</a:t>
            </a:r>
            <a:r>
              <a:rPr lang="en-GB" dirty="0" smtClean="0"/>
              <a:t>  abstract method </a:t>
            </a:r>
            <a:r>
              <a:rPr lang="en-GB" dirty="0" err="1" smtClean="0"/>
              <a:t>pada</a:t>
            </a:r>
            <a:r>
              <a:rPr lang="en-GB" dirty="0" smtClean="0"/>
              <a:t> subclass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Animal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tahu</a:t>
            </a:r>
            <a:r>
              <a:rPr lang="en-GB" dirty="0" smtClean="0"/>
              <a:t> </a:t>
            </a:r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Dog</a:t>
            </a:r>
            <a:r>
              <a:rPr lang="en-GB" dirty="0" smtClean="0"/>
              <a:t> </a:t>
            </a:r>
            <a:r>
              <a:rPr lang="en-GB" dirty="0" err="1" smtClean="0"/>
              <a:t>mengeluarkan</a:t>
            </a:r>
            <a:r>
              <a:rPr lang="en-GB" dirty="0" smtClean="0"/>
              <a:t> </a:t>
            </a:r>
            <a:r>
              <a:rPr lang="en-GB" dirty="0" err="1" smtClean="0"/>
              <a:t>suara</a:t>
            </a:r>
            <a:endParaRPr lang="en-GB" dirty="0"/>
          </a:p>
          <a:p>
            <a:pPr lvl="1">
              <a:lnSpc>
                <a:spcPct val="90000"/>
              </a:lnSpc>
              <a:buClr>
                <a:schemeClr val="tx1"/>
              </a:buClr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Method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abstract</a:t>
            </a:r>
            <a:r>
              <a:rPr lang="en-GB" dirty="0" smtClean="0"/>
              <a:t> </a:t>
            </a:r>
            <a:r>
              <a:rPr lang="en-GB" b="1" dirty="0" err="1" smtClean="0"/>
              <a:t>menjamin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subclass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implementasi</a:t>
            </a:r>
            <a:r>
              <a:rPr lang="en-GB" dirty="0" smtClean="0"/>
              <a:t> method </a:t>
            </a:r>
            <a:r>
              <a:rPr lang="en-GB" dirty="0" err="1" smtClean="0"/>
              <a:t>tsb</a:t>
            </a:r>
            <a:r>
              <a:rPr lang="en-GB" dirty="0" smtClean="0"/>
              <a:t>.</a:t>
            </a:r>
            <a:endParaRPr lang="en-GB" dirty="0"/>
          </a:p>
          <a:p>
            <a:pPr lvl="1">
              <a:lnSpc>
                <a:spcPct val="90000"/>
              </a:lnSpc>
              <a:buClr>
                <a:schemeClr val="tx1"/>
              </a:buClr>
              <a:buSzTx/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300" dirty="0"/>
          </a:p>
          <a:p>
            <a:pPr>
              <a:lnSpc>
                <a:spcPct val="90000"/>
              </a:lnSpc>
              <a:buClr>
                <a:schemeClr val="tx1"/>
              </a:buClr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FF0000"/>
                </a:solidFill>
              </a:rPr>
              <a:t>Kelas</a:t>
            </a:r>
            <a:r>
              <a:rPr lang="en-GB" dirty="0" smtClean="0">
                <a:solidFill>
                  <a:srgbClr val="FF0000"/>
                </a:solidFill>
              </a:rPr>
              <a:t> yang </a:t>
            </a:r>
            <a:r>
              <a:rPr lang="en-GB" dirty="0" err="1" smtClean="0">
                <a:solidFill>
                  <a:srgbClr val="FF0000"/>
                </a:solidFill>
              </a:rPr>
              <a:t>mengandung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deklarasi</a:t>
            </a:r>
            <a:r>
              <a:rPr lang="en-GB" dirty="0" smtClean="0">
                <a:solidFill>
                  <a:srgbClr val="FF0000"/>
                </a:solidFill>
              </a:rPr>
              <a:t> abstract method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dideklarasikan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abstract class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>
                <a:solidFill>
                  <a:srgbClr val="A50021"/>
                </a:solidFill>
              </a:rPr>
              <a:t>abstract class </a:t>
            </a:r>
            <a:r>
              <a:rPr lang="en-GB" i="1" dirty="0" err="1" smtClean="0">
                <a:solidFill>
                  <a:srgbClr val="A50021"/>
                </a:solidFill>
              </a:rPr>
              <a:t>tidak</a:t>
            </a:r>
            <a:r>
              <a:rPr lang="en-GB" i="1" dirty="0" smtClean="0">
                <a:solidFill>
                  <a:srgbClr val="A50021"/>
                </a:solidFill>
              </a:rPr>
              <a:t> </a:t>
            </a:r>
            <a:r>
              <a:rPr lang="en-GB" i="1" dirty="0" err="1" smtClean="0">
                <a:solidFill>
                  <a:srgbClr val="A50021"/>
                </a:solidFill>
              </a:rPr>
              <a:t>dapat</a:t>
            </a:r>
            <a:r>
              <a:rPr lang="en-GB" i="1" dirty="0" smtClean="0">
                <a:solidFill>
                  <a:srgbClr val="A50021"/>
                </a:solidFill>
              </a:rPr>
              <a:t> </a:t>
            </a:r>
            <a:r>
              <a:rPr lang="en-GB" i="1" dirty="0" err="1" smtClean="0">
                <a:solidFill>
                  <a:srgbClr val="A50021"/>
                </a:solidFill>
              </a:rPr>
              <a:t>diinstansiasi</a:t>
            </a:r>
            <a:endParaRPr lang="en-GB" b="1" dirty="0">
              <a:solidFill>
                <a:srgbClr val="3333CC"/>
              </a:solidFill>
              <a:latin typeface="Courier New" pitchFamily="-106" charset="0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dirty="0">
              <a:solidFill>
                <a:srgbClr val="3333CC"/>
              </a:solidFill>
              <a:latin typeface="Courier New" pitchFamily="-106" charset="0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267200" y="8686800"/>
            <a:ext cx="304800" cy="0"/>
          </a:xfrm>
          <a:prstGeom prst="line">
            <a:avLst/>
          </a:prstGeom>
          <a:noFill/>
          <a:ln w="28575">
            <a:solidFill>
              <a:srgbClr val="CCCCFF"/>
            </a:solidFill>
            <a:round/>
            <a:headEnd/>
            <a:tailEnd type="stealth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1676400" y="8229600"/>
            <a:ext cx="2590800" cy="914400"/>
          </a:xfrm>
          <a:prstGeom prst="cloudCallout">
            <a:avLst>
              <a:gd name="adj1" fmla="val 74111"/>
              <a:gd name="adj2" fmla="val -4607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Maksudnya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apa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</a:t>
            </a:r>
            <a:r>
              <a:rPr lang="en-US" b="1" dirty="0" smtClean="0">
                <a:solidFill>
                  <a:schemeClr val="tx1"/>
                </a:solidFill>
              </a:rPr>
              <a:t>???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7162325" cy="579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143000" y="1905000"/>
            <a:ext cx="2209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00200" y="2819400"/>
            <a:ext cx="1600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419600" y="3429000"/>
            <a:ext cx="2209800" cy="1447800"/>
          </a:xfrm>
          <a:prstGeom prst="cloudCallout">
            <a:avLst>
              <a:gd name="adj1" fmla="val -43849"/>
              <a:gd name="adj2" fmla="val 637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Error yang </a:t>
            </a:r>
            <a:r>
              <a:rPr lang="en-US" b="1" dirty="0" err="1" smtClean="0">
                <a:solidFill>
                  <a:srgbClr val="FF0000"/>
                </a:solidFill>
              </a:rPr>
              <a:t>muncul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nih</a:t>
            </a:r>
            <a:r>
              <a:rPr lang="en-US" b="1" dirty="0" smtClean="0">
                <a:solidFill>
                  <a:srgbClr val="FF0000"/>
                </a:solidFill>
              </a:rPr>
              <a:t> !!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" y="6019800"/>
            <a:ext cx="4495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3886200" y="7620000"/>
            <a:ext cx="2514600" cy="1524000"/>
          </a:xfrm>
          <a:prstGeom prst="wedgeEllipseCallout">
            <a:avLst>
              <a:gd name="adj1" fmla="val -26223"/>
              <a:gd name="adj2" fmla="val -12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Instansiasi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kelas</a:t>
            </a:r>
            <a:r>
              <a:rPr lang="en-US" sz="2000" b="1" dirty="0" smtClean="0">
                <a:solidFill>
                  <a:schemeClr val="tx1"/>
                </a:solidFill>
              </a:rPr>
              <a:t> Animal </a:t>
            </a:r>
            <a:r>
              <a:rPr lang="en-US" sz="2000" b="1" dirty="0" err="1" smtClean="0">
                <a:solidFill>
                  <a:schemeClr val="tx1"/>
                </a:solidFill>
              </a:rPr>
              <a:t>nih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733800" y="0"/>
            <a:ext cx="2895600" cy="1371600"/>
          </a:xfrm>
          <a:prstGeom prst="cloudCallout">
            <a:avLst>
              <a:gd name="adj1" fmla="val -56506"/>
              <a:gd name="adj2" fmla="val 1044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Apa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bedanya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dengan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kelas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biasa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360</Words>
  <Application>Microsoft Office PowerPoint</Application>
  <PresentationFormat>On-screen Show (4:3)</PresentationFormat>
  <Paragraphs>67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Object Oriented Programming</vt:lpstr>
      <vt:lpstr> Abstract Methods </vt:lpstr>
      <vt:lpstr>PowerPoint Presentation</vt:lpstr>
      <vt:lpstr>PowerPoint Presentation</vt:lpstr>
      <vt:lpstr>Abstract Method</vt:lpstr>
      <vt:lpstr>PowerPoint Presentation</vt:lpstr>
      <vt:lpstr>PowerPoint Presentation</vt:lpstr>
      <vt:lpstr>Abstract Methods</vt:lpstr>
      <vt:lpstr>PowerPoint Presentation</vt:lpstr>
      <vt:lpstr>Abstract Class</vt:lpstr>
      <vt:lpstr>PowerPoint Presentation</vt:lpstr>
      <vt:lpstr>`</vt:lpstr>
      <vt:lpstr>Exercises</vt:lpstr>
    </vt:vector>
  </TitlesOfParts>
  <Company>itt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u35</dc:creator>
  <cp:lastModifiedBy>kurniawan</cp:lastModifiedBy>
  <cp:revision>148</cp:revision>
  <dcterms:created xsi:type="dcterms:W3CDTF">2012-04-04T06:56:14Z</dcterms:created>
  <dcterms:modified xsi:type="dcterms:W3CDTF">2014-03-03T03:11:22Z</dcterms:modified>
</cp:coreProperties>
</file>