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41"/>
  </p:notesMasterIdLst>
  <p:handoutMasterIdLst>
    <p:handoutMasterId r:id="rId42"/>
  </p:handoutMasterIdLst>
  <p:sldIdLst>
    <p:sldId id="320" r:id="rId2"/>
    <p:sldId id="383" r:id="rId3"/>
    <p:sldId id="381" r:id="rId4"/>
    <p:sldId id="348" r:id="rId5"/>
    <p:sldId id="349" r:id="rId6"/>
    <p:sldId id="287" r:id="rId7"/>
    <p:sldId id="288" r:id="rId8"/>
    <p:sldId id="350" r:id="rId9"/>
    <p:sldId id="351" r:id="rId10"/>
    <p:sldId id="332" r:id="rId11"/>
    <p:sldId id="357" r:id="rId12"/>
    <p:sldId id="337" r:id="rId13"/>
    <p:sldId id="334" r:id="rId14"/>
    <p:sldId id="335" r:id="rId15"/>
    <p:sldId id="336" r:id="rId16"/>
    <p:sldId id="356" r:id="rId17"/>
    <p:sldId id="292" r:id="rId18"/>
    <p:sldId id="326" r:id="rId19"/>
    <p:sldId id="300" r:id="rId20"/>
    <p:sldId id="359" r:id="rId21"/>
    <p:sldId id="358" r:id="rId22"/>
    <p:sldId id="360" r:id="rId23"/>
    <p:sldId id="321" r:id="rId24"/>
    <p:sldId id="322" r:id="rId25"/>
    <p:sldId id="344" r:id="rId26"/>
    <p:sldId id="361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19" r:id="rId36"/>
    <p:sldId id="346" r:id="rId37"/>
    <p:sldId id="362" r:id="rId38"/>
    <p:sldId id="363" r:id="rId39"/>
    <p:sldId id="365" r:id="rId40"/>
  </p:sldIdLst>
  <p:sldSz cx="6858000" cy="9906000" type="A4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106" charset="0"/>
        <a:ea typeface="Arial" pitchFamily="-106" charset="0"/>
        <a:cs typeface="Arial" pitchFamily="-106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106" charset="0"/>
        <a:ea typeface="Arial" pitchFamily="-106" charset="0"/>
        <a:cs typeface="Arial" pitchFamily="-106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106" charset="0"/>
        <a:ea typeface="Arial" pitchFamily="-106" charset="0"/>
        <a:cs typeface="Arial" pitchFamily="-106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106" charset="0"/>
        <a:ea typeface="Arial" pitchFamily="-106" charset="0"/>
        <a:cs typeface="Arial" pitchFamily="-106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Helvetica" pitchFamily="-106" charset="0"/>
        <a:ea typeface="Arial" pitchFamily="-106" charset="0"/>
        <a:cs typeface="Arial" pitchFamily="-106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Helvetica" pitchFamily="-106" charset="0"/>
        <a:ea typeface="Arial" pitchFamily="-106" charset="0"/>
        <a:cs typeface="Arial" pitchFamily="-106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Helvetica" pitchFamily="-106" charset="0"/>
        <a:ea typeface="Arial" pitchFamily="-106" charset="0"/>
        <a:cs typeface="Arial" pitchFamily="-106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Helvetica" pitchFamily="-106" charset="0"/>
        <a:ea typeface="Arial" pitchFamily="-106" charset="0"/>
        <a:cs typeface="Arial" pitchFamily="-106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z7" initials="l" lastIdx="1" clrIdx="0"/>
  <p:cmAuthor id="1" name="Joshua Kaplan" initials="JK" lastIdx="1" clrIdx="1"/>
  <p:cmAuthor id="2" name="aychen" initials="ac" lastIdx="2" clrIdx="2"/>
  <p:cmAuthor id="3" name="avd" initials="a" lastIdx="6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009900"/>
    <a:srgbClr val="99FF66"/>
    <a:srgbClr val="6699FF"/>
    <a:srgbClr val="990000"/>
    <a:srgbClr val="9900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6817" autoAdjust="0"/>
  </p:normalViewPr>
  <p:slideViewPr>
    <p:cSldViewPr showGuides="1">
      <p:cViewPr>
        <p:scale>
          <a:sx n="53" d="100"/>
          <a:sy n="53" d="100"/>
        </p:scale>
        <p:origin x="-2010" y="-9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183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92961" tIns="46481" rIns="92961" bIns="46481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92961" tIns="46481" rIns="92961" bIns="46481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92961" tIns="46481" rIns="92961" bIns="46481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92961" tIns="46481" rIns="92961" bIns="46481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 New Roman" pitchFamily="-106" charset="0"/>
              </a:defRPr>
            </a:lvl1pPr>
          </a:lstStyle>
          <a:p>
            <a:fld id="{CB137C3E-B7EA-BD42-B908-AB9DCB06AC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88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1" tIns="46481" rIns="92961" bIns="46481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1" tIns="46481" rIns="92961" bIns="46481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413000" y="720725"/>
            <a:ext cx="2490788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1" tIns="46481" rIns="92961" bIns="464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1" tIns="46481" rIns="92961" bIns="46481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1" tIns="46481" rIns="92961" bIns="46481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 New Roman" pitchFamily="-106" charset="0"/>
              </a:defRPr>
            </a:lvl1pPr>
          </a:lstStyle>
          <a:p>
            <a:fld id="{35A79A6E-2F26-524C-BCD9-F930260DB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61" tIns="46481" rIns="92961" bIns="46481" anchor="b">
            <a:prstTxWarp prst="textNoShape">
              <a:avLst/>
            </a:prstTxWarp>
          </a:bodyPr>
          <a:lstStyle/>
          <a:p>
            <a:pPr algn="r" defTabSz="930275" eaLnBrk="0" hangingPunct="0"/>
            <a:fld id="{7BD896B2-7F23-D54D-9985-00461BA1FB61}" type="slidenum">
              <a:rPr lang="en-US" sz="1200">
                <a:latin typeface="Times New Roman" pitchFamily="-106" charset="0"/>
              </a:rPr>
              <a:pPr algn="r" defTabSz="930275" eaLnBrk="0" hangingPunct="0"/>
              <a:t>1</a:t>
            </a:fld>
            <a:endParaRPr lang="en-US" sz="1200">
              <a:latin typeface="Times New Roman" pitchFamily="-106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0" y="720725"/>
            <a:ext cx="2490788" cy="3598863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106" charset="0"/>
              </a:rPr>
              <a:t>Review inheritance </a:t>
            </a:r>
            <a:r>
              <a:rPr lang="en-US" dirty="0" err="1" smtClean="0">
                <a:latin typeface="Times New Roman" pitchFamily="-106" charset="0"/>
              </a:rPr>
              <a:t>dulu</a:t>
            </a:r>
            <a:r>
              <a:rPr lang="en-US" dirty="0" smtClean="0">
                <a:latin typeface="Times New Roman" pitchFamily="-106" charset="0"/>
              </a:rPr>
              <a:t> </a:t>
            </a:r>
            <a:r>
              <a:rPr lang="en-US" dirty="0" err="1" smtClean="0">
                <a:latin typeface="Times New Roman" pitchFamily="-106" charset="0"/>
              </a:rPr>
              <a:t>kayaknya</a:t>
            </a:r>
            <a:endParaRPr lang="en-US" dirty="0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F6F0121-74A3-4042-8064-1A66F549AB53}" type="slidenum">
              <a:rPr lang="en-US"/>
              <a:pPr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0" y="720725"/>
            <a:ext cx="2490788" cy="359886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61" tIns="46481" rIns="92961" bIns="46481" anchor="b">
            <a:prstTxWarp prst="textNoShape">
              <a:avLst/>
            </a:prstTxWarp>
          </a:bodyPr>
          <a:lstStyle/>
          <a:p>
            <a:pPr algn="r" defTabSz="930275" eaLnBrk="0" hangingPunct="0"/>
            <a:fld id="{8D575289-838C-414B-89D5-D5FADE7713A9}" type="slidenum">
              <a:rPr lang="en-US" sz="1200">
                <a:latin typeface="Times New Roman" pitchFamily="-106" charset="0"/>
              </a:rPr>
              <a:pPr algn="r" defTabSz="930275" eaLnBrk="0" hangingPunct="0"/>
              <a:t>23</a:t>
            </a:fld>
            <a:endParaRPr lang="en-US" sz="1200">
              <a:latin typeface="Times New Roman" pitchFamily="-106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0" y="720725"/>
            <a:ext cx="2490788" cy="3598863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4588" y="720725"/>
            <a:ext cx="2490787" cy="3598863"/>
          </a:xfrm>
          <a:solidFill>
            <a:srgbClr val="FFFFFF"/>
          </a:solidFill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0" tIns="0" rIns="0" bIns="0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13000" y="720725"/>
            <a:ext cx="249078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Constants.ONE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Constants.TWO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79A6E-2F26-524C-BCD9-F930260DB8C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13000" y="720725"/>
            <a:ext cx="249078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79A6E-2F26-524C-BCD9-F930260DB8C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61" tIns="46481" rIns="92961" bIns="46481" anchor="b">
            <a:prstTxWarp prst="textNoShape">
              <a:avLst/>
            </a:prstTxWarp>
          </a:bodyPr>
          <a:lstStyle/>
          <a:p>
            <a:pPr algn="r" defTabSz="930275" eaLnBrk="0" hangingPunct="0"/>
            <a:fld id="{77FFB363-D2B6-394C-99D3-881F8934E2C0}" type="slidenum">
              <a:rPr lang="en-US" sz="1200">
                <a:latin typeface="Times New Roman" pitchFamily="-106" charset="0"/>
              </a:rPr>
              <a:pPr algn="r" defTabSz="930275" eaLnBrk="0" hangingPunct="0"/>
              <a:t>35</a:t>
            </a:fld>
            <a:endParaRPr lang="en-US" sz="1200">
              <a:latin typeface="Times New Roman" pitchFamily="-106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0" y="720725"/>
            <a:ext cx="2490788" cy="3598863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13000" y="720725"/>
            <a:ext cx="249078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79A6E-2F26-524C-BCD9-F930260DB8C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A47443-FC9E-3F48-BBB0-4FCA3A6CE12D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0" y="720725"/>
            <a:ext cx="2490788" cy="35988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5E28A8-AA70-1740-BADE-D30DE301A7E1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0" y="720725"/>
            <a:ext cx="2490788" cy="359886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EE6A0E1-782E-8848-B546-7D17FEB62858}" type="slidenum">
              <a:rPr lang="en-US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0" y="720725"/>
            <a:ext cx="2490788" cy="3598863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latin typeface="Times New Roman" pitchFamily="-106" charset="0"/>
              </a:rPr>
              <a:t>Semua</a:t>
            </a:r>
            <a:r>
              <a:rPr lang="en-US" dirty="0" smtClean="0">
                <a:latin typeface="Times New Roman" pitchFamily="-106" charset="0"/>
              </a:rPr>
              <a:t> method </a:t>
            </a:r>
            <a:r>
              <a:rPr lang="en-US" dirty="0" err="1" smtClean="0">
                <a:latin typeface="Times New Roman" pitchFamily="-106" charset="0"/>
              </a:rPr>
              <a:t>di</a:t>
            </a:r>
            <a:r>
              <a:rPr lang="en-US" baseline="0" dirty="0" smtClean="0">
                <a:latin typeface="Times New Roman" pitchFamily="-106" charset="0"/>
              </a:rPr>
              <a:t> interface </a:t>
            </a:r>
            <a:r>
              <a:rPr lang="en-US" baseline="0" dirty="0" err="1" smtClean="0">
                <a:latin typeface="Times New Roman" pitchFamily="-106" charset="0"/>
              </a:rPr>
              <a:t>adalah</a:t>
            </a:r>
            <a:r>
              <a:rPr lang="en-US" baseline="0" dirty="0" smtClean="0">
                <a:latin typeface="Times New Roman" pitchFamily="-106" charset="0"/>
              </a:rPr>
              <a:t> method abstract</a:t>
            </a:r>
            <a:endParaRPr lang="en-US" dirty="0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0B0E5D-39C7-9742-AE76-726C5C55EF9A}" type="slidenum">
              <a:rPr lang="en-US"/>
              <a:pPr/>
              <a:t>12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0" y="720725"/>
            <a:ext cx="2490788" cy="3598863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13000" y="720725"/>
            <a:ext cx="249078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Hmmm ….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jawabnya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79A6E-2F26-524C-BCD9-F930260DB8C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13000" y="720725"/>
            <a:ext cx="249078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Kelas</a:t>
            </a:r>
            <a:r>
              <a:rPr lang="en-US" dirty="0" smtClean="0"/>
              <a:t> Ball implements Colorable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79A6E-2F26-524C-BCD9-F930260DB8C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AF2078-7445-A441-828A-F533212BCAE7}" type="slidenum">
              <a:rPr lang="en-US"/>
              <a:pPr/>
              <a:t>17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0" y="720725"/>
            <a:ext cx="2490788" cy="3598863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13000" y="720725"/>
            <a:ext cx="249078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kali </a:t>
            </a:r>
            <a:r>
              <a:rPr lang="en-US" dirty="0" err="1" smtClean="0"/>
              <a:t>ya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79A6E-2F26-524C-BCD9-F930260DB8C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9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7B17-3752-EB41-A6CC-DEF28AD47D7B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A17-7BF0-D946-B0FC-803FE19BE9C2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9"/>
            <a:ext cx="1157288" cy="11268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81" y="529699"/>
            <a:ext cx="3357563" cy="11268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5A7-F8BF-3C44-A755-18C8E31AB459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8854-235E-944F-9A74-9B4BDB6C06AC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92"/>
            <a:ext cx="5829300" cy="21669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C54F-1C26-4040-8CC2-CA31D39A68F0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81" y="3081871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6" y="3081871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5F95-BF90-904D-BA4C-CE01258F9CB0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5" y="2217386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5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7" y="2217386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7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AA4D-005A-984F-B701-95B6BE3A31DE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36E-F06D-2A4F-A798-3C8E5A68092A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B56-8D58-A647-9F4F-2DDE88E7F7AE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8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5" y="394414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8" y="2072929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9D0C-2C61-EC40-868D-A2FDDE112199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996-B8C7-5740-A875-B36F45420E2D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7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401"/>
            <a:ext cx="1600200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401"/>
            <a:ext cx="2171700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401"/>
            <a:ext cx="1600200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7B17-3752-EB41-A6CC-DEF28AD47D7B}" type="slidenum">
              <a:rPr lang="en-US" smtClean="0"/>
              <a:pPr/>
              <a:t>‹#›</a:t>
            </a:fld>
            <a:r>
              <a:rPr lang="en-US" smtClean="0"/>
              <a:t> of 24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7"/>
          <p:cNvSpPr>
            <a:spLocks noChangeArrowheads="1"/>
          </p:cNvSpPr>
          <p:nvPr/>
        </p:nvSpPr>
        <p:spPr bwMode="auto">
          <a:xfrm>
            <a:off x="152400" y="165100"/>
            <a:ext cx="6553200" cy="9575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101382" name="Rectangle 8"/>
          <p:cNvSpPr>
            <a:spLocks noChangeArrowheads="1"/>
          </p:cNvSpPr>
          <p:nvPr/>
        </p:nvSpPr>
        <p:spPr bwMode="auto">
          <a:xfrm>
            <a:off x="0" y="247650"/>
            <a:ext cx="6781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1588" algn="ctr" eaLnBrk="0" hangingPunct="0"/>
            <a:r>
              <a:rPr lang="en-US" sz="2800" b="1" dirty="0" smtClean="0">
                <a:solidFill>
                  <a:schemeClr val="accent2"/>
                </a:solidFill>
              </a:rPr>
              <a:t>INTERFACE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01383" name="Rectangle 9"/>
          <p:cNvSpPr>
            <a:spLocks noChangeArrowheads="1"/>
          </p:cNvSpPr>
          <p:nvPr/>
        </p:nvSpPr>
        <p:spPr bwMode="auto">
          <a:xfrm>
            <a:off x="304800" y="825500"/>
            <a:ext cx="6324600" cy="850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>
              <a:solidFill>
                <a:srgbClr val="990000"/>
              </a:solidFill>
            </a:endParaRP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>
              <a:solidFill>
                <a:srgbClr val="990000"/>
              </a:solidFill>
            </a:endParaRPr>
          </a:p>
          <a:p>
            <a:pPr marL="225425" indent="-225425" eaLnBrk="0" hangingPunct="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900" dirty="0">
              <a:solidFill>
                <a:srgbClr val="990000"/>
              </a:solidFill>
            </a:endParaRPr>
          </a:p>
          <a:p>
            <a:pPr marL="225425" indent="-225425" eaLnBrk="0" hangingPunct="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 err="1" smtClean="0">
                <a:solidFill>
                  <a:srgbClr val="990000"/>
                </a:solidFill>
              </a:rPr>
              <a:t>Apa</a:t>
            </a:r>
            <a:r>
              <a:rPr lang="en-US" sz="3000" b="1" dirty="0" smtClean="0">
                <a:solidFill>
                  <a:srgbClr val="990000"/>
                </a:solidFill>
              </a:rPr>
              <a:t> </a:t>
            </a:r>
            <a:r>
              <a:rPr lang="en-US" sz="3000" b="1" dirty="0" err="1" smtClean="0">
                <a:solidFill>
                  <a:srgbClr val="990000"/>
                </a:solidFill>
              </a:rPr>
              <a:t>itu</a:t>
            </a:r>
            <a:r>
              <a:rPr lang="en-US" sz="3000" b="1" dirty="0" smtClean="0">
                <a:solidFill>
                  <a:srgbClr val="990000"/>
                </a:solidFill>
              </a:rPr>
              <a:t> </a:t>
            </a:r>
            <a:r>
              <a:rPr lang="en-US" sz="3000" dirty="0" smtClean="0">
                <a:solidFill>
                  <a:srgbClr val="990000"/>
                </a:solidFill>
              </a:rPr>
              <a:t>Interface?</a:t>
            </a:r>
            <a:endParaRPr lang="en-US" sz="3000" dirty="0">
              <a:solidFill>
                <a:srgbClr val="990000"/>
              </a:solidFill>
            </a:endParaRPr>
          </a:p>
          <a:p>
            <a:pPr marL="225425" indent="-225425" eaLnBrk="0" hangingPunct="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900" dirty="0">
              <a:solidFill>
                <a:srgbClr val="990000"/>
              </a:solidFill>
            </a:endParaRPr>
          </a:p>
          <a:p>
            <a:pPr marL="225425" indent="-225425" eaLnBrk="0" hangingPunct="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 err="1" smtClean="0">
                <a:solidFill>
                  <a:srgbClr val="990000"/>
                </a:solidFill>
              </a:rPr>
              <a:t>Deklarasi</a:t>
            </a:r>
            <a:r>
              <a:rPr lang="en-US" sz="3000" b="1" dirty="0" smtClean="0">
                <a:solidFill>
                  <a:srgbClr val="990000"/>
                </a:solidFill>
              </a:rPr>
              <a:t> </a:t>
            </a:r>
            <a:r>
              <a:rPr lang="en-US" sz="3000" dirty="0" smtClean="0">
                <a:solidFill>
                  <a:srgbClr val="990000"/>
                </a:solidFill>
              </a:rPr>
              <a:t>Interface</a:t>
            </a:r>
            <a:endParaRPr lang="en-US" sz="3000" dirty="0">
              <a:solidFill>
                <a:srgbClr val="990000"/>
              </a:solidFill>
            </a:endParaRPr>
          </a:p>
          <a:p>
            <a:pPr marL="225425" indent="-225425" eaLnBrk="0" hangingPunct="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900" dirty="0">
              <a:solidFill>
                <a:srgbClr val="990000"/>
              </a:solidFill>
            </a:endParaRPr>
          </a:p>
          <a:p>
            <a:pPr marL="225425" indent="-225425" eaLnBrk="0" hangingPunct="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 err="1" smtClean="0">
                <a:solidFill>
                  <a:srgbClr val="990000"/>
                </a:solidFill>
              </a:rPr>
              <a:t>Implementasi</a:t>
            </a:r>
            <a:r>
              <a:rPr lang="en-US" sz="3000" b="1" dirty="0" smtClean="0">
                <a:solidFill>
                  <a:srgbClr val="990000"/>
                </a:solidFill>
              </a:rPr>
              <a:t> </a:t>
            </a:r>
            <a:r>
              <a:rPr lang="en-US" sz="3000" dirty="0" smtClean="0">
                <a:solidFill>
                  <a:srgbClr val="990000"/>
                </a:solidFill>
              </a:rPr>
              <a:t>Interface</a:t>
            </a:r>
            <a:endParaRPr lang="en-US" sz="3000" dirty="0">
              <a:solidFill>
                <a:srgbClr val="990000"/>
              </a:solidFill>
            </a:endParaRPr>
          </a:p>
          <a:p>
            <a:pPr marL="225425" indent="-225425" eaLnBrk="0" hangingPunct="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900" dirty="0">
              <a:solidFill>
                <a:srgbClr val="990000"/>
              </a:solidFill>
            </a:endParaRPr>
          </a:p>
          <a:p>
            <a:pPr marL="225425" indent="-225425" eaLnBrk="0" hangingPunct="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 smtClean="0">
                <a:solidFill>
                  <a:srgbClr val="990000"/>
                </a:solidFill>
              </a:rPr>
              <a:t>Extend </a:t>
            </a:r>
            <a:r>
              <a:rPr lang="en-US" sz="3000" dirty="0" smtClean="0">
                <a:solidFill>
                  <a:srgbClr val="990000"/>
                </a:solidFill>
              </a:rPr>
              <a:t>Interface</a:t>
            </a:r>
            <a:endParaRPr lang="en-US" sz="30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1027"/>
          <p:cNvSpPr>
            <a:spLocks noChangeArrowheads="1"/>
          </p:cNvSpPr>
          <p:nvPr/>
        </p:nvSpPr>
        <p:spPr bwMode="auto">
          <a:xfrm>
            <a:off x="304800" y="825500"/>
            <a:ext cx="6096000" cy="850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063750" indent="-2063750" eaLnBrk="0" hangingPunct="0">
              <a:spcBef>
                <a:spcPct val="20000"/>
              </a:spcBef>
            </a:pPr>
            <a:endParaRPr lang="en-US" b="1" dirty="0" smtClean="0">
              <a:solidFill>
                <a:schemeClr val="accent2"/>
              </a:solidFill>
              <a:latin typeface="Courier New" pitchFamily="-106" charset="0"/>
            </a:endParaRPr>
          </a:p>
          <a:p>
            <a:pPr marL="2063750" indent="-2063750" eaLnBrk="0" hangingPunct="0">
              <a:spcBef>
                <a:spcPct val="20000"/>
              </a:spcBef>
            </a:pPr>
            <a:endParaRPr lang="en-US" b="1" dirty="0" smtClean="0">
              <a:solidFill>
                <a:schemeClr val="accent2"/>
              </a:solidFill>
              <a:latin typeface="Courier New" pitchFamily="-106" charset="0"/>
            </a:endParaRPr>
          </a:p>
        </p:txBody>
      </p:sp>
      <p:sp>
        <p:nvSpPr>
          <p:cNvPr id="4" name="Text Box 1031"/>
          <p:cNvSpPr txBox="1">
            <a:spLocks noChangeArrowheads="1"/>
          </p:cNvSpPr>
          <p:nvPr/>
        </p:nvSpPr>
        <p:spPr bwMode="auto">
          <a:xfrm>
            <a:off x="304800" y="7391402"/>
            <a:ext cx="3429000" cy="138499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 err="1" smtClean="0">
                <a:latin typeface="Arial" pitchFamily="-106" charset="0"/>
              </a:rPr>
              <a:t>Sebenarnya</a:t>
            </a:r>
            <a:r>
              <a:rPr lang="en-US" sz="2000" dirty="0" smtClean="0">
                <a:latin typeface="Arial" pitchFamily="-106" charset="0"/>
              </a:rPr>
              <a:t> </a:t>
            </a:r>
            <a:r>
              <a:rPr lang="en-US" sz="2000" dirty="0" err="1" smtClean="0">
                <a:latin typeface="Arial" pitchFamily="-106" charset="0"/>
              </a:rPr>
              <a:t>ini</a:t>
            </a:r>
            <a:r>
              <a:rPr lang="en-US" sz="2000" dirty="0" smtClean="0">
                <a:latin typeface="Arial" pitchFamily="-106" charset="0"/>
              </a:rPr>
              <a:t> </a:t>
            </a:r>
            <a:r>
              <a:rPr lang="en-US" sz="2000" dirty="0" err="1" smtClean="0">
                <a:latin typeface="Arial" pitchFamily="-106" charset="0"/>
              </a:rPr>
              <a:t>adalah</a:t>
            </a:r>
            <a:r>
              <a:rPr lang="en-US" sz="2000" dirty="0" smtClean="0">
                <a:latin typeface="Arial" pitchFamily="-106" charset="0"/>
              </a:rPr>
              <a:t> abstract method, </a:t>
            </a:r>
            <a:r>
              <a:rPr lang="en-US" sz="2000" dirty="0" err="1" smtClean="0">
                <a:latin typeface="Arial" pitchFamily="-106" charset="0"/>
              </a:rPr>
              <a:t>tapi</a:t>
            </a:r>
            <a:r>
              <a:rPr lang="en-US" sz="2000" dirty="0" smtClean="0">
                <a:latin typeface="Arial" pitchFamily="-106" charset="0"/>
              </a:rPr>
              <a:t> keyword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2400" dirty="0" smtClean="0">
                <a:latin typeface="Arial" pitchFamily="-106" charset="0"/>
              </a:rPr>
              <a:t> </a:t>
            </a:r>
            <a:r>
              <a:rPr lang="en-US" sz="2000" dirty="0" err="1" smtClean="0">
                <a:latin typeface="Arial" pitchFamily="-106" charset="0"/>
              </a:rPr>
              <a:t>tidak</a:t>
            </a:r>
            <a:r>
              <a:rPr lang="en-US" sz="2000" dirty="0" smtClean="0">
                <a:latin typeface="Arial" pitchFamily="-106" charset="0"/>
              </a:rPr>
              <a:t> </a:t>
            </a:r>
            <a:r>
              <a:rPr lang="en-US" sz="2000" dirty="0" err="1" smtClean="0">
                <a:latin typeface="Arial" pitchFamily="-106" charset="0"/>
              </a:rPr>
              <a:t>dituliskan</a:t>
            </a:r>
            <a:r>
              <a:rPr lang="en-US" sz="2000" dirty="0" smtClean="0">
                <a:latin typeface="Arial" pitchFamily="-106" charset="0"/>
              </a:rPr>
              <a:t>. </a:t>
            </a:r>
            <a:r>
              <a:rPr lang="en-US" sz="2000" dirty="0" err="1" smtClean="0">
                <a:latin typeface="Arial" pitchFamily="-106" charset="0"/>
              </a:rPr>
              <a:t>Mengapa</a:t>
            </a:r>
            <a:r>
              <a:rPr lang="en-US" sz="2000" dirty="0" smtClean="0">
                <a:latin typeface="Arial" pitchFamily="-106" charset="0"/>
              </a:rPr>
              <a:t> ??</a:t>
            </a:r>
            <a:endParaRPr lang="en-US" sz="2000" dirty="0">
              <a:latin typeface="Arial" pitchFamily="-106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62002"/>
            <a:ext cx="6019800" cy="509537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" name="Line 1028"/>
          <p:cNvSpPr>
            <a:spLocks noChangeShapeType="1"/>
          </p:cNvSpPr>
          <p:nvPr/>
        </p:nvSpPr>
        <p:spPr bwMode="auto">
          <a:xfrm flipV="1">
            <a:off x="1828800" y="5105400"/>
            <a:ext cx="2133600" cy="228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Line 1030"/>
          <p:cNvSpPr>
            <a:spLocks noChangeShapeType="1"/>
          </p:cNvSpPr>
          <p:nvPr/>
        </p:nvSpPr>
        <p:spPr bwMode="auto">
          <a:xfrm flipV="1">
            <a:off x="1828800" y="4343401"/>
            <a:ext cx="20574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2971802"/>
            <a:ext cx="3429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70" name="Line 1030"/>
          <p:cNvSpPr>
            <a:spLocks noChangeShapeType="1"/>
          </p:cNvSpPr>
          <p:nvPr/>
        </p:nvSpPr>
        <p:spPr bwMode="auto">
          <a:xfrm flipH="1" flipV="1">
            <a:off x="2057400" y="4267202"/>
            <a:ext cx="297180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68" name="Line 1028"/>
          <p:cNvSpPr>
            <a:spLocks noChangeShapeType="1"/>
          </p:cNvSpPr>
          <p:nvPr/>
        </p:nvSpPr>
        <p:spPr bwMode="auto">
          <a:xfrm flipH="1" flipV="1">
            <a:off x="1676400" y="5029201"/>
            <a:ext cx="33528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7315200"/>
            <a:ext cx="3429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90600" y="3886202"/>
            <a:ext cx="1371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14400" y="4648200"/>
            <a:ext cx="1371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4191000" y="7543799"/>
            <a:ext cx="3124200" cy="1905001"/>
          </a:xfrm>
          <a:prstGeom prst="cloudCallout">
            <a:avLst>
              <a:gd name="adj1" fmla="val -14232"/>
              <a:gd name="adj2" fmla="val -3685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Boleh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tidak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dicantumkan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lho</a:t>
            </a:r>
            <a:r>
              <a:rPr lang="en-US" sz="2000" b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Kenapa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hayooo</a:t>
            </a:r>
            <a:r>
              <a:rPr lang="en-US" sz="2000" b="1" dirty="0" smtClean="0">
                <a:solidFill>
                  <a:schemeClr val="tx1"/>
                </a:solidFill>
              </a:rPr>
              <a:t>…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8070" grpId="0" animBg="1"/>
      <p:bldP spid="880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9210" y="381000"/>
            <a:ext cx="7017210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-304800" y="381000"/>
            <a:ext cx="3276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524000"/>
            <a:ext cx="320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2286000" y="7924802"/>
            <a:ext cx="3886200" cy="1752600"/>
          </a:xfrm>
          <a:prstGeom prst="cloudCallout">
            <a:avLst>
              <a:gd name="adj1" fmla="val -69276"/>
              <a:gd name="adj2" fmla="val -31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No access modifier defined in method declarations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04800" y="825500"/>
            <a:ext cx="6324600" cy="850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i="1" dirty="0" err="1" smtClean="0">
                <a:solidFill>
                  <a:srgbClr val="990000"/>
                </a:solidFill>
              </a:rPr>
              <a:t>Hanya</a:t>
            </a:r>
            <a:r>
              <a:rPr lang="en-US" sz="3600" i="1" dirty="0" smtClean="0">
                <a:solidFill>
                  <a:srgbClr val="990000"/>
                </a:solidFill>
              </a:rPr>
              <a:t> </a:t>
            </a:r>
            <a:r>
              <a:rPr lang="en-US" sz="3600" i="1" dirty="0" err="1" smtClean="0">
                <a:solidFill>
                  <a:srgbClr val="990000"/>
                </a:solidFill>
              </a:rPr>
              <a:t>deklarasi</a:t>
            </a:r>
            <a:r>
              <a:rPr lang="en-US" sz="3600" i="1" dirty="0" smtClean="0">
                <a:solidFill>
                  <a:srgbClr val="990000"/>
                </a:solidFill>
              </a:rPr>
              <a:t> method !!</a:t>
            </a:r>
            <a:endParaRPr lang="en-US" sz="3600" dirty="0"/>
          </a:p>
          <a:p>
            <a:pPr marL="225425" indent="-225425" eaLnBrk="0" hangingPunct="0">
              <a:spcBef>
                <a:spcPct val="20000"/>
              </a:spcBef>
            </a:pPr>
            <a:endParaRPr lang="en-US" sz="1200" dirty="0"/>
          </a:p>
          <a:p>
            <a:pPr marL="225425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100" dirty="0" smtClean="0"/>
          </a:p>
          <a:p>
            <a:pPr marL="225425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100" dirty="0" err="1" smtClean="0"/>
              <a:t>Mirip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kelas</a:t>
            </a:r>
            <a:r>
              <a:rPr lang="en-US" sz="2100" dirty="0" smtClean="0"/>
              <a:t> abstract</a:t>
            </a:r>
          </a:p>
          <a:p>
            <a:pPr marL="682625" lvl="1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100" dirty="0" err="1" smtClean="0"/>
              <a:t>Berbagi</a:t>
            </a:r>
            <a:r>
              <a:rPr lang="en-US" sz="2100" dirty="0" smtClean="0"/>
              <a:t> </a:t>
            </a:r>
            <a:r>
              <a:rPr lang="en-US" sz="2100" dirty="0" err="1" smtClean="0"/>
              <a:t>tanggung</a:t>
            </a:r>
            <a:r>
              <a:rPr lang="en-US" sz="2100" dirty="0" smtClean="0"/>
              <a:t> </a:t>
            </a:r>
            <a:r>
              <a:rPr lang="en-US" sz="2100" dirty="0" err="1" smtClean="0"/>
              <a:t>jawab</a:t>
            </a:r>
            <a:r>
              <a:rPr lang="en-US" sz="2100" dirty="0" smtClean="0"/>
              <a:t> </a:t>
            </a:r>
            <a:r>
              <a:rPr lang="en-US" sz="2100" dirty="0" smtClean="0">
                <a:sym typeface="Wingdings" pitchFamily="2" charset="2"/>
              </a:rPr>
              <a:t> </a:t>
            </a:r>
            <a:r>
              <a:rPr lang="en-US" sz="2100" dirty="0" err="1" smtClean="0">
                <a:sym typeface="Wingdings" pitchFamily="2" charset="2"/>
              </a:rPr>
              <a:t>behaviour</a:t>
            </a:r>
            <a:r>
              <a:rPr lang="en-US" sz="2100" dirty="0" smtClean="0">
                <a:sym typeface="Wingdings" pitchFamily="2" charset="2"/>
              </a:rPr>
              <a:t>/method</a:t>
            </a:r>
          </a:p>
          <a:p>
            <a:pPr marL="682625" lvl="1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err="1" smtClean="0">
                <a:sym typeface="Wingdings" pitchFamily="2" charset="2"/>
              </a:rPr>
              <a:t>Tapi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tidak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berbagi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kode</a:t>
            </a:r>
            <a:r>
              <a:rPr lang="en-US" sz="2400" b="1" dirty="0" smtClean="0">
                <a:sym typeface="Wingdings" pitchFamily="2" charset="2"/>
              </a:rPr>
              <a:t> program</a:t>
            </a:r>
            <a:endParaRPr lang="en-US" sz="2400" b="1" dirty="0" smtClean="0"/>
          </a:p>
          <a:p>
            <a:pPr marL="465138" lvl="1" indent="-238125" eaLnBrk="0" hangingPunct="0">
              <a:buFontTx/>
              <a:buChar char="­"/>
            </a:pPr>
            <a:endParaRPr lang="en-US" sz="1900" dirty="0" smtClean="0"/>
          </a:p>
          <a:p>
            <a:pPr marL="465138" lvl="1" indent="-238125" eaLnBrk="0" hangingPunct="0">
              <a:buFontTx/>
              <a:buChar char="­"/>
            </a:pPr>
            <a:endParaRPr lang="en-US" sz="1900" dirty="0" smtClean="0"/>
          </a:p>
          <a:p>
            <a:pPr marL="7938" indent="-238125" eaLnBrk="0" hangingPunct="0">
              <a:buFontTx/>
              <a:buChar char="­"/>
            </a:pPr>
            <a:r>
              <a:rPr lang="en-US" sz="2800" dirty="0" err="1" smtClean="0">
                <a:solidFill>
                  <a:srgbClr val="FF0000"/>
                </a:solidFill>
              </a:rPr>
              <a:t>Tidak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ada</a:t>
            </a:r>
            <a:r>
              <a:rPr lang="en-US" sz="2800" dirty="0" smtClean="0">
                <a:solidFill>
                  <a:srgbClr val="FF0000"/>
                </a:solidFill>
              </a:rPr>
              <a:t> constructor</a:t>
            </a:r>
            <a:endParaRPr lang="en-US" sz="2800" dirty="0">
              <a:solidFill>
                <a:srgbClr val="FF0000"/>
              </a:solidFill>
            </a:endParaRPr>
          </a:p>
          <a:p>
            <a:pPr marL="7938" indent="-238125" eaLnBrk="0" hangingPunct="0">
              <a:buFontTx/>
              <a:buChar char="­"/>
            </a:pP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/instance variable</a:t>
            </a:r>
            <a:endParaRPr lang="en-US" sz="2400" dirty="0"/>
          </a:p>
          <a:p>
            <a:pPr marL="465138" lvl="1" indent="-238125" eaLnBrk="0" hangingPunct="0"/>
            <a:endParaRPr lang="en-US" sz="1200" i="1" dirty="0">
              <a:solidFill>
                <a:srgbClr val="990000"/>
              </a:solidFill>
            </a:endParaRP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1200" dirty="0" smtClean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1200" dirty="0" smtClean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1200" dirty="0"/>
          </a:p>
          <a:p>
            <a:pPr marL="225425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100" b="1" dirty="0" err="1" smtClean="0"/>
              <a:t>Penamaan</a:t>
            </a:r>
            <a:r>
              <a:rPr lang="en-US" sz="2100" b="1" dirty="0" smtClean="0"/>
              <a:t> interface:</a:t>
            </a:r>
          </a:p>
          <a:p>
            <a:pPr marL="682625" lvl="1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100" b="1" dirty="0" smtClean="0"/>
              <a:t>Adjectives</a:t>
            </a:r>
            <a:r>
              <a:rPr lang="en-US" sz="2100" dirty="0" smtClean="0"/>
              <a:t> </a:t>
            </a:r>
            <a:r>
              <a:rPr lang="en-US" sz="2100" dirty="0" smtClean="0">
                <a:sym typeface="Wingdings" pitchFamily="2" charset="2"/>
              </a:rPr>
              <a:t> </a:t>
            </a:r>
            <a:r>
              <a:rPr lang="en-US" sz="2100" i="1" dirty="0" smtClean="0">
                <a:solidFill>
                  <a:srgbClr val="990000"/>
                </a:solidFill>
              </a:rPr>
              <a:t>-able</a:t>
            </a:r>
            <a:r>
              <a:rPr lang="en-US" sz="2100" dirty="0" smtClean="0"/>
              <a:t> </a:t>
            </a:r>
            <a:r>
              <a:rPr lang="en-US" sz="2100" dirty="0"/>
              <a:t>or </a:t>
            </a:r>
            <a:r>
              <a:rPr lang="en-US" sz="2100" i="1" dirty="0">
                <a:solidFill>
                  <a:srgbClr val="990000"/>
                </a:solidFill>
              </a:rPr>
              <a:t>-</a:t>
            </a:r>
            <a:r>
              <a:rPr lang="en-US" sz="2100" i="1" dirty="0" err="1">
                <a:solidFill>
                  <a:srgbClr val="990000"/>
                </a:solidFill>
              </a:rPr>
              <a:t>ive</a:t>
            </a:r>
            <a:r>
              <a:rPr lang="en-US" sz="2100" dirty="0"/>
              <a:t>.</a:t>
            </a:r>
          </a:p>
          <a:p>
            <a:pPr marL="465138" lvl="1" indent="-238125" eaLnBrk="0" hangingPunct="0"/>
            <a:r>
              <a:rPr lang="en-US" sz="1900" b="1" dirty="0" smtClean="0">
                <a:solidFill>
                  <a:schemeClr val="accent2"/>
                </a:solidFill>
                <a:latin typeface="Courier New" pitchFamily="-106" charset="0"/>
              </a:rPr>
              <a:t>		</a:t>
            </a:r>
            <a:r>
              <a:rPr lang="en-US" sz="1900" dirty="0" smtClean="0"/>
              <a:t> </a:t>
            </a:r>
            <a:r>
              <a:rPr lang="en-US" sz="1900" dirty="0" err="1" smtClean="0"/>
              <a:t>Contoh</a:t>
            </a:r>
            <a:r>
              <a:rPr lang="en-US" sz="1900" dirty="0" smtClean="0"/>
              <a:t>: 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-106" charset="0"/>
              </a:rPr>
              <a:t>Colorable</a:t>
            </a:r>
            <a:r>
              <a:rPr lang="en-US" sz="1900" dirty="0"/>
              <a:t>, 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Rotatable</a:t>
            </a:r>
            <a:endParaRPr lang="en-US" sz="19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1200" dirty="0"/>
          </a:p>
          <a:p>
            <a:pPr marL="682625" lvl="1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100" b="1" dirty="0" smtClean="0"/>
              <a:t>specify </a:t>
            </a:r>
            <a:r>
              <a:rPr lang="en-US" sz="2100" b="1" dirty="0"/>
              <a:t>roles </a:t>
            </a:r>
            <a:r>
              <a:rPr lang="en-US" sz="2100" b="1" dirty="0" smtClean="0">
                <a:sym typeface="Wingdings" pitchFamily="2" charset="2"/>
              </a:rPr>
              <a:t> </a:t>
            </a:r>
            <a:r>
              <a:rPr lang="en-US" sz="2100" b="1" dirty="0" smtClean="0">
                <a:solidFill>
                  <a:srgbClr val="990000"/>
                </a:solidFill>
              </a:rPr>
              <a:t>-</a:t>
            </a:r>
            <a:r>
              <a:rPr lang="en-US" sz="2100" b="1" dirty="0" err="1">
                <a:solidFill>
                  <a:srgbClr val="990000"/>
                </a:solidFill>
              </a:rPr>
              <a:t>er</a:t>
            </a:r>
            <a:endParaRPr lang="en-US" sz="2100" b="1" dirty="0"/>
          </a:p>
          <a:p>
            <a:pPr marL="465138" lvl="1" indent="-238125" eaLnBrk="0" hangingPunct="0"/>
            <a:r>
              <a:rPr lang="en-US" sz="1900" dirty="0" smtClean="0"/>
              <a:t>		</a:t>
            </a:r>
            <a:r>
              <a:rPr lang="en-US" sz="1900" dirty="0" err="1" smtClean="0"/>
              <a:t>Contoh</a:t>
            </a:r>
            <a:r>
              <a:rPr lang="en-US" sz="1900" dirty="0" smtClean="0"/>
              <a:t>: 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-106" charset="0"/>
              </a:rPr>
              <a:t>Container</a:t>
            </a:r>
            <a:r>
              <a:rPr lang="en-US" sz="1900" dirty="0"/>
              <a:t>,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Mover</a:t>
            </a:r>
            <a:r>
              <a:rPr lang="en-US" sz="1900" dirty="0"/>
              <a:t>,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Teacher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12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1"/>
            <a:ext cx="8036482" cy="289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1295400" y="4800602"/>
            <a:ext cx="36576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Cara implement </a:t>
            </a:r>
            <a:r>
              <a:rPr lang="en-US" sz="2400" dirty="0" err="1" smtClean="0"/>
              <a:t>suatu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netbeans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1"/>
            <a:ext cx="6705600" cy="784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loud Callout 3"/>
          <p:cNvSpPr/>
          <p:nvPr/>
        </p:nvSpPr>
        <p:spPr>
          <a:xfrm>
            <a:off x="2590800" y="7924800"/>
            <a:ext cx="3124200" cy="1676400"/>
          </a:xfrm>
          <a:prstGeom prst="cloudCallout">
            <a:avLst>
              <a:gd name="adj1" fmla="val -66137"/>
              <a:gd name="adj2" fmla="val -2064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Apa</a:t>
            </a:r>
            <a:r>
              <a:rPr lang="en-US" b="1" dirty="0" smtClean="0">
                <a:solidFill>
                  <a:schemeClr val="tx1"/>
                </a:solidFill>
              </a:rPr>
              <a:t> dong </a:t>
            </a:r>
            <a:r>
              <a:rPr lang="en-US" b="1" dirty="0" err="1" smtClean="0">
                <a:solidFill>
                  <a:schemeClr val="tx1"/>
                </a:solidFill>
              </a:rPr>
              <a:t>bedanya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klo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tdk</a:t>
            </a:r>
            <a:r>
              <a:rPr lang="en-US" b="1" dirty="0" smtClean="0">
                <a:solidFill>
                  <a:schemeClr val="tx1"/>
                </a:solidFill>
              </a:rPr>
              <a:t> implement Colorable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0800" y="381000"/>
            <a:ext cx="2971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8077200" cy="937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2057400" y="2133600"/>
            <a:ext cx="2819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2"/>
            <a:ext cx="6400800" cy="9144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an interface allows </a:t>
            </a:r>
            <a:r>
              <a:rPr lang="en-US" dirty="0" smtClean="0">
                <a:solidFill>
                  <a:srgbClr val="FF0000"/>
                </a:solidFill>
              </a:rPr>
              <a:t>a class to become more formal about the </a:t>
            </a:r>
            <a:r>
              <a:rPr lang="en-US" dirty="0" smtClean="0">
                <a:solidFill>
                  <a:srgbClr val="00B0F0"/>
                </a:solidFill>
              </a:rPr>
              <a:t>behavior it promises to provide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Interfaces form </a:t>
            </a:r>
            <a:r>
              <a:rPr lang="en-US" dirty="0" smtClean="0">
                <a:solidFill>
                  <a:srgbClr val="00B0F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contract</a:t>
            </a:r>
            <a:r>
              <a:rPr lang="en-US" dirty="0" smtClean="0">
                <a:solidFill>
                  <a:srgbClr val="00B0F0"/>
                </a:solidFill>
              </a:rPr>
              <a:t> between the class and the outside world</a:t>
            </a:r>
            <a:r>
              <a:rPr lang="en-US" dirty="0" smtClean="0"/>
              <a:t>, and this contract is enforced at build time by the compiler. </a:t>
            </a:r>
          </a:p>
          <a:p>
            <a:endParaRPr lang="en-US" dirty="0" smtClean="0"/>
          </a:p>
          <a:p>
            <a:r>
              <a:rPr lang="en-US" dirty="0" smtClean="0"/>
              <a:t>If your </a:t>
            </a:r>
            <a:r>
              <a:rPr lang="en-US" dirty="0" smtClean="0">
                <a:solidFill>
                  <a:srgbClr val="FF0000"/>
                </a:solidFill>
              </a:rPr>
              <a:t>class claims to implement an interface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all methods defined by that interface must appear in its source code </a:t>
            </a:r>
            <a:r>
              <a:rPr lang="en-US" dirty="0" smtClean="0"/>
              <a:t>before the class will successfully compile.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457200" y="247650"/>
            <a:ext cx="6324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7663" eaLnBrk="0" hangingPunct="0"/>
            <a:r>
              <a:rPr lang="en-US" sz="2400" b="1" dirty="0" err="1" smtClean="0">
                <a:solidFill>
                  <a:schemeClr val="accent2"/>
                </a:solidFill>
              </a:rPr>
              <a:t>Mengimplementasikan</a:t>
            </a:r>
            <a:r>
              <a:rPr lang="en-US" sz="2400" b="1" dirty="0" smtClean="0">
                <a:solidFill>
                  <a:schemeClr val="accent2"/>
                </a:solidFill>
              </a:rPr>
              <a:t> Interface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04800" y="908052"/>
            <a:ext cx="6324600" cy="815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b="1" dirty="0" smtClean="0"/>
              <a:t>extend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lain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800" dirty="0" smtClean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 err="1" smtClean="0"/>
              <a:t>Namun</a:t>
            </a:r>
            <a:r>
              <a:rPr lang="en-US" sz="2800" dirty="0" smtClean="0"/>
              <a:t>,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b="1" dirty="0" smtClean="0"/>
              <a:t>implement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lebih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dari</a:t>
            </a:r>
            <a:r>
              <a:rPr lang="en-US" sz="2800" dirty="0" smtClean="0">
                <a:solidFill>
                  <a:srgbClr val="FF0000"/>
                </a:solidFill>
              </a:rPr>
              <a:t> 1 interface</a:t>
            </a:r>
            <a:endParaRPr lang="en-US" sz="2800" dirty="0">
              <a:solidFill>
                <a:srgbClr val="FF0000"/>
              </a:solidFill>
            </a:endParaRP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 smtClean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 smtClean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 smtClean="0"/>
          </a:p>
          <a:p>
            <a:pPr marL="225425" indent="-225425" eaLnBrk="0" hangingPunct="0">
              <a:spcBef>
                <a:spcPct val="20000"/>
              </a:spcBef>
              <a:buFont typeface="Wingdings"/>
              <a:buChar char="è"/>
            </a:pPr>
            <a:endParaRPr lang="en-US" sz="2300" dirty="0" smtClean="0">
              <a:sym typeface="Wingdings" pitchFamily="2" charset="2"/>
            </a:endParaRPr>
          </a:p>
          <a:p>
            <a:pPr marL="225425" indent="-225425" eaLnBrk="0" hangingPunct="0">
              <a:spcBef>
                <a:spcPct val="20000"/>
              </a:spcBef>
              <a:buFont typeface="Wingdings"/>
              <a:buChar char="è"/>
            </a:pPr>
            <a:r>
              <a:rPr lang="en-US" sz="2800" dirty="0" err="1" smtClean="0">
                <a:sym typeface="Wingdings" pitchFamily="2" charset="2"/>
              </a:rPr>
              <a:t>Kelas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dapat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b="1" dirty="0" smtClean="0"/>
              <a:t>extend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smtClean="0"/>
              <a:t>implement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interface</a:t>
            </a:r>
            <a:endParaRPr lang="en-US" sz="2800" dirty="0" smtClean="0">
              <a:sym typeface="Wingdings" pitchFamily="2" charset="2"/>
            </a:endParaRPr>
          </a:p>
          <a:p>
            <a:pPr marL="225425" indent="-225425" eaLnBrk="0" hangingPunct="0">
              <a:spcBef>
                <a:spcPct val="20000"/>
              </a:spcBef>
            </a:pPr>
            <a:endParaRPr lang="en-US" sz="2300" dirty="0" smtClean="0"/>
          </a:p>
          <a:p>
            <a:pPr marL="225425" indent="-225425" eaLnBrk="0" hangingPunct="0">
              <a:spcBef>
                <a:spcPct val="20000"/>
              </a:spcBef>
            </a:pPr>
            <a:endParaRPr lang="en-US" sz="23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/>
          </a:p>
        </p:txBody>
      </p:sp>
      <p:sp>
        <p:nvSpPr>
          <p:cNvPr id="8" name="Slide Number Placeholder 3"/>
          <p:cNvSpPr txBox="1">
            <a:spLocks noGrp="1"/>
          </p:cNvSpPr>
          <p:nvPr/>
        </p:nvSpPr>
        <p:spPr bwMode="auto">
          <a:xfrm>
            <a:off x="2743200" y="9245600"/>
            <a:ext cx="14287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fld id="{4D8328B3-2592-9349-989F-B029C82A9140}" type="slidenum">
              <a:rPr lang="en-US" sz="1400"/>
              <a:pPr algn="ctr" eaLnBrk="0" hangingPunct="0"/>
              <a:t>17</a:t>
            </a:fld>
            <a:r>
              <a:rPr lang="en-US" sz="1400" dirty="0"/>
              <a:t> of </a:t>
            </a:r>
            <a:r>
              <a:rPr lang="en-US" sz="1400" dirty="0" smtClean="0"/>
              <a:t>29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>
            <a:off x="2971800" y="3429002"/>
            <a:ext cx="914400" cy="17526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762002"/>
            <a:ext cx="6858000" cy="797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400" b="1" dirty="0" smtClean="0"/>
              <a:t>Implementing multiple interfaces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</a:rPr>
              <a:t>tersimpan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</a:rPr>
              <a:t>di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 file Lover.java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public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interface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Lover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public void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love();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</a:t>
            </a:r>
            <a:br>
              <a:rPr lang="en-US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</a:rPr>
              <a:t>tersimpan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</a:rPr>
              <a:t>di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 file Fighter.java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public interface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Fighter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public void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fight();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marL="225425" indent="-225425" eaLnBrk="0" hangingPunct="0">
              <a:spcBef>
                <a:spcPct val="20000"/>
              </a:spcBef>
            </a:pP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</a:rPr>
              <a:t>tersimpan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</a:rPr>
              <a:t>di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</a:rPr>
              <a:t> file Cyclops.java</a:t>
            </a:r>
            <a:endParaRPr lang="en-US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public class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Cyclops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implements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  <a:latin typeface="Courier New" pitchFamily="49" charset="0"/>
              </a:rPr>
              <a:t>Lover,Fighter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marL="225425" indent="-225425" eaLnBrk="0" hangingPunct="0">
              <a:spcBef>
                <a:spcPct val="20000"/>
              </a:spcBef>
            </a:pP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public void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love()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</a:rPr>
              <a:t>implementasi</a:t>
            </a:r>
            <a:endParaRPr 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  <a:br>
              <a:rPr lang="en-US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	public void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fight()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 	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</a:rPr>
              <a:t>implementasi</a:t>
            </a:r>
            <a:endParaRPr 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3" y="5410202"/>
            <a:ext cx="2655051" cy="3810000"/>
          </a:xfrm>
          <a:prstGeom prst="rect">
            <a:avLst/>
          </a:prstGeom>
          <a:noFill/>
        </p:spPr>
      </p:pic>
      <p:sp>
        <p:nvSpPr>
          <p:cNvPr id="11" name="Oval 10"/>
          <p:cNvSpPr/>
          <p:nvPr/>
        </p:nvSpPr>
        <p:spPr>
          <a:xfrm>
            <a:off x="2895600" y="4953000"/>
            <a:ext cx="1524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90600" y="3352800"/>
            <a:ext cx="1524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0600" y="1676400"/>
            <a:ext cx="1524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4953000"/>
            <a:ext cx="1905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457200" y="247650"/>
            <a:ext cx="6324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7663" eaLnBrk="0" hangingPunct="0"/>
            <a:r>
              <a:rPr lang="en-US" sz="2400" b="1">
                <a:solidFill>
                  <a:schemeClr val="accent2"/>
                </a:solidFill>
              </a:rPr>
              <a:t>Interfaces, Inheritance, Extensibility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04800" y="742950"/>
            <a:ext cx="6324600" cy="850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 smtClean="0"/>
              <a:t>interfaces </a:t>
            </a:r>
            <a:r>
              <a:rPr lang="en-US" sz="2300" dirty="0"/>
              <a:t>can </a:t>
            </a:r>
            <a:r>
              <a:rPr lang="en-US" sz="2300" b="1" dirty="0"/>
              <a:t>extend </a:t>
            </a:r>
            <a:r>
              <a:rPr lang="en-US" sz="2300" i="1" dirty="0">
                <a:solidFill>
                  <a:srgbClr val="990000"/>
                </a:solidFill>
              </a:rPr>
              <a:t>any number</a:t>
            </a:r>
            <a:r>
              <a:rPr lang="en-US" sz="2300" dirty="0"/>
              <a:t> of other interfaces</a:t>
            </a:r>
          </a:p>
          <a:p>
            <a:pPr marL="465138" lvl="1" indent="-238125" eaLnBrk="0" hangingPunct="0">
              <a:buFontTx/>
              <a:buChar char="­"/>
            </a:pPr>
            <a:r>
              <a:rPr lang="en-US" sz="1900" dirty="0"/>
              <a:t>this is because interfaces merely declare policy — they never specify any implementation</a:t>
            </a:r>
          </a:p>
          <a:p>
            <a:pPr marL="465138" lvl="1" indent="-238125" eaLnBrk="0" hangingPunct="0">
              <a:buFontTx/>
              <a:buChar char="­"/>
            </a:pPr>
            <a:r>
              <a:rPr lang="en-US" sz="1900" dirty="0"/>
              <a:t>just put a comma between interface names after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extends</a:t>
            </a:r>
            <a:endParaRPr lang="en-US" sz="19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8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b="1" dirty="0"/>
              <a:t>Extending multiple interfaces </a:t>
            </a:r>
            <a:r>
              <a:rPr lang="en-US" sz="2300" dirty="0"/>
              <a:t>is useful for objects that have some things in common but otherwise behave very differently</a:t>
            </a:r>
          </a:p>
          <a:p>
            <a:pPr marL="465138" lvl="1" indent="-238125" eaLnBrk="0" hangingPunct="0">
              <a:buFontTx/>
              <a:buChar char="­"/>
            </a:pPr>
            <a:r>
              <a:rPr lang="en-US" sz="1900" dirty="0"/>
              <a:t>example: GUI components (e.g., </a:t>
            </a:r>
            <a:r>
              <a:rPr lang="en-US" sz="1900" b="1" dirty="0" err="1">
                <a:solidFill>
                  <a:schemeClr val="accent2"/>
                </a:solidFill>
                <a:latin typeface="Courier New" pitchFamily="-106" charset="0"/>
              </a:rPr>
              <a:t>PushButton</a:t>
            </a:r>
            <a:r>
              <a:rPr lang="en-US" sz="1900" dirty="0"/>
              <a:t>, </a:t>
            </a:r>
            <a:r>
              <a:rPr lang="en-US" sz="1900" b="1" dirty="0" err="1">
                <a:solidFill>
                  <a:schemeClr val="accent2"/>
                </a:solidFill>
                <a:latin typeface="Courier New" pitchFamily="-106" charset="0"/>
              </a:rPr>
              <a:t>TextBox</a:t>
            </a:r>
            <a:r>
              <a:rPr lang="en-US" sz="1900" dirty="0"/>
              <a:t>,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Menu</a:t>
            </a:r>
            <a:r>
              <a:rPr lang="en-US" sz="1900" dirty="0"/>
              <a:t>)</a:t>
            </a:r>
          </a:p>
          <a:p>
            <a:pPr marL="465138" lvl="1" indent="-238125" eaLnBrk="0" hangingPunct="0">
              <a:buFontTx/>
              <a:buChar char="­"/>
            </a:pPr>
            <a:r>
              <a:rPr lang="en-US" sz="1900" dirty="0"/>
              <a:t>they all </a:t>
            </a:r>
            <a:r>
              <a:rPr lang="en-US" sz="1900" dirty="0" smtClean="0"/>
              <a:t>look, behave, </a:t>
            </a:r>
            <a:r>
              <a:rPr lang="en-US" sz="1900" dirty="0"/>
              <a:t>and react very differently</a:t>
            </a:r>
          </a:p>
          <a:p>
            <a:pPr marL="465138" lvl="1" indent="-238125" eaLnBrk="0" hangingPunct="0">
              <a:lnSpc>
                <a:spcPct val="85000"/>
              </a:lnSpc>
              <a:buFontTx/>
              <a:buChar char="­"/>
            </a:pPr>
            <a:r>
              <a:rPr lang="en-US" sz="1900" dirty="0"/>
              <a:t>but they all have the capability to be located on the screen and </a:t>
            </a:r>
            <a:r>
              <a:rPr lang="en-US" sz="1900" dirty="0" smtClean="0"/>
              <a:t>given a particular size</a:t>
            </a:r>
            <a:endParaRPr lang="en-US" sz="1900" dirty="0"/>
          </a:p>
          <a:p>
            <a:pPr marL="465138" lvl="1" indent="-238125" eaLnBrk="0" hangingPunct="0">
              <a:buFontTx/>
              <a:buChar char="­"/>
            </a:pPr>
            <a:r>
              <a:rPr lang="en-US" sz="1900" dirty="0"/>
              <a:t>so a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Component</a:t>
            </a:r>
            <a:r>
              <a:rPr lang="en-US" sz="1900" dirty="0"/>
              <a:t> interface is created that extends both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Locatable</a:t>
            </a:r>
            <a:r>
              <a:rPr lang="en-US" sz="1900" dirty="0"/>
              <a:t> and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Sizeable</a:t>
            </a:r>
            <a:endParaRPr lang="en-US" sz="19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8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250" i="1" dirty="0" smtClean="0">
                <a:solidFill>
                  <a:srgbClr val="990000"/>
                </a:solidFill>
              </a:rPr>
              <a:t>Remember</a:t>
            </a:r>
            <a:r>
              <a:rPr lang="en-US" sz="2250" dirty="0" smtClean="0"/>
              <a:t>: object inherits </a:t>
            </a:r>
            <a:r>
              <a:rPr lang="en-US" sz="2250" b="1" dirty="0" smtClean="0">
                <a:solidFill>
                  <a:srgbClr val="990000"/>
                </a:solidFill>
              </a:rPr>
              <a:t>all</a:t>
            </a:r>
            <a:r>
              <a:rPr lang="en-US" sz="2250" dirty="0" smtClean="0"/>
              <a:t> it’s </a:t>
            </a:r>
            <a:r>
              <a:rPr lang="en-US" sz="2250" dirty="0" err="1" smtClean="0"/>
              <a:t>superclass’s</a:t>
            </a:r>
            <a:r>
              <a:rPr lang="en-US" sz="2250" dirty="0" smtClean="0"/>
              <a:t> capabilities, </a:t>
            </a:r>
            <a:r>
              <a:rPr lang="en-US" sz="2250" b="1" dirty="0" smtClean="0">
                <a:solidFill>
                  <a:srgbClr val="990000"/>
                </a:solidFill>
              </a:rPr>
              <a:t>all</a:t>
            </a:r>
            <a:r>
              <a:rPr lang="en-US" sz="2250" dirty="0" smtClean="0"/>
              <a:t> its </a:t>
            </a:r>
            <a:r>
              <a:rPr lang="en-US" sz="2250" dirty="0" err="1" smtClean="0"/>
              <a:t>superclass’s</a:t>
            </a:r>
            <a:r>
              <a:rPr lang="en-US" sz="2250" dirty="0" smtClean="0"/>
              <a:t> interfaces</a:t>
            </a:r>
            <a:endParaRPr lang="en-US" sz="2250" dirty="0"/>
          </a:p>
          <a:p>
            <a:pPr marL="465138" lvl="1" indent="-238125" eaLnBrk="0" hangingPunct="0">
              <a:buFontTx/>
              <a:buChar char="­"/>
            </a:pPr>
            <a:r>
              <a:rPr lang="en-US" sz="1900" dirty="0"/>
              <a:t>therefore if a </a:t>
            </a:r>
            <a:r>
              <a:rPr lang="en-US" sz="1900" dirty="0" err="1"/>
              <a:t>superclass</a:t>
            </a:r>
            <a:r>
              <a:rPr lang="en-US" sz="1900" dirty="0"/>
              <a:t> implements an interface, </a:t>
            </a:r>
            <a:r>
              <a:rPr lang="en-US" sz="1900" dirty="0" smtClean="0"/>
              <a:t>so must each subclass.  </a:t>
            </a:r>
          </a:p>
          <a:p>
            <a:pPr marL="465138" lvl="1" indent="-238125" eaLnBrk="0" hangingPunct="0">
              <a:buFontTx/>
              <a:buChar char="­"/>
            </a:pPr>
            <a:r>
              <a:rPr lang="en-US" sz="2000" i="1" dirty="0" smtClean="0">
                <a:solidFill>
                  <a:srgbClr val="990000"/>
                </a:solidFill>
              </a:rPr>
              <a:t>BUT, </a:t>
            </a:r>
            <a:r>
              <a:rPr lang="en-US" sz="1900" dirty="0" smtClean="0"/>
              <a:t>declaring that you implement an interface doesn’t force you to define it – you can let concrete subclasses do that!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00670"/>
            <a:ext cx="6172200" cy="77482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2750"/>
            <a:ext cx="6400800" cy="92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  </a:t>
            </a:r>
            <a:r>
              <a:rPr lang="en-US" sz="5400" dirty="0" err="1" smtClean="0"/>
              <a:t>Lalu</a:t>
            </a:r>
            <a:r>
              <a:rPr lang="en-US" sz="5400" dirty="0" smtClean="0"/>
              <a:t>, </a:t>
            </a:r>
            <a:r>
              <a:rPr lang="en-US" sz="5400" dirty="0" err="1" smtClean="0"/>
              <a:t>apa</a:t>
            </a:r>
            <a:r>
              <a:rPr lang="en-US" sz="5400" dirty="0" smtClean="0"/>
              <a:t> </a:t>
            </a:r>
            <a:r>
              <a:rPr lang="en-US" sz="5400" dirty="0" err="1" smtClean="0"/>
              <a:t>sih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kaitan</a:t>
            </a:r>
            <a:r>
              <a:rPr lang="en-US" sz="5400" dirty="0" smtClean="0"/>
              <a:t> </a:t>
            </a:r>
            <a:r>
              <a:rPr lang="en-US" sz="5400" dirty="0" err="1" smtClean="0"/>
              <a:t>antara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inheritance</a:t>
            </a:r>
            <a:r>
              <a:rPr lang="en-US" sz="5400" dirty="0" smtClean="0"/>
              <a:t> </a:t>
            </a:r>
            <a:r>
              <a:rPr lang="en-US" sz="5400" dirty="0" err="1" smtClean="0"/>
              <a:t>dengan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interface</a:t>
            </a:r>
            <a:r>
              <a:rPr lang="en-US" sz="5400" dirty="0" smtClean="0"/>
              <a:t> ??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6343136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28" y="6248400"/>
            <a:ext cx="6840772" cy="259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Cloud Callout 4"/>
          <p:cNvSpPr/>
          <p:nvPr/>
        </p:nvSpPr>
        <p:spPr>
          <a:xfrm>
            <a:off x="2667000" y="381000"/>
            <a:ext cx="3429000" cy="1295400"/>
          </a:xfrm>
          <a:prstGeom prst="cloudCallout">
            <a:avLst>
              <a:gd name="adj1" fmla="val -22925"/>
              <a:gd name="adj2" fmla="val 781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Pada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awalnya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seperti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ini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304800" y="3810000"/>
            <a:ext cx="4648200" cy="1828800"/>
          </a:xfrm>
          <a:prstGeom prst="cloudCallout">
            <a:avLst>
              <a:gd name="adj1" fmla="val 21708"/>
              <a:gd name="adj2" fmla="val 911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Lalu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ada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kebutuhan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untuk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menambah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sebuah</a:t>
            </a:r>
            <a:r>
              <a:rPr lang="en-US" sz="2000" b="1" dirty="0" smtClean="0">
                <a:solidFill>
                  <a:schemeClr val="tx1"/>
                </a:solidFill>
              </a:rPr>
              <a:t> method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didItWork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7696201"/>
            <a:ext cx="1524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95800"/>
            <a:ext cx="6869690" cy="1981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4" name="Oval Callout 3"/>
          <p:cNvSpPr/>
          <p:nvPr/>
        </p:nvSpPr>
        <p:spPr>
          <a:xfrm>
            <a:off x="1447800" y="1524000"/>
            <a:ext cx="4572000" cy="1600200"/>
          </a:xfrm>
          <a:prstGeom prst="wedgeEllipseCallout">
            <a:avLst>
              <a:gd name="adj1" fmla="val -60049"/>
              <a:gd name="adj2" fmla="val -6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That’s not polite !!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66800" y="4648200"/>
            <a:ext cx="3657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" y="5181600"/>
            <a:ext cx="6324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457200" y="247650"/>
            <a:ext cx="6324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7663" eaLnBrk="0" hangingPunct="0"/>
            <a:r>
              <a:rPr lang="en-US" sz="2300" b="1">
                <a:solidFill>
                  <a:schemeClr val="accent2"/>
                </a:solidFill>
              </a:rPr>
              <a:t>Example: Extending Multiple Interfaces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04800" y="609600"/>
            <a:ext cx="6324600" cy="850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/>
            <a:endParaRPr lang="en-US" sz="800" b="1" dirty="0">
              <a:solidFill>
                <a:srgbClr val="990099"/>
              </a:solidFill>
              <a:latin typeface="Courier New" pitchFamily="-106" charset="0"/>
            </a:endParaRPr>
          </a:p>
          <a:p>
            <a:pPr marL="225425" indent="-225425"/>
            <a:endParaRPr lang="en-US" sz="800" dirty="0"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public interface Colorable {</a:t>
            </a:r>
          </a:p>
          <a:p>
            <a:pPr marL="225425" indent="-225425" eaLnBrk="0" hangingPunct="0">
              <a:spcBef>
                <a:spcPct val="20000"/>
              </a:spcBef>
            </a:pPr>
            <a:endParaRPr lang="en-US" sz="900" b="1" dirty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  public void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-106" charset="0"/>
              </a:rPr>
              <a:t>setColor</a:t>
            </a: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-106" charset="0"/>
              </a:rPr>
              <a:t>java.awt.Color</a:t>
            </a: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-106" charset="0"/>
              </a:rPr>
              <a:t>clr</a:t>
            </a: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);</a:t>
            </a:r>
          </a:p>
          <a:p>
            <a:pPr marL="225425" indent="-225425" eaLnBrk="0" hangingPunct="0">
              <a:spcBef>
                <a:spcPct val="20000"/>
              </a:spcBef>
            </a:pPr>
            <a:endParaRPr lang="en-US" b="1" dirty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  public </a:t>
            </a:r>
            <a:r>
              <a:rPr lang="en-US" b="1" dirty="0" err="1">
                <a:solidFill>
                  <a:schemeClr val="accent2"/>
                </a:solidFill>
                <a:latin typeface="Courier New" pitchFamily="-106" charset="0"/>
              </a:rPr>
              <a:t>java.awt.Color</a:t>
            </a: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-106" charset="0"/>
              </a:rPr>
              <a:t>getColor</a:t>
            </a: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();</a:t>
            </a:r>
          </a:p>
          <a:p>
            <a:pPr marL="225425" indent="-225425" eaLnBrk="0" hangingPunct="0">
              <a:spcBef>
                <a:spcPct val="20000"/>
              </a:spcBef>
            </a:pPr>
            <a:endParaRPr lang="en-US" sz="900" b="1" dirty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}</a:t>
            </a:r>
          </a:p>
          <a:p>
            <a:pPr marL="225425" indent="-225425" eaLnBrk="0" hangingPunct="0">
              <a:spcBef>
                <a:spcPct val="20000"/>
              </a:spcBef>
            </a:pPr>
            <a:endParaRPr lang="en-US" sz="900" b="1" dirty="0"/>
          </a:p>
          <a:p>
            <a:pPr marL="225425" indent="-225425" eaLnBrk="0" hangingPunct="0">
              <a:spcBef>
                <a:spcPct val="20000"/>
              </a:spcBef>
            </a:pPr>
            <a:endParaRPr lang="en-US" b="1" dirty="0" smtClean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public </a:t>
            </a: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interface </a:t>
            </a:r>
            <a:r>
              <a:rPr lang="en-US" b="1" dirty="0" err="1">
                <a:solidFill>
                  <a:schemeClr val="accent2"/>
                </a:solidFill>
                <a:latin typeface="Courier New" pitchFamily="-106" charset="0"/>
              </a:rPr>
              <a:t>Decorable</a:t>
            </a: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 {</a:t>
            </a:r>
          </a:p>
          <a:p>
            <a:pPr marL="225425" indent="-225425" eaLnBrk="0" hangingPunct="0">
              <a:spcBef>
                <a:spcPct val="20000"/>
              </a:spcBef>
            </a:pPr>
            <a:endParaRPr lang="en-US" sz="900" b="1" dirty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  public void </a:t>
            </a: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decorate(Decoration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-106" charset="0"/>
              </a:rPr>
              <a:t>dcr</a:t>
            </a: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);</a:t>
            </a:r>
            <a:endParaRPr lang="en-US" b="1" dirty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endParaRPr lang="en-US" sz="900" b="1" dirty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}</a:t>
            </a:r>
            <a:endParaRPr lang="en-US" b="1" dirty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/>
            <a:endParaRPr lang="en-US" sz="900" b="1" dirty="0"/>
          </a:p>
          <a:p>
            <a:pPr marL="225425" indent="-225425" eaLnBrk="0" hangingPunct="0">
              <a:spcBef>
                <a:spcPct val="20000"/>
              </a:spcBef>
            </a:pPr>
            <a:endParaRPr lang="en-US" b="1" dirty="0" smtClean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public </a:t>
            </a: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interface Artistic </a:t>
            </a:r>
            <a:r>
              <a:rPr lang="en-US" b="1" dirty="0">
                <a:solidFill>
                  <a:srgbClr val="990000"/>
                </a:solidFill>
                <a:latin typeface="Courier New" pitchFamily="-106" charset="0"/>
              </a:rPr>
              <a:t>extends</a:t>
            </a: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urier New" pitchFamily="-106" charset="0"/>
              </a:rPr>
              <a:t>Colorable, </a:t>
            </a:r>
            <a:r>
              <a:rPr lang="en-US" b="1" dirty="0" err="1">
                <a:solidFill>
                  <a:srgbClr val="990000"/>
                </a:solidFill>
                <a:latin typeface="Courier New" pitchFamily="-106" charset="0"/>
              </a:rPr>
              <a:t>Decorable</a:t>
            </a: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{</a:t>
            </a:r>
          </a:p>
          <a:p>
            <a:pPr marL="225425" indent="-225425" eaLnBrk="0" hangingPunct="0">
              <a:spcBef>
                <a:spcPct val="20000"/>
              </a:spcBef>
            </a:pPr>
            <a:endParaRPr lang="en-US" sz="900" b="1" dirty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-106" charset="0"/>
              </a:rPr>
              <a:t>  public void </a:t>
            </a:r>
            <a:r>
              <a:rPr lang="en-US" b="1" dirty="0" err="1">
                <a:solidFill>
                  <a:schemeClr val="accent2"/>
                </a:solidFill>
                <a:latin typeface="Courier New" pitchFamily="-106" charset="0"/>
              </a:rPr>
              <a:t>putOnDisplay</a:t>
            </a: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();</a:t>
            </a:r>
            <a:endParaRPr lang="en-US" sz="1050" b="1" dirty="0">
              <a:solidFill>
                <a:schemeClr val="accent2"/>
              </a:solidFill>
              <a:latin typeface="Courier New" pitchFamily="-106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  <a:latin typeface="Courier New" pitchFamily="-106" charset="0"/>
              </a:rPr>
              <a:t>}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</a:t>
            </a:r>
            <a:r>
              <a:rPr lang="en-US" sz="2400" dirty="0" smtClean="0"/>
              <a:t>-implement interface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-106" charset="0"/>
              </a:rPr>
              <a:t>Artistic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-106" charset="0"/>
              </a:rPr>
              <a:t>Artistic, Colorable</a:t>
            </a:r>
            <a:r>
              <a:rPr lang="en-US" sz="2400" dirty="0" smtClean="0">
                <a:latin typeface="Arial" pitchFamily="-106" charset="0"/>
              </a:rPr>
              <a:t>, </a:t>
            </a:r>
            <a:r>
              <a:rPr lang="en-US" sz="2400" dirty="0" err="1" smtClean="0">
                <a:latin typeface="Arial" pitchFamily="-106" charset="0"/>
              </a:rPr>
              <a:t>dan</a:t>
            </a:r>
            <a:r>
              <a:rPr lang="en-US" sz="2400" dirty="0" smtClean="0">
                <a:latin typeface="Arial" pitchFamily="-106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-106" charset="0"/>
              </a:rPr>
              <a:t>Decorable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-106" charset="0"/>
              </a:rPr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8229602"/>
            <a:ext cx="2819400" cy="1219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Multiple inheritance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4953001"/>
            <a:ext cx="6629400" cy="914401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95400" y="12192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" y="37338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1600" y="54864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3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3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3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3549650"/>
            <a:ext cx="2667000" cy="132343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Arial" pitchFamily="-106" charset="0"/>
              </a:rPr>
              <a:t>Factors out </a:t>
            </a: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common properties and capabilities </a:t>
            </a:r>
            <a:r>
              <a:rPr lang="en-US" sz="2000" b="1" dirty="0">
                <a:latin typeface="Arial" pitchFamily="-106" charset="0"/>
              </a:rPr>
              <a:t>of </a:t>
            </a:r>
            <a:r>
              <a:rPr lang="en-US" sz="2000" b="1" i="1" dirty="0">
                <a:latin typeface="Arial" pitchFamily="-106" charset="0"/>
              </a:rPr>
              <a:t>similar</a:t>
            </a:r>
            <a:r>
              <a:rPr lang="en-US" sz="2000" b="1" dirty="0">
                <a:latin typeface="Arial" pitchFamily="-106" charset="0"/>
              </a:rPr>
              <a:t> objects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5562600" cy="5791200"/>
          </a:xfrm>
          <a:prstGeom prst="rect">
            <a:avLst/>
          </a:prstGeom>
          <a:noFill/>
          <a:ln w="76200">
            <a:solidFill>
              <a:srgbClr val="99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3399"/>
                </a:solidFill>
              </a:rPr>
              <a:t>Class			Interface</a:t>
            </a:r>
          </a:p>
          <a:p>
            <a:pPr eaLnBrk="0" hangingPunct="0">
              <a:spcBef>
                <a:spcPct val="50000"/>
              </a:spcBef>
            </a:pPr>
            <a:endParaRPr lang="en-US" sz="2400">
              <a:solidFill>
                <a:srgbClr val="FF3399"/>
              </a:solidFill>
            </a:endParaRPr>
          </a:p>
          <a:p>
            <a:pPr eaLnBrk="0" hangingPunct="0">
              <a:spcBef>
                <a:spcPct val="50000"/>
              </a:spcBef>
            </a:pPr>
            <a:endParaRPr lang="en-US" sz="2400">
              <a:solidFill>
                <a:srgbClr val="FF3399"/>
              </a:solidFill>
            </a:endParaRPr>
          </a:p>
          <a:p>
            <a:pPr eaLnBrk="0" hangingPunct="0">
              <a:spcBef>
                <a:spcPct val="50000"/>
              </a:spcBef>
            </a:pPr>
            <a:endParaRPr lang="en-US" sz="2400">
              <a:solidFill>
                <a:srgbClr val="FF3399"/>
              </a:solidFill>
            </a:endParaRPr>
          </a:p>
          <a:p>
            <a:pPr eaLnBrk="0" hangingPunct="0">
              <a:spcBef>
                <a:spcPct val="50000"/>
              </a:spcBef>
            </a:pPr>
            <a:endParaRPr lang="en-US" sz="2400">
              <a:solidFill>
                <a:srgbClr val="FF3399"/>
              </a:solidFill>
            </a:endParaRPr>
          </a:p>
          <a:p>
            <a:pPr eaLnBrk="0" hangingPunct="0">
              <a:spcBef>
                <a:spcPct val="50000"/>
              </a:spcBef>
            </a:pPr>
            <a:endParaRPr lang="en-US" sz="2400">
              <a:solidFill>
                <a:srgbClr val="FF3399"/>
              </a:solidFill>
            </a:endParaRPr>
          </a:p>
          <a:p>
            <a:pPr eaLnBrk="0" hangingPunct="0">
              <a:spcBef>
                <a:spcPct val="50000"/>
              </a:spcBef>
            </a:pPr>
            <a:endParaRPr lang="en-US" sz="2400">
              <a:solidFill>
                <a:srgbClr val="FF3399"/>
              </a:solidFill>
            </a:endParaRPr>
          </a:p>
          <a:p>
            <a:pPr eaLnBrk="0" hangingPunct="0">
              <a:spcBef>
                <a:spcPct val="50000"/>
              </a:spcBef>
            </a:pPr>
            <a:endParaRPr lang="en-US" sz="2400">
              <a:solidFill>
                <a:srgbClr val="FF3399"/>
              </a:solidFill>
            </a:endParaRPr>
          </a:p>
          <a:p>
            <a:pPr eaLnBrk="0" hangingPunct="0">
              <a:spcBef>
                <a:spcPct val="50000"/>
              </a:spcBef>
            </a:pPr>
            <a:endParaRPr lang="en-US" sz="2400">
              <a:solidFill>
                <a:srgbClr val="FF3399"/>
              </a:solidFill>
            </a:endParaRPr>
          </a:p>
          <a:p>
            <a:pPr eaLnBrk="0" hangingPunct="0">
              <a:spcBef>
                <a:spcPct val="50000"/>
              </a:spcBef>
            </a:pPr>
            <a:endParaRPr lang="en-US" sz="1600">
              <a:latin typeface="Times New Roman" pitchFamily="-106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57200" y="495300"/>
            <a:ext cx="6324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7663" eaLnBrk="0" hangingPunct="0"/>
            <a:r>
              <a:rPr lang="en-US" sz="2400" b="1">
                <a:solidFill>
                  <a:schemeClr val="accent2"/>
                </a:solidFill>
              </a:rPr>
              <a:t>Differences Between Interfaces and Classes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609600" y="2476500"/>
            <a:ext cx="5562600" cy="0"/>
          </a:xfrm>
          <a:prstGeom prst="line">
            <a:avLst/>
          </a:prstGeom>
          <a:noFill/>
          <a:ln w="76200">
            <a:solidFill>
              <a:srgbClr val="99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3352800" y="1828800"/>
            <a:ext cx="0" cy="5791200"/>
          </a:xfrm>
          <a:prstGeom prst="line">
            <a:avLst/>
          </a:prstGeom>
          <a:noFill/>
          <a:ln w="76200">
            <a:solidFill>
              <a:srgbClr val="99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609600" y="3549650"/>
            <a:ext cx="5562600" cy="0"/>
          </a:xfrm>
          <a:prstGeom prst="line">
            <a:avLst/>
          </a:prstGeom>
          <a:noFill/>
          <a:ln w="76200">
            <a:solidFill>
              <a:srgbClr val="99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609600" y="5029199"/>
            <a:ext cx="5562600" cy="0"/>
          </a:xfrm>
          <a:prstGeom prst="line">
            <a:avLst/>
          </a:prstGeom>
          <a:noFill/>
          <a:ln w="76200">
            <a:solidFill>
              <a:srgbClr val="99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609600" y="6248400"/>
            <a:ext cx="5562600" cy="0"/>
          </a:xfrm>
          <a:prstGeom prst="line">
            <a:avLst/>
          </a:prstGeom>
          <a:noFill/>
          <a:ln w="76200">
            <a:solidFill>
              <a:srgbClr val="99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3429000" y="2476501"/>
            <a:ext cx="25146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Models a </a:t>
            </a:r>
            <a:r>
              <a:rPr lang="en-US" sz="2000" b="1" i="1" dirty="0">
                <a:solidFill>
                  <a:srgbClr val="0070C0"/>
                </a:solidFill>
                <a:latin typeface="Arial" pitchFamily="-106" charset="0"/>
              </a:rPr>
              <a:t>role</a:t>
            </a:r>
            <a:r>
              <a:rPr lang="en-US" sz="2000" b="1" dirty="0">
                <a:latin typeface="Arial" pitchFamily="-106" charset="0"/>
              </a:rPr>
              <a:t>; defines a set of responsibilities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685800" y="2476501"/>
            <a:ext cx="25146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Models an </a:t>
            </a:r>
            <a:r>
              <a:rPr lang="en-US" sz="2000" b="1" i="1" dirty="0">
                <a:solidFill>
                  <a:srgbClr val="0070C0"/>
                </a:solidFill>
                <a:latin typeface="Arial" pitchFamily="-106" charset="0"/>
              </a:rPr>
              <a:t>object</a:t>
            </a: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 </a:t>
            </a:r>
            <a:r>
              <a:rPr lang="en-US" sz="2000" b="1" dirty="0">
                <a:latin typeface="Arial" pitchFamily="-106" charset="0"/>
              </a:rPr>
              <a:t>with properties and capabilities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3429000" y="3581402"/>
            <a:ext cx="2819400" cy="132343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Factors out common </a:t>
            </a:r>
            <a:r>
              <a:rPr lang="en-US" sz="2000" b="1" dirty="0" smtClean="0">
                <a:solidFill>
                  <a:srgbClr val="0070C0"/>
                </a:solidFill>
                <a:latin typeface="Arial" pitchFamily="-106" charset="0"/>
              </a:rPr>
              <a:t>capabilities</a:t>
            </a:r>
            <a:r>
              <a:rPr lang="en-US" sz="2000" b="1" dirty="0" smtClean="0">
                <a:latin typeface="Arial" pitchFamily="-106" charset="0"/>
              </a:rPr>
              <a:t>, not properties, of (often) </a:t>
            </a:r>
            <a:r>
              <a:rPr lang="en-US" sz="2000" b="1" i="1" dirty="0" smtClean="0">
                <a:latin typeface="Arial" pitchFamily="-106" charset="0"/>
              </a:rPr>
              <a:t>dissimilar</a:t>
            </a:r>
            <a:r>
              <a:rPr lang="en-US" sz="2000" b="1" dirty="0" smtClean="0">
                <a:latin typeface="Arial" pitchFamily="-106" charset="0"/>
              </a:rPr>
              <a:t> </a:t>
            </a:r>
            <a:r>
              <a:rPr lang="en-US" sz="2000" b="1" dirty="0">
                <a:latin typeface="Arial" pitchFamily="-106" charset="0"/>
              </a:rPr>
              <a:t>objects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3429000" y="5118101"/>
            <a:ext cx="25146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Declares</a:t>
            </a:r>
            <a:r>
              <a:rPr lang="en-US" sz="2000" b="1" dirty="0">
                <a:latin typeface="Arial" pitchFamily="-106" charset="0"/>
              </a:rPr>
              <a:t>, but does not define methods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85800" y="5118101"/>
            <a:ext cx="25146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Declares</a:t>
            </a:r>
            <a:r>
              <a:rPr lang="en-US" sz="2000" b="1" dirty="0">
                <a:latin typeface="Arial" pitchFamily="-106" charset="0"/>
              </a:rPr>
              <a:t> methods and </a:t>
            </a: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may</a:t>
            </a:r>
            <a:r>
              <a:rPr lang="en-US" sz="2000" b="1" dirty="0">
                <a:latin typeface="Arial" pitchFamily="-106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define</a:t>
            </a:r>
            <a:r>
              <a:rPr lang="en-US" sz="2000" b="1" dirty="0">
                <a:latin typeface="Arial" pitchFamily="-106" charset="0"/>
              </a:rPr>
              <a:t> some or all of them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429000" y="6356350"/>
            <a:ext cx="25146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Arial" pitchFamily="-106" charset="0"/>
              </a:rPr>
              <a:t>can </a:t>
            </a: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implement </a:t>
            </a:r>
            <a:r>
              <a:rPr lang="en-US" sz="2000" b="1" i="1" dirty="0">
                <a:solidFill>
                  <a:srgbClr val="0070C0"/>
                </a:solidFill>
                <a:latin typeface="Arial" pitchFamily="-106" charset="0"/>
              </a:rPr>
              <a:t>multiple</a:t>
            </a: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 interfaces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85800" y="6356351"/>
            <a:ext cx="25146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Arial" pitchFamily="-106" charset="0"/>
              </a:rPr>
              <a:t>A class can </a:t>
            </a:r>
            <a:r>
              <a:rPr lang="en-US" sz="2000" b="1" dirty="0">
                <a:solidFill>
                  <a:srgbClr val="0070C0"/>
                </a:solidFill>
                <a:latin typeface="Arial" pitchFamily="-106" charset="0"/>
              </a:rPr>
              <a:t>extend </a:t>
            </a:r>
            <a:r>
              <a:rPr lang="en-US" sz="2000" b="1" i="1" dirty="0">
                <a:solidFill>
                  <a:srgbClr val="0070C0"/>
                </a:solidFill>
                <a:latin typeface="Arial" pitchFamily="-106" charset="0"/>
              </a:rPr>
              <a:t>only one</a:t>
            </a:r>
            <a:r>
              <a:rPr lang="en-US" sz="2000" b="1" dirty="0">
                <a:latin typeface="Arial" pitchFamily="-106" charset="0"/>
              </a:rPr>
              <a:t> </a:t>
            </a:r>
            <a:r>
              <a:rPr lang="en-US" sz="2000" b="1" dirty="0" err="1">
                <a:latin typeface="Arial" pitchFamily="-106" charset="0"/>
              </a:rPr>
              <a:t>superclass</a:t>
            </a:r>
            <a:endParaRPr lang="en-US" sz="2000" b="1" dirty="0"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animBg="1"/>
      <p:bldP spid="58373" grpId="0" animBg="1"/>
      <p:bldP spid="58374" grpId="0" animBg="1"/>
      <p:bldP spid="58375" grpId="0" animBg="1"/>
      <p:bldP spid="58376" grpId="0" animBg="1"/>
      <p:bldP spid="58377" grpId="0" animBg="1"/>
      <p:bldP spid="58378" grpId="0"/>
      <p:bldP spid="58379" grpId="0"/>
      <p:bldP spid="58380" grpId="0"/>
      <p:bldP spid="58381" grpId="0"/>
      <p:bldP spid="58382" grpId="0"/>
      <p:bldP spid="58383" grpId="0"/>
      <p:bldP spid="583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constant with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Implicitly</a:t>
            </a:r>
            <a:r>
              <a:rPr lang="en-US" dirty="0" smtClean="0"/>
              <a:t> public, static, and final</a:t>
            </a:r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2"/>
            <a:ext cx="5283200" cy="2514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2590800" y="6629400"/>
            <a:ext cx="3810000" cy="1981200"/>
          </a:xfrm>
          <a:prstGeom prst="wedgeRound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Maksudnya</a:t>
            </a:r>
            <a:r>
              <a:rPr lang="en-US" sz="3600" dirty="0" smtClean="0">
                <a:solidFill>
                  <a:schemeClr val="tx1"/>
                </a:solidFill>
              </a:rPr>
              <a:t> ?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7988498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143000" y="6400802"/>
            <a:ext cx="28194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733800" y="1981201"/>
            <a:ext cx="3124200" cy="2895601"/>
          </a:xfrm>
          <a:prstGeom prst="cloudCallout">
            <a:avLst>
              <a:gd name="adj1" fmla="val -38624"/>
              <a:gd name="adj2" fmla="val 69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Maksudnya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apa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hayooo</a:t>
            </a:r>
            <a:r>
              <a:rPr lang="en-US" sz="2400" b="1" dirty="0" smtClean="0">
                <a:solidFill>
                  <a:schemeClr val="tx1"/>
                </a:solidFill>
              </a:rPr>
              <a:t>?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8"/>
            <a:ext cx="6172200" cy="2498901"/>
          </a:xfrm>
        </p:spPr>
        <p:txBody>
          <a:bodyPr>
            <a:normAutofit/>
          </a:bodyPr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inheritance, incl. abstract, interface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70777"/>
            <a:ext cx="5867400" cy="523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514600" y="6248402"/>
            <a:ext cx="1676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962401"/>
            <a:ext cx="2743200" cy="287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609600"/>
            <a:ext cx="6172200" cy="8239307"/>
          </a:xfrm>
        </p:spPr>
        <p:txBody>
          <a:bodyPr/>
          <a:lstStyle/>
          <a:p>
            <a:r>
              <a:rPr lang="en-US" dirty="0" smtClean="0"/>
              <a:t>Array of objects</a:t>
            </a:r>
          </a:p>
          <a:p>
            <a:r>
              <a:rPr lang="en-US" dirty="0" smtClean="0"/>
              <a:t>Interface as a type</a:t>
            </a:r>
          </a:p>
          <a:p>
            <a:r>
              <a:rPr lang="en-US" dirty="0" smtClean="0"/>
              <a:t>Type casting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3200400"/>
            <a:ext cx="73953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Type-casting </a:t>
            </a:r>
            <a:r>
              <a:rPr lang="en-US" dirty="0" err="1" smtClean="0"/>
              <a:t>pada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304800"/>
            <a:ext cx="707385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57600"/>
            <a:ext cx="742749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57200" y="5410202"/>
            <a:ext cx="1295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76500"/>
            <a:ext cx="5657850" cy="387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5181602"/>
            <a:ext cx="75866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707385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800600" y="6705600"/>
            <a:ext cx="2057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1219200" y="7848600"/>
            <a:ext cx="5410200" cy="1295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Bagaimana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dengan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item1.display() </a:t>
            </a:r>
            <a:r>
              <a:rPr lang="en-US" sz="2400" b="1" dirty="0" smtClean="0">
                <a:solidFill>
                  <a:schemeClr val="tx1"/>
                </a:solidFill>
              </a:rPr>
              <a:t>?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3200399"/>
            <a:ext cx="7879082" cy="28956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0" y="4953002"/>
            <a:ext cx="3505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8600"/>
            <a:ext cx="990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3600" y="7543801"/>
            <a:ext cx="4114800" cy="1752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Tanda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kurung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harus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dituliskah</a:t>
            </a:r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604" y="5486400"/>
            <a:ext cx="3276601" cy="19812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76400" y="5562599"/>
            <a:ext cx="1828800" cy="19050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1828800"/>
            <a:ext cx="750276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0" y="2438402"/>
            <a:ext cx="1981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304800" y="3200400"/>
            <a:ext cx="1981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3810000"/>
            <a:ext cx="2438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00200" y="6400802"/>
            <a:ext cx="39624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Apakah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kode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ini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bisa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dieksekusi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tanpa</a:t>
            </a:r>
            <a:r>
              <a:rPr lang="en-US" sz="2400" b="1" dirty="0" smtClean="0">
                <a:solidFill>
                  <a:schemeClr val="tx1"/>
                </a:solidFill>
              </a:rPr>
              <a:t> error ?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  <a:endCxn id="7" idx="6"/>
          </p:cNvCxnSpPr>
          <p:nvPr/>
        </p:nvCxnSpPr>
        <p:spPr>
          <a:xfrm flipH="1" flipV="1">
            <a:off x="1676400" y="3429000"/>
            <a:ext cx="1905000" cy="29718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3581400" y="4419600"/>
            <a:ext cx="1752600" cy="19812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0" y="8229600"/>
            <a:ext cx="4191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book = (Book)tax;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5400" y="3657600"/>
            <a:ext cx="76200" cy="45720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599" y="990600"/>
            <a:ext cx="7315200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0" y="1600202"/>
            <a:ext cx="1981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228600" y="2514600"/>
            <a:ext cx="1981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3124202"/>
            <a:ext cx="3200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00200" y="6400802"/>
            <a:ext cx="39624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Apakah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kode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ini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bisa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dieksekusi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tanpa</a:t>
            </a:r>
            <a:r>
              <a:rPr lang="en-US" sz="2400" b="1" dirty="0" smtClean="0">
                <a:solidFill>
                  <a:schemeClr val="tx1"/>
                </a:solidFill>
              </a:rPr>
              <a:t> error ?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1905000" y="2819400"/>
            <a:ext cx="1676400" cy="35814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581400" y="3810000"/>
            <a:ext cx="1905000" cy="25908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723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800602"/>
            <a:ext cx="71628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457200" y="247650"/>
            <a:ext cx="6324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7663" eaLnBrk="0" hangingPunct="0"/>
            <a:r>
              <a:rPr lang="en-US" sz="2400" b="1" dirty="0" smtClean="0">
                <a:solidFill>
                  <a:schemeClr val="accent2"/>
                </a:solidFill>
              </a:rPr>
              <a:t>Summary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304800" y="990600"/>
            <a:ext cx="6324600" cy="825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Interfaces factor out common capabilities from otherwise unrelated objects</a:t>
            </a:r>
          </a:p>
          <a:p>
            <a:pPr marL="465138" lvl="1" indent="-238125" eaLnBrk="0" hangingPunct="0">
              <a:spcBef>
                <a:spcPct val="20000"/>
              </a:spcBef>
              <a:buFont typeface="Helvetica" pitchFamily="-106" charset="0"/>
              <a:buChar char="–"/>
            </a:pPr>
            <a:r>
              <a:rPr lang="en-US" sz="2000" dirty="0"/>
              <a:t>model the “</a:t>
            </a:r>
            <a:r>
              <a:rPr lang="en-US" sz="2000" i="1" dirty="0">
                <a:solidFill>
                  <a:srgbClr val="990000"/>
                </a:solidFill>
              </a:rPr>
              <a:t>acts as</a:t>
            </a:r>
            <a:r>
              <a:rPr lang="en-US" sz="2000" dirty="0"/>
              <a:t>” relationship</a:t>
            </a:r>
          </a:p>
          <a:p>
            <a:pPr marL="465138" lvl="1" indent="-238125" eaLnBrk="0" hangingPunct="0">
              <a:spcBef>
                <a:spcPct val="20000"/>
              </a:spcBef>
              <a:buFont typeface="Helvetica" pitchFamily="-106" charset="0"/>
              <a:buChar char="–"/>
            </a:pPr>
            <a:r>
              <a:rPr lang="en-US" sz="2000" dirty="0"/>
              <a:t>e.g., a </a:t>
            </a:r>
            <a:r>
              <a:rPr lang="en-US" sz="2000" b="1" dirty="0">
                <a:solidFill>
                  <a:schemeClr val="accent2"/>
                </a:solidFill>
                <a:latin typeface="Courier New" pitchFamily="-106" charset="0"/>
              </a:rPr>
              <a:t>CS15Mobile</a:t>
            </a:r>
            <a:r>
              <a:rPr lang="en-US" sz="2000" dirty="0"/>
              <a:t> and a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-106" charset="0"/>
              </a:rPr>
              <a:t>BouncingBall</a:t>
            </a:r>
            <a:r>
              <a:rPr lang="en-US" sz="2000" dirty="0" smtClean="0"/>
              <a:t> </a:t>
            </a:r>
            <a:r>
              <a:rPr lang="en-US" sz="2000" dirty="0"/>
              <a:t>both </a:t>
            </a:r>
            <a:r>
              <a:rPr lang="en-US" sz="2000" i="1" dirty="0">
                <a:solidFill>
                  <a:srgbClr val="990000"/>
                </a:solidFill>
              </a:rPr>
              <a:t>act as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-106" charset="0"/>
              </a:rPr>
              <a:t>Colorable</a:t>
            </a:r>
            <a:r>
              <a:rPr lang="en-US" sz="2000" dirty="0"/>
              <a:t> objects despite being otherwise dissimilar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14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Interface defines a contractual obligation</a:t>
            </a:r>
          </a:p>
          <a:p>
            <a:pPr marL="465138" lvl="1" indent="-238125" eaLnBrk="0" hangingPunct="0">
              <a:spcBef>
                <a:spcPct val="20000"/>
              </a:spcBef>
              <a:buFont typeface="Helvetica" pitchFamily="-106" charset="0"/>
              <a:buChar char="–"/>
            </a:pPr>
            <a:r>
              <a:rPr lang="en-US" sz="2000" dirty="0"/>
              <a:t>advantages:</a:t>
            </a:r>
          </a:p>
          <a:p>
            <a:pPr marL="1143000" lvl="2" indent="-228600" eaLnBrk="0" hangingPunct="0">
              <a:spcBef>
                <a:spcPct val="20000"/>
              </a:spcBef>
              <a:buFont typeface="Helvetica" pitchFamily="-106" charset="0"/>
              <a:buChar char="–"/>
            </a:pPr>
            <a:r>
              <a:rPr lang="en-US" dirty="0"/>
              <a:t>forces implementers to “obey the contract”</a:t>
            </a:r>
          </a:p>
          <a:p>
            <a:pPr marL="1143000" lvl="2" indent="-228600" eaLnBrk="0" hangingPunct="0">
              <a:spcBef>
                <a:spcPct val="20000"/>
              </a:spcBef>
              <a:buFont typeface="Helvetica" pitchFamily="-106" charset="0"/>
              <a:buChar char="–"/>
            </a:pPr>
            <a:r>
              <a:rPr lang="en-US" dirty="0"/>
              <a:t>J</a:t>
            </a:r>
            <a:r>
              <a:rPr lang="en-US" dirty="0" smtClean="0"/>
              <a:t>ava verifies </a:t>
            </a:r>
            <a:r>
              <a:rPr lang="en-US" dirty="0"/>
              <a:t>this at compile-time</a:t>
            </a:r>
            <a:endParaRPr lang="en-US" sz="2000" dirty="0"/>
          </a:p>
          <a:p>
            <a:pPr marL="465138" lvl="1" indent="-238125" eaLnBrk="0" hangingPunct="0">
              <a:spcBef>
                <a:spcPct val="20000"/>
              </a:spcBef>
              <a:buFont typeface="Helvetica" pitchFamily="-106" charset="0"/>
              <a:buChar char="–"/>
            </a:pPr>
            <a:r>
              <a:rPr lang="en-US" sz="2000" dirty="0"/>
              <a:t>no implementation defined in interface</a:t>
            </a:r>
          </a:p>
          <a:p>
            <a:pPr marL="465138" lvl="1" indent="-238125" eaLnBrk="0" hangingPunct="0">
              <a:spcBef>
                <a:spcPct val="20000"/>
              </a:spcBef>
              <a:buFont typeface="Helvetica" pitchFamily="-106" charset="0"/>
              <a:buChar char="–"/>
            </a:pPr>
            <a:r>
              <a:rPr lang="en-US" sz="2000" dirty="0"/>
              <a:t>implementing classes </a:t>
            </a:r>
            <a:r>
              <a:rPr lang="en-US" sz="2000" i="1" dirty="0">
                <a:solidFill>
                  <a:srgbClr val="990000"/>
                </a:solidFill>
              </a:rPr>
              <a:t>must</a:t>
            </a:r>
            <a:r>
              <a:rPr lang="en-US" sz="2000" dirty="0"/>
              <a:t> provide definitions for all methods declared in the interface</a:t>
            </a:r>
            <a:endParaRPr lang="en-US" dirty="0"/>
          </a:p>
          <a:p>
            <a:pPr marL="465138" lvl="1" indent="-238125" eaLnBrk="0" hangingPunct="0">
              <a:spcBef>
                <a:spcPct val="20000"/>
              </a:spcBef>
              <a:buFontTx/>
              <a:buChar char="•"/>
            </a:pPr>
            <a:endParaRPr lang="en-US" sz="12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Implementation of multiple interfaces</a:t>
            </a:r>
          </a:p>
          <a:p>
            <a:pPr marL="465138" lvl="1" indent="-238125" eaLnBrk="0" hangingPunct="0">
              <a:spcBef>
                <a:spcPct val="20000"/>
              </a:spcBef>
              <a:buFont typeface="Helvetica" pitchFamily="-106" charset="0"/>
              <a:buChar char="–"/>
            </a:pPr>
            <a:r>
              <a:rPr lang="en-US" sz="2000" dirty="0"/>
              <a:t>single class can implement more than one interface – provide a definition for all methods declared in </a:t>
            </a:r>
            <a:r>
              <a:rPr lang="en-US" sz="2000" i="1" dirty="0">
                <a:solidFill>
                  <a:srgbClr val="990000"/>
                </a:solidFill>
              </a:rPr>
              <a:t>each</a:t>
            </a:r>
            <a:r>
              <a:rPr lang="en-US" sz="2000" dirty="0"/>
              <a:t> interface</a:t>
            </a:r>
          </a:p>
          <a:p>
            <a:pPr marL="465138" lvl="1" indent="-238125" eaLnBrk="0" hangingPunct="0">
              <a:spcBef>
                <a:spcPct val="20000"/>
              </a:spcBef>
              <a:buFont typeface="Helvetica" pitchFamily="-106" charset="0"/>
              <a:buChar char="–"/>
            </a:pPr>
            <a:r>
              <a:rPr lang="en-US" sz="2000" dirty="0"/>
              <a:t>interfaces can </a:t>
            </a:r>
            <a:r>
              <a:rPr lang="en-US" sz="2000" b="1" dirty="0">
                <a:solidFill>
                  <a:schemeClr val="accent2"/>
                </a:solidFill>
                <a:latin typeface="Courier New" pitchFamily="-106" charset="0"/>
              </a:rPr>
              <a:t>extend</a:t>
            </a:r>
            <a:r>
              <a:rPr lang="en-US" sz="2000" dirty="0"/>
              <a:t> other interfaces</a:t>
            </a:r>
          </a:p>
          <a:p>
            <a:pPr marL="465138" lvl="1" indent="-238125" eaLnBrk="0" hangingPunct="0">
              <a:spcBef>
                <a:spcPct val="20000"/>
              </a:spcBef>
              <a:buFontTx/>
              <a:buChar char="•"/>
            </a:pP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interfaces of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</a:t>
            </a:r>
          </a:p>
          <a:p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en-US" dirty="0" err="1" smtClean="0"/>
              <a:t>Runnable</a:t>
            </a:r>
            <a:endParaRPr lang="en-US" dirty="0" smtClean="0"/>
          </a:p>
          <a:p>
            <a:r>
              <a:rPr lang="en-US" dirty="0" smtClean="0"/>
              <a:t>GUI event-listener interfaces</a:t>
            </a:r>
          </a:p>
          <a:p>
            <a:r>
              <a:rPr lang="en-US" dirty="0" err="1" smtClean="0"/>
              <a:t>SwingConstants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651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interface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3810002"/>
            <a:ext cx="6692767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interface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" y="4038600"/>
            <a:ext cx="5415643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846790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Buat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 diagram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Java</a:t>
            </a:r>
          </a:p>
          <a:p>
            <a:pPr lvl="1"/>
            <a:r>
              <a:rPr lang="en-US" sz="2400" dirty="0" err="1" smtClean="0"/>
              <a:t>Kelas</a:t>
            </a:r>
            <a:r>
              <a:rPr lang="en-US" sz="2400" dirty="0" smtClean="0"/>
              <a:t> Goods</a:t>
            </a:r>
          </a:p>
          <a:p>
            <a:pPr lvl="1"/>
            <a:r>
              <a:rPr lang="en-US" sz="2400" dirty="0" err="1" smtClean="0"/>
              <a:t>Kelas</a:t>
            </a:r>
            <a:r>
              <a:rPr lang="en-US" sz="2400" dirty="0" smtClean="0"/>
              <a:t> Food, Toy, </a:t>
            </a:r>
            <a:r>
              <a:rPr lang="en-US" sz="2400" dirty="0" err="1" smtClean="0"/>
              <a:t>dan</a:t>
            </a:r>
            <a:r>
              <a:rPr lang="en-US" sz="2400" dirty="0" smtClean="0"/>
              <a:t> Book extends Goods</a:t>
            </a:r>
          </a:p>
          <a:p>
            <a:pPr lvl="1"/>
            <a:r>
              <a:rPr lang="en-US" sz="2400" dirty="0" smtClean="0"/>
              <a:t>Interface Taxable</a:t>
            </a:r>
          </a:p>
          <a:p>
            <a:r>
              <a:rPr lang="en-US" sz="2800" dirty="0" err="1" smtClean="0"/>
              <a:t>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method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tiap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!</a:t>
            </a:r>
            <a:endParaRPr 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3886201"/>
            <a:ext cx="737865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2"/>
            <a:ext cx="7264400" cy="79248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1676400" y="1676402"/>
            <a:ext cx="2438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5105402"/>
            <a:ext cx="5791200" cy="213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28600"/>
            <a:ext cx="7239000" cy="967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1295400" y="1981202"/>
            <a:ext cx="1828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3124200"/>
            <a:ext cx="57912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457200" y="247650"/>
            <a:ext cx="6324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7663" eaLnBrk="0" hangingPunct="0"/>
            <a:r>
              <a:rPr lang="en-US" sz="2400" b="1" dirty="0" err="1" smtClean="0">
                <a:solidFill>
                  <a:schemeClr val="accent2"/>
                </a:solidFill>
              </a:rPr>
              <a:t>Studi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Kasus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04800" y="825500"/>
            <a:ext cx="6553200" cy="850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15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b="1" dirty="0" smtClean="0">
                <a:solidFill>
                  <a:schemeClr val="accent2"/>
                </a:solidFill>
                <a:latin typeface="Courier New" pitchFamily="-106" charset="0"/>
              </a:rPr>
              <a:t>Ball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b="1" dirty="0" smtClean="0">
                <a:solidFill>
                  <a:schemeClr val="accent2"/>
                </a:solidFill>
                <a:latin typeface="Courier New" pitchFamily="-106" charset="0"/>
              </a:rPr>
              <a:t>Car </a:t>
            </a:r>
            <a:r>
              <a:rPr lang="en-US" sz="2300" dirty="0" smtClean="0">
                <a:sym typeface="Wingdings" pitchFamily="2" charset="2"/>
              </a:rPr>
              <a:t> </a:t>
            </a:r>
            <a:r>
              <a:rPr lang="en-US" sz="2300" dirty="0" err="1" smtClean="0">
                <a:sym typeface="Wingdings" pitchFamily="2" charset="2"/>
              </a:rPr>
              <a:t>sangat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berbeda</a:t>
            </a:r>
            <a:endParaRPr lang="en-US" sz="2300" dirty="0"/>
          </a:p>
          <a:p>
            <a:pPr marL="682625" lvl="1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 err="1" smtClean="0"/>
              <a:t>Tapi</a:t>
            </a:r>
            <a:r>
              <a:rPr lang="en-US" sz="2300" dirty="0" smtClean="0"/>
              <a:t>, </a:t>
            </a:r>
            <a:r>
              <a:rPr lang="en-US" sz="2300" dirty="0" err="1" smtClean="0"/>
              <a:t>ada</a:t>
            </a:r>
            <a:r>
              <a:rPr lang="en-US" sz="2300" dirty="0" smtClean="0"/>
              <a:t> </a:t>
            </a:r>
            <a:r>
              <a:rPr lang="en-US" sz="2300" dirty="0" err="1" smtClean="0"/>
              <a:t>beberapa</a:t>
            </a:r>
            <a:r>
              <a:rPr lang="en-US" sz="2300" dirty="0" smtClean="0"/>
              <a:t> ‘</a:t>
            </a:r>
            <a:r>
              <a:rPr lang="en-US" sz="2300" dirty="0" err="1" smtClean="0"/>
              <a:t>hal</a:t>
            </a:r>
            <a:r>
              <a:rPr lang="en-US" sz="2300" dirty="0" smtClean="0"/>
              <a:t>’ </a:t>
            </a:r>
            <a:r>
              <a:rPr lang="en-US" sz="2300" dirty="0" err="1" smtClean="0"/>
              <a:t>sama</a:t>
            </a:r>
            <a:r>
              <a:rPr lang="en-US" sz="2300" dirty="0" smtClean="0"/>
              <a:t> yang </a:t>
            </a:r>
            <a:r>
              <a:rPr lang="en-US" sz="2300" dirty="0" err="1" smtClean="0"/>
              <a:t>dapat</a:t>
            </a:r>
            <a:r>
              <a:rPr lang="en-US" sz="2300" dirty="0" smtClean="0"/>
              <a:t> </a:t>
            </a:r>
            <a:r>
              <a:rPr lang="en-US" sz="2300" dirty="0" err="1" smtClean="0"/>
              <a:t>mereka</a:t>
            </a:r>
            <a:r>
              <a:rPr lang="en-US" sz="2300" dirty="0" smtClean="0"/>
              <a:t> ‘</a:t>
            </a:r>
            <a:r>
              <a:rPr lang="en-US" sz="2300" dirty="0" err="1" smtClean="0"/>
              <a:t>lakukan</a:t>
            </a:r>
            <a:r>
              <a:rPr lang="en-US" sz="2300" dirty="0" smtClean="0"/>
              <a:t>’</a:t>
            </a:r>
            <a:endParaRPr lang="en-US" sz="23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b="1" dirty="0">
              <a:solidFill>
                <a:schemeClr val="accent2"/>
              </a:solidFill>
              <a:latin typeface="Courier" pitchFamily="-106" charset="0"/>
            </a:endParaRPr>
          </a:p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300" b="1" dirty="0" smtClean="0">
                <a:solidFill>
                  <a:schemeClr val="accent2"/>
                </a:solidFill>
                <a:latin typeface="Courier New" pitchFamily="-106" charset="0"/>
              </a:rPr>
              <a:t>Ball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b="1" dirty="0" smtClean="0">
                <a:solidFill>
                  <a:schemeClr val="accent2"/>
                </a:solidFill>
                <a:latin typeface="Courier New" pitchFamily="-106" charset="0"/>
              </a:rPr>
              <a:t>Car </a:t>
            </a:r>
            <a:r>
              <a:rPr lang="en-US" sz="2300" dirty="0" err="1" smtClean="0"/>
              <a:t>dapat</a:t>
            </a:r>
            <a:r>
              <a:rPr lang="en-US" sz="2300" dirty="0" smtClean="0"/>
              <a:t> </a:t>
            </a:r>
            <a:r>
              <a:rPr lang="en-US" sz="2300" dirty="0" err="1" smtClean="0"/>
              <a:t>memiliki</a:t>
            </a:r>
            <a:r>
              <a:rPr lang="en-US" sz="2300" dirty="0" smtClean="0"/>
              <a:t> </a:t>
            </a:r>
            <a:r>
              <a:rPr lang="en-US" sz="2300" b="1" dirty="0" err="1" smtClean="0"/>
              <a:t>warna</a:t>
            </a:r>
            <a:r>
              <a:rPr lang="en-US" sz="2300" b="1" dirty="0" smtClean="0"/>
              <a:t> </a:t>
            </a:r>
            <a:r>
              <a:rPr lang="en-US" sz="2300" dirty="0" smtClean="0"/>
              <a:t>yang </a:t>
            </a:r>
            <a:r>
              <a:rPr lang="en-US" sz="2300" dirty="0" err="1" smtClean="0"/>
              <a:t>dapat</a:t>
            </a:r>
            <a:r>
              <a:rPr lang="en-US" sz="2300" dirty="0" smtClean="0"/>
              <a:t> </a:t>
            </a:r>
            <a:r>
              <a:rPr lang="en-US" sz="2300" dirty="0" err="1" smtClean="0"/>
              <a:t>diubah</a:t>
            </a:r>
            <a:r>
              <a:rPr lang="en-US" sz="2300" dirty="0" smtClean="0"/>
              <a:t>.</a:t>
            </a:r>
            <a:endParaRPr lang="en-US" sz="2300" b="1" dirty="0" smtClean="0">
              <a:solidFill>
                <a:schemeClr val="accent2"/>
              </a:solidFill>
              <a:latin typeface="Courier New" pitchFamily="-106" charset="0"/>
            </a:endParaRPr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r>
              <a:rPr lang="en-US" sz="2000" dirty="0" err="1" smtClean="0"/>
              <a:t>Warna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diakses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diubah</a:t>
            </a:r>
            <a:endParaRPr lang="en-US" sz="2000" dirty="0" smtClean="0"/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b="1" dirty="0" smtClean="0"/>
              <a:t>setter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smtClean="0"/>
              <a:t>getter</a:t>
            </a:r>
            <a:endParaRPr lang="en-US" sz="2000" b="1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 err="1" smtClean="0"/>
              <a:t>Namun</a:t>
            </a:r>
            <a:r>
              <a:rPr lang="en-US" sz="2300" dirty="0" smtClean="0"/>
              <a:t>, </a:t>
            </a:r>
            <a:r>
              <a:rPr lang="en-US" sz="2300" dirty="0" err="1" smtClean="0"/>
              <a:t>kedua</a:t>
            </a:r>
            <a:r>
              <a:rPr lang="en-US" sz="2300" dirty="0" smtClean="0"/>
              <a:t> </a:t>
            </a:r>
            <a:r>
              <a:rPr lang="en-US" sz="2300" dirty="0" err="1" smtClean="0"/>
              <a:t>objek</a:t>
            </a:r>
            <a:r>
              <a:rPr lang="en-US" sz="2300" dirty="0" smtClean="0"/>
              <a:t> </a:t>
            </a:r>
            <a:r>
              <a:rPr lang="en-US" sz="2300" dirty="0" err="1" smtClean="0"/>
              <a:t>tsb</a:t>
            </a:r>
            <a:r>
              <a:rPr lang="en-US" sz="2300" dirty="0" smtClean="0"/>
              <a:t> </a:t>
            </a:r>
            <a:r>
              <a:rPr lang="en-US" sz="2300" dirty="0" err="1" smtClean="0"/>
              <a:t>tentu</a:t>
            </a:r>
            <a:r>
              <a:rPr lang="en-US" sz="2300" dirty="0" smtClean="0"/>
              <a:t> </a:t>
            </a:r>
            <a:r>
              <a:rPr lang="en-US" sz="2300" dirty="0" err="1" smtClean="0"/>
              <a:t>saja</a:t>
            </a:r>
            <a:r>
              <a:rPr lang="en-US" sz="2300" dirty="0" smtClean="0"/>
              <a:t> </a:t>
            </a:r>
            <a:r>
              <a:rPr lang="en-US" sz="2300" b="1" dirty="0" err="1" smtClean="0"/>
              <a:t>tidak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mewarisinya</a:t>
            </a:r>
            <a:r>
              <a:rPr lang="en-US" sz="2300" b="1" dirty="0" smtClean="0"/>
              <a:t> </a:t>
            </a:r>
            <a:r>
              <a:rPr lang="en-US" sz="2300" dirty="0" err="1" smtClean="0"/>
              <a:t>dari</a:t>
            </a:r>
            <a:r>
              <a:rPr lang="en-US" sz="2300" dirty="0" smtClean="0"/>
              <a:t> </a:t>
            </a:r>
            <a:r>
              <a:rPr lang="en-US" sz="2300" dirty="0" err="1" smtClean="0"/>
              <a:t>suatu</a:t>
            </a:r>
            <a:r>
              <a:rPr lang="en-US" sz="2300" dirty="0" smtClean="0"/>
              <a:t> </a:t>
            </a:r>
            <a:r>
              <a:rPr lang="en-US" sz="2300" b="1" dirty="0" err="1" smtClean="0"/>
              <a:t>superclass</a:t>
            </a:r>
            <a:r>
              <a:rPr lang="en-US" sz="2300" dirty="0" smtClean="0"/>
              <a:t>.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 err="1" smtClean="0"/>
              <a:t>Bagaimana</a:t>
            </a:r>
            <a:r>
              <a:rPr lang="en-US" sz="2300" dirty="0" smtClean="0"/>
              <a:t> </a:t>
            </a:r>
            <a:r>
              <a:rPr lang="en-US" sz="2300" dirty="0" err="1" smtClean="0"/>
              <a:t>kita</a:t>
            </a:r>
            <a:r>
              <a:rPr lang="en-US" sz="2300" dirty="0" smtClean="0"/>
              <a:t> </a:t>
            </a:r>
            <a:r>
              <a:rPr lang="en-US" sz="2300" b="1" dirty="0" err="1" smtClean="0">
                <a:solidFill>
                  <a:srgbClr val="FF0000"/>
                </a:solidFill>
              </a:rPr>
              <a:t>memodelkan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b="1" dirty="0" err="1" smtClean="0">
                <a:solidFill>
                  <a:srgbClr val="FF0000"/>
                </a:solidFill>
              </a:rPr>
              <a:t>kemiripan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b="1" dirty="0" err="1" smtClean="0">
                <a:solidFill>
                  <a:srgbClr val="FF0000"/>
                </a:solidFill>
              </a:rPr>
              <a:t>pada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b="1" dirty="0" err="1" smtClean="0">
                <a:solidFill>
                  <a:srgbClr val="FF0000"/>
                </a:solidFill>
              </a:rPr>
              <a:t>objek-objek</a:t>
            </a:r>
            <a:r>
              <a:rPr lang="en-US" sz="2300" b="1" dirty="0" smtClean="0">
                <a:solidFill>
                  <a:srgbClr val="FF0000"/>
                </a:solidFill>
              </a:rPr>
              <a:t> yang </a:t>
            </a:r>
            <a:r>
              <a:rPr lang="en-US" sz="2300" b="1" dirty="0" err="1" smtClean="0">
                <a:solidFill>
                  <a:srgbClr val="FF0000"/>
                </a:solidFill>
              </a:rPr>
              <a:t>sama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b="1" dirty="0" err="1" smtClean="0">
                <a:solidFill>
                  <a:srgbClr val="FF0000"/>
                </a:solidFill>
              </a:rPr>
              <a:t>sekali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b="1" dirty="0" err="1" smtClean="0">
                <a:solidFill>
                  <a:srgbClr val="FF0000"/>
                </a:solidFill>
              </a:rPr>
              <a:t>berbeda</a:t>
            </a:r>
            <a:r>
              <a:rPr lang="en-US" sz="2300" dirty="0" smtClean="0"/>
              <a:t>?</a:t>
            </a:r>
          </a:p>
        </p:txBody>
      </p:sp>
      <p:pic>
        <p:nvPicPr>
          <p:cNvPr id="8500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7086601"/>
            <a:ext cx="1905000" cy="19050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685800" y="7543800"/>
          <a:ext cx="2438400" cy="120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Image" r:id="rId5" imgW="1904762" imgH="939683" progId="">
                  <p:embed/>
                </p:oleObj>
              </mc:Choice>
              <mc:Fallback>
                <p:oleObj name="Image" r:id="rId5" imgW="1904762" imgH="939683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543800"/>
                        <a:ext cx="2438400" cy="1203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0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0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0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0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0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438402"/>
            <a:ext cx="5943600" cy="3505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04800" y="990600"/>
            <a:ext cx="6324600" cy="850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Dari </a:t>
            </a:r>
            <a:r>
              <a:rPr lang="en-US" sz="2800" dirty="0" err="1" smtClean="0"/>
              <a:t>materi</a:t>
            </a:r>
            <a:r>
              <a:rPr lang="en-US" sz="2800" dirty="0" smtClean="0"/>
              <a:t> inheritance (part 1 &amp; part 2)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, </a:t>
            </a:r>
            <a:r>
              <a:rPr lang="en-US" sz="2800" dirty="0" err="1" smtClean="0"/>
              <a:t>disimpulkan</a:t>
            </a:r>
            <a:r>
              <a:rPr lang="en-US" sz="2800" dirty="0" smtClean="0"/>
              <a:t>: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 smtClean="0"/>
          </a:p>
          <a:p>
            <a:pPr marL="225425" indent="-225425" eaLnBrk="0" hangingPunct="0">
              <a:spcBef>
                <a:spcPct val="20000"/>
              </a:spcBef>
            </a:pPr>
            <a:r>
              <a:rPr lang="en-US" sz="4400" b="1" dirty="0" smtClean="0"/>
              <a:t>  </a:t>
            </a:r>
            <a:r>
              <a:rPr lang="en-US" sz="4400" b="1" dirty="0" smtClean="0">
                <a:solidFill>
                  <a:srgbClr val="FF0000"/>
                </a:solidFill>
              </a:rPr>
              <a:t>2 </a:t>
            </a:r>
            <a:r>
              <a:rPr lang="en-US" sz="4400" b="1" dirty="0" err="1" smtClean="0">
                <a:solidFill>
                  <a:srgbClr val="FF0000"/>
                </a:solidFill>
              </a:rPr>
              <a:t>objek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/>
              <a:t>disebut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memiliki</a:t>
            </a:r>
            <a:r>
              <a:rPr lang="en-US" sz="4400" b="1" dirty="0" smtClean="0"/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relasi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jika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mereka</a:t>
            </a:r>
            <a:r>
              <a:rPr lang="en-US" sz="4400" b="1" dirty="0" smtClean="0"/>
              <a:t> </a:t>
            </a:r>
            <a:r>
              <a:rPr lang="en-US" sz="4400" b="1" i="1" dirty="0" smtClean="0">
                <a:solidFill>
                  <a:srgbClr val="990000"/>
                </a:solidFill>
              </a:rPr>
              <a:t>inherit </a:t>
            </a:r>
            <a:r>
              <a:rPr lang="en-US" sz="4400" b="1" dirty="0" err="1" smtClean="0"/>
              <a:t>dari</a:t>
            </a:r>
            <a:r>
              <a:rPr lang="en-US" sz="4400" b="1" dirty="0" smtClean="0"/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superclass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yg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sama</a:t>
            </a:r>
            <a:endParaRPr lang="en-US" sz="4400" b="1" dirty="0" smtClean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2300" dirty="0" smtClean="0"/>
          </a:p>
        </p:txBody>
      </p:sp>
      <p:sp>
        <p:nvSpPr>
          <p:cNvPr id="5" name="Cloud Callout 4"/>
          <p:cNvSpPr/>
          <p:nvPr/>
        </p:nvSpPr>
        <p:spPr>
          <a:xfrm>
            <a:off x="1828800" y="6477002"/>
            <a:ext cx="4648200" cy="2743200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Kalau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untuk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kelas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Ball</a:t>
            </a:r>
            <a:r>
              <a:rPr lang="en-US" sz="2800" b="1" dirty="0" smtClean="0">
                <a:solidFill>
                  <a:schemeClr val="tx1"/>
                </a:solidFill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</a:rPr>
              <a:t>relasinya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apa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ya</a:t>
            </a:r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251217"/>
            <a:ext cx="5715000" cy="593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 err="1" smtClean="0"/>
              <a:t>Ternyata</a:t>
            </a:r>
            <a:r>
              <a:rPr lang="en-US" sz="2300" dirty="0" smtClean="0"/>
              <a:t> ….2 </a:t>
            </a:r>
            <a:r>
              <a:rPr lang="en-US" sz="2300" dirty="0" err="1" smtClean="0"/>
              <a:t>objek</a:t>
            </a:r>
            <a:r>
              <a:rPr lang="en-US" sz="2300" dirty="0" smtClean="0"/>
              <a:t> </a:t>
            </a:r>
            <a:r>
              <a:rPr lang="en-US" sz="2300" dirty="0" err="1" smtClean="0"/>
              <a:t>juga</a:t>
            </a:r>
            <a:r>
              <a:rPr lang="en-US" sz="2300" dirty="0" smtClean="0"/>
              <a:t> </a:t>
            </a:r>
            <a:r>
              <a:rPr lang="en-US" sz="2300" dirty="0" err="1" smtClean="0"/>
              <a:t>bisa</a:t>
            </a:r>
            <a:r>
              <a:rPr lang="en-US" sz="2300" dirty="0" smtClean="0"/>
              <a:t> </a:t>
            </a:r>
            <a:r>
              <a:rPr lang="en-US" sz="2300" dirty="0" err="1" smtClean="0"/>
              <a:t>disebut</a:t>
            </a:r>
            <a:r>
              <a:rPr lang="en-US" sz="2300" dirty="0" smtClean="0"/>
              <a:t> </a:t>
            </a:r>
            <a:r>
              <a:rPr lang="en-US" sz="2300" b="1" dirty="0" err="1" smtClean="0"/>
              <a:t>berelasi</a:t>
            </a:r>
            <a:r>
              <a:rPr lang="en-US" sz="2300" dirty="0" smtClean="0"/>
              <a:t> </a:t>
            </a:r>
            <a:r>
              <a:rPr lang="en-US" sz="2300" dirty="0" err="1" smtClean="0"/>
              <a:t>jika</a:t>
            </a:r>
            <a:r>
              <a:rPr lang="en-US" sz="2300" dirty="0" smtClean="0"/>
              <a:t> </a:t>
            </a:r>
            <a:r>
              <a:rPr lang="en-US" sz="2300" dirty="0" err="1" smtClean="0"/>
              <a:t>mereka</a:t>
            </a:r>
            <a:r>
              <a:rPr lang="en-US" sz="2300" dirty="0" smtClean="0"/>
              <a:t> </a:t>
            </a:r>
            <a:r>
              <a:rPr lang="en-US" sz="2300" b="1" dirty="0" err="1" smtClean="0"/>
              <a:t>mampu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melakukan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hal</a:t>
            </a:r>
            <a:r>
              <a:rPr lang="en-US" sz="2300" b="1" dirty="0" smtClean="0"/>
              <a:t> yang </a:t>
            </a:r>
            <a:r>
              <a:rPr lang="en-US" sz="2300" b="1" dirty="0" err="1" smtClean="0"/>
              <a:t>sama</a:t>
            </a:r>
            <a:r>
              <a:rPr lang="en-US" sz="2300" dirty="0" smtClean="0"/>
              <a:t>. </a:t>
            </a:r>
          </a:p>
          <a:p>
            <a:pPr marL="682625" lvl="1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Car </a:t>
            </a:r>
            <a:r>
              <a:rPr lang="en-US" sz="2300" dirty="0" err="1" smtClean="0">
                <a:latin typeface="Helvetica" pitchFamily="34" charset="0"/>
                <a:cs typeface="Helvetica" pitchFamily="34" charset="0"/>
              </a:rPr>
              <a:t>dan</a:t>
            </a:r>
            <a:r>
              <a:rPr lang="en-US" sz="23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Ball </a:t>
            </a:r>
            <a:r>
              <a:rPr lang="en-US" sz="2300" dirty="0" err="1" smtClean="0">
                <a:latin typeface="Helvetica" pitchFamily="34" charset="0"/>
                <a:cs typeface="Helvetica" pitchFamily="34" charset="0"/>
              </a:rPr>
              <a:t>memiliki</a:t>
            </a:r>
            <a:r>
              <a:rPr lang="en-US" sz="23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2300" dirty="0" err="1" smtClean="0">
                <a:latin typeface="Helvetica" pitchFamily="34" charset="0"/>
                <a:cs typeface="Helvetica" pitchFamily="34" charset="0"/>
              </a:rPr>
              <a:t>keterkaitan</a:t>
            </a:r>
            <a:r>
              <a:rPr lang="en-US" sz="23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2300" dirty="0" err="1" smtClean="0">
                <a:latin typeface="Helvetica" pitchFamily="34" charset="0"/>
                <a:cs typeface="Helvetica" pitchFamily="34" charset="0"/>
              </a:rPr>
              <a:t>karena</a:t>
            </a:r>
            <a:r>
              <a:rPr lang="en-US" sz="23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2300" dirty="0" err="1" smtClean="0">
                <a:latin typeface="Helvetica" pitchFamily="34" charset="0"/>
                <a:cs typeface="Helvetica" pitchFamily="34" charset="0"/>
              </a:rPr>
              <a:t>sama-sama</a:t>
            </a:r>
            <a:r>
              <a:rPr lang="en-US" sz="23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2300" dirty="0" err="1" smtClean="0">
                <a:latin typeface="Helvetica" pitchFamily="34" charset="0"/>
                <a:cs typeface="Helvetica" pitchFamily="34" charset="0"/>
              </a:rPr>
              <a:t>bisa</a:t>
            </a:r>
            <a:r>
              <a:rPr lang="en-US" sz="23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2300" dirty="0" err="1" smtClean="0">
                <a:latin typeface="Helvetica" pitchFamily="34" charset="0"/>
                <a:cs typeface="Helvetica" pitchFamily="34" charset="0"/>
              </a:rPr>
              <a:t>memiliki</a:t>
            </a:r>
            <a:r>
              <a:rPr lang="en-US" sz="23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warna</a:t>
            </a:r>
            <a:r>
              <a:rPr lang="en-US" sz="2300" dirty="0" smtClean="0">
                <a:latin typeface="Helvetica" pitchFamily="34" charset="0"/>
                <a:cs typeface="Helvetica" pitchFamily="34" charset="0"/>
              </a:rPr>
              <a:t> yang </a:t>
            </a:r>
            <a:r>
              <a:rPr lang="en-US" sz="2300" dirty="0" err="1" smtClean="0">
                <a:latin typeface="Helvetica" pitchFamily="34" charset="0"/>
                <a:cs typeface="Helvetica" pitchFamily="34" charset="0"/>
              </a:rPr>
              <a:t>bisa</a:t>
            </a:r>
            <a:r>
              <a:rPr lang="en-US" sz="23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2300" dirty="0" err="1" smtClean="0">
                <a:latin typeface="Helvetica" pitchFamily="34" charset="0"/>
                <a:cs typeface="Helvetica" pitchFamily="34" charset="0"/>
              </a:rPr>
              <a:t>diubah</a:t>
            </a:r>
            <a:r>
              <a:rPr lang="en-US" sz="2300" dirty="0" smtClean="0">
                <a:latin typeface="Helvetica" pitchFamily="34" charset="0"/>
                <a:cs typeface="Helvetica" pitchFamily="34" charset="0"/>
              </a:rPr>
              <a:t>.</a:t>
            </a:r>
          </a:p>
          <a:p>
            <a:pPr marL="682625" lvl="1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Animal </a:t>
            </a:r>
            <a:r>
              <a:rPr lang="en-US" sz="2300" dirty="0" err="1" smtClean="0"/>
              <a:t>memiliki</a:t>
            </a:r>
            <a:r>
              <a:rPr lang="en-US" sz="2300" dirty="0" smtClean="0"/>
              <a:t> </a:t>
            </a:r>
            <a:r>
              <a:rPr lang="en-US" sz="2300" dirty="0" err="1" smtClean="0"/>
              <a:t>keterkaitan</a:t>
            </a:r>
            <a:r>
              <a:rPr lang="en-US" sz="2300" dirty="0" smtClean="0"/>
              <a:t> </a:t>
            </a:r>
            <a:r>
              <a:rPr lang="en-US" sz="2300" dirty="0" err="1" smtClean="0"/>
              <a:t>karena</a:t>
            </a:r>
            <a:r>
              <a:rPr lang="en-US" sz="2300" dirty="0" smtClean="0"/>
              <a:t> </a:t>
            </a:r>
            <a:r>
              <a:rPr lang="en-US" sz="2300" dirty="0" err="1" smtClean="0"/>
              <a:t>sama-sama</a:t>
            </a:r>
            <a:r>
              <a:rPr lang="en-US" sz="2300" dirty="0" smtClean="0"/>
              <a:t> </a:t>
            </a:r>
            <a:r>
              <a:rPr lang="en-US" sz="2300" dirty="0" err="1" smtClean="0"/>
              <a:t>bisa</a:t>
            </a:r>
            <a:r>
              <a:rPr lang="en-US" sz="2300" dirty="0" smtClean="0"/>
              <a:t>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berlari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 marL="225425" indent="-225425" eaLnBrk="0" hangingPunct="0">
              <a:spcBef>
                <a:spcPct val="20000"/>
              </a:spcBef>
            </a:pPr>
            <a:endParaRPr lang="en-US" sz="2300" dirty="0" smtClean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 smtClean="0"/>
              <a:t>‘</a:t>
            </a:r>
            <a:r>
              <a:rPr lang="en-US" sz="2300" dirty="0" err="1" smtClean="0"/>
              <a:t>Sesuatu</a:t>
            </a:r>
            <a:r>
              <a:rPr lang="en-US" sz="2300" dirty="0" smtClean="0"/>
              <a:t>’ yang </a:t>
            </a:r>
            <a:r>
              <a:rPr lang="en-US" sz="2300" dirty="0" err="1" smtClean="0"/>
              <a:t>digunakan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‘</a:t>
            </a:r>
            <a:r>
              <a:rPr lang="en-US" sz="2300" dirty="0" err="1" smtClean="0"/>
              <a:t>menjembatani</a:t>
            </a:r>
            <a:r>
              <a:rPr lang="en-US" sz="2300" dirty="0" smtClean="0"/>
              <a:t>’ </a:t>
            </a:r>
            <a:r>
              <a:rPr lang="en-US" sz="2300" dirty="0" err="1" smtClean="0">
                <a:solidFill>
                  <a:srgbClr val="FF0000"/>
                </a:solidFill>
              </a:rPr>
              <a:t>kelas-kelas</a:t>
            </a:r>
            <a:r>
              <a:rPr lang="en-US" sz="2300" dirty="0" smtClean="0">
                <a:solidFill>
                  <a:srgbClr val="FF0000"/>
                </a:solidFill>
              </a:rPr>
              <a:t> </a:t>
            </a:r>
            <a:r>
              <a:rPr lang="en-US" sz="2300" dirty="0" err="1" smtClean="0">
                <a:solidFill>
                  <a:srgbClr val="FF0000"/>
                </a:solidFill>
              </a:rPr>
              <a:t>berbeda</a:t>
            </a:r>
            <a:r>
              <a:rPr lang="en-US" sz="2300" dirty="0" smtClean="0">
                <a:solidFill>
                  <a:srgbClr val="FF0000"/>
                </a:solidFill>
              </a:rPr>
              <a:t> </a:t>
            </a:r>
            <a:r>
              <a:rPr lang="en-US" sz="2300" dirty="0" smtClean="0"/>
              <a:t>yang </a:t>
            </a:r>
            <a:r>
              <a:rPr lang="en-US" sz="2300" dirty="0" err="1" smtClean="0">
                <a:solidFill>
                  <a:srgbClr val="FF0000"/>
                </a:solidFill>
              </a:rPr>
              <a:t>memiliki</a:t>
            </a:r>
            <a:r>
              <a:rPr lang="en-US" sz="2300" dirty="0" smtClean="0">
                <a:solidFill>
                  <a:srgbClr val="FF0000"/>
                </a:solidFill>
              </a:rPr>
              <a:t> </a:t>
            </a:r>
            <a:r>
              <a:rPr lang="en-US" sz="2300" dirty="0" err="1" smtClean="0">
                <a:solidFill>
                  <a:srgbClr val="FF0000"/>
                </a:solidFill>
              </a:rPr>
              <a:t>kemampuan</a:t>
            </a:r>
            <a:r>
              <a:rPr lang="en-US" sz="2300" dirty="0" smtClean="0">
                <a:solidFill>
                  <a:srgbClr val="FF0000"/>
                </a:solidFill>
              </a:rPr>
              <a:t> yang </a:t>
            </a:r>
            <a:r>
              <a:rPr lang="en-US" sz="2300" dirty="0" err="1" smtClean="0">
                <a:solidFill>
                  <a:srgbClr val="FF0000"/>
                </a:solidFill>
              </a:rPr>
              <a:t>mirip</a:t>
            </a:r>
            <a:endParaRPr lang="en-US" sz="2300" dirty="0" smtClean="0">
              <a:solidFill>
                <a:srgbClr val="FF0000"/>
              </a:solidFill>
            </a:endParaRPr>
          </a:p>
          <a:p>
            <a:pPr marL="225425" indent="-225425" eaLnBrk="0" hangingPunct="0">
              <a:spcBef>
                <a:spcPct val="20000"/>
              </a:spcBef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n-US" sz="3600" b="1" dirty="0" smtClean="0"/>
          </a:p>
          <a:p>
            <a:pPr marL="225425" indent="-225425" eaLnBrk="0" hangingPunct="0">
              <a:spcBef>
                <a:spcPct val="20000"/>
              </a:spcBef>
            </a:pPr>
            <a:endParaRPr lang="en-US" sz="1600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2438400" y="7391400"/>
            <a:ext cx="3886200" cy="1905001"/>
          </a:xfrm>
          <a:prstGeom prst="cloudCallout">
            <a:avLst>
              <a:gd name="adj1" fmla="val 7703"/>
              <a:gd name="adj2" fmla="val -1031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Apakah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fungsi</a:t>
            </a:r>
            <a:r>
              <a:rPr lang="en-US" sz="2800" b="1" dirty="0" smtClean="0">
                <a:solidFill>
                  <a:schemeClr val="tx1"/>
                </a:solidFill>
              </a:rPr>
              <a:t> interface </a:t>
            </a:r>
            <a:r>
              <a:rPr lang="en-US" sz="2800" b="1" dirty="0" err="1" smtClean="0">
                <a:solidFill>
                  <a:schemeClr val="tx1"/>
                </a:solidFill>
              </a:rPr>
              <a:t>hanya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ini</a:t>
            </a:r>
            <a:r>
              <a:rPr lang="en-US" sz="2800" b="1" dirty="0" smtClean="0">
                <a:solidFill>
                  <a:schemeClr val="tx1"/>
                </a:solidFill>
              </a:rPr>
              <a:t> ?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447800"/>
            <a:ext cx="59436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90600"/>
            <a:ext cx="6172200" cy="7858307"/>
          </a:xfrm>
        </p:spPr>
        <p:txBody>
          <a:bodyPr/>
          <a:lstStyle/>
          <a:p>
            <a:pPr marL="225425" indent="-225425" eaLnBrk="0" hangingPunct="0">
              <a:buNone/>
            </a:pPr>
            <a:r>
              <a:rPr lang="en-US" sz="2800" dirty="0" err="1" smtClean="0"/>
              <a:t>Sehingga</a:t>
            </a:r>
            <a:r>
              <a:rPr lang="en-US" sz="2800" dirty="0" smtClean="0"/>
              <a:t>:</a:t>
            </a:r>
          </a:p>
          <a:p>
            <a:pPr marL="225425" indent="-225425" eaLnBrk="0" hangingPunc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berelasi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990000"/>
                </a:solidFill>
              </a:rPr>
              <a:t>implement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dirty="0" smtClean="0"/>
              <a:t>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225425" indent="-225425" eaLnBrk="0" hangingPunct="0">
              <a:buFontTx/>
              <a:buChar char="•"/>
            </a:pPr>
            <a:endParaRPr lang="en-US" sz="1600" dirty="0" smtClean="0"/>
          </a:p>
          <a:p>
            <a:pPr marL="225425" indent="-225425" eaLnBrk="0" hangingPunct="0">
              <a:buNone/>
            </a:pP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</a:p>
          <a:p>
            <a:pPr marL="225425" indent="-225425" eaLnBrk="0" hangingPunc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kelas</a:t>
            </a:r>
            <a:r>
              <a:rPr lang="en-US" sz="2800" dirty="0" smtClean="0"/>
              <a:t> Ball </a:t>
            </a:r>
            <a:r>
              <a:rPr lang="en-US" sz="2800" dirty="0" err="1" smtClean="0"/>
              <a:t>dan</a:t>
            </a:r>
            <a:r>
              <a:rPr lang="en-US" sz="2800" dirty="0" smtClean="0"/>
              <a:t> Car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mengimplementasikan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-106" charset="0"/>
              </a:rPr>
              <a:t>Colorable</a:t>
            </a:r>
            <a:endParaRPr lang="en-US" sz="2800" dirty="0" smtClean="0"/>
          </a:p>
          <a:p>
            <a:pPr marL="695325" lvl="2" eaLnBrk="0" hangingPunct="0">
              <a:spcBef>
                <a:spcPct val="5000"/>
              </a:spcBef>
              <a:buFontTx/>
              <a:buChar char="•"/>
            </a:pP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14551</TotalTime>
  <Words>1015</Words>
  <Application>Microsoft Office PowerPoint</Application>
  <PresentationFormat>A4 Paper (210x297 mm)</PresentationFormat>
  <Paragraphs>238</Paragraphs>
  <Slides>39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Image</vt:lpstr>
      <vt:lpstr>PowerPoint Presentation</vt:lpstr>
      <vt:lpstr>PowerPoint Presentation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Declaring constant with interface</vt:lpstr>
      <vt:lpstr>PowerPoint Presentation</vt:lpstr>
      <vt:lpstr>Diagram kelas untuk inheritance, incl. abstract, interface</vt:lpstr>
      <vt:lpstr>PowerPoint Presentation</vt:lpstr>
      <vt:lpstr>Type-casting pada interface</vt:lpstr>
      <vt:lpstr>PowerPoint Presentation</vt:lpstr>
      <vt:lpstr>Type casting</vt:lpstr>
      <vt:lpstr>PowerPoint Presentation</vt:lpstr>
      <vt:lpstr>PowerPoint Presentation</vt:lpstr>
      <vt:lpstr>PowerPoint Presentation</vt:lpstr>
      <vt:lpstr>PowerPoint Presentation</vt:lpstr>
      <vt:lpstr>Common interfaces of the Java API</vt:lpstr>
      <vt:lpstr>Question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David Goldberg</dc:creator>
  <cp:lastModifiedBy>kurniawan</cp:lastModifiedBy>
  <cp:revision>1200</cp:revision>
  <cp:lastPrinted>1999-08-25T00:54:39Z</cp:lastPrinted>
  <dcterms:created xsi:type="dcterms:W3CDTF">2009-09-27T04:37:48Z</dcterms:created>
  <dcterms:modified xsi:type="dcterms:W3CDTF">2014-03-03T03:10:42Z</dcterms:modified>
</cp:coreProperties>
</file>