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7" r:id="rId2"/>
    <p:sldId id="258" r:id="rId3"/>
    <p:sldId id="262" r:id="rId4"/>
    <p:sldId id="259" r:id="rId5"/>
    <p:sldId id="267" r:id="rId6"/>
    <p:sldId id="260" r:id="rId7"/>
    <p:sldId id="261" r:id="rId8"/>
    <p:sldId id="264" r:id="rId9"/>
    <p:sldId id="268" r:id="rId10"/>
    <p:sldId id="266" r:id="rId11"/>
  </p:sldIdLst>
  <p:sldSz cx="9144000" cy="5143500" type="screen16x9"/>
  <p:notesSz cx="6858000" cy="9144000"/>
  <p:embeddedFontLst>
    <p:embeddedFont>
      <p:font typeface="Montserrat" panose="00000500000000000000" pitchFamily="2" charset="0"/>
      <p:regular r:id="rId13"/>
      <p:bold r:id="rId14"/>
      <p:italic r:id="rId15"/>
      <p:boldItalic r:id="rId16"/>
    </p:embeddedFont>
    <p:embeddedFont>
      <p:font typeface="Montserrat Medium" panose="00000600000000000000" pitchFamily="2" charset="0"/>
      <p:regular r:id="rId17"/>
      <p:bold r:id="rId18"/>
      <p:italic r:id="rId19"/>
      <p:boldItalic r:id="rId20"/>
    </p:embeddedFont>
    <p:embeddedFont>
      <p:font typeface="Montserrat SemiBold" panose="000007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90392980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90392980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90392980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90392980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9039298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9039298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29039298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29039298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90392980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90392980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903929805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90392980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903929805_5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2903929805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emnsue" TargetMode="External"/><Relationship Id="rId7" Type="http://schemas.openxmlformats.org/officeDocument/2006/relationships/image" Target="../media/image3.png"/><Relationship Id="rId2" Type="http://schemas.openxmlformats.org/officeDocument/2006/relationships/hyperlink" Target="https://github.com/varsha-1004" TargetMode="Externa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github.com/adijams01" TargetMode="External"/><Relationship Id="rId4" Type="http://schemas.openxmlformats.org/officeDocument/2006/relationships/hyperlink" Target="https://github.com/praveendev13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3997" cy="5143490"/>
          </a:xfrm>
          <a:prstGeom prst="rect">
            <a:avLst/>
          </a:prstGeom>
          <a:noFill/>
          <a:ln>
            <a:noFill/>
          </a:ln>
        </p:spPr>
      </p:pic>
      <p:sp>
        <p:nvSpPr>
          <p:cNvPr id="63" name="Google Shape;63;p14"/>
          <p:cNvSpPr txBox="1"/>
          <p:nvPr/>
        </p:nvSpPr>
        <p:spPr>
          <a:xfrm>
            <a:off x="353850" y="3243817"/>
            <a:ext cx="7288452"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solidFill>
                  <a:srgbClr val="202729"/>
                </a:solidFill>
                <a:latin typeface="+mj-lt"/>
                <a:ea typeface="Montserrat SemiBold"/>
                <a:cs typeface="Montserrat SemiBold"/>
                <a:sym typeface="Montserrat SemiBold"/>
              </a:rPr>
              <a:t>Team Name : Team SRM</a:t>
            </a:r>
            <a:endParaRPr sz="1000" dirty="0">
              <a:latin typeface="+mj-lt"/>
              <a:ea typeface="Montserrat SemiBold"/>
              <a:cs typeface="Montserrat SemiBold"/>
              <a:sym typeface="Montserrat SemiBold"/>
            </a:endParaRPr>
          </a:p>
        </p:txBody>
      </p:sp>
      <p:sp>
        <p:nvSpPr>
          <p:cNvPr id="64" name="Google Shape;64;p14"/>
          <p:cNvSpPr txBox="1"/>
          <p:nvPr/>
        </p:nvSpPr>
        <p:spPr>
          <a:xfrm>
            <a:off x="353850" y="3946600"/>
            <a:ext cx="8344101" cy="1046410"/>
          </a:xfrm>
          <a:prstGeom prst="rect">
            <a:avLst/>
          </a:prstGeom>
          <a:noFill/>
          <a:ln>
            <a:noFill/>
          </a:ln>
        </p:spPr>
        <p:txBody>
          <a:bodyPr spcFirstLastPara="1" wrap="square" lIns="91425" tIns="91425" rIns="91425" bIns="91425" anchor="t" anchorCtr="0">
            <a:spAutoFit/>
          </a:bodyPr>
          <a:lstStyle/>
          <a:p>
            <a:r>
              <a:rPr lang="en-GB" sz="2400" dirty="0">
                <a:solidFill>
                  <a:srgbClr val="202729"/>
                </a:solidFill>
                <a:latin typeface="+mj-lt"/>
                <a:ea typeface="Montserrat SemiBold"/>
                <a:cs typeface="Montserrat SemiBold"/>
                <a:sym typeface="Montserrat SemiBold"/>
              </a:rPr>
              <a:t>Problem Statement : </a:t>
            </a:r>
            <a:r>
              <a:rPr lang="en-IN" sz="2400" i="0" dirty="0">
                <a:solidFill>
                  <a:srgbClr val="1F2328"/>
                </a:solidFill>
                <a:effectLst/>
                <a:latin typeface="+mj-lt"/>
              </a:rPr>
              <a:t>Object Detection For Autonomous Vehicles</a:t>
            </a:r>
          </a:p>
          <a:p>
            <a:pPr marL="0" lvl="0" indent="0" algn="l" rtl="0">
              <a:spcBef>
                <a:spcPts val="0"/>
              </a:spcBef>
              <a:spcAft>
                <a:spcPts val="0"/>
              </a:spcAft>
              <a:buNone/>
            </a:pPr>
            <a:endParaRPr sz="800" dirty="0">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0" y="0"/>
            <a:ext cx="9143997" cy="5143490"/>
          </a:xfrm>
          <a:prstGeom prst="rect">
            <a:avLst/>
          </a:prstGeom>
          <a:noFill/>
          <a:ln>
            <a:noFill/>
          </a:ln>
        </p:spPr>
      </p:pic>
      <p:pic>
        <p:nvPicPr>
          <p:cNvPr id="134" name="Google Shape;134;p23"/>
          <p:cNvPicPr preferRelativeResize="0"/>
          <p:nvPr/>
        </p:nvPicPr>
        <p:blipFill rotWithShape="1">
          <a:blip r:embed="rId4">
            <a:alphaModFix/>
          </a:blip>
          <a:srcRect b="87616"/>
          <a:stretch/>
        </p:blipFill>
        <p:spPr>
          <a:xfrm>
            <a:off x="0" y="0"/>
            <a:ext cx="9144003" cy="636926"/>
          </a:xfrm>
          <a:prstGeom prst="rect">
            <a:avLst/>
          </a:prstGeom>
          <a:noFill/>
          <a:ln>
            <a:noFill/>
          </a:ln>
        </p:spPr>
      </p:pic>
      <p:sp>
        <p:nvSpPr>
          <p:cNvPr id="135" name="Google Shape;135;p23"/>
          <p:cNvSpPr txBox="1"/>
          <p:nvPr/>
        </p:nvSpPr>
        <p:spPr>
          <a:xfrm>
            <a:off x="3486615" y="2289247"/>
            <a:ext cx="4430750" cy="323701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GB" sz="4000" b="1" dirty="0">
                <a:solidFill>
                  <a:srgbClr val="39E2FF"/>
                </a:solidFill>
                <a:latin typeface="Montserrat"/>
                <a:ea typeface="Montserrat"/>
                <a:cs typeface="Montserrat"/>
                <a:sym typeface="Montserrat"/>
              </a:rPr>
              <a:t>THANK YOU</a:t>
            </a:r>
          </a:p>
          <a:p>
            <a:pPr marL="514350" lvl="0" indent="-514350" algn="ctr" rtl="0">
              <a:lnSpc>
                <a:spcPct val="115000"/>
              </a:lnSpc>
              <a:spcBef>
                <a:spcPts val="0"/>
              </a:spcBef>
              <a:spcAft>
                <a:spcPts val="1200"/>
              </a:spcAft>
              <a:buAutoNum type="arabicPeriod"/>
            </a:pPr>
            <a:endParaRPr lang="en-GB" sz="1600" b="1" dirty="0">
              <a:solidFill>
                <a:srgbClr val="39E2FF"/>
              </a:solidFill>
              <a:latin typeface="Montserrat"/>
              <a:ea typeface="Montserrat"/>
              <a:cs typeface="Montserrat"/>
              <a:sym typeface="Montserrat"/>
            </a:endParaRPr>
          </a:p>
          <a:p>
            <a:pPr marL="514350" lvl="0" indent="-514350" algn="ctr" rtl="0">
              <a:lnSpc>
                <a:spcPct val="115000"/>
              </a:lnSpc>
              <a:spcBef>
                <a:spcPts val="0"/>
              </a:spcBef>
              <a:spcAft>
                <a:spcPts val="1200"/>
              </a:spcAft>
              <a:buAutoNum type="arabicPeriod"/>
            </a:pPr>
            <a:endParaRPr lang="en-GB" sz="2600" b="1" dirty="0">
              <a:solidFill>
                <a:srgbClr val="39E2FF"/>
              </a:solidFill>
              <a:latin typeface="Montserrat"/>
              <a:ea typeface="Montserrat"/>
              <a:cs typeface="Montserrat"/>
              <a:sym typeface="Montserrat"/>
            </a:endParaRPr>
          </a:p>
          <a:p>
            <a:pPr marL="514350" lvl="0" indent="-514350" algn="ctr" rtl="0">
              <a:lnSpc>
                <a:spcPct val="115000"/>
              </a:lnSpc>
              <a:spcBef>
                <a:spcPts val="0"/>
              </a:spcBef>
              <a:spcAft>
                <a:spcPts val="1200"/>
              </a:spcAft>
              <a:buAutoNum type="arabicPeriod"/>
            </a:pPr>
            <a:endParaRPr lang="en-GB" sz="2600" b="1" dirty="0">
              <a:solidFill>
                <a:srgbClr val="39E2FF"/>
              </a:solidFill>
              <a:latin typeface="Montserrat"/>
              <a:ea typeface="Montserrat"/>
              <a:cs typeface="Montserrat"/>
              <a:sym typeface="Montserrat"/>
            </a:endParaRPr>
          </a:p>
          <a:p>
            <a:pPr marL="0" lvl="0" indent="0" algn="ctr" rtl="0">
              <a:lnSpc>
                <a:spcPct val="115000"/>
              </a:lnSpc>
              <a:spcBef>
                <a:spcPts val="0"/>
              </a:spcBef>
              <a:spcAft>
                <a:spcPts val="1200"/>
              </a:spcAft>
              <a:buNone/>
            </a:pPr>
            <a:endParaRPr sz="2100" b="1" dirty="0">
              <a:solidFill>
                <a:srgbClr val="39E2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70" name="Google Shape;70;p15"/>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71" name="Google Shape;71;p15"/>
          <p:cNvSpPr txBox="1"/>
          <p:nvPr/>
        </p:nvSpPr>
        <p:spPr>
          <a:xfrm>
            <a:off x="311700" y="710150"/>
            <a:ext cx="8520600" cy="3416400"/>
          </a:xfrm>
          <a:prstGeom prst="rect">
            <a:avLst/>
          </a:prstGeom>
          <a:noFill/>
          <a:ln>
            <a:noFill/>
          </a:ln>
        </p:spPr>
        <p:txBody>
          <a:bodyPr spcFirstLastPara="1" wrap="square" lIns="91425" tIns="91425" rIns="91425" bIns="91425" anchor="t" anchorCtr="0">
            <a:normAutofit fontScale="92500" lnSpcReduction="20000"/>
          </a:bodyPr>
          <a:lstStyle/>
          <a:p>
            <a:pPr lvl="0" algn="ctr" rtl="0">
              <a:lnSpc>
                <a:spcPct val="115000"/>
              </a:lnSpc>
              <a:spcBef>
                <a:spcPts val="0"/>
              </a:spcBef>
              <a:spcAft>
                <a:spcPts val="1200"/>
              </a:spcAft>
            </a:pPr>
            <a:r>
              <a:rPr lang="en-GB" sz="3000" dirty="0">
                <a:solidFill>
                  <a:srgbClr val="434343"/>
                </a:solidFill>
                <a:latin typeface="Montserrat SemiBold"/>
                <a:ea typeface="Montserrat SemiBold"/>
                <a:cs typeface="Montserrat SemiBold"/>
                <a:sym typeface="Montserrat SemiBold"/>
              </a:rPr>
              <a:t>Brief about the Idea</a:t>
            </a:r>
          </a:p>
          <a:p>
            <a:pPr marL="285750" lvl="0" indent="-285750" rtl="0">
              <a:lnSpc>
                <a:spcPct val="115000"/>
              </a:lnSpc>
              <a:spcBef>
                <a:spcPts val="0"/>
              </a:spcBef>
              <a:spcAft>
                <a:spcPts val="1200"/>
              </a:spcAft>
              <a:buFont typeface="Arial" panose="020B0604020202020204" pitchFamily="34" charset="0"/>
              <a:buChar char="•"/>
            </a:pPr>
            <a:r>
              <a:rPr lang="en-US" sz="2200" b="0" i="0" dirty="0">
                <a:solidFill>
                  <a:srgbClr val="1F2328"/>
                </a:solidFill>
                <a:effectLst/>
                <a:latin typeface="+mj-lt"/>
              </a:rPr>
              <a:t>The input dataset is a combination of various datasets that we will be using for the problem statement. Preprocessing the dataset includes </a:t>
            </a:r>
            <a:r>
              <a:rPr lang="en-US" sz="2200" b="0" i="0" dirty="0" err="1">
                <a:solidFill>
                  <a:srgbClr val="1F2328"/>
                </a:solidFill>
                <a:effectLst/>
                <a:latin typeface="+mj-lt"/>
              </a:rPr>
              <a:t>Normalisation</a:t>
            </a:r>
            <a:r>
              <a:rPr lang="en-US" sz="2200" b="0" i="0" dirty="0">
                <a:solidFill>
                  <a:srgbClr val="1F2328"/>
                </a:solidFill>
                <a:effectLst/>
                <a:latin typeface="+mj-lt"/>
              </a:rPr>
              <a:t> and Augmentation.</a:t>
            </a:r>
          </a:p>
          <a:p>
            <a:pPr marL="285750" lvl="0" indent="-285750" rtl="0">
              <a:lnSpc>
                <a:spcPct val="115000"/>
              </a:lnSpc>
              <a:spcBef>
                <a:spcPts val="0"/>
              </a:spcBef>
              <a:spcAft>
                <a:spcPts val="1200"/>
              </a:spcAft>
              <a:buFont typeface="Arial" panose="020B0604020202020204" pitchFamily="34" charset="0"/>
              <a:buChar char="•"/>
            </a:pPr>
            <a:r>
              <a:rPr lang="en-US" sz="2200" b="0" i="0" dirty="0">
                <a:solidFill>
                  <a:srgbClr val="1F2328"/>
                </a:solidFill>
                <a:effectLst/>
                <a:latin typeface="+mj-lt"/>
              </a:rPr>
              <a:t>The dataset is then split into three parts mainly Training(80%), Testing(10%) and Validation(10%) datasets.</a:t>
            </a:r>
          </a:p>
          <a:p>
            <a:pPr marL="285750" lvl="0" indent="-285750" rtl="0">
              <a:lnSpc>
                <a:spcPct val="115000"/>
              </a:lnSpc>
              <a:spcBef>
                <a:spcPts val="0"/>
              </a:spcBef>
              <a:spcAft>
                <a:spcPts val="1200"/>
              </a:spcAft>
              <a:buFont typeface="Arial" panose="020B0604020202020204" pitchFamily="34" charset="0"/>
              <a:buChar char="•"/>
            </a:pPr>
            <a:r>
              <a:rPr lang="en-US" sz="2200" b="0" i="0" dirty="0">
                <a:solidFill>
                  <a:srgbClr val="1F2328"/>
                </a:solidFill>
                <a:effectLst/>
                <a:latin typeface="+mj-lt"/>
              </a:rPr>
              <a:t>The model then classifies, detects and segments the object accordingly.</a:t>
            </a:r>
            <a:endParaRPr lang="en-GB" sz="1700" dirty="0">
              <a:solidFill>
                <a:srgbClr val="434343"/>
              </a:solidFill>
              <a:latin typeface="+mj-lt"/>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103" name="Google Shape;103;p19"/>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04" name="Google Shape;104;p19"/>
          <p:cNvSpPr txBox="1"/>
          <p:nvPr/>
        </p:nvSpPr>
        <p:spPr>
          <a:xfrm>
            <a:off x="2998800" y="417004"/>
            <a:ext cx="3146400" cy="50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GB" sz="1900" dirty="0">
                <a:solidFill>
                  <a:srgbClr val="434343"/>
                </a:solidFill>
                <a:latin typeface="Montserrat SemiBold"/>
                <a:ea typeface="Montserrat SemiBold"/>
                <a:cs typeface="Montserrat SemiBold"/>
                <a:sym typeface="Montserrat SemiBold"/>
              </a:rPr>
              <a:t>Process Flow Diagram</a:t>
            </a:r>
            <a:endParaRPr sz="1900" dirty="0">
              <a:solidFill>
                <a:srgbClr val="434343"/>
              </a:solidFill>
              <a:latin typeface="Montserrat SemiBold"/>
              <a:ea typeface="Montserrat SemiBold"/>
              <a:cs typeface="Montserrat SemiBold"/>
              <a:sym typeface="Montserrat SemiBold"/>
            </a:endParaRPr>
          </a:p>
        </p:txBody>
      </p:sp>
      <p:pic>
        <p:nvPicPr>
          <p:cNvPr id="3" name="Picture 2">
            <a:extLst>
              <a:ext uri="{FF2B5EF4-FFF2-40B4-BE49-F238E27FC236}">
                <a16:creationId xmlns:a16="http://schemas.microsoft.com/office/drawing/2014/main" id="{0A3DB1B7-AE4C-1351-5555-D8C9B05A6E66}"/>
              </a:ext>
            </a:extLst>
          </p:cNvPr>
          <p:cNvPicPr>
            <a:picLocks noChangeAspect="1"/>
          </p:cNvPicPr>
          <p:nvPr/>
        </p:nvPicPr>
        <p:blipFill>
          <a:blip r:embed="rId5"/>
          <a:stretch>
            <a:fillRect/>
          </a:stretch>
        </p:blipFill>
        <p:spPr>
          <a:xfrm>
            <a:off x="2209251" y="919804"/>
            <a:ext cx="4725498" cy="35985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6"/>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77" name="Google Shape;77;p16"/>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78" name="Google Shape;78;p16"/>
          <p:cNvSpPr txBox="1"/>
          <p:nvPr/>
        </p:nvSpPr>
        <p:spPr>
          <a:xfrm>
            <a:off x="3521834" y="611335"/>
            <a:ext cx="2150420" cy="72855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800"/>
              <a:buFont typeface="Arial"/>
              <a:buNone/>
            </a:pPr>
            <a:r>
              <a:rPr lang="en-GB" sz="2400" dirty="0">
                <a:solidFill>
                  <a:srgbClr val="434343"/>
                </a:solidFill>
                <a:latin typeface="Montserrat SemiBold"/>
                <a:ea typeface="Montserrat SemiBold"/>
                <a:cs typeface="Montserrat SemiBold"/>
                <a:sym typeface="Montserrat SemiBold"/>
              </a:rPr>
              <a:t>Opportunity</a:t>
            </a:r>
            <a:endParaRPr sz="2400" dirty="0">
              <a:solidFill>
                <a:srgbClr val="434343"/>
              </a:solidFill>
              <a:latin typeface="Montserrat SemiBold"/>
              <a:ea typeface="Montserrat SemiBold"/>
              <a:cs typeface="Montserrat SemiBold"/>
              <a:sym typeface="Montserrat SemiBold"/>
            </a:endParaRPr>
          </a:p>
        </p:txBody>
      </p:sp>
      <p:sp>
        <p:nvSpPr>
          <p:cNvPr id="80" name="Google Shape;80;p16"/>
          <p:cNvSpPr txBox="1"/>
          <p:nvPr/>
        </p:nvSpPr>
        <p:spPr>
          <a:xfrm>
            <a:off x="542661" y="975613"/>
            <a:ext cx="7716676" cy="6338628"/>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1200"/>
              </a:spcBef>
              <a:spcAft>
                <a:spcPts val="1200"/>
              </a:spcAft>
              <a:buFont typeface="Arial" panose="020B0604020202020204" pitchFamily="34" charset="0"/>
              <a:buChar char="•"/>
            </a:pPr>
            <a:r>
              <a:rPr lang="en-US" sz="1800" b="0" i="0" dirty="0">
                <a:solidFill>
                  <a:srgbClr val="202124"/>
                </a:solidFill>
                <a:effectLst/>
                <a:latin typeface="+mj-lt"/>
              </a:rPr>
              <a:t>Object detection provides opportunity to identify and track other vehicles, pedestrians, and obstacles in the road, allowing them to navigate safely and avoid collisions.</a:t>
            </a:r>
          </a:p>
          <a:p>
            <a:pPr marL="285750" lvl="0" indent="-285750" algn="l" rtl="0">
              <a:lnSpc>
                <a:spcPct val="115000"/>
              </a:lnSpc>
              <a:spcBef>
                <a:spcPts val="1200"/>
              </a:spcBef>
              <a:spcAft>
                <a:spcPts val="1200"/>
              </a:spcAft>
              <a:buFont typeface="Arial" panose="020B0604020202020204" pitchFamily="34" charset="0"/>
              <a:buChar char="•"/>
            </a:pPr>
            <a:r>
              <a:rPr lang="en-US" sz="1800" dirty="0">
                <a:solidFill>
                  <a:srgbClr val="202124"/>
                </a:solidFill>
                <a:latin typeface="+mj-lt"/>
              </a:rPr>
              <a:t>T</a:t>
            </a:r>
            <a:r>
              <a:rPr lang="en-US" sz="1800" b="0" i="0" dirty="0">
                <a:solidFill>
                  <a:srgbClr val="202124"/>
                </a:solidFill>
                <a:effectLst/>
                <a:latin typeface="+mj-lt"/>
              </a:rPr>
              <a:t>o solve the problem our neural network </a:t>
            </a:r>
            <a:r>
              <a:rPr lang="en-US" sz="1800" b="0" i="0" dirty="0" err="1">
                <a:solidFill>
                  <a:srgbClr val="202124"/>
                </a:solidFill>
                <a:effectLst/>
                <a:latin typeface="+mj-lt"/>
              </a:rPr>
              <a:t>classifies,detects</a:t>
            </a:r>
            <a:r>
              <a:rPr lang="en-US" sz="1800" b="0" i="0" dirty="0">
                <a:solidFill>
                  <a:srgbClr val="202124"/>
                </a:solidFill>
                <a:effectLst/>
                <a:latin typeface="+mj-lt"/>
              </a:rPr>
              <a:t> and uses semantic segmentation</a:t>
            </a:r>
          </a:p>
          <a:p>
            <a:pPr marL="285750" lvl="0" indent="-285750" algn="l" rtl="0">
              <a:lnSpc>
                <a:spcPct val="115000"/>
              </a:lnSpc>
              <a:spcBef>
                <a:spcPts val="1200"/>
              </a:spcBef>
              <a:spcAft>
                <a:spcPts val="1200"/>
              </a:spcAft>
              <a:buFont typeface="Arial" panose="020B0604020202020204" pitchFamily="34" charset="0"/>
              <a:buChar char="•"/>
            </a:pPr>
            <a:r>
              <a:rPr lang="en-US" sz="1800" dirty="0">
                <a:solidFill>
                  <a:srgbClr val="202124"/>
                </a:solidFill>
                <a:latin typeface="+mj-lt"/>
              </a:rPr>
              <a:t>H</a:t>
            </a:r>
            <a:r>
              <a:rPr lang="en-US" sz="1800" b="0" i="0" dirty="0">
                <a:solidFill>
                  <a:srgbClr val="202124"/>
                </a:solidFill>
                <a:effectLst/>
                <a:latin typeface="+mj-lt"/>
              </a:rPr>
              <a:t>ow does it classifies? The CNN achieves this by using convolutional layers to extract relevant features from the input image, and then passing those features through fully connected layers to produce the final classification.</a:t>
            </a:r>
          </a:p>
          <a:p>
            <a:pPr marL="285750" lvl="0" indent="-285750" algn="l" rtl="0">
              <a:lnSpc>
                <a:spcPct val="115000"/>
              </a:lnSpc>
              <a:spcBef>
                <a:spcPts val="1200"/>
              </a:spcBef>
              <a:spcAft>
                <a:spcPts val="1200"/>
              </a:spcAft>
              <a:buFont typeface="Arial" panose="020B0604020202020204" pitchFamily="34" charset="0"/>
              <a:buChar char="•"/>
            </a:pPr>
            <a:endParaRPr lang="en-US" dirty="0">
              <a:solidFill>
                <a:srgbClr val="434343"/>
              </a:solidFill>
              <a:latin typeface="Montserrat Medium"/>
              <a:ea typeface="Montserrat Medium"/>
              <a:cs typeface="Montserrat Medium"/>
              <a:sym typeface="Montserrat Medium"/>
            </a:endParaRPr>
          </a:p>
          <a:p>
            <a:pPr marL="285750" lvl="0" indent="-285750" algn="l" rtl="0">
              <a:lnSpc>
                <a:spcPct val="115000"/>
              </a:lnSpc>
              <a:spcBef>
                <a:spcPts val="1200"/>
              </a:spcBef>
              <a:spcAft>
                <a:spcPts val="1200"/>
              </a:spcAft>
              <a:buFont typeface="Arial" panose="020B0604020202020204" pitchFamily="34" charset="0"/>
              <a:buChar char="•"/>
            </a:pPr>
            <a:endParaRPr lang="en-GB" sz="1800" dirty="0">
              <a:solidFill>
                <a:srgbClr val="434343"/>
              </a:solidFill>
              <a:latin typeface="Montserrat Medium"/>
              <a:ea typeface="Montserrat Medium"/>
              <a:cs typeface="Montserrat Medium"/>
              <a:sym typeface="Montserrat Medium"/>
            </a:endParaRPr>
          </a:p>
          <a:p>
            <a:pPr marL="0" lvl="0" indent="0" algn="l" rtl="0">
              <a:lnSpc>
                <a:spcPct val="115000"/>
              </a:lnSpc>
              <a:spcBef>
                <a:spcPts val="1200"/>
              </a:spcBef>
              <a:spcAft>
                <a:spcPts val="1200"/>
              </a:spcAft>
              <a:buNone/>
            </a:pPr>
            <a:endParaRPr lang="en-GB" sz="1800" dirty="0">
              <a:solidFill>
                <a:srgbClr val="434343"/>
              </a:solidFill>
              <a:latin typeface="Montserrat Medium"/>
              <a:ea typeface="Montserrat Medium"/>
              <a:cs typeface="Montserrat Medium"/>
              <a:sym typeface="Montserrat Medium"/>
            </a:endParaRPr>
          </a:p>
          <a:p>
            <a:pPr marL="0" lvl="0" indent="0" algn="l" rtl="0">
              <a:lnSpc>
                <a:spcPct val="115000"/>
              </a:lnSpc>
              <a:spcBef>
                <a:spcPts val="1200"/>
              </a:spcBef>
              <a:spcAft>
                <a:spcPts val="1200"/>
              </a:spcAft>
              <a:buNone/>
            </a:pPr>
            <a:endParaRPr dirty="0">
              <a:solidFill>
                <a:srgbClr val="434343"/>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6C9507-E8C2-F46C-0C17-F6EAFD50EDBB}"/>
              </a:ext>
            </a:extLst>
          </p:cNvPr>
          <p:cNvPicPr>
            <a:picLocks noChangeAspect="1"/>
          </p:cNvPicPr>
          <p:nvPr/>
        </p:nvPicPr>
        <p:blipFill>
          <a:blip r:embed="rId2"/>
          <a:stretch>
            <a:fillRect/>
          </a:stretch>
        </p:blipFill>
        <p:spPr>
          <a:xfrm>
            <a:off x="0" y="60658"/>
            <a:ext cx="9144000" cy="633984"/>
          </a:xfrm>
          <a:prstGeom prst="rect">
            <a:avLst/>
          </a:prstGeom>
        </p:spPr>
      </p:pic>
      <p:sp>
        <p:nvSpPr>
          <p:cNvPr id="3" name="Text Placeholder 2">
            <a:extLst>
              <a:ext uri="{FF2B5EF4-FFF2-40B4-BE49-F238E27FC236}">
                <a16:creationId xmlns:a16="http://schemas.microsoft.com/office/drawing/2014/main" id="{856AFDD9-25B5-B100-A0AA-C90D9546258E}"/>
              </a:ext>
            </a:extLst>
          </p:cNvPr>
          <p:cNvSpPr>
            <a:spLocks noGrp="1"/>
          </p:cNvSpPr>
          <p:nvPr>
            <p:ph type="body" idx="1"/>
          </p:nvPr>
        </p:nvSpPr>
        <p:spPr/>
        <p:txBody>
          <a:bodyPr/>
          <a:lstStyle/>
          <a:p>
            <a:r>
              <a:rPr lang="en-US" dirty="0">
                <a:solidFill>
                  <a:schemeClr val="tx1"/>
                </a:solidFill>
              </a:rPr>
              <a:t>How does it detects? Approach for object detection is to use a region-based CNN, such as the Faster R-CNN or YOLO models.</a:t>
            </a:r>
          </a:p>
          <a:p>
            <a:pPr marL="114300" indent="0">
              <a:buNone/>
            </a:pPr>
            <a:endParaRPr lang="en-US" dirty="0">
              <a:solidFill>
                <a:schemeClr val="tx1"/>
              </a:solidFill>
            </a:endParaRPr>
          </a:p>
          <a:p>
            <a:r>
              <a:rPr lang="en-US" dirty="0">
                <a:solidFill>
                  <a:schemeClr val="tx1"/>
                </a:solidFill>
              </a:rPr>
              <a:t>How does it semantic segmentation? The CNN accomplishes this by using convolutional layers to extract feature maps from the input image, and then applying a series of convolutional and </a:t>
            </a:r>
            <a:r>
              <a:rPr lang="en-US" dirty="0" err="1">
                <a:solidFill>
                  <a:schemeClr val="tx1"/>
                </a:solidFill>
              </a:rPr>
              <a:t>upsampling</a:t>
            </a:r>
            <a:r>
              <a:rPr lang="en-US" dirty="0">
                <a:solidFill>
                  <a:schemeClr val="tx1"/>
                </a:solidFill>
              </a:rPr>
              <a:t> layers to produce a dense classification map at the same resolution as the input image.</a:t>
            </a:r>
            <a:endParaRPr lang="en-IN" dirty="0">
              <a:solidFill>
                <a:schemeClr val="tx1"/>
              </a:solidFill>
            </a:endParaRPr>
          </a:p>
        </p:txBody>
      </p:sp>
      <p:pic>
        <p:nvPicPr>
          <p:cNvPr id="5" name="Picture 4">
            <a:extLst>
              <a:ext uri="{FF2B5EF4-FFF2-40B4-BE49-F238E27FC236}">
                <a16:creationId xmlns:a16="http://schemas.microsoft.com/office/drawing/2014/main" id="{5475F8E7-2954-F0C5-A108-BA1777ED4DA6}"/>
              </a:ext>
            </a:extLst>
          </p:cNvPr>
          <p:cNvPicPr>
            <a:picLocks noChangeAspect="1"/>
          </p:cNvPicPr>
          <p:nvPr/>
        </p:nvPicPr>
        <p:blipFill>
          <a:blip r:embed="rId3"/>
          <a:stretch>
            <a:fillRect/>
          </a:stretch>
        </p:blipFill>
        <p:spPr>
          <a:xfrm>
            <a:off x="0" y="4930141"/>
            <a:ext cx="9144000" cy="213359"/>
          </a:xfrm>
          <a:prstGeom prst="rect">
            <a:avLst/>
          </a:prstGeom>
        </p:spPr>
      </p:pic>
    </p:spTree>
    <p:extLst>
      <p:ext uri="{BB962C8B-B14F-4D97-AF65-F5344CB8AC3E}">
        <p14:creationId xmlns:p14="http://schemas.microsoft.com/office/powerpoint/2010/main" val="3726459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87" name="Google Shape;87;p17"/>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88" name="Google Shape;88;p17"/>
          <p:cNvSpPr txBox="1"/>
          <p:nvPr/>
        </p:nvSpPr>
        <p:spPr>
          <a:xfrm>
            <a:off x="1838400" y="740563"/>
            <a:ext cx="5467200" cy="47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770"/>
              <a:buNone/>
            </a:pPr>
            <a:r>
              <a:rPr lang="en-GB" sz="1960" dirty="0">
                <a:solidFill>
                  <a:srgbClr val="434343"/>
                </a:solidFill>
                <a:latin typeface="Montserrat SemiBold"/>
                <a:ea typeface="Montserrat SemiBold"/>
                <a:cs typeface="Montserrat SemiBold"/>
                <a:sym typeface="Montserrat SemiBold"/>
              </a:rPr>
              <a:t>List of features offered by the solution </a:t>
            </a:r>
            <a:endParaRPr sz="1960" dirty="0">
              <a:solidFill>
                <a:srgbClr val="434343"/>
              </a:solidFill>
              <a:latin typeface="Montserrat SemiBold"/>
              <a:ea typeface="Montserrat SemiBold"/>
              <a:cs typeface="Montserrat SemiBold"/>
              <a:sym typeface="Montserrat SemiBold"/>
            </a:endParaRPr>
          </a:p>
        </p:txBody>
      </p:sp>
      <p:pic>
        <p:nvPicPr>
          <p:cNvPr id="3" name="Picture 2">
            <a:extLst>
              <a:ext uri="{FF2B5EF4-FFF2-40B4-BE49-F238E27FC236}">
                <a16:creationId xmlns:a16="http://schemas.microsoft.com/office/drawing/2014/main" id="{ED9F606F-C924-82D7-C8A4-58E790968836}"/>
              </a:ext>
            </a:extLst>
          </p:cNvPr>
          <p:cNvPicPr>
            <a:picLocks noChangeAspect="1"/>
          </p:cNvPicPr>
          <p:nvPr/>
        </p:nvPicPr>
        <p:blipFill>
          <a:blip r:embed="rId5"/>
          <a:stretch>
            <a:fillRect/>
          </a:stretch>
        </p:blipFill>
        <p:spPr>
          <a:xfrm>
            <a:off x="2310161" y="1252429"/>
            <a:ext cx="4908395" cy="36812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95" name="Google Shape;95;p18"/>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96" name="Google Shape;96;p18"/>
          <p:cNvSpPr txBox="1"/>
          <p:nvPr/>
        </p:nvSpPr>
        <p:spPr>
          <a:xfrm>
            <a:off x="926983" y="690075"/>
            <a:ext cx="7015800" cy="878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800"/>
              <a:buFont typeface="Arial"/>
              <a:buNone/>
            </a:pPr>
            <a:r>
              <a:rPr lang="en-GB" sz="1900" dirty="0">
                <a:solidFill>
                  <a:srgbClr val="434343"/>
                </a:solidFill>
                <a:latin typeface="Montserrat SemiBold"/>
                <a:ea typeface="Montserrat SemiBold"/>
                <a:cs typeface="Montserrat SemiBold"/>
                <a:sym typeface="Montserrat SemiBold"/>
              </a:rPr>
              <a:t>List of </a:t>
            </a:r>
            <a:r>
              <a:rPr lang="en-GB" sz="1900" dirty="0" err="1">
                <a:solidFill>
                  <a:srgbClr val="434343"/>
                </a:solidFill>
                <a:latin typeface="Montserrat SemiBold"/>
                <a:ea typeface="Montserrat SemiBold"/>
                <a:cs typeface="Montserrat SemiBold"/>
                <a:sym typeface="Montserrat SemiBold"/>
              </a:rPr>
              <a:t>oneAPI</a:t>
            </a:r>
            <a:r>
              <a:rPr lang="en-GB" sz="1900" dirty="0">
                <a:solidFill>
                  <a:srgbClr val="434343"/>
                </a:solidFill>
                <a:latin typeface="Montserrat SemiBold"/>
                <a:ea typeface="Montserrat SemiBold"/>
                <a:cs typeface="Montserrat SemiBold"/>
                <a:sym typeface="Montserrat SemiBold"/>
              </a:rPr>
              <a:t> Ai Analytics Toolkits, its libraries and </a:t>
            </a:r>
            <a:endParaRPr sz="1900" dirty="0">
              <a:solidFill>
                <a:srgbClr val="434343"/>
              </a:solidFill>
              <a:latin typeface="Montserrat SemiBold"/>
              <a:ea typeface="Montserrat SemiBold"/>
              <a:cs typeface="Montserrat SemiBold"/>
              <a:sym typeface="Montserrat SemiBold"/>
            </a:endParaRPr>
          </a:p>
          <a:p>
            <a:pPr marL="0" lvl="0" indent="0" algn="ctr" rtl="0">
              <a:lnSpc>
                <a:spcPct val="115000"/>
              </a:lnSpc>
              <a:spcBef>
                <a:spcPts val="0"/>
              </a:spcBef>
              <a:spcAft>
                <a:spcPts val="0"/>
              </a:spcAft>
              <a:buClr>
                <a:schemeClr val="dk1"/>
              </a:buClr>
              <a:buSzPts val="1800"/>
              <a:buFont typeface="Arial"/>
              <a:buNone/>
            </a:pPr>
            <a:r>
              <a:rPr lang="en-GB" sz="1900" dirty="0">
                <a:solidFill>
                  <a:srgbClr val="434343"/>
                </a:solidFill>
                <a:latin typeface="Montserrat SemiBold"/>
                <a:ea typeface="Montserrat SemiBold"/>
                <a:cs typeface="Montserrat SemiBold"/>
                <a:sym typeface="Montserrat SemiBold"/>
              </a:rPr>
              <a:t>the SYCL/DPC++ Libraries used</a:t>
            </a:r>
            <a:endParaRPr sz="1900" dirty="0">
              <a:solidFill>
                <a:srgbClr val="434343"/>
              </a:solidFill>
              <a:latin typeface="Montserrat SemiBold"/>
              <a:ea typeface="Montserrat SemiBold"/>
              <a:cs typeface="Montserrat SemiBold"/>
              <a:sym typeface="Montserrat SemiBold"/>
            </a:endParaRPr>
          </a:p>
        </p:txBody>
      </p:sp>
      <p:sp>
        <p:nvSpPr>
          <p:cNvPr id="97" name="Google Shape;97;p18"/>
          <p:cNvSpPr txBox="1"/>
          <p:nvPr/>
        </p:nvSpPr>
        <p:spPr>
          <a:xfrm>
            <a:off x="452697" y="1473838"/>
            <a:ext cx="7622400" cy="1495764"/>
          </a:xfrm>
          <a:prstGeom prst="rect">
            <a:avLst/>
          </a:prstGeom>
          <a:noFill/>
          <a:ln>
            <a:noFill/>
          </a:ln>
        </p:spPr>
        <p:txBody>
          <a:bodyPr spcFirstLastPara="1" wrap="square" lIns="91425" tIns="91425" rIns="91425" bIns="91425" anchor="t" anchorCtr="0">
            <a:spAutoFit/>
          </a:bodyPr>
          <a:lstStyle/>
          <a:p>
            <a:pPr lvl="0" algn="l" rtl="0">
              <a:lnSpc>
                <a:spcPct val="115000"/>
              </a:lnSpc>
              <a:spcBef>
                <a:spcPts val="1200"/>
              </a:spcBef>
              <a:spcAft>
                <a:spcPts val="0"/>
              </a:spcAft>
            </a:pPr>
            <a:endParaRPr lang="en-US" sz="1600" b="0" i="0" dirty="0">
              <a:solidFill>
                <a:srgbClr val="1F2328"/>
              </a:solidFill>
              <a:effectLst/>
              <a:latin typeface="-apple-system"/>
            </a:endParaRPr>
          </a:p>
          <a:p>
            <a:pPr lvl="0" algn="l" rtl="0">
              <a:lnSpc>
                <a:spcPct val="115000"/>
              </a:lnSpc>
              <a:spcBef>
                <a:spcPts val="1200"/>
              </a:spcBef>
              <a:spcAft>
                <a:spcPts val="0"/>
              </a:spcAft>
            </a:pPr>
            <a:endParaRPr lang="en-IN" sz="1600" dirty="0">
              <a:solidFill>
                <a:srgbClr val="1F2328"/>
              </a:solidFill>
              <a:latin typeface="-apple-system"/>
            </a:endParaRPr>
          </a:p>
          <a:p>
            <a:pPr lvl="0" algn="l" rtl="0">
              <a:lnSpc>
                <a:spcPct val="115000"/>
              </a:lnSpc>
              <a:spcBef>
                <a:spcPts val="1200"/>
              </a:spcBef>
              <a:spcAft>
                <a:spcPts val="0"/>
              </a:spcAft>
            </a:pPr>
            <a:endParaRPr lang="en-IN" sz="1600" b="0" i="0" dirty="0">
              <a:solidFill>
                <a:srgbClr val="1F2328"/>
              </a:solidFill>
              <a:effectLst/>
              <a:latin typeface="-apple-system"/>
            </a:endParaRPr>
          </a:p>
        </p:txBody>
      </p:sp>
      <p:graphicFrame>
        <p:nvGraphicFramePr>
          <p:cNvPr id="6" name="Table 6">
            <a:extLst>
              <a:ext uri="{FF2B5EF4-FFF2-40B4-BE49-F238E27FC236}">
                <a16:creationId xmlns:a16="http://schemas.microsoft.com/office/drawing/2014/main" id="{5815D729-B4E2-F0C8-F812-56AA8E50F954}"/>
              </a:ext>
            </a:extLst>
          </p:cNvPr>
          <p:cNvGraphicFramePr>
            <a:graphicFrameLocks noGrp="1"/>
          </p:cNvGraphicFramePr>
          <p:nvPr>
            <p:extLst>
              <p:ext uri="{D42A27DB-BD31-4B8C-83A1-F6EECF244321}">
                <p14:modId xmlns:p14="http://schemas.microsoft.com/office/powerpoint/2010/main" val="1994131749"/>
              </p:ext>
            </p:extLst>
          </p:nvPr>
        </p:nvGraphicFramePr>
        <p:xfrm>
          <a:off x="1524000" y="1799064"/>
          <a:ext cx="6096000" cy="300215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65582044"/>
                    </a:ext>
                  </a:extLst>
                </a:gridCol>
                <a:gridCol w="3048000">
                  <a:extLst>
                    <a:ext uri="{9D8B030D-6E8A-4147-A177-3AD203B41FA5}">
                      <a16:colId xmlns:a16="http://schemas.microsoft.com/office/drawing/2014/main" val="4294616113"/>
                    </a:ext>
                  </a:extLst>
                </a:gridCol>
              </a:tblGrid>
              <a:tr h="815278">
                <a:tc>
                  <a:txBody>
                    <a:bodyPr/>
                    <a:lstStyle/>
                    <a:p>
                      <a:r>
                        <a:rPr lang="en-US" dirty="0"/>
                        <a:t>Tools </a:t>
                      </a:r>
                      <a:endParaRPr lang="en-IN" dirty="0"/>
                    </a:p>
                  </a:txBody>
                  <a:tcPr/>
                </a:tc>
                <a:tc>
                  <a:txBody>
                    <a:bodyPr/>
                    <a:lstStyle/>
                    <a:p>
                      <a:r>
                        <a:rPr lang="en-US" dirty="0"/>
                        <a:t>Component</a:t>
                      </a:r>
                      <a:endParaRPr lang="en-IN" dirty="0"/>
                    </a:p>
                  </a:txBody>
                  <a:tcPr/>
                </a:tc>
                <a:extLst>
                  <a:ext uri="{0D108BD9-81ED-4DB2-BD59-A6C34878D82A}">
                    <a16:rowId xmlns:a16="http://schemas.microsoft.com/office/drawing/2014/main" val="846509857"/>
                  </a:ext>
                </a:extLst>
              </a:tr>
              <a:tr h="1016495">
                <a:tc>
                  <a:txBody>
                    <a:bodyPr/>
                    <a:lstStyle/>
                    <a:p>
                      <a:r>
                        <a:rPr lang="en-US" dirty="0"/>
                        <a:t>AI Analytics toolkit</a:t>
                      </a: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400" b="0" i="0" u="none" strike="noStrike" cap="none" dirty="0">
                          <a:solidFill>
                            <a:schemeClr val="dk1"/>
                          </a:solidFill>
                          <a:effectLst/>
                          <a:latin typeface="+mn-lt"/>
                          <a:ea typeface="+mn-ea"/>
                          <a:cs typeface="+mn-cs"/>
                          <a:sym typeface="Arial"/>
                        </a:rPr>
                        <a:t>Intel Optimization for TensorFlow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400" b="0" i="0" u="none" strike="noStrike" cap="none" dirty="0">
                          <a:solidFill>
                            <a:schemeClr val="dk1"/>
                          </a:solidFill>
                          <a:effectLst/>
                          <a:latin typeface="+mn-lt"/>
                          <a:ea typeface="+mn-ea"/>
                          <a:cs typeface="+mn-cs"/>
                          <a:sym typeface="Arial"/>
                        </a:rPr>
                        <a:t>Intel Neural Compressor</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400" b="0" i="0" u="none" strike="noStrike" cap="none" dirty="0">
                          <a:solidFill>
                            <a:schemeClr val="dk1"/>
                          </a:solidFill>
                          <a:effectLst/>
                          <a:latin typeface="+mn-lt"/>
                          <a:ea typeface="+mn-ea"/>
                          <a:cs typeface="+mn-cs"/>
                          <a:sym typeface="Arial"/>
                        </a:rPr>
                        <a:t>Intel Extension of Scikit-learn </a:t>
                      </a:r>
                    </a:p>
                    <a:p>
                      <a:pPr marL="285750" indent="-285750">
                        <a:buFont typeface="Arial" panose="020B0604020202020204" pitchFamily="34" charset="0"/>
                        <a:buChar char="•"/>
                      </a:pPr>
                      <a:r>
                        <a:rPr lang="en-IN" dirty="0"/>
                        <a:t>Intel Distribution of </a:t>
                      </a:r>
                      <a:r>
                        <a:rPr lang="en-IN" dirty="0" err="1"/>
                        <a:t>Modin</a:t>
                      </a:r>
                      <a:r>
                        <a:rPr lang="en-IN" dirty="0"/>
                        <a:t>(</a:t>
                      </a:r>
                      <a:r>
                        <a:rPr lang="en-IN" dirty="0" err="1"/>
                        <a:t>oneDAL</a:t>
                      </a:r>
                      <a:r>
                        <a:rPr lang="en-IN" dirty="0"/>
                        <a:t>)</a:t>
                      </a:r>
                    </a:p>
                  </a:txBody>
                  <a:tcPr/>
                </a:tc>
                <a:extLst>
                  <a:ext uri="{0D108BD9-81ED-4DB2-BD59-A6C34878D82A}">
                    <a16:rowId xmlns:a16="http://schemas.microsoft.com/office/drawing/2014/main" val="3685913738"/>
                  </a:ext>
                </a:extLst>
              </a:tr>
              <a:tr h="815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CPU and GPU processing</a:t>
                      </a:r>
                      <a:endParaRPr lang="en-IN" dirty="0"/>
                    </a:p>
                  </a:txBody>
                  <a:tcPr/>
                </a:tc>
                <a:tc>
                  <a:txBody>
                    <a:bodyPr/>
                    <a:lstStyle/>
                    <a:p>
                      <a:pPr marL="285750" indent="-285750">
                        <a:buFont typeface="Arial" panose="020B0604020202020204" pitchFamily="34" charset="0"/>
                        <a:buChar char="•"/>
                      </a:pPr>
                      <a:r>
                        <a:rPr lang="en-IN" sz="1400" b="0" i="0" u="none" strike="noStrike" cap="none" dirty="0">
                          <a:solidFill>
                            <a:schemeClr val="dk1"/>
                          </a:solidFill>
                          <a:effectLst/>
                          <a:latin typeface="+mn-lt"/>
                          <a:ea typeface="+mn-ea"/>
                          <a:cs typeface="+mn-cs"/>
                          <a:sym typeface="Arial"/>
                        </a:rPr>
                        <a:t>SYCL</a:t>
                      </a:r>
                    </a:p>
                    <a:p>
                      <a:pPr marL="285750" indent="-285750">
                        <a:buFont typeface="Arial" panose="020B0604020202020204" pitchFamily="34" charset="0"/>
                        <a:buChar char="•"/>
                      </a:pPr>
                      <a:r>
                        <a:rPr lang="en-IN" sz="1400" b="0" i="0" u="none" strike="noStrike" cap="none" dirty="0">
                          <a:solidFill>
                            <a:schemeClr val="dk1"/>
                          </a:solidFill>
                          <a:effectLst/>
                          <a:latin typeface="+mn-lt"/>
                          <a:ea typeface="+mn-ea"/>
                          <a:cs typeface="+mn-cs"/>
                          <a:sym typeface="Arial"/>
                        </a:rPr>
                        <a:t>DPC++</a:t>
                      </a:r>
                    </a:p>
                    <a:p>
                      <a:endParaRPr lang="en-IN" dirty="0"/>
                    </a:p>
                  </a:txBody>
                  <a:tcPr/>
                </a:tc>
                <a:extLst>
                  <a:ext uri="{0D108BD9-81ED-4DB2-BD59-A6C34878D82A}">
                    <a16:rowId xmlns:a16="http://schemas.microsoft.com/office/drawing/2014/main" val="19329237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119" name="Google Shape;119;p21"/>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20" name="Google Shape;120;p21"/>
          <p:cNvSpPr txBox="1"/>
          <p:nvPr/>
        </p:nvSpPr>
        <p:spPr>
          <a:xfrm>
            <a:off x="3120150" y="784800"/>
            <a:ext cx="2903700" cy="50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Clr>
                <a:schemeClr val="dk1"/>
              </a:buClr>
              <a:buSzPts val="1800"/>
              <a:buFont typeface="Arial"/>
              <a:buNone/>
            </a:pPr>
            <a:r>
              <a:rPr lang="en-GB" sz="1900" dirty="0">
                <a:solidFill>
                  <a:srgbClr val="434343"/>
                </a:solidFill>
                <a:latin typeface="Montserrat SemiBold"/>
                <a:ea typeface="Montserrat SemiBold"/>
                <a:cs typeface="Montserrat SemiBold"/>
                <a:sym typeface="Montserrat SemiBold"/>
              </a:rPr>
              <a:t>Technologies used</a:t>
            </a:r>
            <a:endParaRPr sz="1900" dirty="0">
              <a:solidFill>
                <a:srgbClr val="434343"/>
              </a:solidFill>
              <a:latin typeface="Montserrat SemiBold"/>
              <a:ea typeface="Montserrat SemiBold"/>
              <a:cs typeface="Montserrat SemiBold"/>
              <a:sym typeface="Montserrat SemiBold"/>
            </a:endParaRPr>
          </a:p>
        </p:txBody>
      </p:sp>
      <p:graphicFrame>
        <p:nvGraphicFramePr>
          <p:cNvPr id="2" name="Table 2">
            <a:extLst>
              <a:ext uri="{FF2B5EF4-FFF2-40B4-BE49-F238E27FC236}">
                <a16:creationId xmlns:a16="http://schemas.microsoft.com/office/drawing/2014/main" id="{8E031B55-6A31-3A0F-B7BF-2A942EADC748}"/>
              </a:ext>
            </a:extLst>
          </p:cNvPr>
          <p:cNvGraphicFramePr>
            <a:graphicFrameLocks noGrp="1"/>
          </p:cNvGraphicFramePr>
          <p:nvPr>
            <p:extLst>
              <p:ext uri="{D42A27DB-BD31-4B8C-83A1-F6EECF244321}">
                <p14:modId xmlns:p14="http://schemas.microsoft.com/office/powerpoint/2010/main" val="381629430"/>
              </p:ext>
            </p:extLst>
          </p:nvPr>
        </p:nvGraphicFramePr>
        <p:xfrm>
          <a:off x="1524000" y="1763513"/>
          <a:ext cx="6096000" cy="257931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092787598"/>
                    </a:ext>
                  </a:extLst>
                </a:gridCol>
                <a:gridCol w="3048000">
                  <a:extLst>
                    <a:ext uri="{9D8B030D-6E8A-4147-A177-3AD203B41FA5}">
                      <a16:colId xmlns:a16="http://schemas.microsoft.com/office/drawing/2014/main" val="109871088"/>
                    </a:ext>
                  </a:extLst>
                </a:gridCol>
              </a:tblGrid>
              <a:tr h="817216">
                <a:tc>
                  <a:txBody>
                    <a:bodyPr/>
                    <a:lstStyle/>
                    <a:p>
                      <a:r>
                        <a:rPr lang="en-US" dirty="0"/>
                        <a:t>Technology</a:t>
                      </a:r>
                      <a:endParaRPr lang="en-IN" dirty="0"/>
                    </a:p>
                  </a:txBody>
                  <a:tcPr/>
                </a:tc>
                <a:tc>
                  <a:txBody>
                    <a:bodyPr/>
                    <a:lstStyle/>
                    <a:p>
                      <a:r>
                        <a:rPr lang="en-US" dirty="0"/>
                        <a:t>Component</a:t>
                      </a:r>
                      <a:endParaRPr lang="en-IN" dirty="0"/>
                    </a:p>
                  </a:txBody>
                  <a:tcPr/>
                </a:tc>
                <a:extLst>
                  <a:ext uri="{0D108BD9-81ED-4DB2-BD59-A6C34878D82A}">
                    <a16:rowId xmlns:a16="http://schemas.microsoft.com/office/drawing/2014/main" val="808452595"/>
                  </a:ext>
                </a:extLst>
              </a:tr>
              <a:tr h="8172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Frameworks</a:t>
                      </a:r>
                    </a:p>
                    <a:p>
                      <a:endParaRPr lang="en-IN" dirty="0"/>
                    </a:p>
                  </a:txBody>
                  <a:tcPr/>
                </a:tc>
                <a:tc>
                  <a:txBody>
                    <a:bodyPr/>
                    <a:lstStyle/>
                    <a:p>
                      <a:pPr marL="285750" indent="-285750">
                        <a:buFont typeface="Arial" panose="020B0604020202020204" pitchFamily="34" charset="0"/>
                        <a:buChar char="•"/>
                      </a:pPr>
                      <a:r>
                        <a:rPr lang="en-IN" sz="1400" b="0" i="0" u="none" strike="noStrike" cap="none" dirty="0" err="1">
                          <a:solidFill>
                            <a:schemeClr val="dk1"/>
                          </a:solidFill>
                          <a:effectLst/>
                          <a:latin typeface="+mn-lt"/>
                          <a:ea typeface="+mn-ea"/>
                          <a:cs typeface="+mn-cs"/>
                          <a:sym typeface="Arial"/>
                        </a:rPr>
                        <a:t>Opencv</a:t>
                      </a:r>
                      <a:endParaRPr lang="en-IN" sz="1400" b="0" i="0" u="none" strike="noStrike" cap="none" dirty="0">
                        <a:solidFill>
                          <a:schemeClr val="dk1"/>
                        </a:solidFill>
                        <a:effectLst/>
                        <a:latin typeface="+mn-lt"/>
                        <a:ea typeface="+mn-ea"/>
                        <a:cs typeface="+mn-cs"/>
                        <a:sym typeface="Arial"/>
                      </a:endParaRPr>
                    </a:p>
                    <a:p>
                      <a:pPr marL="285750" indent="-285750">
                        <a:buFont typeface="Arial" panose="020B0604020202020204" pitchFamily="34" charset="0"/>
                        <a:buChar char="•"/>
                      </a:pPr>
                      <a:r>
                        <a:rPr lang="en-IN" sz="1400" b="0" i="0" u="none" strike="noStrike" cap="none" dirty="0" err="1">
                          <a:solidFill>
                            <a:schemeClr val="dk1"/>
                          </a:solidFill>
                          <a:effectLst/>
                          <a:latin typeface="+mn-lt"/>
                          <a:ea typeface="+mn-ea"/>
                          <a:cs typeface="+mn-cs"/>
                          <a:sym typeface="Arial"/>
                        </a:rPr>
                        <a:t>Tensorflow</a:t>
                      </a:r>
                      <a:endParaRPr lang="en-IN" sz="1400" b="0" i="0" u="none" strike="noStrike" cap="none" dirty="0">
                        <a:solidFill>
                          <a:schemeClr val="dk1"/>
                        </a:solidFill>
                        <a:effectLst/>
                        <a:latin typeface="+mn-lt"/>
                        <a:ea typeface="+mn-ea"/>
                        <a:cs typeface="+mn-cs"/>
                        <a:sym typeface="Arial"/>
                      </a:endParaRPr>
                    </a:p>
                    <a:p>
                      <a:pPr marL="285750" indent="-285750">
                        <a:buFont typeface="Arial" panose="020B0604020202020204" pitchFamily="34" charset="0"/>
                        <a:buChar char="•"/>
                      </a:pPr>
                      <a:r>
                        <a:rPr lang="en-IN" sz="1400" b="0" i="0" u="none" strike="noStrike" cap="none" dirty="0">
                          <a:solidFill>
                            <a:schemeClr val="dk1"/>
                          </a:solidFill>
                          <a:effectLst/>
                          <a:latin typeface="+mn-lt"/>
                          <a:ea typeface="+mn-ea"/>
                          <a:cs typeface="+mn-cs"/>
                          <a:sym typeface="Arial"/>
                        </a:rPr>
                        <a:t>scikit-learn</a:t>
                      </a:r>
                    </a:p>
                    <a:p>
                      <a:pPr marL="0" indent="0">
                        <a:buFont typeface="Arial" panose="020B0604020202020204" pitchFamily="34" charset="0"/>
                        <a:buNone/>
                      </a:pPr>
                      <a:endParaRPr lang="en-IN" dirty="0"/>
                    </a:p>
                  </a:txBody>
                  <a:tcPr/>
                </a:tc>
                <a:extLst>
                  <a:ext uri="{0D108BD9-81ED-4DB2-BD59-A6C34878D82A}">
                    <a16:rowId xmlns:a16="http://schemas.microsoft.com/office/drawing/2014/main" val="3643566639"/>
                  </a:ext>
                </a:extLst>
              </a:tr>
              <a:tr h="817216">
                <a:tc>
                  <a:txBody>
                    <a:bodyPr/>
                    <a:lstStyle/>
                    <a:p>
                      <a:r>
                        <a:rPr lang="en-US" dirty="0"/>
                        <a:t>Languages</a:t>
                      </a:r>
                      <a:endParaRPr lang="en-IN" dirty="0"/>
                    </a:p>
                  </a:txBody>
                  <a:tcPr/>
                </a:tc>
                <a:tc>
                  <a:txBody>
                    <a:bodyPr/>
                    <a:lstStyle/>
                    <a:p>
                      <a:pPr marL="285750" indent="-285750">
                        <a:buFont typeface="Arial" panose="020B0604020202020204" pitchFamily="34" charset="0"/>
                        <a:buChar char="•"/>
                      </a:pPr>
                      <a:r>
                        <a:rPr lang="en-US" dirty="0"/>
                        <a:t>Python</a:t>
                      </a:r>
                    </a:p>
                    <a:p>
                      <a:pPr marL="285750" indent="-285750">
                        <a:buFont typeface="Arial" panose="020B0604020202020204" pitchFamily="34" charset="0"/>
                        <a:buChar char="•"/>
                      </a:pPr>
                      <a:r>
                        <a:rPr lang="en-US" dirty="0"/>
                        <a:t>C++</a:t>
                      </a:r>
                      <a:endParaRPr lang="en-IN" dirty="0"/>
                    </a:p>
                  </a:txBody>
                  <a:tcPr/>
                </a:tc>
                <a:extLst>
                  <a:ext uri="{0D108BD9-81ED-4DB2-BD59-A6C34878D82A}">
                    <a16:rowId xmlns:a16="http://schemas.microsoft.com/office/drawing/2014/main" val="92144771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26F5-4A73-FA0B-CA5F-F049B7462A8F}"/>
              </a:ext>
            </a:extLst>
          </p:cNvPr>
          <p:cNvSpPr>
            <a:spLocks noGrp="1"/>
          </p:cNvSpPr>
          <p:nvPr>
            <p:ph type="title"/>
          </p:nvPr>
        </p:nvSpPr>
        <p:spPr>
          <a:xfrm>
            <a:off x="311700" y="1017349"/>
            <a:ext cx="8520600" cy="572700"/>
          </a:xfrm>
        </p:spPr>
        <p:txBody>
          <a:bodyPr>
            <a:normAutofit fontScale="90000"/>
          </a:bodyPr>
          <a:lstStyle/>
          <a:p>
            <a:r>
              <a:rPr lang="en-IN" dirty="0"/>
              <a:t>Team Members:</a:t>
            </a:r>
            <a:br>
              <a:rPr lang="en-IN" dirty="0"/>
            </a:br>
            <a:endParaRPr lang="en-IN" dirty="0"/>
          </a:p>
        </p:txBody>
      </p:sp>
      <p:sp>
        <p:nvSpPr>
          <p:cNvPr id="3" name="Text Placeholder 2">
            <a:extLst>
              <a:ext uri="{FF2B5EF4-FFF2-40B4-BE49-F238E27FC236}">
                <a16:creationId xmlns:a16="http://schemas.microsoft.com/office/drawing/2014/main" id="{53B325CC-C310-1E63-39D4-DB73BBB25975}"/>
              </a:ext>
            </a:extLst>
          </p:cNvPr>
          <p:cNvSpPr>
            <a:spLocks noGrp="1"/>
          </p:cNvSpPr>
          <p:nvPr>
            <p:ph type="body" idx="1"/>
          </p:nvPr>
        </p:nvSpPr>
        <p:spPr>
          <a:xfrm>
            <a:off x="311700" y="2029704"/>
            <a:ext cx="8520600" cy="3416400"/>
          </a:xfrm>
        </p:spPr>
        <p:txBody>
          <a:bodyPr/>
          <a:lstStyle/>
          <a:p>
            <a:pPr lvl="0" rtl="0">
              <a:lnSpc>
                <a:spcPct val="115000"/>
              </a:lnSpc>
              <a:spcBef>
                <a:spcPts val="0"/>
              </a:spcBef>
              <a:spcAft>
                <a:spcPts val="1200"/>
              </a:spcAft>
            </a:pPr>
            <a:r>
              <a:rPr lang="en-GB" sz="1800" b="1" dirty="0">
                <a:solidFill>
                  <a:schemeClr val="tx1"/>
                </a:solidFill>
                <a:latin typeface="Montserrat"/>
                <a:ea typeface="Montserrat"/>
                <a:cs typeface="Montserrat"/>
                <a:sym typeface="Montserrat"/>
              </a:rPr>
              <a:t>Varsha Nagarajan(</a:t>
            </a:r>
            <a:r>
              <a:rPr lang="en-IN" sz="1600" dirty="0">
                <a:solidFill>
                  <a:schemeClr val="tx1"/>
                </a:solidFill>
                <a:hlinkClick r:id="rId2">
                  <a:extLst>
                    <a:ext uri="{A12FA001-AC4F-418D-AE19-62706E023703}">
                      <ahyp:hlinkClr xmlns:ahyp="http://schemas.microsoft.com/office/drawing/2018/hyperlinkcolor" val="tx"/>
                    </a:ext>
                  </a:extLst>
                </a:hlinkClick>
              </a:rPr>
              <a:t>varsha-1004 (Varsha Nagarajan) (github.com)</a:t>
            </a:r>
            <a:r>
              <a:rPr lang="en-IN" sz="1600" dirty="0">
                <a:solidFill>
                  <a:schemeClr val="tx1"/>
                </a:solidFill>
              </a:rPr>
              <a:t>)</a:t>
            </a:r>
            <a:endParaRPr lang="en-GB" sz="1800" b="1" dirty="0">
              <a:solidFill>
                <a:schemeClr val="tx1"/>
              </a:solidFill>
              <a:latin typeface="Montserrat"/>
              <a:ea typeface="Montserrat"/>
              <a:cs typeface="Montserrat"/>
              <a:sym typeface="Montserrat"/>
            </a:endParaRPr>
          </a:p>
          <a:p>
            <a:pPr lvl="0" rtl="0">
              <a:lnSpc>
                <a:spcPct val="115000"/>
              </a:lnSpc>
              <a:spcBef>
                <a:spcPts val="0"/>
              </a:spcBef>
              <a:spcAft>
                <a:spcPts val="1200"/>
              </a:spcAft>
            </a:pPr>
            <a:r>
              <a:rPr lang="en-GB" sz="1800" b="1" dirty="0">
                <a:solidFill>
                  <a:schemeClr val="tx1"/>
                </a:solidFill>
                <a:latin typeface="Montserrat"/>
                <a:ea typeface="Montserrat"/>
                <a:cs typeface="Montserrat"/>
                <a:sym typeface="Montserrat"/>
              </a:rPr>
              <a:t>Himanshu Kumar(</a:t>
            </a:r>
            <a:r>
              <a:rPr lang="en-IN" sz="1800" dirty="0" err="1">
                <a:solidFill>
                  <a:schemeClr val="tx1"/>
                </a:solidFill>
                <a:hlinkClick r:id="rId3">
                  <a:extLst>
                    <a:ext uri="{A12FA001-AC4F-418D-AE19-62706E023703}">
                      <ahyp:hlinkClr xmlns:ahyp="http://schemas.microsoft.com/office/drawing/2018/hyperlinkcolor" val="tx"/>
                    </a:ext>
                  </a:extLst>
                </a:hlinkClick>
              </a:rPr>
              <a:t>hemnsue</a:t>
            </a:r>
            <a:r>
              <a:rPr lang="en-IN" sz="1800" dirty="0">
                <a:solidFill>
                  <a:schemeClr val="tx1"/>
                </a:solidFill>
                <a:hlinkClick r:id="rId3">
                  <a:extLst>
                    <a:ext uri="{A12FA001-AC4F-418D-AE19-62706E023703}">
                      <ahyp:hlinkClr xmlns:ahyp="http://schemas.microsoft.com/office/drawing/2018/hyperlinkcolor" val="tx"/>
                    </a:ext>
                  </a:extLst>
                </a:hlinkClick>
              </a:rPr>
              <a:t> (Himanshu Kumar) (github.com)</a:t>
            </a:r>
            <a:r>
              <a:rPr lang="en-IN" sz="1800" dirty="0">
                <a:solidFill>
                  <a:schemeClr val="tx1"/>
                </a:solidFill>
              </a:rPr>
              <a:t>)</a:t>
            </a:r>
            <a:endParaRPr lang="en-GB" sz="1400" b="1" dirty="0">
              <a:solidFill>
                <a:schemeClr val="tx1"/>
              </a:solidFill>
              <a:latin typeface="Montserrat"/>
              <a:ea typeface="Montserrat"/>
              <a:cs typeface="Montserrat"/>
              <a:sym typeface="Montserrat"/>
            </a:endParaRPr>
          </a:p>
          <a:p>
            <a:pPr lvl="0" rtl="0">
              <a:lnSpc>
                <a:spcPct val="115000"/>
              </a:lnSpc>
              <a:spcBef>
                <a:spcPts val="0"/>
              </a:spcBef>
              <a:spcAft>
                <a:spcPts val="1200"/>
              </a:spcAft>
            </a:pPr>
            <a:r>
              <a:rPr lang="en-GB" sz="1800" b="1" dirty="0">
                <a:solidFill>
                  <a:schemeClr val="tx1"/>
                </a:solidFill>
                <a:latin typeface="Montserrat"/>
                <a:ea typeface="Montserrat"/>
                <a:cs typeface="Montserrat"/>
                <a:sym typeface="Montserrat"/>
              </a:rPr>
              <a:t>Praveen Dev(</a:t>
            </a:r>
            <a:r>
              <a:rPr lang="en-IN" sz="1800" dirty="0">
                <a:solidFill>
                  <a:schemeClr val="tx1"/>
                </a:solidFill>
                <a:hlinkClick r:id="rId4">
                  <a:extLst>
                    <a:ext uri="{A12FA001-AC4F-418D-AE19-62706E023703}">
                      <ahyp:hlinkClr xmlns:ahyp="http://schemas.microsoft.com/office/drawing/2018/hyperlinkcolor" val="tx"/>
                    </a:ext>
                  </a:extLst>
                </a:hlinkClick>
              </a:rPr>
              <a:t>praveendev1313 (github.com)</a:t>
            </a:r>
            <a:r>
              <a:rPr lang="en-IN" sz="1800" dirty="0">
                <a:solidFill>
                  <a:schemeClr val="tx1"/>
                </a:solidFill>
              </a:rPr>
              <a:t>)</a:t>
            </a:r>
            <a:endParaRPr lang="en-GB" sz="1400" b="1" dirty="0">
              <a:solidFill>
                <a:schemeClr val="tx1"/>
              </a:solidFill>
              <a:latin typeface="Montserrat"/>
              <a:ea typeface="Montserrat"/>
              <a:cs typeface="Montserrat"/>
              <a:sym typeface="Montserrat"/>
            </a:endParaRPr>
          </a:p>
          <a:p>
            <a:pPr lvl="0" rtl="0">
              <a:lnSpc>
                <a:spcPct val="115000"/>
              </a:lnSpc>
              <a:spcBef>
                <a:spcPts val="0"/>
              </a:spcBef>
              <a:spcAft>
                <a:spcPts val="1200"/>
              </a:spcAft>
            </a:pPr>
            <a:r>
              <a:rPr lang="en-GB" sz="1800" b="1" dirty="0">
                <a:solidFill>
                  <a:schemeClr val="tx1"/>
                </a:solidFill>
                <a:latin typeface="Montserrat"/>
                <a:ea typeface="Montserrat"/>
                <a:cs typeface="Montserrat"/>
                <a:sym typeface="Montserrat"/>
              </a:rPr>
              <a:t>Aditya </a:t>
            </a:r>
            <a:r>
              <a:rPr lang="en-GB" sz="1800" b="1" dirty="0" err="1">
                <a:solidFill>
                  <a:schemeClr val="tx1"/>
                </a:solidFill>
                <a:latin typeface="Montserrat"/>
                <a:ea typeface="Montserrat"/>
                <a:cs typeface="Montserrat"/>
                <a:sym typeface="Montserrat"/>
              </a:rPr>
              <a:t>Jambhale</a:t>
            </a:r>
            <a:r>
              <a:rPr lang="en-GB" sz="1800" b="1" dirty="0">
                <a:solidFill>
                  <a:schemeClr val="tx1"/>
                </a:solidFill>
                <a:latin typeface="Montserrat"/>
                <a:ea typeface="Montserrat"/>
                <a:cs typeface="Montserrat"/>
                <a:sym typeface="Montserrat"/>
              </a:rPr>
              <a:t>(</a:t>
            </a:r>
            <a:r>
              <a:rPr lang="en-IN" sz="1800" dirty="0">
                <a:solidFill>
                  <a:schemeClr val="tx1"/>
                </a:solidFill>
                <a:hlinkClick r:id="rId5">
                  <a:extLst>
                    <a:ext uri="{A12FA001-AC4F-418D-AE19-62706E023703}">
                      <ahyp:hlinkClr xmlns:ahyp="http://schemas.microsoft.com/office/drawing/2018/hyperlinkcolor" val="tx"/>
                    </a:ext>
                  </a:extLst>
                </a:hlinkClick>
              </a:rPr>
              <a:t>adijams01 (Aditya </a:t>
            </a:r>
            <a:r>
              <a:rPr lang="en-IN" sz="1800" dirty="0" err="1">
                <a:solidFill>
                  <a:schemeClr val="tx1"/>
                </a:solidFill>
                <a:hlinkClick r:id="rId5">
                  <a:extLst>
                    <a:ext uri="{A12FA001-AC4F-418D-AE19-62706E023703}">
                      <ahyp:hlinkClr xmlns:ahyp="http://schemas.microsoft.com/office/drawing/2018/hyperlinkcolor" val="tx"/>
                    </a:ext>
                  </a:extLst>
                </a:hlinkClick>
              </a:rPr>
              <a:t>Jambhale</a:t>
            </a:r>
            <a:r>
              <a:rPr lang="en-IN" sz="1800" dirty="0">
                <a:solidFill>
                  <a:schemeClr val="tx1"/>
                </a:solidFill>
                <a:hlinkClick r:id="rId5">
                  <a:extLst>
                    <a:ext uri="{A12FA001-AC4F-418D-AE19-62706E023703}">
                      <ahyp:hlinkClr xmlns:ahyp="http://schemas.microsoft.com/office/drawing/2018/hyperlinkcolor" val="tx"/>
                    </a:ext>
                  </a:extLst>
                </a:hlinkClick>
              </a:rPr>
              <a:t>) (github.com)</a:t>
            </a:r>
            <a:r>
              <a:rPr lang="en-IN" b="1" dirty="0">
                <a:solidFill>
                  <a:schemeClr val="tx1"/>
                </a:solidFill>
              </a:rPr>
              <a:t>)</a:t>
            </a:r>
            <a:endParaRPr lang="en-GB" sz="1400" b="1" dirty="0">
              <a:solidFill>
                <a:schemeClr val="tx1"/>
              </a:solidFill>
              <a:latin typeface="Montserrat"/>
              <a:ea typeface="Montserrat"/>
              <a:cs typeface="Montserrat"/>
              <a:sym typeface="Montserrat"/>
            </a:endParaRPr>
          </a:p>
          <a:p>
            <a:endParaRPr lang="en-IN" dirty="0"/>
          </a:p>
        </p:txBody>
      </p:sp>
      <p:pic>
        <p:nvPicPr>
          <p:cNvPr id="4" name="Google Shape;118;p21">
            <a:extLst>
              <a:ext uri="{FF2B5EF4-FFF2-40B4-BE49-F238E27FC236}">
                <a16:creationId xmlns:a16="http://schemas.microsoft.com/office/drawing/2014/main" id="{14030E1B-440C-3971-EE06-61BFEF8E832E}"/>
              </a:ext>
            </a:extLst>
          </p:cNvPr>
          <p:cNvPicPr preferRelativeResize="0"/>
          <p:nvPr/>
        </p:nvPicPr>
        <p:blipFill rotWithShape="1">
          <a:blip r:embed="rId6">
            <a:alphaModFix/>
          </a:blip>
          <a:srcRect b="87616"/>
          <a:stretch/>
        </p:blipFill>
        <p:spPr>
          <a:xfrm>
            <a:off x="0" y="-59232"/>
            <a:ext cx="9144003" cy="636926"/>
          </a:xfrm>
          <a:prstGeom prst="rect">
            <a:avLst/>
          </a:prstGeom>
          <a:noFill/>
          <a:ln>
            <a:noFill/>
          </a:ln>
        </p:spPr>
      </p:pic>
      <p:pic>
        <p:nvPicPr>
          <p:cNvPr id="5" name="Google Shape;119;p21">
            <a:extLst>
              <a:ext uri="{FF2B5EF4-FFF2-40B4-BE49-F238E27FC236}">
                <a16:creationId xmlns:a16="http://schemas.microsoft.com/office/drawing/2014/main" id="{B2327F11-6E51-D6BC-B7C8-7E7DB556EEA1}"/>
              </a:ext>
            </a:extLst>
          </p:cNvPr>
          <p:cNvPicPr preferRelativeResize="0"/>
          <p:nvPr/>
        </p:nvPicPr>
        <p:blipFill rotWithShape="1">
          <a:blip r:embed="rId7">
            <a:alphaModFix/>
          </a:blip>
          <a:srcRect t="95921"/>
          <a:stretch/>
        </p:blipFill>
        <p:spPr>
          <a:xfrm>
            <a:off x="0" y="4933725"/>
            <a:ext cx="9144003" cy="209776"/>
          </a:xfrm>
          <a:prstGeom prst="rect">
            <a:avLst/>
          </a:prstGeom>
          <a:noFill/>
          <a:ln>
            <a:noFill/>
          </a:ln>
        </p:spPr>
      </p:pic>
    </p:spTree>
    <p:extLst>
      <p:ext uri="{BB962C8B-B14F-4D97-AF65-F5344CB8AC3E}">
        <p14:creationId xmlns:p14="http://schemas.microsoft.com/office/powerpoint/2010/main" val="40066291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356</Words>
  <Application>Microsoft Office PowerPoint</Application>
  <PresentationFormat>On-screen Show (16:9)</PresentationFormat>
  <Paragraphs>48</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Montserrat Medium</vt:lpstr>
      <vt:lpstr>-apple-system</vt:lpstr>
      <vt:lpstr>Montserrat</vt:lpstr>
      <vt:lpstr>Montserrat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Members: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Varsha Nagarajan</dc:creator>
  <cp:lastModifiedBy>Varsha Nagarajan</cp:lastModifiedBy>
  <cp:revision>7</cp:revision>
  <dcterms:modified xsi:type="dcterms:W3CDTF">2023-05-13T16:19:27Z</dcterms:modified>
</cp:coreProperties>
</file>