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39600188" cy="35999738"/>
  <p:notesSz cx="9144000" cy="6858000"/>
  <p:defaultTextStyle>
    <a:defPPr>
      <a:defRPr lang="en-US"/>
    </a:defPPr>
    <a:lvl1pPr marL="0" algn="l" defTabSz="3989200" rtl="0" eaLnBrk="1" latinLnBrk="0" hangingPunct="1">
      <a:defRPr sz="7819" kern="1200">
        <a:solidFill>
          <a:schemeClr val="tx1"/>
        </a:solidFill>
        <a:latin typeface="+mn-lt"/>
        <a:ea typeface="+mn-ea"/>
        <a:cs typeface="+mn-cs"/>
      </a:defRPr>
    </a:lvl1pPr>
    <a:lvl2pPr marL="1994601" algn="l" defTabSz="3989200" rtl="0" eaLnBrk="1" latinLnBrk="0" hangingPunct="1">
      <a:defRPr sz="7819" kern="1200">
        <a:solidFill>
          <a:schemeClr val="tx1"/>
        </a:solidFill>
        <a:latin typeface="+mn-lt"/>
        <a:ea typeface="+mn-ea"/>
        <a:cs typeface="+mn-cs"/>
      </a:defRPr>
    </a:lvl2pPr>
    <a:lvl3pPr marL="3989200" algn="l" defTabSz="3989200" rtl="0" eaLnBrk="1" latinLnBrk="0" hangingPunct="1">
      <a:defRPr sz="7819" kern="1200">
        <a:solidFill>
          <a:schemeClr val="tx1"/>
        </a:solidFill>
        <a:latin typeface="+mn-lt"/>
        <a:ea typeface="+mn-ea"/>
        <a:cs typeface="+mn-cs"/>
      </a:defRPr>
    </a:lvl3pPr>
    <a:lvl4pPr marL="5983801" algn="l" defTabSz="3989200" rtl="0" eaLnBrk="1" latinLnBrk="0" hangingPunct="1">
      <a:defRPr sz="7819" kern="1200">
        <a:solidFill>
          <a:schemeClr val="tx1"/>
        </a:solidFill>
        <a:latin typeface="+mn-lt"/>
        <a:ea typeface="+mn-ea"/>
        <a:cs typeface="+mn-cs"/>
      </a:defRPr>
    </a:lvl4pPr>
    <a:lvl5pPr marL="7978401" algn="l" defTabSz="3989200" rtl="0" eaLnBrk="1" latinLnBrk="0" hangingPunct="1">
      <a:defRPr sz="7819" kern="1200">
        <a:solidFill>
          <a:schemeClr val="tx1"/>
        </a:solidFill>
        <a:latin typeface="+mn-lt"/>
        <a:ea typeface="+mn-ea"/>
        <a:cs typeface="+mn-cs"/>
      </a:defRPr>
    </a:lvl5pPr>
    <a:lvl6pPr marL="9973002" algn="l" defTabSz="3989200" rtl="0" eaLnBrk="1" latinLnBrk="0" hangingPunct="1">
      <a:defRPr sz="7819" kern="1200">
        <a:solidFill>
          <a:schemeClr val="tx1"/>
        </a:solidFill>
        <a:latin typeface="+mn-lt"/>
        <a:ea typeface="+mn-ea"/>
        <a:cs typeface="+mn-cs"/>
      </a:defRPr>
    </a:lvl6pPr>
    <a:lvl7pPr marL="11967606" algn="l" defTabSz="3989200" rtl="0" eaLnBrk="1" latinLnBrk="0" hangingPunct="1">
      <a:defRPr sz="7819" kern="1200">
        <a:solidFill>
          <a:schemeClr val="tx1"/>
        </a:solidFill>
        <a:latin typeface="+mn-lt"/>
        <a:ea typeface="+mn-ea"/>
        <a:cs typeface="+mn-cs"/>
      </a:defRPr>
    </a:lvl7pPr>
    <a:lvl8pPr marL="13962202" algn="l" defTabSz="3989200" rtl="0" eaLnBrk="1" latinLnBrk="0" hangingPunct="1">
      <a:defRPr sz="7819" kern="1200">
        <a:solidFill>
          <a:schemeClr val="tx1"/>
        </a:solidFill>
        <a:latin typeface="+mn-lt"/>
        <a:ea typeface="+mn-ea"/>
        <a:cs typeface="+mn-cs"/>
      </a:defRPr>
    </a:lvl8pPr>
    <a:lvl9pPr marL="15956806" algn="l" defTabSz="3989200" rtl="0" eaLnBrk="1" latinLnBrk="0" hangingPunct="1">
      <a:defRPr sz="781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7" userDrawn="1">
          <p15:clr>
            <a:srgbClr val="A4A3A4"/>
          </p15:clr>
        </p15:guide>
        <p15:guide id="2" orient="horz" pos="315" userDrawn="1">
          <p15:clr>
            <a:srgbClr val="A4A3A4"/>
          </p15:clr>
        </p15:guide>
        <p15:guide id="3" orient="horz" pos="22047" userDrawn="1">
          <p15:clr>
            <a:srgbClr val="A4A3A4"/>
          </p15:clr>
        </p15:guide>
        <p15:guide id="4" orient="horz" userDrawn="1">
          <p15:clr>
            <a:srgbClr val="A4A3A4"/>
          </p15:clr>
        </p15:guide>
        <p15:guide id="5" pos="524" userDrawn="1">
          <p15:clr>
            <a:srgbClr val="A4A3A4"/>
          </p15:clr>
        </p15:guide>
        <p15:guide id="6" pos="24421" userDrawn="1">
          <p15:clr>
            <a:srgbClr val="A4A3A4"/>
          </p15:clr>
        </p15:guide>
        <p15:guide id="7" orient="horz" pos="3607" userDrawn="1">
          <p15:clr>
            <a:srgbClr val="A4A3A4"/>
          </p15:clr>
        </p15:guide>
        <p15:guide id="8" orient="horz" pos="22677" userDrawn="1">
          <p15:clr>
            <a:srgbClr val="A4A3A4"/>
          </p15:clr>
        </p15:guide>
        <p15:guide id="9" pos="288" userDrawn="1">
          <p15:clr>
            <a:srgbClr val="A4A3A4"/>
          </p15:clr>
        </p15:guide>
        <p15:guide id="10" pos="24945"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8C9"/>
    <a:srgbClr val="FEEACC"/>
    <a:srgbClr val="FEEBCF"/>
    <a:srgbClr val="E0442E"/>
    <a:srgbClr val="CDD2DE"/>
    <a:srgbClr val="F3F5FA"/>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3" d="100"/>
          <a:sy n="33" d="100"/>
        </p:scale>
        <p:origin x="2082" y="-576"/>
      </p:cViewPr>
      <p:guideLst>
        <p:guide orient="horz" pos="3627"/>
        <p:guide orient="horz" pos="315"/>
        <p:guide orient="horz" pos="22047"/>
        <p:guide orient="horz"/>
        <p:guide pos="524"/>
        <p:guide pos="24421"/>
        <p:guide orient="horz" pos="3607"/>
        <p:guide orient="horz" pos="22677"/>
        <p:guide pos="288"/>
        <p:guide pos="2494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12/10/2018</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12/10/2018</a:t>
            </a:fld>
            <a:endParaRPr lang="en-US" dirty="0"/>
          </a:p>
        </p:txBody>
      </p:sp>
      <p:sp>
        <p:nvSpPr>
          <p:cNvPr id="4" name="Slide Image Placeholder 3"/>
          <p:cNvSpPr>
            <a:spLocks noGrp="1" noRot="1" noChangeAspect="1"/>
          </p:cNvSpPr>
          <p:nvPr>
            <p:ph type="sldImg" idx="2"/>
          </p:nvPr>
        </p:nvSpPr>
        <p:spPr>
          <a:xfrm>
            <a:off x="3157538" y="514350"/>
            <a:ext cx="282892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989200" rtl="0" eaLnBrk="1" latinLnBrk="0" hangingPunct="1">
      <a:defRPr sz="5274" kern="1200">
        <a:solidFill>
          <a:schemeClr val="tx1"/>
        </a:solidFill>
        <a:latin typeface="+mn-lt"/>
        <a:ea typeface="+mn-ea"/>
        <a:cs typeface="+mn-cs"/>
      </a:defRPr>
    </a:lvl1pPr>
    <a:lvl2pPr marL="1994601" algn="l" defTabSz="3989200" rtl="0" eaLnBrk="1" latinLnBrk="0" hangingPunct="1">
      <a:defRPr sz="5274" kern="1200">
        <a:solidFill>
          <a:schemeClr val="tx1"/>
        </a:solidFill>
        <a:latin typeface="+mn-lt"/>
        <a:ea typeface="+mn-ea"/>
        <a:cs typeface="+mn-cs"/>
      </a:defRPr>
    </a:lvl2pPr>
    <a:lvl3pPr marL="3989200" algn="l" defTabSz="3989200" rtl="0" eaLnBrk="1" latinLnBrk="0" hangingPunct="1">
      <a:defRPr sz="5274" kern="1200">
        <a:solidFill>
          <a:schemeClr val="tx1"/>
        </a:solidFill>
        <a:latin typeface="+mn-lt"/>
        <a:ea typeface="+mn-ea"/>
        <a:cs typeface="+mn-cs"/>
      </a:defRPr>
    </a:lvl3pPr>
    <a:lvl4pPr marL="5983801" algn="l" defTabSz="3989200" rtl="0" eaLnBrk="1" latinLnBrk="0" hangingPunct="1">
      <a:defRPr sz="5274" kern="1200">
        <a:solidFill>
          <a:schemeClr val="tx1"/>
        </a:solidFill>
        <a:latin typeface="+mn-lt"/>
        <a:ea typeface="+mn-ea"/>
        <a:cs typeface="+mn-cs"/>
      </a:defRPr>
    </a:lvl4pPr>
    <a:lvl5pPr marL="7978401" algn="l" defTabSz="3989200" rtl="0" eaLnBrk="1" latinLnBrk="0" hangingPunct="1">
      <a:defRPr sz="5274" kern="1200">
        <a:solidFill>
          <a:schemeClr val="tx1"/>
        </a:solidFill>
        <a:latin typeface="+mn-lt"/>
        <a:ea typeface="+mn-ea"/>
        <a:cs typeface="+mn-cs"/>
      </a:defRPr>
    </a:lvl5pPr>
    <a:lvl6pPr marL="9973002" algn="l" defTabSz="3989200" rtl="0" eaLnBrk="1" latinLnBrk="0" hangingPunct="1">
      <a:defRPr sz="5274" kern="1200">
        <a:solidFill>
          <a:schemeClr val="tx1"/>
        </a:solidFill>
        <a:latin typeface="+mn-lt"/>
        <a:ea typeface="+mn-ea"/>
        <a:cs typeface="+mn-cs"/>
      </a:defRPr>
    </a:lvl6pPr>
    <a:lvl7pPr marL="11967606" algn="l" defTabSz="3989200" rtl="0" eaLnBrk="1" latinLnBrk="0" hangingPunct="1">
      <a:defRPr sz="5274" kern="1200">
        <a:solidFill>
          <a:schemeClr val="tx1"/>
        </a:solidFill>
        <a:latin typeface="+mn-lt"/>
        <a:ea typeface="+mn-ea"/>
        <a:cs typeface="+mn-cs"/>
      </a:defRPr>
    </a:lvl7pPr>
    <a:lvl8pPr marL="13962202" algn="l" defTabSz="3989200" rtl="0" eaLnBrk="1" latinLnBrk="0" hangingPunct="1">
      <a:defRPr sz="5274" kern="1200">
        <a:solidFill>
          <a:schemeClr val="tx1"/>
        </a:solidFill>
        <a:latin typeface="+mn-lt"/>
        <a:ea typeface="+mn-ea"/>
        <a:cs typeface="+mn-cs"/>
      </a:defRPr>
    </a:lvl8pPr>
    <a:lvl9pPr marL="15956806" algn="l" defTabSz="3989200" rtl="0" eaLnBrk="1" latinLnBrk="0" hangingPunct="1">
      <a:defRPr sz="527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7538" y="514350"/>
            <a:ext cx="282892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10695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3384" y="6975543"/>
            <a:ext cx="9073612"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59762" y="6145915"/>
            <a:ext cx="9066449" cy="669086"/>
          </a:xfrm>
          <a:prstGeom prst="rect">
            <a:avLst/>
          </a:prstGeom>
          <a:noFill/>
        </p:spPr>
        <p:txBody>
          <a:bodyPr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59763" y="15620654"/>
            <a:ext cx="9067879"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0339766" y="6975543"/>
            <a:ext cx="9066449"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339766" y="6145915"/>
            <a:ext cx="9066449" cy="669086"/>
          </a:xfrm>
          <a:prstGeom prst="rect">
            <a:avLst/>
          </a:prstGeom>
          <a:noFill/>
        </p:spPr>
        <p:txBody>
          <a:bodyPr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0196850" y="6975543"/>
            <a:ext cx="9066449"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0189687" y="6145916"/>
            <a:ext cx="9075043" cy="669086"/>
          </a:xfrm>
          <a:prstGeom prst="rect">
            <a:avLst/>
          </a:prstGeom>
          <a:noFill/>
        </p:spPr>
        <p:txBody>
          <a:bodyPr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0097253" y="6145915"/>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0097253" y="6975543"/>
            <a:ext cx="9064773"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0097253" y="15686518"/>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0097251" y="16416550"/>
            <a:ext cx="9069315"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0097253" y="28160904"/>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0097251" y="28907762"/>
            <a:ext cx="9069315"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3384" y="16351104"/>
            <a:ext cx="9073612"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352596" y="3700704"/>
            <a:ext cx="28870596" cy="1399990"/>
          </a:xfrm>
          <a:prstGeom prst="rect">
            <a:avLst/>
          </a:prstGeom>
        </p:spPr>
        <p:txBody>
          <a:bodyPr>
            <a:normAutofit/>
          </a:bodyPr>
          <a:lstStyle>
            <a:lvl1pPr marL="0" indent="0" algn="ctr">
              <a:buFontTx/>
              <a:buNone/>
              <a:defRPr sz="5105">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affiliations</a:t>
            </a:r>
          </a:p>
        </p:txBody>
      </p:sp>
      <p:sp>
        <p:nvSpPr>
          <p:cNvPr id="78" name="Text Placeholder 76"/>
          <p:cNvSpPr>
            <a:spLocks noGrp="1"/>
          </p:cNvSpPr>
          <p:nvPr>
            <p:ph type="body" sz="quarter" idx="151" hasCustomPrompt="1"/>
          </p:nvPr>
        </p:nvSpPr>
        <p:spPr>
          <a:xfrm>
            <a:off x="5352596" y="2300713"/>
            <a:ext cx="28870596" cy="1399990"/>
          </a:xfrm>
          <a:prstGeom prst="rect">
            <a:avLst/>
          </a:prstGeom>
        </p:spPr>
        <p:txBody>
          <a:bodyPr anchor="t" anchorCtr="1">
            <a:normAutofit/>
          </a:bodyPr>
          <a:lstStyle>
            <a:lvl1pPr marL="0" indent="0" algn="ctr">
              <a:buFontTx/>
              <a:buNone/>
              <a:defRPr sz="7488">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authors</a:t>
            </a:r>
          </a:p>
        </p:txBody>
      </p:sp>
      <p:sp>
        <p:nvSpPr>
          <p:cNvPr id="79" name="Text Placeholder 76"/>
          <p:cNvSpPr>
            <a:spLocks noGrp="1"/>
          </p:cNvSpPr>
          <p:nvPr>
            <p:ph type="body" sz="quarter" idx="153" hasCustomPrompt="1"/>
          </p:nvPr>
        </p:nvSpPr>
        <p:spPr>
          <a:xfrm>
            <a:off x="5352596" y="509420"/>
            <a:ext cx="28870596" cy="1791294"/>
          </a:xfrm>
          <a:prstGeom prst="rect">
            <a:avLst/>
          </a:prstGeom>
        </p:spPr>
        <p:txBody>
          <a:bodyPr anchor="t" anchorCtr="1">
            <a:normAutofit/>
          </a:bodyPr>
          <a:lstStyle>
            <a:lvl1pPr marL="0" indent="0" algn="ctr">
              <a:buFontTx/>
              <a:buNone/>
              <a:defRPr sz="9786">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15789" y="6884633"/>
            <a:ext cx="12262530"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32171" y="6018236"/>
            <a:ext cx="12246152"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32169" y="19947882"/>
            <a:ext cx="12263961"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849980" y="19116604"/>
            <a:ext cx="12246152"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3672724" y="23616496"/>
            <a:ext cx="12244717"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3672724" y="22758781"/>
            <a:ext cx="12244717"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3679887" y="6884633"/>
            <a:ext cx="12244717"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672724" y="6018236"/>
            <a:ext cx="12251881"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6521877" y="6018236"/>
            <a:ext cx="12248771"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6521877" y="6884633"/>
            <a:ext cx="12248771"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521877" y="19081490"/>
            <a:ext cx="12248771" cy="669086"/>
          </a:xfrm>
          <a:prstGeom prst="rect">
            <a:avLst/>
          </a:prstGeom>
          <a:noFill/>
        </p:spPr>
        <p:txBody>
          <a:bodyPr wrap="square" lIns="91436" tIns="91436" rIns="91436" bIns="91436" anchor="ctr" anchorCtr="0">
            <a:spAutoFit/>
          </a:bodyPr>
          <a:lstStyle>
            <a:lvl1pPr marL="0" indent="0" algn="ctr">
              <a:buNone/>
              <a:tabLst/>
              <a:defRPr sz="3148"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6517335" y="19856974"/>
            <a:ext cx="12253312"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521877" y="28342725"/>
            <a:ext cx="12248771"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6521876" y="29118214"/>
            <a:ext cx="12253312"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352596" y="3700704"/>
            <a:ext cx="28870596" cy="1399990"/>
          </a:xfrm>
          <a:prstGeom prst="rect">
            <a:avLst/>
          </a:prstGeom>
        </p:spPr>
        <p:txBody>
          <a:bodyPr>
            <a:normAutofit/>
          </a:bodyPr>
          <a:lstStyle>
            <a:lvl1pPr marL="0" indent="0" algn="ctr">
              <a:buFontTx/>
              <a:buNone/>
              <a:defRPr sz="5105">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affiliations</a:t>
            </a:r>
          </a:p>
        </p:txBody>
      </p:sp>
      <p:sp>
        <p:nvSpPr>
          <p:cNvPr id="65" name="Text Placeholder 76"/>
          <p:cNvSpPr>
            <a:spLocks noGrp="1"/>
          </p:cNvSpPr>
          <p:nvPr>
            <p:ph type="body" sz="quarter" idx="151" hasCustomPrompt="1"/>
          </p:nvPr>
        </p:nvSpPr>
        <p:spPr>
          <a:xfrm>
            <a:off x="5352596" y="2300713"/>
            <a:ext cx="28870596" cy="1399990"/>
          </a:xfrm>
          <a:prstGeom prst="rect">
            <a:avLst/>
          </a:prstGeom>
        </p:spPr>
        <p:txBody>
          <a:bodyPr anchor="t" anchorCtr="1">
            <a:normAutofit/>
          </a:bodyPr>
          <a:lstStyle>
            <a:lvl1pPr marL="0" indent="0" algn="ctr">
              <a:buFontTx/>
              <a:buNone/>
              <a:defRPr sz="7488">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authors</a:t>
            </a:r>
          </a:p>
        </p:txBody>
      </p:sp>
      <p:sp>
        <p:nvSpPr>
          <p:cNvPr id="66" name="Text Placeholder 76"/>
          <p:cNvSpPr>
            <a:spLocks noGrp="1"/>
          </p:cNvSpPr>
          <p:nvPr>
            <p:ph type="body" sz="quarter" idx="153" hasCustomPrompt="1"/>
          </p:nvPr>
        </p:nvSpPr>
        <p:spPr>
          <a:xfrm>
            <a:off x="5352596" y="509420"/>
            <a:ext cx="28870596" cy="1791294"/>
          </a:xfrm>
          <a:prstGeom prst="rect">
            <a:avLst/>
          </a:prstGeom>
        </p:spPr>
        <p:txBody>
          <a:bodyPr anchor="t" anchorCtr="1">
            <a:normAutofit/>
          </a:bodyPr>
          <a:lstStyle>
            <a:lvl1pPr marL="0" indent="0" algn="ctr">
              <a:buFontTx/>
              <a:buNone/>
              <a:defRPr sz="9786">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15792" y="6793721"/>
            <a:ext cx="9073612"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32170" y="5927323"/>
            <a:ext cx="9066449" cy="669086"/>
          </a:xfrm>
          <a:prstGeom prst="rect">
            <a:avLst/>
          </a:prstGeom>
          <a:noFill/>
        </p:spPr>
        <p:txBody>
          <a:bodyPr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14357" y="16451940"/>
            <a:ext cx="9075043"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32169" y="15620654"/>
            <a:ext cx="9067879"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454347" y="6785047"/>
            <a:ext cx="18694358"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0454350" y="5927323"/>
            <a:ext cx="18694358"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0454350" y="23946176"/>
            <a:ext cx="18694358"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0454347" y="23125231"/>
            <a:ext cx="18694358"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688538" y="5927323"/>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688538" y="6793721"/>
            <a:ext cx="9064773"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9688538" y="15686518"/>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688537" y="16416548"/>
            <a:ext cx="9069315"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9688538" y="28150489"/>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688537" y="28911397"/>
            <a:ext cx="9069315"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352596" y="3700704"/>
            <a:ext cx="28870596" cy="1399990"/>
          </a:xfrm>
          <a:prstGeom prst="rect">
            <a:avLst/>
          </a:prstGeom>
        </p:spPr>
        <p:txBody>
          <a:bodyPr>
            <a:normAutofit/>
          </a:bodyPr>
          <a:lstStyle>
            <a:lvl1pPr marL="0" indent="0" algn="ctr">
              <a:buFontTx/>
              <a:buNone/>
              <a:defRPr sz="5105">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affiliations</a:t>
            </a:r>
          </a:p>
        </p:txBody>
      </p:sp>
      <p:sp>
        <p:nvSpPr>
          <p:cNvPr id="65" name="Text Placeholder 76"/>
          <p:cNvSpPr>
            <a:spLocks noGrp="1"/>
          </p:cNvSpPr>
          <p:nvPr>
            <p:ph type="body" sz="quarter" idx="151" hasCustomPrompt="1"/>
          </p:nvPr>
        </p:nvSpPr>
        <p:spPr>
          <a:xfrm>
            <a:off x="5352596" y="2300713"/>
            <a:ext cx="28870596" cy="1399990"/>
          </a:xfrm>
          <a:prstGeom prst="rect">
            <a:avLst/>
          </a:prstGeom>
        </p:spPr>
        <p:txBody>
          <a:bodyPr anchor="t" anchorCtr="1">
            <a:normAutofit/>
          </a:bodyPr>
          <a:lstStyle>
            <a:lvl1pPr marL="0" indent="0" algn="ctr">
              <a:buFontTx/>
              <a:buNone/>
              <a:defRPr sz="7488">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authors</a:t>
            </a:r>
          </a:p>
        </p:txBody>
      </p:sp>
      <p:sp>
        <p:nvSpPr>
          <p:cNvPr id="66" name="Text Placeholder 76"/>
          <p:cNvSpPr>
            <a:spLocks noGrp="1"/>
          </p:cNvSpPr>
          <p:nvPr>
            <p:ph type="body" sz="quarter" idx="153" hasCustomPrompt="1"/>
          </p:nvPr>
        </p:nvSpPr>
        <p:spPr>
          <a:xfrm>
            <a:off x="5352596" y="509420"/>
            <a:ext cx="28870596" cy="1791294"/>
          </a:xfrm>
          <a:prstGeom prst="rect">
            <a:avLst/>
          </a:prstGeom>
        </p:spPr>
        <p:txBody>
          <a:bodyPr anchor="t" anchorCtr="1">
            <a:normAutofit/>
          </a:bodyPr>
          <a:lstStyle>
            <a:lvl1pPr marL="0" indent="0" algn="ctr">
              <a:buFontTx/>
              <a:buNone/>
              <a:defRPr sz="9786">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2"/>
            <a:ext cx="39600188" cy="5249962"/>
          </a:xfrm>
          <a:prstGeom prst="rect">
            <a:avLst/>
          </a:prstGeom>
          <a:solidFill>
            <a:schemeClr val="accent5">
              <a:lumMod val="75000"/>
            </a:schemeClr>
          </a:solidFill>
          <a:ln w="9525">
            <a:solidFill>
              <a:schemeClr val="tx1"/>
            </a:solidFill>
            <a:miter lim="800000"/>
            <a:headEnd/>
            <a:tailEnd/>
          </a:ln>
          <a:effectLst/>
        </p:spPr>
        <p:txBody>
          <a:bodyPr wrap="none" lIns="77800" tIns="38899" rIns="77800" bIns="38899" anchor="ctr"/>
          <a:lstStyle/>
          <a:p>
            <a:pPr>
              <a:defRPr/>
            </a:pPr>
            <a:endParaRPr lang="en-US" sz="1597" dirty="0"/>
          </a:p>
        </p:txBody>
      </p:sp>
      <p:sp>
        <p:nvSpPr>
          <p:cNvPr id="9" name="Rectangle 9"/>
          <p:cNvSpPr>
            <a:spLocks noChangeArrowheads="1"/>
          </p:cNvSpPr>
          <p:nvPr/>
        </p:nvSpPr>
        <p:spPr bwMode="auto">
          <a:xfrm>
            <a:off x="0" y="5249965"/>
            <a:ext cx="39600188" cy="4999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77800" tIns="38899" rIns="77800" bIns="38899" anchor="ctr"/>
          <a:lstStyle/>
          <a:p>
            <a:pPr>
              <a:defRPr/>
            </a:pPr>
            <a:endParaRPr lang="en-US" sz="1597" dirty="0"/>
          </a:p>
        </p:txBody>
      </p:sp>
      <p:sp>
        <p:nvSpPr>
          <p:cNvPr id="10" name="Text Box 14"/>
          <p:cNvSpPr txBox="1">
            <a:spLocks noChangeArrowheads="1"/>
          </p:cNvSpPr>
          <p:nvPr/>
        </p:nvSpPr>
        <p:spPr bwMode="auto">
          <a:xfrm>
            <a:off x="1414080" y="35340655"/>
            <a:ext cx="2268760" cy="290508"/>
          </a:xfrm>
          <a:prstGeom prst="rect">
            <a:avLst/>
          </a:prstGeom>
          <a:noFill/>
          <a:ln w="9525">
            <a:noFill/>
            <a:miter lim="800000"/>
            <a:headEnd/>
            <a:tailEnd/>
          </a:ln>
          <a:effectLst/>
        </p:spPr>
        <p:txBody>
          <a:bodyPr lIns="77653" tIns="38820" rIns="77653" bIns="38820">
            <a:spAutoFit/>
          </a:bodyPr>
          <a:lstStyle/>
          <a:p>
            <a:pPr eaLnBrk="0" hangingPunct="0">
              <a:lnSpc>
                <a:spcPct val="65000"/>
              </a:lnSpc>
              <a:spcBef>
                <a:spcPct val="50000"/>
              </a:spcBef>
              <a:defRPr/>
            </a:pPr>
            <a:r>
              <a:rPr lang="en-US" sz="42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36" b="1" dirty="0">
                <a:solidFill>
                  <a:schemeClr val="bg1">
                    <a:lumMod val="75000"/>
                  </a:schemeClr>
                </a:solidFill>
                <a:latin typeface="Arial" charset="0"/>
              </a:rPr>
              <a:t>www.PosterPresentations.com</a:t>
            </a:r>
          </a:p>
        </p:txBody>
      </p:sp>
      <p:sp>
        <p:nvSpPr>
          <p:cNvPr id="2" name="Rounded Rectangle 1"/>
          <p:cNvSpPr/>
          <p:nvPr userDrawn="1"/>
        </p:nvSpPr>
        <p:spPr>
          <a:xfrm>
            <a:off x="431111" y="5987649"/>
            <a:ext cx="9075043" cy="29239373"/>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3" name="Rounded Rectangle 22"/>
          <p:cNvSpPr/>
          <p:nvPr userDrawn="1"/>
        </p:nvSpPr>
        <p:spPr>
          <a:xfrm>
            <a:off x="10321141" y="5987649"/>
            <a:ext cx="9075043" cy="29239373"/>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4" name="Rounded Rectangle 23"/>
          <p:cNvSpPr/>
          <p:nvPr userDrawn="1"/>
        </p:nvSpPr>
        <p:spPr>
          <a:xfrm>
            <a:off x="20211170" y="5987649"/>
            <a:ext cx="9075043" cy="29239373"/>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6" name="Rounded Rectangle 25"/>
          <p:cNvSpPr/>
          <p:nvPr userDrawn="1"/>
        </p:nvSpPr>
        <p:spPr>
          <a:xfrm>
            <a:off x="30101199" y="5987649"/>
            <a:ext cx="9075043" cy="29239373"/>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grpSp>
        <p:nvGrpSpPr>
          <p:cNvPr id="30" name="Group 29"/>
          <p:cNvGrpSpPr/>
          <p:nvPr userDrawn="1"/>
        </p:nvGrpSpPr>
        <p:grpSpPr>
          <a:xfrm>
            <a:off x="-10127761" y="4"/>
            <a:ext cx="9941610" cy="35999737"/>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91966" rtl="0" eaLnBrk="1" fontAlgn="auto" latinLnBrk="0" hangingPunct="1">
                <a:lnSpc>
                  <a:spcPct val="100000"/>
                </a:lnSpc>
                <a:spcBef>
                  <a:spcPts val="0"/>
                </a:spcBef>
                <a:spcAft>
                  <a:spcPts val="0"/>
                </a:spcAft>
                <a:buClrTx/>
                <a:buSzTx/>
                <a:buFontTx/>
                <a:buNone/>
                <a:tabLst/>
                <a:defRPr/>
              </a:pPr>
              <a:r>
                <a:rPr lang="en-US" sz="2723" b="1" spc="0" dirty="0">
                  <a:solidFill>
                    <a:srgbClr val="FF0000"/>
                  </a:solidFill>
                  <a:latin typeface="Trebuchet MS" pitchFamily="34" charset="0"/>
                </a:rPr>
                <a:t>(—THIS SIDEBAR DOES NOT PRINT—)</a:t>
              </a:r>
              <a:endParaRPr lang="en-US" sz="2723" b="1" spc="511" dirty="0">
                <a:solidFill>
                  <a:schemeClr val="bg1"/>
                </a:solidFill>
                <a:latin typeface="Trebuchet MS" pitchFamily="34" charset="0"/>
              </a:endParaRPr>
            </a:p>
            <a:p>
              <a:pPr algn="ctr"/>
              <a:r>
                <a:rPr lang="en-US" sz="3404" b="1" spc="511" dirty="0">
                  <a:solidFill>
                    <a:schemeClr val="bg1"/>
                  </a:solidFill>
                  <a:latin typeface="Trebuchet MS" pitchFamily="34" charset="0"/>
                </a:rPr>
                <a:t>DESIGN</a:t>
              </a:r>
              <a:r>
                <a:rPr lang="en-US" sz="3404" b="1" spc="511" baseline="0" dirty="0">
                  <a:solidFill>
                    <a:schemeClr val="bg1"/>
                  </a:solidFill>
                  <a:latin typeface="Trebuchet MS" pitchFamily="34" charset="0"/>
                </a:rPr>
                <a:t> </a:t>
              </a:r>
              <a:r>
                <a:rPr lang="en-US" sz="3404" b="1" spc="511" dirty="0">
                  <a:solidFill>
                    <a:schemeClr val="bg1"/>
                  </a:solidFill>
                  <a:latin typeface="Trebuchet MS" pitchFamily="34" charset="0"/>
                </a:rPr>
                <a:t>GUIDE</a:t>
              </a:r>
            </a:p>
            <a:p>
              <a:pPr algn="ctr"/>
              <a:endParaRPr lang="en-US" sz="2382" b="1" dirty="0">
                <a:latin typeface="Trebuchet MS" pitchFamily="34" charset="0"/>
              </a:endParaRPr>
            </a:p>
            <a:p>
              <a:pPr defTabSz="3204206"/>
              <a:r>
                <a:rPr lang="en-US" sz="2382" i="0" dirty="0">
                  <a:latin typeface="Trebuchet MS" pitchFamily="34" charset="0"/>
                </a:rPr>
                <a:t>This PowerPoint</a:t>
              </a:r>
              <a:r>
                <a:rPr lang="en-US" sz="2382" i="0" baseline="0" dirty="0">
                  <a:latin typeface="Trebuchet MS" pitchFamily="34" charset="0"/>
                </a:rPr>
                <a:t> </a:t>
              </a:r>
              <a:r>
                <a:rPr lang="en-US" sz="2382" i="0" dirty="0">
                  <a:latin typeface="Trebuchet MS" pitchFamily="34" charset="0"/>
                </a:rPr>
                <a:t>2007 template produces</a:t>
              </a:r>
              <a:r>
                <a:rPr lang="en-US" sz="2382" i="0" baseline="0" dirty="0">
                  <a:latin typeface="Trebuchet MS" pitchFamily="34" charset="0"/>
                </a:rPr>
                <a:t> </a:t>
              </a:r>
              <a:r>
                <a:rPr lang="en-US" sz="2382" i="0" dirty="0">
                  <a:latin typeface="Trebuchet MS" pitchFamily="34" charset="0"/>
                </a:rPr>
                <a:t>a 36”x48” presentation poster. </a:t>
              </a:r>
              <a:r>
                <a:rPr lang="en-US" sz="2382" dirty="0">
                  <a:latin typeface="Trebuchet MS" pitchFamily="34" charset="0"/>
                </a:rPr>
                <a:t>You</a:t>
              </a:r>
              <a:r>
                <a:rPr lang="en-US" sz="2382" baseline="0" dirty="0">
                  <a:latin typeface="Trebuchet MS" pitchFamily="34" charset="0"/>
                </a:rPr>
                <a:t> can u</a:t>
              </a:r>
              <a:r>
                <a:rPr lang="en-US" sz="2382" dirty="0">
                  <a:latin typeface="Trebuchet MS" pitchFamily="34" charset="0"/>
                </a:rPr>
                <a:t>se</a:t>
              </a:r>
              <a:r>
                <a:rPr lang="en-US" sz="2382" baseline="0" dirty="0">
                  <a:latin typeface="Trebuchet MS" pitchFamily="34" charset="0"/>
                </a:rPr>
                <a:t> it to create your research poster and </a:t>
              </a:r>
              <a:r>
                <a:rPr lang="en-US" sz="2382" dirty="0">
                  <a:latin typeface="Trebuchet MS" pitchFamily="34" charset="0"/>
                </a:rPr>
                <a:t>save valuable time placing titles, subtitles,</a:t>
              </a:r>
              <a:r>
                <a:rPr lang="en-US" sz="2382" baseline="0" dirty="0">
                  <a:latin typeface="Trebuchet MS" pitchFamily="34" charset="0"/>
                </a:rPr>
                <a:t> text, and graphics</a:t>
              </a:r>
              <a:r>
                <a:rPr lang="en-US" sz="2382" dirty="0">
                  <a:latin typeface="Trebuchet MS" pitchFamily="34" charset="0"/>
                </a:rPr>
                <a:t>. </a:t>
              </a:r>
            </a:p>
            <a:p>
              <a:pPr defTabSz="3204206"/>
              <a:endParaRPr lang="en-US" sz="2382" dirty="0">
                <a:latin typeface="Trebuchet MS" pitchFamily="34" charset="0"/>
              </a:endParaRPr>
            </a:p>
            <a:p>
              <a:pPr defTabSz="3734815"/>
              <a:r>
                <a:rPr lang="en-US" sz="2382" dirty="0">
                  <a:latin typeface="Trebuchet MS" pitchFamily="34" charset="0"/>
                </a:rPr>
                <a:t>We provide a series of online tutorials that will guide you through the poster design process and answer your poster production questions. To view our template tutorials, go online to </a:t>
              </a:r>
              <a:r>
                <a:rPr lang="en-US" sz="2382" b="1" dirty="0">
                  <a:solidFill>
                    <a:srgbClr val="FFC000"/>
                  </a:solidFill>
                  <a:latin typeface="Trebuchet MS" pitchFamily="34" charset="0"/>
                </a:rPr>
                <a:t>PosterPresentations.com</a:t>
              </a:r>
              <a:r>
                <a:rPr lang="en-US" sz="2382" b="1" dirty="0">
                  <a:solidFill>
                    <a:schemeClr val="bg1"/>
                  </a:solidFill>
                  <a:latin typeface="Trebuchet MS" pitchFamily="34" charset="0"/>
                </a:rPr>
                <a:t> </a:t>
              </a:r>
              <a:r>
                <a:rPr lang="en-US" sz="2382" dirty="0">
                  <a:solidFill>
                    <a:schemeClr val="bg1"/>
                  </a:solidFill>
                  <a:latin typeface="Trebuchet MS" pitchFamily="34" charset="0"/>
                </a:rPr>
                <a:t>and click on HELP DESK.</a:t>
              </a:r>
            </a:p>
            <a:p>
              <a:pPr defTabSz="3734815"/>
              <a:endParaRPr lang="en-US" sz="2382" dirty="0">
                <a:latin typeface="Trebuchet MS" pitchFamily="34" charset="0"/>
              </a:endParaRPr>
            </a:p>
            <a:p>
              <a:pPr defTabSz="3734815"/>
              <a:r>
                <a:rPr lang="en-US" sz="2382" dirty="0">
                  <a:solidFill>
                    <a:schemeClr val="bg1"/>
                  </a:solidFill>
                  <a:latin typeface="Trebuchet MS" pitchFamily="34" charset="0"/>
                </a:rPr>
                <a:t>When</a:t>
              </a:r>
              <a:r>
                <a:rPr lang="en-US" sz="2382" baseline="0" dirty="0">
                  <a:solidFill>
                    <a:schemeClr val="bg1"/>
                  </a:solidFill>
                  <a:latin typeface="Trebuchet MS" pitchFamily="34" charset="0"/>
                </a:rPr>
                <a:t> you are ready to print your poster</a:t>
              </a:r>
              <a:r>
                <a:rPr lang="en-US" sz="2382" dirty="0">
                  <a:solidFill>
                    <a:schemeClr val="bg1"/>
                  </a:solidFill>
                  <a:latin typeface="Trebuchet MS" pitchFamily="34" charset="0"/>
                </a:rPr>
                <a:t>,</a:t>
              </a:r>
              <a:r>
                <a:rPr lang="en-US" sz="2382" baseline="0" dirty="0">
                  <a:solidFill>
                    <a:schemeClr val="bg1"/>
                  </a:solidFill>
                  <a:latin typeface="Trebuchet MS" pitchFamily="34" charset="0"/>
                </a:rPr>
                <a:t> go online to </a:t>
              </a:r>
              <a:r>
                <a:rPr lang="en-US" sz="2382" b="0" dirty="0">
                  <a:solidFill>
                    <a:schemeClr val="bg1"/>
                  </a:solidFill>
                  <a:latin typeface="Trebuchet MS" pitchFamily="34" charset="0"/>
                </a:rPr>
                <a:t>PosterPresentations.com</a:t>
              </a:r>
              <a:br>
                <a:rPr lang="en-US" sz="2382" dirty="0">
                  <a:solidFill>
                    <a:schemeClr val="bg1"/>
                  </a:solidFill>
                  <a:latin typeface="Trebuchet MS" pitchFamily="34" charset="0"/>
                </a:rPr>
              </a:br>
              <a:endParaRPr lang="en-US" sz="2382" dirty="0">
                <a:solidFill>
                  <a:schemeClr val="bg1"/>
                </a:solidFill>
                <a:latin typeface="Trebuchet MS" pitchFamily="34" charset="0"/>
              </a:endParaRPr>
            </a:p>
            <a:p>
              <a:pPr algn="l" defTabSz="3204206"/>
              <a:r>
                <a:rPr lang="en-US" sz="2382" b="0" dirty="0">
                  <a:solidFill>
                    <a:schemeClr val="bg1"/>
                  </a:solidFill>
                  <a:latin typeface="Trebuchet MS" pitchFamily="34" charset="0"/>
                </a:rPr>
                <a:t>Need</a:t>
              </a:r>
              <a:r>
                <a:rPr lang="en-US" sz="2382" b="0" baseline="0" dirty="0">
                  <a:solidFill>
                    <a:schemeClr val="bg1"/>
                  </a:solidFill>
                  <a:latin typeface="Trebuchet MS" pitchFamily="34" charset="0"/>
                </a:rPr>
                <a:t> assistance? Call us at </a:t>
              </a:r>
              <a:r>
                <a:rPr lang="en-US" sz="2382" b="0" dirty="0">
                  <a:solidFill>
                    <a:srgbClr val="FFC000"/>
                  </a:solidFill>
                  <a:latin typeface="Trebuchet MS" pitchFamily="34" charset="0"/>
                </a:rPr>
                <a:t>1.510.649.3001</a:t>
              </a:r>
            </a:p>
            <a:p>
              <a:pPr algn="l" defTabSz="3204206"/>
              <a:endParaRPr lang="en-US" sz="3063" b="1" dirty="0">
                <a:solidFill>
                  <a:srgbClr val="FFFF00"/>
                </a:solidFill>
                <a:latin typeface="Trebuchet MS" pitchFamily="34" charset="0"/>
              </a:endParaRPr>
            </a:p>
            <a:p>
              <a:pPr algn="ctr"/>
              <a:endParaRPr lang="en-US" sz="2042" b="1" dirty="0">
                <a:solidFill>
                  <a:schemeClr val="bg1"/>
                </a:solidFill>
                <a:latin typeface="Trebuchet MS" pitchFamily="34" charset="0"/>
              </a:endParaRPr>
            </a:p>
            <a:p>
              <a:pPr algn="ctr"/>
              <a:r>
                <a:rPr lang="en-US" sz="3404" b="1" spc="511" dirty="0">
                  <a:solidFill>
                    <a:schemeClr val="bg1"/>
                  </a:solidFill>
                  <a:latin typeface="Trebuchet MS" pitchFamily="34" charset="0"/>
                </a:rPr>
                <a:t>QUICK START</a:t>
              </a:r>
            </a:p>
            <a:p>
              <a:pPr algn="ctr"/>
              <a:endParaRPr lang="en-US" sz="272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Zoom in and out</a:t>
              </a:r>
            </a:p>
            <a:p>
              <a:pPr marL="1610170" indent="-1610170" algn="l" defTabSz="724037"/>
              <a:r>
                <a:rPr lang="en-US" sz="2042" b="0" baseline="0" dirty="0">
                  <a:solidFill>
                    <a:schemeClr val="bg1"/>
                  </a:solidFill>
                  <a:latin typeface="Trebuchet MS" pitchFamily="34" charset="0"/>
                </a:rPr>
                <a:t>	</a:t>
              </a:r>
              <a:r>
                <a:rPr lang="en-US" sz="2042" b="0" baseline="0" dirty="0">
                  <a:solidFill>
                    <a:schemeClr val="bg1">
                      <a:lumMod val="75000"/>
                    </a:schemeClr>
                  </a:solidFill>
                  <a:latin typeface="Trebuchet MS" pitchFamily="34" charset="0"/>
                </a:rPr>
                <a:t>As you work on your poster zoom in and out to the level that is more comfortable to you. </a:t>
              </a:r>
            </a:p>
            <a:p>
              <a:pPr marL="1610170" indent="-1610170" algn="l" defTabSz="724037"/>
              <a:r>
                <a:rPr lang="en-US" sz="2042" b="1" baseline="0" dirty="0">
                  <a:solidFill>
                    <a:schemeClr val="bg1">
                      <a:lumMod val="75000"/>
                    </a:schemeClr>
                  </a:solidFill>
                  <a:latin typeface="Trebuchet MS" pitchFamily="34" charset="0"/>
                </a:rPr>
                <a:t>	</a:t>
              </a:r>
              <a:r>
                <a:rPr lang="en-US" sz="2042" b="0" baseline="0" dirty="0">
                  <a:solidFill>
                    <a:schemeClr val="bg1">
                      <a:lumMod val="75000"/>
                    </a:schemeClr>
                  </a:solidFill>
                  <a:latin typeface="Trebuchet MS" pitchFamily="34" charset="0"/>
                </a:rPr>
                <a:t>Go to VIEW &gt; ZOOM.</a:t>
              </a:r>
            </a:p>
            <a:p>
              <a:pPr algn="l"/>
              <a:endParaRPr lang="en-US" sz="2382" b="0"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Title, Authors, and Affiliations</a:t>
              </a:r>
            </a:p>
            <a:p>
              <a:pPr algn="l"/>
              <a:r>
                <a:rPr lang="en-US" sz="2042" b="0" baseline="0" dirty="0">
                  <a:solidFill>
                    <a:schemeClr val="bg1">
                      <a:lumMod val="75000"/>
                    </a:schemeClr>
                  </a:solidFill>
                  <a:latin typeface="Trebuchet MS" pitchFamily="34" charset="0"/>
                </a:rPr>
                <a:t>Start designing your poster by adding the title, the names of the authors, and the affiliated institutions. </a:t>
              </a:r>
              <a:r>
                <a:rPr lang="en-US" sz="2042"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42" b="0" spc="0"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The font size of your title should be bigger than your name(s) and institution name(s).</a:t>
              </a:r>
            </a:p>
            <a:p>
              <a:pPr algn="l"/>
              <a:br>
                <a:rPr lang="en-US" sz="2382" b="1" baseline="0" dirty="0">
                  <a:solidFill>
                    <a:schemeClr val="bg1"/>
                  </a:solidFill>
                  <a:latin typeface="Trebuchet MS" pitchFamily="34" charset="0"/>
                </a:rPr>
              </a:br>
              <a:endParaRPr lang="en-US" sz="2382" b="1" dirty="0">
                <a:solidFill>
                  <a:schemeClr val="bg1"/>
                </a:solidFill>
                <a:latin typeface="Trebuchet MS" pitchFamily="34" charset="0"/>
              </a:endParaRPr>
            </a:p>
            <a:p>
              <a:pPr algn="ctr"/>
              <a:endParaRPr lang="en-US" sz="2382" b="1" dirty="0">
                <a:solidFill>
                  <a:srgbClr val="FFC000"/>
                </a:solidFill>
                <a:latin typeface="Trebuchet MS" pitchFamily="34" charset="0"/>
              </a:endParaRPr>
            </a:p>
            <a:p>
              <a:pPr algn="ctr"/>
              <a:endParaRPr lang="en-US" sz="2382" b="1" dirty="0">
                <a:solidFill>
                  <a:srgbClr val="FFC000"/>
                </a:solidFill>
                <a:latin typeface="Trebuchet MS" pitchFamily="34" charset="0"/>
              </a:endParaRPr>
            </a:p>
            <a:p>
              <a:pPr algn="ctr"/>
              <a:r>
                <a:rPr lang="en-US" sz="2723" b="1" dirty="0">
                  <a:solidFill>
                    <a:srgbClr val="FFC000"/>
                  </a:solidFill>
                  <a:latin typeface="Trebuchet MS" pitchFamily="34" charset="0"/>
                </a:rPr>
                <a:t>Adding Logos</a:t>
              </a:r>
              <a:r>
                <a:rPr lang="en-US" sz="2723" b="1" baseline="0" dirty="0">
                  <a:solidFill>
                    <a:srgbClr val="FFC000"/>
                  </a:solidFill>
                  <a:latin typeface="Trebuchet MS" pitchFamily="34" charset="0"/>
                </a:rPr>
                <a:t> / Seals</a:t>
              </a:r>
            </a:p>
            <a:p>
              <a:pPr algn="l"/>
              <a:r>
                <a:rPr lang="en-US" sz="2042"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42" b="0" spc="255"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spc="0"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See if your school’s logo is available on our free poster templates page.</a:t>
              </a:r>
            </a:p>
            <a:p>
              <a:pPr algn="l"/>
              <a:endParaRPr lang="en-US" sz="2042" b="0" baseline="0" dirty="0">
                <a:latin typeface="Trebuchet MS" pitchFamily="34" charset="0"/>
              </a:endParaRPr>
            </a:p>
            <a:p>
              <a:pPr algn="ctr"/>
              <a:r>
                <a:rPr lang="en-US" sz="2723" b="1" baseline="0" dirty="0">
                  <a:solidFill>
                    <a:srgbClr val="FFC000"/>
                  </a:solidFill>
                  <a:latin typeface="Trebuchet MS" pitchFamily="34" charset="0"/>
                </a:rPr>
                <a:t>Photographs / Graphics</a:t>
              </a:r>
            </a:p>
            <a:p>
              <a:pPr algn="l" defTabSz="832102"/>
              <a:r>
                <a:rPr lang="en-US" sz="2042"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42" b="0" spc="0" baseline="0" dirty="0">
                  <a:solidFill>
                    <a:schemeClr val="bg1">
                      <a:lumMod val="75000"/>
                    </a:schemeClr>
                  </a:solidFill>
                  <a:latin typeface="Trebuchet MS" pitchFamily="34" charset="0"/>
                </a:rPr>
                <a:t>disproportionally.</a:t>
              </a:r>
            </a:p>
            <a:p>
              <a:pPr algn="l" defTabSz="832102"/>
              <a:endParaRPr lang="en-US" sz="2042" b="0" baseline="0" dirty="0">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r>
                <a:rPr lang="en-US" sz="2723" b="1" baseline="0" dirty="0">
                  <a:solidFill>
                    <a:srgbClr val="FFC000"/>
                  </a:solidFill>
                  <a:latin typeface="Trebuchet MS" pitchFamily="34" charset="0"/>
                </a:rPr>
                <a:t>Image Quality Check</a:t>
              </a:r>
            </a:p>
            <a:p>
              <a:pPr lvl="0" algn="l" defTabSz="832102"/>
              <a:r>
                <a:rPr lang="en-US" sz="2042" b="0" baseline="0" dirty="0">
                  <a:solidFill>
                    <a:schemeClr val="bg1">
                      <a:lumMod val="75000"/>
                    </a:schemeClr>
                  </a:solidFill>
                  <a:latin typeface="Trebuchet MS" pitchFamily="34" charset="0"/>
                </a:rPr>
                <a:t>Zoom in and look at your images at 100% magnification. If they look good they will print well. </a:t>
              </a:r>
              <a:endParaRPr lang="en-US" sz="2382"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61"/>
              <a:ext cx="7531182" cy="2026371"/>
              <a:chOff x="-4470427" y="11016658"/>
              <a:chExt cx="3470785" cy="931001"/>
            </a:xfrm>
          </p:grpSpPr>
          <p:grpSp>
            <p:nvGrpSpPr>
              <p:cNvPr id="46" name="Group 45"/>
              <p:cNvGrpSpPr/>
              <p:nvPr userDrawn="1"/>
            </p:nvGrpSpPr>
            <p:grpSpPr>
              <a:xfrm>
                <a:off x="-2783495" y="11060895"/>
                <a:ext cx="624431" cy="861210"/>
                <a:chOff x="-3958697" y="11117435"/>
                <a:chExt cx="779338" cy="1234107"/>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9"/>
                  <a:ext cx="779338" cy="237363"/>
                </a:xfrm>
                <a:prstGeom prst="rect">
                  <a:avLst/>
                </a:prstGeom>
                <a:solidFill>
                  <a:schemeClr val="accent1"/>
                </a:solidFill>
                <a:ln>
                  <a:noFill/>
                </a:ln>
              </p:spPr>
              <p:txBody>
                <a:bodyPr wrap="square" lIns="91440" tIns="91440" rIns="91440" bIns="91440" rtlCol="0">
                  <a:spAutoFit/>
                </a:bodyPr>
                <a:lstStyle/>
                <a:p>
                  <a:pPr algn="ctr"/>
                  <a:r>
                    <a:rPr lang="en-US" sz="1362" b="1" dirty="0">
                      <a:solidFill>
                        <a:schemeClr val="tx1"/>
                      </a:solidFill>
                    </a:rPr>
                    <a:t>ORIGINAL</a:t>
                  </a:r>
                </a:p>
              </p:txBody>
            </p:sp>
          </p:grpSp>
          <p:grpSp>
            <p:nvGrpSpPr>
              <p:cNvPr id="47" name="Group 46"/>
              <p:cNvGrpSpPr/>
              <p:nvPr userDrawn="1"/>
            </p:nvGrpSpPr>
            <p:grpSpPr>
              <a:xfrm>
                <a:off x="-2033159" y="11060886"/>
                <a:ext cx="1033517" cy="864358"/>
                <a:chOff x="-2921738" y="11200127"/>
                <a:chExt cx="1420279" cy="1187817"/>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9"/>
                  <a:ext cx="1417532" cy="212525"/>
                </a:xfrm>
                <a:prstGeom prst="rect">
                  <a:avLst/>
                </a:prstGeom>
                <a:solidFill>
                  <a:srgbClr val="FF0000"/>
                </a:solidFill>
              </p:spPr>
              <p:txBody>
                <a:bodyPr wrap="square" lIns="457200" tIns="91440" rIns="457200" bIns="91440" rtlCol="0">
                  <a:spAutoFit/>
                </a:bodyPr>
                <a:lstStyle/>
                <a:p>
                  <a:pPr algn="ctr"/>
                  <a:r>
                    <a:rPr lang="en-US" sz="1192" b="1" dirty="0">
                      <a:solidFill>
                        <a:schemeClr val="bg1"/>
                      </a:solidFill>
                    </a:rPr>
                    <a:t>DISTORTED</a:t>
                  </a:r>
                  <a:endParaRPr lang="en-US" sz="596"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6" cy="282014"/>
              </a:xfrm>
              <a:prstGeom prst="rect">
                <a:avLst/>
              </a:prstGeom>
              <a:noFill/>
            </p:spPr>
            <p:txBody>
              <a:bodyPr wrap="square" lIns="457200" tIns="457200" rIns="457200" bIns="0" rtlCol="0">
                <a:spAutoFit/>
              </a:bodyPr>
              <a:lstStyle/>
              <a:p>
                <a:pPr algn="ctr"/>
                <a:r>
                  <a:rPr lang="en-US" sz="1362" dirty="0">
                    <a:solidFill>
                      <a:schemeClr val="bg1"/>
                    </a:solidFill>
                  </a:rPr>
                  <a:t>Corner</a:t>
                </a:r>
                <a:r>
                  <a:rPr lang="en-US" sz="1362" baseline="0" dirty="0">
                    <a:solidFill>
                      <a:schemeClr val="bg1"/>
                    </a:solidFill>
                  </a:rPr>
                  <a:t> handles</a:t>
                </a:r>
                <a:endParaRPr lang="en-US" sz="1362" dirty="0">
                  <a:solidFill>
                    <a:schemeClr val="bg1"/>
                  </a:solidFill>
                </a:endParaRPr>
              </a:p>
            </p:txBody>
          </p:sp>
        </p:grpSp>
        <p:grpSp>
          <p:nvGrpSpPr>
            <p:cNvPr id="39" name="Group 38"/>
            <p:cNvGrpSpPr/>
            <p:nvPr userDrawn="1"/>
          </p:nvGrpSpPr>
          <p:grpSpPr>
            <a:xfrm>
              <a:off x="-10396845" y="27751402"/>
              <a:ext cx="9319117" cy="2453257"/>
              <a:chOff x="-4754098" y="12734135"/>
              <a:chExt cx="4294764" cy="1127131"/>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6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6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4" y="13215821"/>
                <a:ext cx="1117601" cy="154230"/>
              </a:xfrm>
              <a:prstGeom prst="rect">
                <a:avLst/>
              </a:prstGeom>
              <a:noFill/>
            </p:spPr>
            <p:txBody>
              <a:bodyPr wrap="square" lIns="91440" tIns="91440" rIns="91440" bIns="0" rtlCol="0">
                <a:spAutoFit/>
              </a:bodyPr>
              <a:lstStyle/>
              <a:p>
                <a:pPr algn="ctr"/>
                <a:r>
                  <a:rPr lang="en-US" sz="1362" dirty="0">
                    <a:solidFill>
                      <a:srgbClr val="92D050"/>
                    </a:solidFill>
                  </a:rPr>
                  <a:t>Good</a:t>
                </a:r>
                <a:r>
                  <a:rPr lang="en-US" sz="1362" baseline="0" dirty="0">
                    <a:solidFill>
                      <a:srgbClr val="92D050"/>
                    </a:solidFill>
                  </a:rPr>
                  <a:t> </a:t>
                </a:r>
                <a:r>
                  <a:rPr lang="en-US" sz="1362" baseline="0" dirty="0">
                    <a:solidFill>
                      <a:schemeClr val="bg1"/>
                    </a:solidFill>
                  </a:rPr>
                  <a:t>printing quality</a:t>
                </a:r>
                <a:endParaRPr lang="en-US" sz="1362" dirty="0">
                  <a:solidFill>
                    <a:schemeClr val="bg1"/>
                  </a:solidFill>
                </a:endParaRPr>
              </a:p>
            </p:txBody>
          </p:sp>
          <p:sp>
            <p:nvSpPr>
              <p:cNvPr id="45" name="TextBox 44"/>
              <p:cNvSpPr txBox="1"/>
              <p:nvPr userDrawn="1"/>
            </p:nvSpPr>
            <p:spPr>
              <a:xfrm rot="16200000">
                <a:off x="-1095250" y="13225350"/>
                <a:ext cx="1117602" cy="154230"/>
              </a:xfrm>
              <a:prstGeom prst="rect">
                <a:avLst/>
              </a:prstGeom>
              <a:noFill/>
            </p:spPr>
            <p:txBody>
              <a:bodyPr wrap="square" lIns="91440" tIns="91440" rIns="91440" bIns="0" rtlCol="0">
                <a:spAutoFit/>
              </a:bodyPr>
              <a:lstStyle/>
              <a:p>
                <a:pPr algn="ctr"/>
                <a:r>
                  <a:rPr lang="en-US" sz="1362" dirty="0">
                    <a:solidFill>
                      <a:srgbClr val="FF0000"/>
                    </a:solidFill>
                  </a:rPr>
                  <a:t>Bad </a:t>
                </a:r>
                <a:r>
                  <a:rPr lang="en-US" sz="1362" dirty="0">
                    <a:solidFill>
                      <a:schemeClr val="bg1"/>
                    </a:solidFill>
                  </a:rPr>
                  <a:t>printing quality</a:t>
                </a:r>
              </a:p>
            </p:txBody>
          </p:sp>
        </p:grpSp>
      </p:grpSp>
      <p:grpSp>
        <p:nvGrpSpPr>
          <p:cNvPr id="54" name="Group 53"/>
          <p:cNvGrpSpPr/>
          <p:nvPr userDrawn="1"/>
        </p:nvGrpSpPr>
        <p:grpSpPr>
          <a:xfrm>
            <a:off x="39840762" y="-60219"/>
            <a:ext cx="9980651" cy="36059958"/>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404" b="1" spc="511" dirty="0">
                  <a:solidFill>
                    <a:schemeClr val="bg1"/>
                  </a:solidFill>
                  <a:latin typeface="Trebuchet MS" pitchFamily="34" charset="0"/>
                </a:rPr>
                <a:t>QUICK START (cont.)</a:t>
              </a:r>
            </a:p>
            <a:p>
              <a:pPr algn="ctr"/>
              <a:endParaRPr lang="en-US" sz="306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How to change the template color theme</a:t>
              </a:r>
            </a:p>
            <a:p>
              <a:pPr marL="0" marR="0" lvl="2" indent="0" algn="l" defTabSz="97259"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42" b="0" spc="0" baseline="0" dirty="0">
                  <a:solidFill>
                    <a:schemeClr val="bg1">
                      <a:lumMod val="75000"/>
                    </a:schemeClr>
                  </a:solidFill>
                  <a:latin typeface="Trebuchet MS" pitchFamily="34" charset="0"/>
                </a:rPr>
                <a:t>also create your own color theme.</a:t>
              </a:r>
            </a:p>
            <a:p>
              <a:pPr marL="0" marR="0" lvl="2"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r>
                <a:rPr lang="en-US" sz="2042"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Text</a:t>
              </a:r>
            </a:p>
            <a:p>
              <a:pPr marL="2778624" lvl="2" indent="0" algn="l" defTabSz="97259"/>
              <a:r>
                <a:rPr lang="en-US" sz="2042"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91966" lvl="2"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 </a:t>
              </a:r>
              <a:r>
                <a:rPr kumimoji="0" lang="en-US" sz="2723"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42" b="0" baseline="0" dirty="0">
                <a:solidFill>
                  <a:schemeClr val="bg1">
                    <a:lumMod val="75000"/>
                  </a:schemeClr>
                </a:solidFill>
                <a:latin typeface="Trebuchet MS" pitchFamily="34" charset="0"/>
              </a:endParaRPr>
            </a:p>
            <a:p>
              <a:pPr marL="1291966" lvl="2"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Tables</a:t>
              </a:r>
            </a:p>
            <a:p>
              <a:pPr marL="1472387" lvl="1" indent="0" algn="l" defTabSz="97259"/>
              <a:r>
                <a:rPr lang="en-US" sz="2042" b="0" baseline="0" dirty="0">
                  <a:solidFill>
                    <a:schemeClr val="bg1">
                      <a:lumMod val="75000"/>
                    </a:schemeClr>
                  </a:solidFill>
                  <a:latin typeface="Trebuchet MS" pitchFamily="34" charset="0"/>
                </a:rPr>
                <a:t>To add a table from scratch go to the INSERT menu and </a:t>
              </a:r>
              <a:br>
                <a:rPr lang="en-US" sz="2042" b="0" baseline="0" dirty="0">
                  <a:solidFill>
                    <a:schemeClr val="bg1">
                      <a:lumMod val="75000"/>
                    </a:schemeClr>
                  </a:solidFill>
                  <a:latin typeface="Trebuchet MS" pitchFamily="34" charset="0"/>
                </a:rPr>
              </a:br>
              <a:r>
                <a:rPr lang="en-US" sz="2042" b="0" baseline="0" dirty="0">
                  <a:solidFill>
                    <a:schemeClr val="bg1">
                      <a:lumMod val="75000"/>
                    </a:schemeClr>
                  </a:solidFill>
                  <a:latin typeface="Trebuchet MS" pitchFamily="34" charset="0"/>
                </a:rPr>
                <a:t>click on TABLE. A drop-down box will help you select rows and columns. </a:t>
              </a:r>
            </a:p>
            <a:p>
              <a:pPr marL="0" lvl="0" indent="0" algn="l" defTabSz="97259"/>
              <a:r>
                <a:rPr lang="en-US" sz="2042"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91966" rtl="0" eaLnBrk="1" fontAlgn="auto" latinLnBrk="0" hangingPunct="1">
                <a:lnSpc>
                  <a:spcPct val="100000"/>
                </a:lnSpc>
                <a:spcBef>
                  <a:spcPts val="0"/>
                </a:spcBef>
                <a:spcAft>
                  <a:spcPts val="0"/>
                </a:spcAft>
                <a:buClrTx/>
                <a:buSzTx/>
                <a:buFontTx/>
                <a:buNone/>
                <a:tabLst/>
                <a:defRPr/>
              </a:pPr>
              <a:endParaRPr kumimoji="0" lang="en-US" sz="2723"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382"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7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7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6"/>
                <a:ext cx="8671189" cy="568003"/>
              </a:xfrm>
              <a:prstGeom prst="rect">
                <a:avLst/>
              </a:prstGeom>
              <a:noFill/>
              <a:ln>
                <a:noFill/>
              </a:ln>
            </p:spPr>
            <p:txBody>
              <a:bodyPr wrap="square" rtlCol="0">
                <a:spAutoFit/>
              </a:bodyPr>
              <a:lstStyle/>
              <a:p>
                <a:r>
                  <a:rPr lang="en-US" sz="2042" dirty="0">
                    <a:solidFill>
                      <a:schemeClr val="tx2"/>
                    </a:solidFill>
                    <a:latin typeface="Trebuchet MS" pitchFamily="34" charset="0"/>
                  </a:rPr>
                  <a:t>Student</a:t>
                </a:r>
                <a:r>
                  <a:rPr lang="en-US" sz="2042" baseline="0" dirty="0">
                    <a:solidFill>
                      <a:schemeClr val="tx2"/>
                    </a:solidFill>
                    <a:latin typeface="Trebuchet MS" pitchFamily="34" charset="0"/>
                  </a:rPr>
                  <a:t> discounts are available on our </a:t>
                </a:r>
                <a:r>
                  <a:rPr lang="en-US" sz="2042" baseline="0" dirty="0" err="1">
                    <a:solidFill>
                      <a:schemeClr val="tx2"/>
                    </a:solidFill>
                    <a:latin typeface="Trebuchet MS" pitchFamily="34" charset="0"/>
                  </a:rPr>
                  <a:t>Facebook</a:t>
                </a:r>
                <a:r>
                  <a:rPr lang="en-US" sz="2042" baseline="0" dirty="0">
                    <a:solidFill>
                      <a:schemeClr val="tx2"/>
                    </a:solidFill>
                    <a:latin typeface="Trebuchet MS" pitchFamily="34" charset="0"/>
                  </a:rPr>
                  <a:t> page.</a:t>
                </a:r>
                <a:br>
                  <a:rPr lang="en-US" sz="2042" baseline="0" dirty="0">
                    <a:solidFill>
                      <a:schemeClr val="tx2"/>
                    </a:solidFill>
                    <a:latin typeface="Trebuchet MS" pitchFamily="34" charset="0"/>
                  </a:rPr>
                </a:br>
                <a:r>
                  <a:rPr lang="en-US" sz="2042" baseline="0" dirty="0">
                    <a:solidFill>
                      <a:schemeClr val="tx2"/>
                    </a:solidFill>
                    <a:latin typeface="Trebuchet MS" pitchFamily="34" charset="0"/>
                  </a:rPr>
                  <a:t>Go to </a:t>
                </a:r>
                <a:r>
                  <a:rPr lang="en-US" sz="2042" u="sng" baseline="0" dirty="0">
                    <a:solidFill>
                      <a:schemeClr val="tx2"/>
                    </a:solidFill>
                    <a:latin typeface="Trebuchet MS" pitchFamily="34" charset="0"/>
                  </a:rPr>
                  <a:t>PosterPresentations.com</a:t>
                </a:r>
                <a:r>
                  <a:rPr lang="en-US" sz="2042" baseline="0" dirty="0">
                    <a:solidFill>
                      <a:schemeClr val="tx2"/>
                    </a:solidFill>
                    <a:latin typeface="Trebuchet MS" pitchFamily="34" charset="0"/>
                  </a:rPr>
                  <a:t> and click on the FB icon. </a:t>
                </a:r>
                <a:endParaRPr lang="en-US" sz="2042" dirty="0">
                  <a:solidFill>
                    <a:schemeClr val="tx2"/>
                  </a:solidFill>
                  <a:latin typeface="Trebuchet MS" pitchFamily="34" charset="0"/>
                </a:endParaRPr>
              </a:p>
            </p:txBody>
          </p:sp>
        </p:grpSp>
        <p:sp>
          <p:nvSpPr>
            <p:cNvPr id="60" name="TextBox 59"/>
            <p:cNvSpPr txBox="1"/>
            <p:nvPr userDrawn="1"/>
          </p:nvSpPr>
          <p:spPr>
            <a:xfrm>
              <a:off x="44262808" y="31169780"/>
              <a:ext cx="6870214" cy="1092217"/>
            </a:xfrm>
            <a:prstGeom prst="rect">
              <a:avLst/>
            </a:prstGeom>
            <a:noFill/>
          </p:spPr>
          <p:txBody>
            <a:bodyPr wrap="square" lIns="65304" tIns="32651" rIns="65304" bIns="32651" rtlCol="0">
              <a:spAutoFit/>
            </a:bodyPr>
            <a:lstStyle/>
            <a:p>
              <a:pPr>
                <a:lnSpc>
                  <a:spcPts val="2212"/>
                </a:lnSpc>
              </a:pPr>
              <a:r>
                <a:rPr lang="en-US" sz="2382" dirty="0">
                  <a:solidFill>
                    <a:schemeClr val="bg1"/>
                  </a:solidFill>
                </a:rPr>
                <a:t>© 2015</a:t>
              </a:r>
              <a:r>
                <a:rPr lang="en-US" sz="2382" baseline="0" dirty="0">
                  <a:solidFill>
                    <a:schemeClr val="bg1"/>
                  </a:solidFill>
                </a:rPr>
                <a:t> </a:t>
              </a:r>
              <a:r>
                <a:rPr lang="en-US" sz="2382" dirty="0">
                  <a:solidFill>
                    <a:schemeClr val="bg1"/>
                  </a:solidFill>
                </a:rPr>
                <a:t>PosterPresentations.com</a:t>
              </a:r>
              <a:br>
                <a:rPr lang="en-US" sz="2382" dirty="0">
                  <a:solidFill>
                    <a:schemeClr val="bg1"/>
                  </a:solidFill>
                </a:rPr>
              </a:br>
              <a:r>
                <a:rPr lang="en-US" sz="2382" dirty="0">
                  <a:solidFill>
                    <a:schemeClr val="bg1"/>
                  </a:solidFill>
                </a:rPr>
                <a:t>    </a:t>
              </a:r>
              <a:r>
                <a:rPr lang="en-US" sz="2042" dirty="0">
                  <a:solidFill>
                    <a:schemeClr val="bg1"/>
                  </a:solidFill>
                </a:rPr>
                <a:t>2117 Fourth Street ,</a:t>
              </a:r>
              <a:r>
                <a:rPr lang="en-US" sz="2042" baseline="0" dirty="0">
                  <a:solidFill>
                    <a:schemeClr val="bg1"/>
                  </a:solidFill>
                </a:rPr>
                <a:t> Unit C        </a:t>
              </a:r>
            </a:p>
            <a:p>
              <a:pPr>
                <a:lnSpc>
                  <a:spcPts val="2212"/>
                </a:lnSpc>
              </a:pPr>
              <a:r>
                <a:rPr lang="en-US" sz="2042" baseline="0" dirty="0">
                  <a:solidFill>
                    <a:schemeClr val="bg1"/>
                  </a:solidFill>
                </a:rPr>
                <a:t>     Berkeley CA </a:t>
              </a:r>
              <a:r>
                <a:rPr lang="en-US" sz="1701" baseline="0" dirty="0">
                  <a:solidFill>
                    <a:schemeClr val="bg1"/>
                  </a:solidFill>
                </a:rPr>
                <a:t>94710</a:t>
              </a:r>
              <a:br>
                <a:rPr lang="en-US" sz="2042" baseline="0" dirty="0">
                  <a:solidFill>
                    <a:schemeClr val="bg1"/>
                  </a:solidFill>
                </a:rPr>
              </a:br>
              <a:r>
                <a:rPr lang="en-US" sz="2042" baseline="0" dirty="0">
                  <a:solidFill>
                    <a:schemeClr val="bg1"/>
                  </a:solidFill>
                </a:rPr>
                <a:t>    </a:t>
              </a:r>
              <a:r>
                <a:rPr lang="en-US" sz="2042" b="1" baseline="0" dirty="0">
                  <a:solidFill>
                    <a:srgbClr val="FFFF00"/>
                  </a:solidFill>
                </a:rPr>
                <a:t>posterpresenter@gmail.com</a:t>
              </a:r>
              <a:endParaRPr lang="en-US" sz="2382"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34543" rtl="0" eaLnBrk="1" latinLnBrk="0" hangingPunct="1">
        <a:spcBef>
          <a:spcPct val="0"/>
        </a:spcBef>
        <a:buNone/>
        <a:defRPr sz="7488" kern="1200">
          <a:solidFill>
            <a:schemeClr val="bg1"/>
          </a:solidFill>
          <a:latin typeface="Trebuchet MS" pitchFamily="34" charset="0"/>
          <a:ea typeface="+mj-ea"/>
          <a:cs typeface="+mj-cs"/>
        </a:defRPr>
      </a:lvl1pPr>
    </p:titleStyle>
    <p:bodyStyle>
      <a:lvl1pPr marL="1400454" indent="-1400454" algn="l" defTabSz="3734543" rtl="0" eaLnBrk="1" latinLnBrk="0" hangingPunct="1">
        <a:spcBef>
          <a:spcPct val="20000"/>
        </a:spcBef>
        <a:buFont typeface="Arial" pitchFamily="34" charset="0"/>
        <a:buChar char="•"/>
        <a:defRPr sz="13104" kern="1200">
          <a:solidFill>
            <a:schemeClr val="tx1"/>
          </a:solidFill>
          <a:latin typeface="+mn-lt"/>
          <a:ea typeface="+mn-ea"/>
          <a:cs typeface="+mn-cs"/>
        </a:defRPr>
      </a:lvl1pPr>
      <a:lvl2pPr marL="3034317" indent="-1167045" algn="l" defTabSz="3734543" rtl="0" eaLnBrk="1" latinLnBrk="0" hangingPunct="1">
        <a:spcBef>
          <a:spcPct val="20000"/>
        </a:spcBef>
        <a:buFont typeface="Arial" pitchFamily="34" charset="0"/>
        <a:buChar char="–"/>
        <a:defRPr sz="11487" kern="1200">
          <a:solidFill>
            <a:schemeClr val="tx1"/>
          </a:solidFill>
          <a:latin typeface="+mn-lt"/>
          <a:ea typeface="+mn-ea"/>
          <a:cs typeface="+mn-cs"/>
        </a:defRPr>
      </a:lvl2pPr>
      <a:lvl3pPr marL="4668180" indent="-933637" algn="l" defTabSz="3734543" rtl="0" eaLnBrk="1" latinLnBrk="0" hangingPunct="1">
        <a:spcBef>
          <a:spcPct val="20000"/>
        </a:spcBef>
        <a:buFont typeface="Arial" pitchFamily="34" charset="0"/>
        <a:buChar char="•"/>
        <a:defRPr sz="9871" kern="1200">
          <a:solidFill>
            <a:schemeClr val="tx1"/>
          </a:solidFill>
          <a:latin typeface="+mn-lt"/>
          <a:ea typeface="+mn-ea"/>
          <a:cs typeface="+mn-cs"/>
        </a:defRPr>
      </a:lvl3pPr>
      <a:lvl4pPr marL="653545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4pPr>
      <a:lvl5pPr marL="840272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5pPr>
      <a:lvl6pPr marL="10269996"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6pPr>
      <a:lvl7pPr marL="12137267"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7pPr>
      <a:lvl8pPr marL="14004539"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8pPr>
      <a:lvl9pPr marL="15871811"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9pPr>
    </p:bodyStyle>
    <p:otherStyle>
      <a:defPPr>
        <a:defRPr lang="en-US"/>
      </a:defPPr>
      <a:lvl1pPr marL="0" algn="l" defTabSz="3734543" rtl="0" eaLnBrk="1" latinLnBrk="0" hangingPunct="1">
        <a:defRPr sz="7317" kern="1200">
          <a:solidFill>
            <a:schemeClr val="tx1"/>
          </a:solidFill>
          <a:latin typeface="+mn-lt"/>
          <a:ea typeface="+mn-ea"/>
          <a:cs typeface="+mn-cs"/>
        </a:defRPr>
      </a:lvl1pPr>
      <a:lvl2pPr marL="1867273" algn="l" defTabSz="3734543" rtl="0" eaLnBrk="1" latinLnBrk="0" hangingPunct="1">
        <a:defRPr sz="7317" kern="1200">
          <a:solidFill>
            <a:schemeClr val="tx1"/>
          </a:solidFill>
          <a:latin typeface="+mn-lt"/>
          <a:ea typeface="+mn-ea"/>
          <a:cs typeface="+mn-cs"/>
        </a:defRPr>
      </a:lvl2pPr>
      <a:lvl3pPr marL="3734543" algn="l" defTabSz="3734543" rtl="0" eaLnBrk="1" latinLnBrk="0" hangingPunct="1">
        <a:defRPr sz="7317" kern="1200">
          <a:solidFill>
            <a:schemeClr val="tx1"/>
          </a:solidFill>
          <a:latin typeface="+mn-lt"/>
          <a:ea typeface="+mn-ea"/>
          <a:cs typeface="+mn-cs"/>
        </a:defRPr>
      </a:lvl3pPr>
      <a:lvl4pPr marL="5601816" algn="l" defTabSz="3734543" rtl="0" eaLnBrk="1" latinLnBrk="0" hangingPunct="1">
        <a:defRPr sz="7317" kern="1200">
          <a:solidFill>
            <a:schemeClr val="tx1"/>
          </a:solidFill>
          <a:latin typeface="+mn-lt"/>
          <a:ea typeface="+mn-ea"/>
          <a:cs typeface="+mn-cs"/>
        </a:defRPr>
      </a:lvl4pPr>
      <a:lvl5pPr marL="7469088" algn="l" defTabSz="3734543" rtl="0" eaLnBrk="1" latinLnBrk="0" hangingPunct="1">
        <a:defRPr sz="7317" kern="1200">
          <a:solidFill>
            <a:schemeClr val="tx1"/>
          </a:solidFill>
          <a:latin typeface="+mn-lt"/>
          <a:ea typeface="+mn-ea"/>
          <a:cs typeface="+mn-cs"/>
        </a:defRPr>
      </a:lvl5pPr>
      <a:lvl6pPr marL="9336360" algn="l" defTabSz="3734543" rtl="0" eaLnBrk="1" latinLnBrk="0" hangingPunct="1">
        <a:defRPr sz="7317" kern="1200">
          <a:solidFill>
            <a:schemeClr val="tx1"/>
          </a:solidFill>
          <a:latin typeface="+mn-lt"/>
          <a:ea typeface="+mn-ea"/>
          <a:cs typeface="+mn-cs"/>
        </a:defRPr>
      </a:lvl6pPr>
      <a:lvl7pPr marL="11203633" algn="l" defTabSz="3734543" rtl="0" eaLnBrk="1" latinLnBrk="0" hangingPunct="1">
        <a:defRPr sz="7317" kern="1200">
          <a:solidFill>
            <a:schemeClr val="tx1"/>
          </a:solidFill>
          <a:latin typeface="+mn-lt"/>
          <a:ea typeface="+mn-ea"/>
          <a:cs typeface="+mn-cs"/>
        </a:defRPr>
      </a:lvl7pPr>
      <a:lvl8pPr marL="13070903" algn="l" defTabSz="3734543" rtl="0" eaLnBrk="1" latinLnBrk="0" hangingPunct="1">
        <a:defRPr sz="7317" kern="1200">
          <a:solidFill>
            <a:schemeClr val="tx1"/>
          </a:solidFill>
          <a:latin typeface="+mn-lt"/>
          <a:ea typeface="+mn-ea"/>
          <a:cs typeface="+mn-cs"/>
        </a:defRPr>
      </a:lvl8pPr>
      <a:lvl9pPr marL="14938176" algn="l" defTabSz="3734543" rtl="0" eaLnBrk="1" latinLnBrk="0" hangingPunct="1">
        <a:defRPr sz="731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2"/>
            <a:ext cx="39600188" cy="5249962"/>
          </a:xfrm>
          <a:prstGeom prst="rect">
            <a:avLst/>
          </a:prstGeom>
          <a:solidFill>
            <a:schemeClr val="accent5">
              <a:lumMod val="75000"/>
            </a:schemeClr>
          </a:solidFill>
          <a:ln w="9525">
            <a:solidFill>
              <a:schemeClr val="tx1"/>
            </a:solidFill>
            <a:miter lim="800000"/>
            <a:headEnd/>
            <a:tailEnd/>
          </a:ln>
          <a:effectLst/>
        </p:spPr>
        <p:txBody>
          <a:bodyPr wrap="none" lIns="77800" tIns="38899" rIns="77800" bIns="38899" anchor="ctr"/>
          <a:lstStyle/>
          <a:p>
            <a:pPr>
              <a:defRPr/>
            </a:pPr>
            <a:endParaRPr lang="en-US" sz="1597" dirty="0"/>
          </a:p>
        </p:txBody>
      </p:sp>
      <p:sp>
        <p:nvSpPr>
          <p:cNvPr id="9" name="Rectangle 9"/>
          <p:cNvSpPr>
            <a:spLocks noChangeArrowheads="1"/>
          </p:cNvSpPr>
          <p:nvPr/>
        </p:nvSpPr>
        <p:spPr bwMode="auto">
          <a:xfrm>
            <a:off x="0" y="5255171"/>
            <a:ext cx="39600188" cy="166665"/>
          </a:xfrm>
          <a:prstGeom prst="rect">
            <a:avLst/>
          </a:prstGeom>
          <a:solidFill>
            <a:schemeClr val="accent5">
              <a:lumMod val="50000"/>
            </a:schemeClr>
          </a:solidFill>
          <a:ln w="152400">
            <a:noFill/>
            <a:miter lim="800000"/>
            <a:headEnd/>
            <a:tailEnd/>
          </a:ln>
          <a:effectLst/>
        </p:spPr>
        <p:txBody>
          <a:bodyPr wrap="none" lIns="77800" tIns="38899" rIns="77800" bIns="38899" anchor="ctr"/>
          <a:lstStyle/>
          <a:p>
            <a:pPr>
              <a:defRPr/>
            </a:pPr>
            <a:endParaRPr lang="en-US" sz="1597" dirty="0"/>
          </a:p>
        </p:txBody>
      </p:sp>
      <p:cxnSp>
        <p:nvCxnSpPr>
          <p:cNvPr id="38" name="Straight Connector 37"/>
          <p:cNvCxnSpPr/>
          <p:nvPr/>
        </p:nvCxnSpPr>
        <p:spPr>
          <a:xfrm flipV="1">
            <a:off x="-12583113" y="12605027"/>
            <a:ext cx="12250042" cy="89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832168" y="5896743"/>
            <a:ext cx="12250042" cy="29239373"/>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2" name="Rounded Rectangle 21"/>
          <p:cNvSpPr/>
          <p:nvPr userDrawn="1"/>
        </p:nvSpPr>
        <p:spPr>
          <a:xfrm>
            <a:off x="13672926" y="5896743"/>
            <a:ext cx="12250042" cy="29239373"/>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3" name="Rounded Rectangle 22"/>
          <p:cNvSpPr/>
          <p:nvPr userDrawn="1"/>
        </p:nvSpPr>
        <p:spPr>
          <a:xfrm>
            <a:off x="26513689" y="5896743"/>
            <a:ext cx="12250042" cy="29239373"/>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grpSp>
        <p:nvGrpSpPr>
          <p:cNvPr id="44" name="Group 43"/>
          <p:cNvGrpSpPr/>
          <p:nvPr userDrawn="1"/>
        </p:nvGrpSpPr>
        <p:grpSpPr>
          <a:xfrm>
            <a:off x="39840762" y="-60219"/>
            <a:ext cx="9980651" cy="36059958"/>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404" b="1" spc="511" dirty="0">
                  <a:solidFill>
                    <a:schemeClr val="bg1"/>
                  </a:solidFill>
                  <a:latin typeface="Trebuchet MS" pitchFamily="34" charset="0"/>
                </a:rPr>
                <a:t>QUICK START (cont.)</a:t>
              </a:r>
            </a:p>
            <a:p>
              <a:pPr algn="ctr"/>
              <a:endParaRPr lang="en-US" sz="306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How to change the template color theme</a:t>
              </a:r>
            </a:p>
            <a:p>
              <a:pPr marL="0" marR="0" lvl="2" indent="0" algn="l" defTabSz="97259"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42" b="0" spc="0" baseline="0" dirty="0">
                  <a:solidFill>
                    <a:schemeClr val="bg1">
                      <a:lumMod val="75000"/>
                    </a:schemeClr>
                  </a:solidFill>
                  <a:latin typeface="Trebuchet MS" pitchFamily="34" charset="0"/>
                </a:rPr>
                <a:t>also create your own color theme.</a:t>
              </a:r>
            </a:p>
            <a:p>
              <a:pPr marL="0" marR="0" lvl="2"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r>
                <a:rPr lang="en-US" sz="2042"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Text</a:t>
              </a:r>
            </a:p>
            <a:p>
              <a:pPr marL="2778624" lvl="2" indent="0" algn="l" defTabSz="97259"/>
              <a:r>
                <a:rPr lang="en-US" sz="2042"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91966" lvl="2"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 </a:t>
              </a:r>
              <a:r>
                <a:rPr kumimoji="0" lang="en-US" sz="2723"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42" b="0" baseline="0" dirty="0">
                <a:solidFill>
                  <a:schemeClr val="bg1">
                    <a:lumMod val="75000"/>
                  </a:schemeClr>
                </a:solidFill>
                <a:latin typeface="Trebuchet MS" pitchFamily="34" charset="0"/>
              </a:endParaRPr>
            </a:p>
            <a:p>
              <a:pPr marL="1291966" lvl="2"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Tables</a:t>
              </a:r>
            </a:p>
            <a:p>
              <a:pPr marL="1472387" lvl="1" indent="0" algn="l" defTabSz="97259"/>
              <a:r>
                <a:rPr lang="en-US" sz="2042" b="0" baseline="0" dirty="0">
                  <a:solidFill>
                    <a:schemeClr val="bg1">
                      <a:lumMod val="75000"/>
                    </a:schemeClr>
                  </a:solidFill>
                  <a:latin typeface="Trebuchet MS" pitchFamily="34" charset="0"/>
                </a:rPr>
                <a:t>To add a table from scratch go to the INSERT menu and </a:t>
              </a:r>
              <a:br>
                <a:rPr lang="en-US" sz="2042" b="0" baseline="0" dirty="0">
                  <a:solidFill>
                    <a:schemeClr val="bg1">
                      <a:lumMod val="75000"/>
                    </a:schemeClr>
                  </a:solidFill>
                  <a:latin typeface="Trebuchet MS" pitchFamily="34" charset="0"/>
                </a:rPr>
              </a:br>
              <a:r>
                <a:rPr lang="en-US" sz="2042" b="0" baseline="0" dirty="0">
                  <a:solidFill>
                    <a:schemeClr val="bg1">
                      <a:lumMod val="75000"/>
                    </a:schemeClr>
                  </a:solidFill>
                  <a:latin typeface="Trebuchet MS" pitchFamily="34" charset="0"/>
                </a:rPr>
                <a:t>click on TABLE. A drop-down box will help you select rows and columns. </a:t>
              </a:r>
            </a:p>
            <a:p>
              <a:pPr marL="0" lvl="0" indent="0" algn="l" defTabSz="97259"/>
              <a:r>
                <a:rPr lang="en-US" sz="2042"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91966" rtl="0" eaLnBrk="1" fontAlgn="auto" latinLnBrk="0" hangingPunct="1">
                <a:lnSpc>
                  <a:spcPct val="100000"/>
                </a:lnSpc>
                <a:spcBef>
                  <a:spcPts val="0"/>
                </a:spcBef>
                <a:spcAft>
                  <a:spcPts val="0"/>
                </a:spcAft>
                <a:buClrTx/>
                <a:buSzTx/>
                <a:buFontTx/>
                <a:buNone/>
                <a:tabLst/>
                <a:defRPr/>
              </a:pPr>
              <a:endParaRPr kumimoji="0" lang="en-US" sz="2723"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382"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9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9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6"/>
                <a:ext cx="8671189" cy="568003"/>
              </a:xfrm>
              <a:prstGeom prst="rect">
                <a:avLst/>
              </a:prstGeom>
              <a:noFill/>
              <a:ln>
                <a:noFill/>
              </a:ln>
            </p:spPr>
            <p:txBody>
              <a:bodyPr wrap="square" rtlCol="0">
                <a:spAutoFit/>
              </a:bodyPr>
              <a:lstStyle/>
              <a:p>
                <a:r>
                  <a:rPr lang="en-US" sz="2042" dirty="0">
                    <a:solidFill>
                      <a:schemeClr val="tx2"/>
                    </a:solidFill>
                    <a:latin typeface="Trebuchet MS" pitchFamily="34" charset="0"/>
                  </a:rPr>
                  <a:t>Student</a:t>
                </a:r>
                <a:r>
                  <a:rPr lang="en-US" sz="2042" baseline="0" dirty="0">
                    <a:solidFill>
                      <a:schemeClr val="tx2"/>
                    </a:solidFill>
                    <a:latin typeface="Trebuchet MS" pitchFamily="34" charset="0"/>
                  </a:rPr>
                  <a:t> discounts are available on our </a:t>
                </a:r>
                <a:r>
                  <a:rPr lang="en-US" sz="2042" baseline="0" dirty="0" err="1">
                    <a:solidFill>
                      <a:schemeClr val="tx2"/>
                    </a:solidFill>
                    <a:latin typeface="Trebuchet MS" pitchFamily="34" charset="0"/>
                  </a:rPr>
                  <a:t>Facebook</a:t>
                </a:r>
                <a:r>
                  <a:rPr lang="en-US" sz="2042" baseline="0" dirty="0">
                    <a:solidFill>
                      <a:schemeClr val="tx2"/>
                    </a:solidFill>
                    <a:latin typeface="Trebuchet MS" pitchFamily="34" charset="0"/>
                  </a:rPr>
                  <a:t> page.</a:t>
                </a:r>
                <a:br>
                  <a:rPr lang="en-US" sz="2042" baseline="0" dirty="0">
                    <a:solidFill>
                      <a:schemeClr val="tx2"/>
                    </a:solidFill>
                    <a:latin typeface="Trebuchet MS" pitchFamily="34" charset="0"/>
                  </a:rPr>
                </a:br>
                <a:r>
                  <a:rPr lang="en-US" sz="2042" baseline="0" dirty="0">
                    <a:solidFill>
                      <a:schemeClr val="tx2"/>
                    </a:solidFill>
                    <a:latin typeface="Trebuchet MS" pitchFamily="34" charset="0"/>
                  </a:rPr>
                  <a:t>Go to </a:t>
                </a:r>
                <a:r>
                  <a:rPr lang="en-US" sz="2042" u="sng" baseline="0" dirty="0">
                    <a:solidFill>
                      <a:schemeClr val="tx2"/>
                    </a:solidFill>
                    <a:latin typeface="Trebuchet MS" pitchFamily="34" charset="0"/>
                  </a:rPr>
                  <a:t>PosterPresentations.com</a:t>
                </a:r>
                <a:r>
                  <a:rPr lang="en-US" sz="2042" baseline="0" dirty="0">
                    <a:solidFill>
                      <a:schemeClr val="tx2"/>
                    </a:solidFill>
                    <a:latin typeface="Trebuchet MS" pitchFamily="34" charset="0"/>
                  </a:rPr>
                  <a:t> and click on the FB icon. </a:t>
                </a:r>
                <a:endParaRPr lang="en-US" sz="2042" dirty="0">
                  <a:solidFill>
                    <a:schemeClr val="tx2"/>
                  </a:solidFill>
                  <a:latin typeface="Trebuchet MS" pitchFamily="34" charset="0"/>
                </a:endParaRPr>
              </a:p>
            </p:txBody>
          </p:sp>
        </p:grpSp>
        <p:sp>
          <p:nvSpPr>
            <p:cNvPr id="50" name="TextBox 49"/>
            <p:cNvSpPr txBox="1"/>
            <p:nvPr userDrawn="1"/>
          </p:nvSpPr>
          <p:spPr>
            <a:xfrm>
              <a:off x="44262808" y="31169780"/>
              <a:ext cx="6870214" cy="1092217"/>
            </a:xfrm>
            <a:prstGeom prst="rect">
              <a:avLst/>
            </a:prstGeom>
            <a:noFill/>
          </p:spPr>
          <p:txBody>
            <a:bodyPr wrap="square" lIns="65304" tIns="32651" rIns="65304" bIns="32651" rtlCol="0">
              <a:spAutoFit/>
            </a:bodyPr>
            <a:lstStyle/>
            <a:p>
              <a:pPr>
                <a:lnSpc>
                  <a:spcPts val="2212"/>
                </a:lnSpc>
              </a:pPr>
              <a:r>
                <a:rPr lang="en-US" sz="2382" dirty="0">
                  <a:solidFill>
                    <a:schemeClr val="bg1"/>
                  </a:solidFill>
                </a:rPr>
                <a:t>© 2015</a:t>
              </a:r>
              <a:r>
                <a:rPr lang="en-US" sz="2382" baseline="0" dirty="0">
                  <a:solidFill>
                    <a:schemeClr val="bg1"/>
                  </a:solidFill>
                </a:rPr>
                <a:t> </a:t>
              </a:r>
              <a:r>
                <a:rPr lang="en-US" sz="2382" dirty="0">
                  <a:solidFill>
                    <a:schemeClr val="bg1"/>
                  </a:solidFill>
                </a:rPr>
                <a:t>PosterPresentations.com</a:t>
              </a:r>
              <a:br>
                <a:rPr lang="en-US" sz="2382" dirty="0">
                  <a:solidFill>
                    <a:schemeClr val="bg1"/>
                  </a:solidFill>
                </a:rPr>
              </a:br>
              <a:r>
                <a:rPr lang="en-US" sz="2382" dirty="0">
                  <a:solidFill>
                    <a:schemeClr val="bg1"/>
                  </a:solidFill>
                </a:rPr>
                <a:t>    </a:t>
              </a:r>
              <a:r>
                <a:rPr lang="en-US" sz="2042" dirty="0">
                  <a:solidFill>
                    <a:schemeClr val="bg1"/>
                  </a:solidFill>
                </a:rPr>
                <a:t>2117 Fourth Street ,</a:t>
              </a:r>
              <a:r>
                <a:rPr lang="en-US" sz="2042" baseline="0" dirty="0">
                  <a:solidFill>
                    <a:schemeClr val="bg1"/>
                  </a:solidFill>
                </a:rPr>
                <a:t> Unit C        </a:t>
              </a:r>
            </a:p>
            <a:p>
              <a:pPr>
                <a:lnSpc>
                  <a:spcPts val="2212"/>
                </a:lnSpc>
              </a:pPr>
              <a:r>
                <a:rPr lang="en-US" sz="2042" baseline="0" dirty="0">
                  <a:solidFill>
                    <a:schemeClr val="bg1"/>
                  </a:solidFill>
                </a:rPr>
                <a:t>     Berkeley CA </a:t>
              </a:r>
              <a:r>
                <a:rPr lang="en-US" sz="1701" baseline="0" dirty="0">
                  <a:solidFill>
                    <a:schemeClr val="bg1"/>
                  </a:solidFill>
                </a:rPr>
                <a:t>94710</a:t>
              </a:r>
              <a:br>
                <a:rPr lang="en-US" sz="2042" baseline="0" dirty="0">
                  <a:solidFill>
                    <a:schemeClr val="bg1"/>
                  </a:solidFill>
                </a:rPr>
              </a:br>
              <a:r>
                <a:rPr lang="en-US" sz="2042" baseline="0" dirty="0">
                  <a:solidFill>
                    <a:schemeClr val="bg1"/>
                  </a:solidFill>
                </a:rPr>
                <a:t>    </a:t>
              </a:r>
              <a:r>
                <a:rPr lang="en-US" sz="2042" b="1" baseline="0" dirty="0">
                  <a:solidFill>
                    <a:srgbClr val="FFFF00"/>
                  </a:solidFill>
                </a:rPr>
                <a:t>posterpresenter@gmail.com</a:t>
              </a:r>
              <a:endParaRPr lang="en-US" sz="2382" b="1" dirty="0">
                <a:solidFill>
                  <a:srgbClr val="FFFF00"/>
                </a:solidFill>
              </a:endParaRPr>
            </a:p>
          </p:txBody>
        </p:sp>
      </p:grpSp>
      <p:grpSp>
        <p:nvGrpSpPr>
          <p:cNvPr id="54" name="Group 53"/>
          <p:cNvGrpSpPr/>
          <p:nvPr userDrawn="1"/>
        </p:nvGrpSpPr>
        <p:grpSpPr>
          <a:xfrm>
            <a:off x="-10127761" y="4"/>
            <a:ext cx="9941610" cy="35999737"/>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91966" rtl="0" eaLnBrk="1" fontAlgn="auto" latinLnBrk="0" hangingPunct="1">
                <a:lnSpc>
                  <a:spcPct val="100000"/>
                </a:lnSpc>
                <a:spcBef>
                  <a:spcPts val="0"/>
                </a:spcBef>
                <a:spcAft>
                  <a:spcPts val="0"/>
                </a:spcAft>
                <a:buClrTx/>
                <a:buSzTx/>
                <a:buFontTx/>
                <a:buNone/>
                <a:tabLst/>
                <a:defRPr/>
              </a:pPr>
              <a:r>
                <a:rPr lang="en-US" sz="2723" b="1" spc="0" dirty="0">
                  <a:solidFill>
                    <a:srgbClr val="FF0000"/>
                  </a:solidFill>
                  <a:latin typeface="Trebuchet MS" pitchFamily="34" charset="0"/>
                </a:rPr>
                <a:t>(—THIS SIDEBAR DOES NOT PRINT—)</a:t>
              </a:r>
              <a:endParaRPr lang="en-US" sz="2723" b="1" spc="511" dirty="0">
                <a:solidFill>
                  <a:schemeClr val="bg1"/>
                </a:solidFill>
                <a:latin typeface="Trebuchet MS" pitchFamily="34" charset="0"/>
              </a:endParaRPr>
            </a:p>
            <a:p>
              <a:pPr algn="ctr"/>
              <a:r>
                <a:rPr lang="en-US" sz="3404" b="1" spc="511" dirty="0">
                  <a:solidFill>
                    <a:schemeClr val="bg1"/>
                  </a:solidFill>
                  <a:latin typeface="Trebuchet MS" pitchFamily="34" charset="0"/>
                </a:rPr>
                <a:t>DESIGN</a:t>
              </a:r>
              <a:r>
                <a:rPr lang="en-US" sz="3404" b="1" spc="511" baseline="0" dirty="0">
                  <a:solidFill>
                    <a:schemeClr val="bg1"/>
                  </a:solidFill>
                  <a:latin typeface="Trebuchet MS" pitchFamily="34" charset="0"/>
                </a:rPr>
                <a:t> </a:t>
              </a:r>
              <a:r>
                <a:rPr lang="en-US" sz="3404" b="1" spc="511" dirty="0">
                  <a:solidFill>
                    <a:schemeClr val="bg1"/>
                  </a:solidFill>
                  <a:latin typeface="Trebuchet MS" pitchFamily="34" charset="0"/>
                </a:rPr>
                <a:t>GUIDE</a:t>
              </a:r>
            </a:p>
            <a:p>
              <a:pPr algn="ctr"/>
              <a:endParaRPr lang="en-US" sz="2382" b="1" dirty="0">
                <a:latin typeface="Trebuchet MS" pitchFamily="34" charset="0"/>
              </a:endParaRPr>
            </a:p>
            <a:p>
              <a:pPr defTabSz="3204206"/>
              <a:r>
                <a:rPr lang="en-US" sz="2382" i="0" dirty="0">
                  <a:latin typeface="Trebuchet MS" pitchFamily="34" charset="0"/>
                </a:rPr>
                <a:t>This PowerPoint</a:t>
              </a:r>
              <a:r>
                <a:rPr lang="en-US" sz="2382" i="0" baseline="0" dirty="0">
                  <a:latin typeface="Trebuchet MS" pitchFamily="34" charset="0"/>
                </a:rPr>
                <a:t> </a:t>
              </a:r>
              <a:r>
                <a:rPr lang="en-US" sz="2382" i="0" dirty="0">
                  <a:latin typeface="Trebuchet MS" pitchFamily="34" charset="0"/>
                </a:rPr>
                <a:t>2007 template produces</a:t>
              </a:r>
              <a:r>
                <a:rPr lang="en-US" sz="2382" i="0" baseline="0" dirty="0">
                  <a:latin typeface="Trebuchet MS" pitchFamily="34" charset="0"/>
                </a:rPr>
                <a:t> </a:t>
              </a:r>
              <a:r>
                <a:rPr lang="en-US" sz="2382" i="0" dirty="0">
                  <a:latin typeface="Trebuchet MS" pitchFamily="34" charset="0"/>
                </a:rPr>
                <a:t>a 36”x48” presentation poster. </a:t>
              </a:r>
              <a:r>
                <a:rPr lang="en-US" sz="2382" dirty="0">
                  <a:latin typeface="Trebuchet MS" pitchFamily="34" charset="0"/>
                </a:rPr>
                <a:t>You</a:t>
              </a:r>
              <a:r>
                <a:rPr lang="en-US" sz="2382" baseline="0" dirty="0">
                  <a:latin typeface="Trebuchet MS" pitchFamily="34" charset="0"/>
                </a:rPr>
                <a:t> can u</a:t>
              </a:r>
              <a:r>
                <a:rPr lang="en-US" sz="2382" dirty="0">
                  <a:latin typeface="Trebuchet MS" pitchFamily="34" charset="0"/>
                </a:rPr>
                <a:t>se</a:t>
              </a:r>
              <a:r>
                <a:rPr lang="en-US" sz="2382" baseline="0" dirty="0">
                  <a:latin typeface="Trebuchet MS" pitchFamily="34" charset="0"/>
                </a:rPr>
                <a:t> it to create your research poster and </a:t>
              </a:r>
              <a:r>
                <a:rPr lang="en-US" sz="2382" dirty="0">
                  <a:latin typeface="Trebuchet MS" pitchFamily="34" charset="0"/>
                </a:rPr>
                <a:t>save valuable time placing titles, subtitles,</a:t>
              </a:r>
              <a:r>
                <a:rPr lang="en-US" sz="2382" baseline="0" dirty="0">
                  <a:latin typeface="Trebuchet MS" pitchFamily="34" charset="0"/>
                </a:rPr>
                <a:t> text, and graphics</a:t>
              </a:r>
              <a:r>
                <a:rPr lang="en-US" sz="2382" dirty="0">
                  <a:latin typeface="Trebuchet MS" pitchFamily="34" charset="0"/>
                </a:rPr>
                <a:t>. </a:t>
              </a:r>
            </a:p>
            <a:p>
              <a:pPr defTabSz="3204206"/>
              <a:endParaRPr lang="en-US" sz="2382" dirty="0">
                <a:latin typeface="Trebuchet MS" pitchFamily="34" charset="0"/>
              </a:endParaRPr>
            </a:p>
            <a:p>
              <a:pPr defTabSz="3734815"/>
              <a:r>
                <a:rPr lang="en-US" sz="2382" dirty="0">
                  <a:latin typeface="Trebuchet MS" pitchFamily="34" charset="0"/>
                </a:rPr>
                <a:t>We provide a series of online tutorials that will guide you through the poster design process and answer your poster production questions. To view our template tutorials, go online to </a:t>
              </a:r>
              <a:r>
                <a:rPr lang="en-US" sz="2382" b="1" dirty="0">
                  <a:solidFill>
                    <a:srgbClr val="FFC000"/>
                  </a:solidFill>
                  <a:latin typeface="Trebuchet MS" pitchFamily="34" charset="0"/>
                </a:rPr>
                <a:t>PosterPresentations.com</a:t>
              </a:r>
              <a:r>
                <a:rPr lang="en-US" sz="2382" b="1" dirty="0">
                  <a:solidFill>
                    <a:schemeClr val="bg1"/>
                  </a:solidFill>
                  <a:latin typeface="Trebuchet MS" pitchFamily="34" charset="0"/>
                </a:rPr>
                <a:t> </a:t>
              </a:r>
              <a:r>
                <a:rPr lang="en-US" sz="2382" dirty="0">
                  <a:solidFill>
                    <a:schemeClr val="bg1"/>
                  </a:solidFill>
                  <a:latin typeface="Trebuchet MS" pitchFamily="34" charset="0"/>
                </a:rPr>
                <a:t>and click on HELP DESK.</a:t>
              </a:r>
            </a:p>
            <a:p>
              <a:pPr defTabSz="3734815"/>
              <a:endParaRPr lang="en-US" sz="2382" dirty="0">
                <a:latin typeface="Trebuchet MS" pitchFamily="34" charset="0"/>
              </a:endParaRPr>
            </a:p>
            <a:p>
              <a:pPr defTabSz="3734815"/>
              <a:r>
                <a:rPr lang="en-US" sz="2382" dirty="0">
                  <a:solidFill>
                    <a:schemeClr val="bg1"/>
                  </a:solidFill>
                  <a:latin typeface="Trebuchet MS" pitchFamily="34" charset="0"/>
                </a:rPr>
                <a:t>When</a:t>
              </a:r>
              <a:r>
                <a:rPr lang="en-US" sz="2382" baseline="0" dirty="0">
                  <a:solidFill>
                    <a:schemeClr val="bg1"/>
                  </a:solidFill>
                  <a:latin typeface="Trebuchet MS" pitchFamily="34" charset="0"/>
                </a:rPr>
                <a:t> you are ready to print your poster</a:t>
              </a:r>
              <a:r>
                <a:rPr lang="en-US" sz="2382" dirty="0">
                  <a:solidFill>
                    <a:schemeClr val="bg1"/>
                  </a:solidFill>
                  <a:latin typeface="Trebuchet MS" pitchFamily="34" charset="0"/>
                </a:rPr>
                <a:t>,</a:t>
              </a:r>
              <a:r>
                <a:rPr lang="en-US" sz="2382" baseline="0" dirty="0">
                  <a:solidFill>
                    <a:schemeClr val="bg1"/>
                  </a:solidFill>
                  <a:latin typeface="Trebuchet MS" pitchFamily="34" charset="0"/>
                </a:rPr>
                <a:t> go online to </a:t>
              </a:r>
              <a:r>
                <a:rPr lang="en-US" sz="2382" b="0" dirty="0">
                  <a:solidFill>
                    <a:schemeClr val="bg1"/>
                  </a:solidFill>
                  <a:latin typeface="Trebuchet MS" pitchFamily="34" charset="0"/>
                </a:rPr>
                <a:t>PosterPresentations.com</a:t>
              </a:r>
              <a:br>
                <a:rPr lang="en-US" sz="2382" dirty="0">
                  <a:solidFill>
                    <a:schemeClr val="bg1"/>
                  </a:solidFill>
                  <a:latin typeface="Trebuchet MS" pitchFamily="34" charset="0"/>
                </a:rPr>
              </a:br>
              <a:endParaRPr lang="en-US" sz="2382" dirty="0">
                <a:solidFill>
                  <a:schemeClr val="bg1"/>
                </a:solidFill>
                <a:latin typeface="Trebuchet MS" pitchFamily="34" charset="0"/>
              </a:endParaRPr>
            </a:p>
            <a:p>
              <a:pPr algn="l" defTabSz="3204206"/>
              <a:r>
                <a:rPr lang="en-US" sz="2382" b="0" dirty="0">
                  <a:solidFill>
                    <a:schemeClr val="bg1"/>
                  </a:solidFill>
                  <a:latin typeface="Trebuchet MS" pitchFamily="34" charset="0"/>
                </a:rPr>
                <a:t>Need</a:t>
              </a:r>
              <a:r>
                <a:rPr lang="en-US" sz="2382" b="0" baseline="0" dirty="0">
                  <a:solidFill>
                    <a:schemeClr val="bg1"/>
                  </a:solidFill>
                  <a:latin typeface="Trebuchet MS" pitchFamily="34" charset="0"/>
                </a:rPr>
                <a:t> assistance? Call us at </a:t>
              </a:r>
              <a:r>
                <a:rPr lang="en-US" sz="2382" b="0" dirty="0">
                  <a:solidFill>
                    <a:srgbClr val="FFC000"/>
                  </a:solidFill>
                  <a:latin typeface="Trebuchet MS" pitchFamily="34" charset="0"/>
                </a:rPr>
                <a:t>1.510.649.3001</a:t>
              </a:r>
            </a:p>
            <a:p>
              <a:pPr algn="l" defTabSz="3204206"/>
              <a:endParaRPr lang="en-US" sz="3063" b="1" dirty="0">
                <a:solidFill>
                  <a:srgbClr val="FFFF00"/>
                </a:solidFill>
                <a:latin typeface="Trebuchet MS" pitchFamily="34" charset="0"/>
              </a:endParaRPr>
            </a:p>
            <a:p>
              <a:pPr algn="ctr"/>
              <a:endParaRPr lang="en-US" sz="2042" b="1" dirty="0">
                <a:solidFill>
                  <a:schemeClr val="bg1"/>
                </a:solidFill>
                <a:latin typeface="Trebuchet MS" pitchFamily="34" charset="0"/>
              </a:endParaRPr>
            </a:p>
            <a:p>
              <a:pPr algn="ctr"/>
              <a:r>
                <a:rPr lang="en-US" sz="3404" b="1" spc="511" dirty="0">
                  <a:solidFill>
                    <a:schemeClr val="bg1"/>
                  </a:solidFill>
                  <a:latin typeface="Trebuchet MS" pitchFamily="34" charset="0"/>
                </a:rPr>
                <a:t>QUICK START</a:t>
              </a:r>
            </a:p>
            <a:p>
              <a:pPr algn="ctr"/>
              <a:endParaRPr lang="en-US" sz="272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Zoom in and out</a:t>
              </a:r>
            </a:p>
            <a:p>
              <a:pPr marL="1610170" indent="-1610170" algn="l" defTabSz="724037"/>
              <a:r>
                <a:rPr lang="en-US" sz="2042" b="0" baseline="0" dirty="0">
                  <a:solidFill>
                    <a:schemeClr val="bg1"/>
                  </a:solidFill>
                  <a:latin typeface="Trebuchet MS" pitchFamily="34" charset="0"/>
                </a:rPr>
                <a:t>	</a:t>
              </a:r>
              <a:r>
                <a:rPr lang="en-US" sz="2042" b="0" baseline="0" dirty="0">
                  <a:solidFill>
                    <a:schemeClr val="bg1">
                      <a:lumMod val="75000"/>
                    </a:schemeClr>
                  </a:solidFill>
                  <a:latin typeface="Trebuchet MS" pitchFamily="34" charset="0"/>
                </a:rPr>
                <a:t>As you work on your poster zoom in and out to the level that is more comfortable to you. </a:t>
              </a:r>
            </a:p>
            <a:p>
              <a:pPr marL="1610170" indent="-1610170" algn="l" defTabSz="724037"/>
              <a:r>
                <a:rPr lang="en-US" sz="2042" b="1" baseline="0" dirty="0">
                  <a:solidFill>
                    <a:schemeClr val="bg1">
                      <a:lumMod val="75000"/>
                    </a:schemeClr>
                  </a:solidFill>
                  <a:latin typeface="Trebuchet MS" pitchFamily="34" charset="0"/>
                </a:rPr>
                <a:t>	</a:t>
              </a:r>
              <a:r>
                <a:rPr lang="en-US" sz="2042" b="0" baseline="0" dirty="0">
                  <a:solidFill>
                    <a:schemeClr val="bg1">
                      <a:lumMod val="75000"/>
                    </a:schemeClr>
                  </a:solidFill>
                  <a:latin typeface="Trebuchet MS" pitchFamily="34" charset="0"/>
                </a:rPr>
                <a:t>Go to VIEW &gt; ZOOM.</a:t>
              </a:r>
            </a:p>
            <a:p>
              <a:pPr algn="l"/>
              <a:endParaRPr lang="en-US" sz="2382" b="0"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Title, Authors, and Affiliations</a:t>
              </a:r>
            </a:p>
            <a:p>
              <a:pPr algn="l"/>
              <a:r>
                <a:rPr lang="en-US" sz="2042" b="0" baseline="0" dirty="0">
                  <a:solidFill>
                    <a:schemeClr val="bg1">
                      <a:lumMod val="75000"/>
                    </a:schemeClr>
                  </a:solidFill>
                  <a:latin typeface="Trebuchet MS" pitchFamily="34" charset="0"/>
                </a:rPr>
                <a:t>Start designing your poster by adding the title, the names of the authors, and the affiliated institutions. </a:t>
              </a:r>
              <a:r>
                <a:rPr lang="en-US" sz="2042"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42" b="0" spc="0"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The font size of your title should be bigger than your name(s) and institution name(s).</a:t>
              </a:r>
            </a:p>
            <a:p>
              <a:pPr algn="l"/>
              <a:br>
                <a:rPr lang="en-US" sz="2382" b="1" baseline="0" dirty="0">
                  <a:solidFill>
                    <a:schemeClr val="bg1"/>
                  </a:solidFill>
                  <a:latin typeface="Trebuchet MS" pitchFamily="34" charset="0"/>
                </a:rPr>
              </a:br>
              <a:endParaRPr lang="en-US" sz="2382" b="1" dirty="0">
                <a:solidFill>
                  <a:schemeClr val="bg1"/>
                </a:solidFill>
                <a:latin typeface="Trebuchet MS" pitchFamily="34" charset="0"/>
              </a:endParaRPr>
            </a:p>
            <a:p>
              <a:pPr algn="ctr"/>
              <a:endParaRPr lang="en-US" sz="2382" b="1" dirty="0">
                <a:solidFill>
                  <a:srgbClr val="FFC000"/>
                </a:solidFill>
                <a:latin typeface="Trebuchet MS" pitchFamily="34" charset="0"/>
              </a:endParaRPr>
            </a:p>
            <a:p>
              <a:pPr algn="ctr"/>
              <a:endParaRPr lang="en-US" sz="2382" b="1" dirty="0">
                <a:solidFill>
                  <a:srgbClr val="FFC000"/>
                </a:solidFill>
                <a:latin typeface="Trebuchet MS" pitchFamily="34" charset="0"/>
              </a:endParaRPr>
            </a:p>
            <a:p>
              <a:pPr algn="ctr"/>
              <a:r>
                <a:rPr lang="en-US" sz="2723" b="1" dirty="0">
                  <a:solidFill>
                    <a:srgbClr val="FFC000"/>
                  </a:solidFill>
                  <a:latin typeface="Trebuchet MS" pitchFamily="34" charset="0"/>
                </a:rPr>
                <a:t>Adding Logos</a:t>
              </a:r>
              <a:r>
                <a:rPr lang="en-US" sz="2723" b="1" baseline="0" dirty="0">
                  <a:solidFill>
                    <a:srgbClr val="FFC000"/>
                  </a:solidFill>
                  <a:latin typeface="Trebuchet MS" pitchFamily="34" charset="0"/>
                </a:rPr>
                <a:t> / Seals</a:t>
              </a:r>
            </a:p>
            <a:p>
              <a:pPr algn="l"/>
              <a:r>
                <a:rPr lang="en-US" sz="2042"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42" b="0" spc="255"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spc="0"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See if your school’s logo is available on our free poster templates page.</a:t>
              </a:r>
            </a:p>
            <a:p>
              <a:pPr algn="l"/>
              <a:endParaRPr lang="en-US" sz="2042" b="0" baseline="0" dirty="0">
                <a:latin typeface="Trebuchet MS" pitchFamily="34" charset="0"/>
              </a:endParaRPr>
            </a:p>
            <a:p>
              <a:pPr algn="ctr"/>
              <a:r>
                <a:rPr lang="en-US" sz="2723" b="1" baseline="0" dirty="0">
                  <a:solidFill>
                    <a:srgbClr val="FFC000"/>
                  </a:solidFill>
                  <a:latin typeface="Trebuchet MS" pitchFamily="34" charset="0"/>
                </a:rPr>
                <a:t>Photographs / Graphics</a:t>
              </a:r>
            </a:p>
            <a:p>
              <a:pPr algn="l" defTabSz="832102"/>
              <a:r>
                <a:rPr lang="en-US" sz="2042"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42" b="0" spc="0" baseline="0" dirty="0">
                  <a:solidFill>
                    <a:schemeClr val="bg1">
                      <a:lumMod val="75000"/>
                    </a:schemeClr>
                  </a:solidFill>
                  <a:latin typeface="Trebuchet MS" pitchFamily="34" charset="0"/>
                </a:rPr>
                <a:t>disproportionally.</a:t>
              </a:r>
            </a:p>
            <a:p>
              <a:pPr algn="l" defTabSz="832102"/>
              <a:endParaRPr lang="en-US" sz="2042" b="0" baseline="0" dirty="0">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r>
                <a:rPr lang="en-US" sz="2723" b="1" baseline="0" dirty="0">
                  <a:solidFill>
                    <a:srgbClr val="FFC000"/>
                  </a:solidFill>
                  <a:latin typeface="Trebuchet MS" pitchFamily="34" charset="0"/>
                </a:rPr>
                <a:t>Image Quality Check</a:t>
              </a:r>
            </a:p>
            <a:p>
              <a:pPr lvl="0" algn="l" defTabSz="832102"/>
              <a:r>
                <a:rPr lang="en-US" sz="2042" b="0" baseline="0" dirty="0">
                  <a:solidFill>
                    <a:schemeClr val="bg1">
                      <a:lumMod val="75000"/>
                    </a:schemeClr>
                  </a:solidFill>
                  <a:latin typeface="Trebuchet MS" pitchFamily="34" charset="0"/>
                </a:rPr>
                <a:t>Zoom in and look at your images at 100% magnification. If they look good they will print well. </a:t>
              </a:r>
              <a:endParaRPr lang="en-US" sz="2382"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61"/>
              <a:ext cx="7531182" cy="2026371"/>
              <a:chOff x="-4470427" y="11016658"/>
              <a:chExt cx="3470785" cy="931001"/>
            </a:xfrm>
          </p:grpSpPr>
          <p:grpSp>
            <p:nvGrpSpPr>
              <p:cNvPr id="65" name="Group 64"/>
              <p:cNvGrpSpPr/>
              <p:nvPr userDrawn="1"/>
            </p:nvGrpSpPr>
            <p:grpSpPr>
              <a:xfrm>
                <a:off x="-2783495" y="11060895"/>
                <a:ext cx="624431" cy="861210"/>
                <a:chOff x="-3958697" y="11117435"/>
                <a:chExt cx="779338" cy="1234107"/>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9"/>
                  <a:ext cx="779338" cy="237363"/>
                </a:xfrm>
                <a:prstGeom prst="rect">
                  <a:avLst/>
                </a:prstGeom>
                <a:solidFill>
                  <a:schemeClr val="accent1"/>
                </a:solidFill>
                <a:ln>
                  <a:noFill/>
                </a:ln>
              </p:spPr>
              <p:txBody>
                <a:bodyPr wrap="square" lIns="91440" tIns="91440" rIns="91440" bIns="91440" rtlCol="0">
                  <a:spAutoFit/>
                </a:bodyPr>
                <a:lstStyle/>
                <a:p>
                  <a:pPr algn="ctr"/>
                  <a:r>
                    <a:rPr lang="en-US" sz="1362" b="1" dirty="0">
                      <a:solidFill>
                        <a:schemeClr val="tx1"/>
                      </a:solidFill>
                    </a:rPr>
                    <a:t>ORIGINAL</a:t>
                  </a:r>
                </a:p>
              </p:txBody>
            </p:sp>
          </p:grpSp>
          <p:grpSp>
            <p:nvGrpSpPr>
              <p:cNvPr id="66" name="Group 65"/>
              <p:cNvGrpSpPr/>
              <p:nvPr userDrawn="1"/>
            </p:nvGrpSpPr>
            <p:grpSpPr>
              <a:xfrm>
                <a:off x="-2033159" y="11060886"/>
                <a:ext cx="1033517" cy="864358"/>
                <a:chOff x="-2921738" y="11200127"/>
                <a:chExt cx="1420279" cy="1187817"/>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9"/>
                  <a:ext cx="1417532" cy="212525"/>
                </a:xfrm>
                <a:prstGeom prst="rect">
                  <a:avLst/>
                </a:prstGeom>
                <a:solidFill>
                  <a:srgbClr val="FF0000"/>
                </a:solidFill>
              </p:spPr>
              <p:txBody>
                <a:bodyPr wrap="square" lIns="457200" tIns="91440" rIns="457200" bIns="91440" rtlCol="0">
                  <a:spAutoFit/>
                </a:bodyPr>
                <a:lstStyle/>
                <a:p>
                  <a:pPr algn="ctr"/>
                  <a:r>
                    <a:rPr lang="en-US" sz="1192" b="1" dirty="0">
                      <a:solidFill>
                        <a:schemeClr val="bg1"/>
                      </a:solidFill>
                    </a:rPr>
                    <a:t>DISTORTED</a:t>
                  </a:r>
                  <a:endParaRPr lang="en-US" sz="596"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6" cy="282014"/>
              </a:xfrm>
              <a:prstGeom prst="rect">
                <a:avLst/>
              </a:prstGeom>
              <a:noFill/>
            </p:spPr>
            <p:txBody>
              <a:bodyPr wrap="square" lIns="457200" tIns="457200" rIns="457200" bIns="0" rtlCol="0">
                <a:spAutoFit/>
              </a:bodyPr>
              <a:lstStyle/>
              <a:p>
                <a:pPr algn="ctr"/>
                <a:r>
                  <a:rPr lang="en-US" sz="1362" dirty="0">
                    <a:solidFill>
                      <a:schemeClr val="bg1"/>
                    </a:solidFill>
                  </a:rPr>
                  <a:t>Corner</a:t>
                </a:r>
                <a:r>
                  <a:rPr lang="en-US" sz="1362" baseline="0" dirty="0">
                    <a:solidFill>
                      <a:schemeClr val="bg1"/>
                    </a:solidFill>
                  </a:rPr>
                  <a:t> handles</a:t>
                </a:r>
                <a:endParaRPr lang="en-US" sz="1362" dirty="0">
                  <a:solidFill>
                    <a:schemeClr val="bg1"/>
                  </a:solidFill>
                </a:endParaRPr>
              </a:p>
            </p:txBody>
          </p:sp>
        </p:grpSp>
        <p:grpSp>
          <p:nvGrpSpPr>
            <p:cNvPr id="60" name="Group 59"/>
            <p:cNvGrpSpPr/>
            <p:nvPr userDrawn="1"/>
          </p:nvGrpSpPr>
          <p:grpSpPr>
            <a:xfrm>
              <a:off x="-10396845" y="27751402"/>
              <a:ext cx="9319117" cy="2453257"/>
              <a:chOff x="-4754098" y="12734135"/>
              <a:chExt cx="4294764" cy="1127131"/>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9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9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4" y="13215821"/>
                <a:ext cx="1117601" cy="154230"/>
              </a:xfrm>
              <a:prstGeom prst="rect">
                <a:avLst/>
              </a:prstGeom>
              <a:noFill/>
            </p:spPr>
            <p:txBody>
              <a:bodyPr wrap="square" lIns="91440" tIns="91440" rIns="91440" bIns="0" rtlCol="0">
                <a:spAutoFit/>
              </a:bodyPr>
              <a:lstStyle/>
              <a:p>
                <a:pPr algn="ctr"/>
                <a:r>
                  <a:rPr lang="en-US" sz="1362" dirty="0">
                    <a:solidFill>
                      <a:srgbClr val="92D050"/>
                    </a:solidFill>
                  </a:rPr>
                  <a:t>Good</a:t>
                </a:r>
                <a:r>
                  <a:rPr lang="en-US" sz="1362" baseline="0" dirty="0">
                    <a:solidFill>
                      <a:srgbClr val="92D050"/>
                    </a:solidFill>
                  </a:rPr>
                  <a:t> </a:t>
                </a:r>
                <a:r>
                  <a:rPr lang="en-US" sz="1362" baseline="0" dirty="0">
                    <a:solidFill>
                      <a:schemeClr val="bg1"/>
                    </a:solidFill>
                  </a:rPr>
                  <a:t>printing quality</a:t>
                </a:r>
                <a:endParaRPr lang="en-US" sz="1362" dirty="0">
                  <a:solidFill>
                    <a:schemeClr val="bg1"/>
                  </a:solidFill>
                </a:endParaRPr>
              </a:p>
            </p:txBody>
          </p:sp>
          <p:sp>
            <p:nvSpPr>
              <p:cNvPr id="64" name="TextBox 63"/>
              <p:cNvSpPr txBox="1"/>
              <p:nvPr userDrawn="1"/>
            </p:nvSpPr>
            <p:spPr>
              <a:xfrm rot="16200000">
                <a:off x="-1095250" y="13225350"/>
                <a:ext cx="1117602" cy="154230"/>
              </a:xfrm>
              <a:prstGeom prst="rect">
                <a:avLst/>
              </a:prstGeom>
              <a:noFill/>
            </p:spPr>
            <p:txBody>
              <a:bodyPr wrap="square" lIns="91440" tIns="91440" rIns="91440" bIns="0" rtlCol="0">
                <a:spAutoFit/>
              </a:bodyPr>
              <a:lstStyle/>
              <a:p>
                <a:pPr algn="ctr"/>
                <a:r>
                  <a:rPr lang="en-US" sz="1362" dirty="0">
                    <a:solidFill>
                      <a:srgbClr val="FF0000"/>
                    </a:solidFill>
                  </a:rPr>
                  <a:t>Bad </a:t>
                </a:r>
                <a:r>
                  <a:rPr lang="en-US" sz="1362" dirty="0">
                    <a:solidFill>
                      <a:schemeClr val="bg1"/>
                    </a:solidFill>
                  </a:rPr>
                  <a:t>printing quality</a:t>
                </a:r>
              </a:p>
            </p:txBody>
          </p:sp>
        </p:grpSp>
      </p:grpSp>
      <p:sp>
        <p:nvSpPr>
          <p:cNvPr id="40" name="Text Box 14"/>
          <p:cNvSpPr txBox="1">
            <a:spLocks noChangeArrowheads="1"/>
          </p:cNvSpPr>
          <p:nvPr userDrawn="1"/>
        </p:nvSpPr>
        <p:spPr bwMode="auto">
          <a:xfrm>
            <a:off x="1414080" y="35340655"/>
            <a:ext cx="2268760" cy="290508"/>
          </a:xfrm>
          <a:prstGeom prst="rect">
            <a:avLst/>
          </a:prstGeom>
          <a:noFill/>
          <a:ln w="9525">
            <a:noFill/>
            <a:miter lim="800000"/>
            <a:headEnd/>
            <a:tailEnd/>
          </a:ln>
          <a:effectLst/>
        </p:spPr>
        <p:txBody>
          <a:bodyPr lIns="77653" tIns="38820" rIns="77653" bIns="38820">
            <a:spAutoFit/>
          </a:bodyPr>
          <a:lstStyle/>
          <a:p>
            <a:pPr eaLnBrk="0" hangingPunct="0">
              <a:lnSpc>
                <a:spcPct val="65000"/>
              </a:lnSpc>
              <a:spcBef>
                <a:spcPct val="50000"/>
              </a:spcBef>
              <a:defRPr/>
            </a:pPr>
            <a:r>
              <a:rPr lang="en-US" sz="42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36"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734543" rtl="0" eaLnBrk="1" latinLnBrk="0" hangingPunct="1">
        <a:spcBef>
          <a:spcPct val="0"/>
        </a:spcBef>
        <a:buNone/>
        <a:defRPr sz="7488" kern="1200">
          <a:solidFill>
            <a:schemeClr val="bg1"/>
          </a:solidFill>
          <a:latin typeface="Trebuchet MS" pitchFamily="34" charset="0"/>
          <a:ea typeface="+mj-ea"/>
          <a:cs typeface="+mj-cs"/>
        </a:defRPr>
      </a:lvl1pPr>
    </p:titleStyle>
    <p:bodyStyle>
      <a:lvl1pPr marL="1400454" indent="-1400454" algn="l" defTabSz="3734543" rtl="0" eaLnBrk="1" latinLnBrk="0" hangingPunct="1">
        <a:spcBef>
          <a:spcPct val="20000"/>
        </a:spcBef>
        <a:buFont typeface="Arial" pitchFamily="34" charset="0"/>
        <a:buChar char="•"/>
        <a:defRPr sz="13104" kern="1200">
          <a:solidFill>
            <a:schemeClr val="tx1"/>
          </a:solidFill>
          <a:latin typeface="+mn-lt"/>
          <a:ea typeface="+mn-ea"/>
          <a:cs typeface="+mn-cs"/>
        </a:defRPr>
      </a:lvl1pPr>
      <a:lvl2pPr marL="3034317" indent="-1167045" algn="l" defTabSz="3734543" rtl="0" eaLnBrk="1" latinLnBrk="0" hangingPunct="1">
        <a:spcBef>
          <a:spcPct val="20000"/>
        </a:spcBef>
        <a:buFont typeface="Arial" pitchFamily="34" charset="0"/>
        <a:buChar char="–"/>
        <a:defRPr sz="11487" kern="1200">
          <a:solidFill>
            <a:schemeClr val="tx1"/>
          </a:solidFill>
          <a:latin typeface="+mn-lt"/>
          <a:ea typeface="+mn-ea"/>
          <a:cs typeface="+mn-cs"/>
        </a:defRPr>
      </a:lvl2pPr>
      <a:lvl3pPr marL="4668180" indent="-933637" algn="l" defTabSz="3734543" rtl="0" eaLnBrk="1" latinLnBrk="0" hangingPunct="1">
        <a:spcBef>
          <a:spcPct val="20000"/>
        </a:spcBef>
        <a:buFont typeface="Arial" pitchFamily="34" charset="0"/>
        <a:buChar char="•"/>
        <a:defRPr sz="9871" kern="1200">
          <a:solidFill>
            <a:schemeClr val="tx1"/>
          </a:solidFill>
          <a:latin typeface="+mn-lt"/>
          <a:ea typeface="+mn-ea"/>
          <a:cs typeface="+mn-cs"/>
        </a:defRPr>
      </a:lvl3pPr>
      <a:lvl4pPr marL="653545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4pPr>
      <a:lvl5pPr marL="840272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5pPr>
      <a:lvl6pPr marL="10269996"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6pPr>
      <a:lvl7pPr marL="12137267"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7pPr>
      <a:lvl8pPr marL="14004539"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8pPr>
      <a:lvl9pPr marL="15871811"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9pPr>
    </p:bodyStyle>
    <p:otherStyle>
      <a:defPPr>
        <a:defRPr lang="en-US"/>
      </a:defPPr>
      <a:lvl1pPr marL="0" algn="l" defTabSz="3734543" rtl="0" eaLnBrk="1" latinLnBrk="0" hangingPunct="1">
        <a:defRPr sz="7317" kern="1200">
          <a:solidFill>
            <a:schemeClr val="tx1"/>
          </a:solidFill>
          <a:latin typeface="+mn-lt"/>
          <a:ea typeface="+mn-ea"/>
          <a:cs typeface="+mn-cs"/>
        </a:defRPr>
      </a:lvl1pPr>
      <a:lvl2pPr marL="1867273" algn="l" defTabSz="3734543" rtl="0" eaLnBrk="1" latinLnBrk="0" hangingPunct="1">
        <a:defRPr sz="7317" kern="1200">
          <a:solidFill>
            <a:schemeClr val="tx1"/>
          </a:solidFill>
          <a:latin typeface="+mn-lt"/>
          <a:ea typeface="+mn-ea"/>
          <a:cs typeface="+mn-cs"/>
        </a:defRPr>
      </a:lvl2pPr>
      <a:lvl3pPr marL="3734543" algn="l" defTabSz="3734543" rtl="0" eaLnBrk="1" latinLnBrk="0" hangingPunct="1">
        <a:defRPr sz="7317" kern="1200">
          <a:solidFill>
            <a:schemeClr val="tx1"/>
          </a:solidFill>
          <a:latin typeface="+mn-lt"/>
          <a:ea typeface="+mn-ea"/>
          <a:cs typeface="+mn-cs"/>
        </a:defRPr>
      </a:lvl3pPr>
      <a:lvl4pPr marL="5601816" algn="l" defTabSz="3734543" rtl="0" eaLnBrk="1" latinLnBrk="0" hangingPunct="1">
        <a:defRPr sz="7317" kern="1200">
          <a:solidFill>
            <a:schemeClr val="tx1"/>
          </a:solidFill>
          <a:latin typeface="+mn-lt"/>
          <a:ea typeface="+mn-ea"/>
          <a:cs typeface="+mn-cs"/>
        </a:defRPr>
      </a:lvl4pPr>
      <a:lvl5pPr marL="7469088" algn="l" defTabSz="3734543" rtl="0" eaLnBrk="1" latinLnBrk="0" hangingPunct="1">
        <a:defRPr sz="7317" kern="1200">
          <a:solidFill>
            <a:schemeClr val="tx1"/>
          </a:solidFill>
          <a:latin typeface="+mn-lt"/>
          <a:ea typeface="+mn-ea"/>
          <a:cs typeface="+mn-cs"/>
        </a:defRPr>
      </a:lvl5pPr>
      <a:lvl6pPr marL="9336360" algn="l" defTabSz="3734543" rtl="0" eaLnBrk="1" latinLnBrk="0" hangingPunct="1">
        <a:defRPr sz="7317" kern="1200">
          <a:solidFill>
            <a:schemeClr val="tx1"/>
          </a:solidFill>
          <a:latin typeface="+mn-lt"/>
          <a:ea typeface="+mn-ea"/>
          <a:cs typeface="+mn-cs"/>
        </a:defRPr>
      </a:lvl6pPr>
      <a:lvl7pPr marL="11203633" algn="l" defTabSz="3734543" rtl="0" eaLnBrk="1" latinLnBrk="0" hangingPunct="1">
        <a:defRPr sz="7317" kern="1200">
          <a:solidFill>
            <a:schemeClr val="tx1"/>
          </a:solidFill>
          <a:latin typeface="+mn-lt"/>
          <a:ea typeface="+mn-ea"/>
          <a:cs typeface="+mn-cs"/>
        </a:defRPr>
      </a:lvl7pPr>
      <a:lvl8pPr marL="13070903" algn="l" defTabSz="3734543" rtl="0" eaLnBrk="1" latinLnBrk="0" hangingPunct="1">
        <a:defRPr sz="7317" kern="1200">
          <a:solidFill>
            <a:schemeClr val="tx1"/>
          </a:solidFill>
          <a:latin typeface="+mn-lt"/>
          <a:ea typeface="+mn-ea"/>
          <a:cs typeface="+mn-cs"/>
        </a:defRPr>
      </a:lvl8pPr>
      <a:lvl9pPr marL="14938176" algn="l" defTabSz="3734543" rtl="0" eaLnBrk="1" latinLnBrk="0" hangingPunct="1">
        <a:defRPr sz="731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2"/>
            <a:ext cx="39600188" cy="5249962"/>
          </a:xfrm>
          <a:prstGeom prst="rect">
            <a:avLst/>
          </a:prstGeom>
          <a:solidFill>
            <a:schemeClr val="accent5">
              <a:lumMod val="75000"/>
            </a:schemeClr>
          </a:solidFill>
          <a:ln w="9525">
            <a:solidFill>
              <a:schemeClr val="tx1"/>
            </a:solidFill>
            <a:miter lim="800000"/>
            <a:headEnd/>
            <a:tailEnd/>
          </a:ln>
          <a:effectLst/>
        </p:spPr>
        <p:txBody>
          <a:bodyPr wrap="none" lIns="77800" tIns="38899" rIns="77800" bIns="38899" anchor="ctr"/>
          <a:lstStyle/>
          <a:p>
            <a:pPr>
              <a:defRPr/>
            </a:pPr>
            <a:endParaRPr lang="en-US" sz="1597" dirty="0"/>
          </a:p>
        </p:txBody>
      </p:sp>
      <p:sp>
        <p:nvSpPr>
          <p:cNvPr id="9" name="Rectangle 9"/>
          <p:cNvSpPr>
            <a:spLocks noChangeArrowheads="1"/>
          </p:cNvSpPr>
          <p:nvPr/>
        </p:nvSpPr>
        <p:spPr bwMode="auto">
          <a:xfrm>
            <a:off x="0" y="5255171"/>
            <a:ext cx="39600188" cy="166665"/>
          </a:xfrm>
          <a:prstGeom prst="rect">
            <a:avLst/>
          </a:prstGeom>
          <a:solidFill>
            <a:schemeClr val="accent5">
              <a:lumMod val="50000"/>
            </a:schemeClr>
          </a:solidFill>
          <a:ln w="152400">
            <a:noFill/>
            <a:miter lim="800000"/>
            <a:headEnd/>
            <a:tailEnd/>
          </a:ln>
          <a:effectLst/>
        </p:spPr>
        <p:txBody>
          <a:bodyPr wrap="none" lIns="77800" tIns="38899" rIns="77800" bIns="38899" anchor="ctr"/>
          <a:lstStyle/>
          <a:p>
            <a:pPr>
              <a:defRPr/>
            </a:pPr>
            <a:endParaRPr lang="en-US" sz="1597" dirty="0"/>
          </a:p>
        </p:txBody>
      </p:sp>
      <p:sp>
        <p:nvSpPr>
          <p:cNvPr id="21" name="Rounded Rectangle 20"/>
          <p:cNvSpPr/>
          <p:nvPr userDrawn="1"/>
        </p:nvSpPr>
        <p:spPr>
          <a:xfrm>
            <a:off x="832169" y="5749961"/>
            <a:ext cx="9067879" cy="29239373"/>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2" name="Rounded Rectangle 21"/>
          <p:cNvSpPr/>
          <p:nvPr userDrawn="1"/>
        </p:nvSpPr>
        <p:spPr>
          <a:xfrm>
            <a:off x="29700144" y="5749961"/>
            <a:ext cx="9067879" cy="29239373"/>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3" name="Rounded Rectangle 22"/>
          <p:cNvSpPr/>
          <p:nvPr userDrawn="1"/>
        </p:nvSpPr>
        <p:spPr>
          <a:xfrm>
            <a:off x="10450770" y="5760376"/>
            <a:ext cx="18698656" cy="29239373"/>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grpSp>
        <p:nvGrpSpPr>
          <p:cNvPr id="43" name="Group 42"/>
          <p:cNvGrpSpPr/>
          <p:nvPr userDrawn="1"/>
        </p:nvGrpSpPr>
        <p:grpSpPr>
          <a:xfrm>
            <a:off x="39840762" y="-60219"/>
            <a:ext cx="9980651" cy="36059958"/>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404" b="1" spc="511" dirty="0">
                  <a:solidFill>
                    <a:schemeClr val="bg1"/>
                  </a:solidFill>
                  <a:latin typeface="Trebuchet MS" pitchFamily="34" charset="0"/>
                </a:rPr>
                <a:t>QUICK START (cont.)</a:t>
              </a:r>
            </a:p>
            <a:p>
              <a:pPr algn="ctr"/>
              <a:endParaRPr lang="en-US" sz="306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How to change the template color theme</a:t>
              </a:r>
            </a:p>
            <a:p>
              <a:pPr marL="0" marR="0" lvl="2" indent="0" algn="l" defTabSz="97259"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42" b="0" spc="0" baseline="0" dirty="0">
                  <a:solidFill>
                    <a:schemeClr val="bg1">
                      <a:lumMod val="75000"/>
                    </a:schemeClr>
                  </a:solidFill>
                  <a:latin typeface="Trebuchet MS" pitchFamily="34" charset="0"/>
                </a:rPr>
                <a:t>also create your own color theme.</a:t>
              </a:r>
            </a:p>
            <a:p>
              <a:pPr marL="0" marR="0" lvl="2"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r>
                <a:rPr lang="en-US" sz="2042"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Text</a:t>
              </a:r>
            </a:p>
            <a:p>
              <a:pPr marL="2778624" lvl="2" indent="0" algn="l" defTabSz="97259"/>
              <a:r>
                <a:rPr lang="en-US" sz="2042"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91966" lvl="2"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 </a:t>
              </a:r>
              <a:r>
                <a:rPr kumimoji="0" lang="en-US" sz="2723"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42" b="0" baseline="0" dirty="0">
                <a:solidFill>
                  <a:schemeClr val="bg1">
                    <a:lumMod val="75000"/>
                  </a:schemeClr>
                </a:solidFill>
                <a:latin typeface="Trebuchet MS" pitchFamily="34" charset="0"/>
              </a:endParaRPr>
            </a:p>
            <a:p>
              <a:pPr marL="1291966" lvl="2"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Tables</a:t>
              </a:r>
            </a:p>
            <a:p>
              <a:pPr marL="1472387" lvl="1" indent="0" algn="l" defTabSz="97259"/>
              <a:r>
                <a:rPr lang="en-US" sz="2042" b="0" baseline="0" dirty="0">
                  <a:solidFill>
                    <a:schemeClr val="bg1">
                      <a:lumMod val="75000"/>
                    </a:schemeClr>
                  </a:solidFill>
                  <a:latin typeface="Trebuchet MS" pitchFamily="34" charset="0"/>
                </a:rPr>
                <a:t>To add a table from scratch go to the INSERT menu and </a:t>
              </a:r>
              <a:br>
                <a:rPr lang="en-US" sz="2042" b="0" baseline="0" dirty="0">
                  <a:solidFill>
                    <a:schemeClr val="bg1">
                      <a:lumMod val="75000"/>
                    </a:schemeClr>
                  </a:solidFill>
                  <a:latin typeface="Trebuchet MS" pitchFamily="34" charset="0"/>
                </a:rPr>
              </a:br>
              <a:r>
                <a:rPr lang="en-US" sz="2042" b="0" baseline="0" dirty="0">
                  <a:solidFill>
                    <a:schemeClr val="bg1">
                      <a:lumMod val="75000"/>
                    </a:schemeClr>
                  </a:solidFill>
                  <a:latin typeface="Trebuchet MS" pitchFamily="34" charset="0"/>
                </a:rPr>
                <a:t>click on TABLE. A drop-down box will help you select rows and columns. </a:t>
              </a:r>
            </a:p>
            <a:p>
              <a:pPr marL="0" lvl="0" indent="0" algn="l" defTabSz="97259"/>
              <a:r>
                <a:rPr lang="en-US" sz="2042"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91966" rtl="0" eaLnBrk="1" fontAlgn="auto" latinLnBrk="0" hangingPunct="1">
                <a:lnSpc>
                  <a:spcPct val="100000"/>
                </a:lnSpc>
                <a:spcBef>
                  <a:spcPts val="0"/>
                </a:spcBef>
                <a:spcAft>
                  <a:spcPts val="0"/>
                </a:spcAft>
                <a:buClrTx/>
                <a:buSzTx/>
                <a:buFontTx/>
                <a:buNone/>
                <a:tabLst/>
                <a:defRPr/>
              </a:pPr>
              <a:endParaRPr kumimoji="0" lang="en-US" sz="2723"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382"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1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1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6"/>
                <a:ext cx="8671189" cy="568003"/>
              </a:xfrm>
              <a:prstGeom prst="rect">
                <a:avLst/>
              </a:prstGeom>
              <a:noFill/>
              <a:ln>
                <a:noFill/>
              </a:ln>
            </p:spPr>
            <p:txBody>
              <a:bodyPr wrap="square" rtlCol="0">
                <a:spAutoFit/>
              </a:bodyPr>
              <a:lstStyle/>
              <a:p>
                <a:r>
                  <a:rPr lang="en-US" sz="2042" dirty="0">
                    <a:solidFill>
                      <a:schemeClr val="tx2"/>
                    </a:solidFill>
                    <a:latin typeface="Trebuchet MS" pitchFamily="34" charset="0"/>
                  </a:rPr>
                  <a:t>Student</a:t>
                </a:r>
                <a:r>
                  <a:rPr lang="en-US" sz="2042" baseline="0" dirty="0">
                    <a:solidFill>
                      <a:schemeClr val="tx2"/>
                    </a:solidFill>
                    <a:latin typeface="Trebuchet MS" pitchFamily="34" charset="0"/>
                  </a:rPr>
                  <a:t> discounts are available on our </a:t>
                </a:r>
                <a:r>
                  <a:rPr lang="en-US" sz="2042" baseline="0" dirty="0" err="1">
                    <a:solidFill>
                      <a:schemeClr val="tx2"/>
                    </a:solidFill>
                    <a:latin typeface="Trebuchet MS" pitchFamily="34" charset="0"/>
                  </a:rPr>
                  <a:t>Facebook</a:t>
                </a:r>
                <a:r>
                  <a:rPr lang="en-US" sz="2042" baseline="0" dirty="0">
                    <a:solidFill>
                      <a:schemeClr val="tx2"/>
                    </a:solidFill>
                    <a:latin typeface="Trebuchet MS" pitchFamily="34" charset="0"/>
                  </a:rPr>
                  <a:t> page.</a:t>
                </a:r>
                <a:br>
                  <a:rPr lang="en-US" sz="2042" baseline="0" dirty="0">
                    <a:solidFill>
                      <a:schemeClr val="tx2"/>
                    </a:solidFill>
                    <a:latin typeface="Trebuchet MS" pitchFamily="34" charset="0"/>
                  </a:rPr>
                </a:br>
                <a:r>
                  <a:rPr lang="en-US" sz="2042" baseline="0" dirty="0">
                    <a:solidFill>
                      <a:schemeClr val="tx2"/>
                    </a:solidFill>
                    <a:latin typeface="Trebuchet MS" pitchFamily="34" charset="0"/>
                  </a:rPr>
                  <a:t>Go to </a:t>
                </a:r>
                <a:r>
                  <a:rPr lang="en-US" sz="2042" u="sng" baseline="0" dirty="0">
                    <a:solidFill>
                      <a:schemeClr val="tx2"/>
                    </a:solidFill>
                    <a:latin typeface="Trebuchet MS" pitchFamily="34" charset="0"/>
                  </a:rPr>
                  <a:t>PosterPresentations.com</a:t>
                </a:r>
                <a:r>
                  <a:rPr lang="en-US" sz="2042" baseline="0" dirty="0">
                    <a:solidFill>
                      <a:schemeClr val="tx2"/>
                    </a:solidFill>
                    <a:latin typeface="Trebuchet MS" pitchFamily="34" charset="0"/>
                  </a:rPr>
                  <a:t> and click on the FB icon. </a:t>
                </a:r>
                <a:endParaRPr lang="en-US" sz="2042" dirty="0">
                  <a:solidFill>
                    <a:schemeClr val="tx2"/>
                  </a:solidFill>
                  <a:latin typeface="Trebuchet MS" pitchFamily="34" charset="0"/>
                </a:endParaRPr>
              </a:p>
            </p:txBody>
          </p:sp>
        </p:grpSp>
        <p:sp>
          <p:nvSpPr>
            <p:cNvPr id="49" name="TextBox 48"/>
            <p:cNvSpPr txBox="1"/>
            <p:nvPr userDrawn="1"/>
          </p:nvSpPr>
          <p:spPr>
            <a:xfrm>
              <a:off x="44262808" y="31169780"/>
              <a:ext cx="6870214" cy="1092217"/>
            </a:xfrm>
            <a:prstGeom prst="rect">
              <a:avLst/>
            </a:prstGeom>
            <a:noFill/>
          </p:spPr>
          <p:txBody>
            <a:bodyPr wrap="square" lIns="65304" tIns="32651" rIns="65304" bIns="32651" rtlCol="0">
              <a:spAutoFit/>
            </a:bodyPr>
            <a:lstStyle/>
            <a:p>
              <a:pPr>
                <a:lnSpc>
                  <a:spcPts val="2212"/>
                </a:lnSpc>
              </a:pPr>
              <a:r>
                <a:rPr lang="en-US" sz="2382" dirty="0">
                  <a:solidFill>
                    <a:schemeClr val="bg1"/>
                  </a:solidFill>
                </a:rPr>
                <a:t>© 2015</a:t>
              </a:r>
              <a:r>
                <a:rPr lang="en-US" sz="2382" baseline="0" dirty="0">
                  <a:solidFill>
                    <a:schemeClr val="bg1"/>
                  </a:solidFill>
                </a:rPr>
                <a:t> </a:t>
              </a:r>
              <a:r>
                <a:rPr lang="en-US" sz="2382" dirty="0">
                  <a:solidFill>
                    <a:schemeClr val="bg1"/>
                  </a:solidFill>
                </a:rPr>
                <a:t>PosterPresentations.com</a:t>
              </a:r>
              <a:br>
                <a:rPr lang="en-US" sz="2382" dirty="0">
                  <a:solidFill>
                    <a:schemeClr val="bg1"/>
                  </a:solidFill>
                </a:rPr>
              </a:br>
              <a:r>
                <a:rPr lang="en-US" sz="2382" dirty="0">
                  <a:solidFill>
                    <a:schemeClr val="bg1"/>
                  </a:solidFill>
                </a:rPr>
                <a:t>    </a:t>
              </a:r>
              <a:r>
                <a:rPr lang="en-US" sz="2042" dirty="0">
                  <a:solidFill>
                    <a:schemeClr val="bg1"/>
                  </a:solidFill>
                </a:rPr>
                <a:t>2117 Fourth Street ,</a:t>
              </a:r>
              <a:r>
                <a:rPr lang="en-US" sz="2042" baseline="0" dirty="0">
                  <a:solidFill>
                    <a:schemeClr val="bg1"/>
                  </a:solidFill>
                </a:rPr>
                <a:t> Unit C        </a:t>
              </a:r>
            </a:p>
            <a:p>
              <a:pPr>
                <a:lnSpc>
                  <a:spcPts val="2212"/>
                </a:lnSpc>
              </a:pPr>
              <a:r>
                <a:rPr lang="en-US" sz="2042" baseline="0" dirty="0">
                  <a:solidFill>
                    <a:schemeClr val="bg1"/>
                  </a:solidFill>
                </a:rPr>
                <a:t>     Berkeley CA </a:t>
              </a:r>
              <a:r>
                <a:rPr lang="en-US" sz="1701" baseline="0" dirty="0">
                  <a:solidFill>
                    <a:schemeClr val="bg1"/>
                  </a:solidFill>
                </a:rPr>
                <a:t>94710</a:t>
              </a:r>
              <a:br>
                <a:rPr lang="en-US" sz="2042" baseline="0" dirty="0">
                  <a:solidFill>
                    <a:schemeClr val="bg1"/>
                  </a:solidFill>
                </a:rPr>
              </a:br>
              <a:r>
                <a:rPr lang="en-US" sz="2042" baseline="0" dirty="0">
                  <a:solidFill>
                    <a:schemeClr val="bg1"/>
                  </a:solidFill>
                </a:rPr>
                <a:t>    </a:t>
              </a:r>
              <a:r>
                <a:rPr lang="en-US" sz="2042" b="1" baseline="0" dirty="0">
                  <a:solidFill>
                    <a:srgbClr val="FFFF00"/>
                  </a:solidFill>
                </a:rPr>
                <a:t>posterpresenter@gmail.com</a:t>
              </a:r>
              <a:endParaRPr lang="en-US" sz="2382" b="1" dirty="0">
                <a:solidFill>
                  <a:srgbClr val="FFFF00"/>
                </a:solidFill>
              </a:endParaRPr>
            </a:p>
          </p:txBody>
        </p:sp>
      </p:grpSp>
      <p:grpSp>
        <p:nvGrpSpPr>
          <p:cNvPr id="53" name="Group 52"/>
          <p:cNvGrpSpPr/>
          <p:nvPr userDrawn="1"/>
        </p:nvGrpSpPr>
        <p:grpSpPr>
          <a:xfrm>
            <a:off x="-10127761" y="4"/>
            <a:ext cx="9941610" cy="35999737"/>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91966" rtl="0" eaLnBrk="1" fontAlgn="auto" latinLnBrk="0" hangingPunct="1">
                <a:lnSpc>
                  <a:spcPct val="100000"/>
                </a:lnSpc>
                <a:spcBef>
                  <a:spcPts val="0"/>
                </a:spcBef>
                <a:spcAft>
                  <a:spcPts val="0"/>
                </a:spcAft>
                <a:buClrTx/>
                <a:buSzTx/>
                <a:buFontTx/>
                <a:buNone/>
                <a:tabLst/>
                <a:defRPr/>
              </a:pPr>
              <a:r>
                <a:rPr lang="en-US" sz="2723" b="1" spc="0" dirty="0">
                  <a:solidFill>
                    <a:srgbClr val="FF0000"/>
                  </a:solidFill>
                  <a:latin typeface="Trebuchet MS" pitchFamily="34" charset="0"/>
                </a:rPr>
                <a:t>(—THIS SIDEBAR DOES NOT PRINT—)</a:t>
              </a:r>
              <a:endParaRPr lang="en-US" sz="2723" b="1" spc="511" dirty="0">
                <a:solidFill>
                  <a:schemeClr val="bg1"/>
                </a:solidFill>
                <a:latin typeface="Trebuchet MS" pitchFamily="34" charset="0"/>
              </a:endParaRPr>
            </a:p>
            <a:p>
              <a:pPr algn="ctr"/>
              <a:r>
                <a:rPr lang="en-US" sz="3404" b="1" spc="511" dirty="0">
                  <a:solidFill>
                    <a:schemeClr val="bg1"/>
                  </a:solidFill>
                  <a:latin typeface="Trebuchet MS" pitchFamily="34" charset="0"/>
                </a:rPr>
                <a:t>DESIGN</a:t>
              </a:r>
              <a:r>
                <a:rPr lang="en-US" sz="3404" b="1" spc="511" baseline="0" dirty="0">
                  <a:solidFill>
                    <a:schemeClr val="bg1"/>
                  </a:solidFill>
                  <a:latin typeface="Trebuchet MS" pitchFamily="34" charset="0"/>
                </a:rPr>
                <a:t> </a:t>
              </a:r>
              <a:r>
                <a:rPr lang="en-US" sz="3404" b="1" spc="511" dirty="0">
                  <a:solidFill>
                    <a:schemeClr val="bg1"/>
                  </a:solidFill>
                  <a:latin typeface="Trebuchet MS" pitchFamily="34" charset="0"/>
                </a:rPr>
                <a:t>GUIDE</a:t>
              </a:r>
            </a:p>
            <a:p>
              <a:pPr algn="ctr"/>
              <a:endParaRPr lang="en-US" sz="2382" b="1" dirty="0">
                <a:latin typeface="Trebuchet MS" pitchFamily="34" charset="0"/>
              </a:endParaRPr>
            </a:p>
            <a:p>
              <a:pPr defTabSz="3204206"/>
              <a:r>
                <a:rPr lang="en-US" sz="2382" i="0" dirty="0">
                  <a:latin typeface="Trebuchet MS" pitchFamily="34" charset="0"/>
                </a:rPr>
                <a:t>This PowerPoint</a:t>
              </a:r>
              <a:r>
                <a:rPr lang="en-US" sz="2382" i="0" baseline="0" dirty="0">
                  <a:latin typeface="Trebuchet MS" pitchFamily="34" charset="0"/>
                </a:rPr>
                <a:t> </a:t>
              </a:r>
              <a:r>
                <a:rPr lang="en-US" sz="2382" i="0" dirty="0">
                  <a:latin typeface="Trebuchet MS" pitchFamily="34" charset="0"/>
                </a:rPr>
                <a:t>2007 template produces</a:t>
              </a:r>
              <a:r>
                <a:rPr lang="en-US" sz="2382" i="0" baseline="0" dirty="0">
                  <a:latin typeface="Trebuchet MS" pitchFamily="34" charset="0"/>
                </a:rPr>
                <a:t> </a:t>
              </a:r>
              <a:r>
                <a:rPr lang="en-US" sz="2382" i="0" dirty="0">
                  <a:latin typeface="Trebuchet MS" pitchFamily="34" charset="0"/>
                </a:rPr>
                <a:t>a 36”x48” presentation poster. </a:t>
              </a:r>
              <a:r>
                <a:rPr lang="en-US" sz="2382" dirty="0">
                  <a:latin typeface="Trebuchet MS" pitchFamily="34" charset="0"/>
                </a:rPr>
                <a:t>You</a:t>
              </a:r>
              <a:r>
                <a:rPr lang="en-US" sz="2382" baseline="0" dirty="0">
                  <a:latin typeface="Trebuchet MS" pitchFamily="34" charset="0"/>
                </a:rPr>
                <a:t> can u</a:t>
              </a:r>
              <a:r>
                <a:rPr lang="en-US" sz="2382" dirty="0">
                  <a:latin typeface="Trebuchet MS" pitchFamily="34" charset="0"/>
                </a:rPr>
                <a:t>se</a:t>
              </a:r>
              <a:r>
                <a:rPr lang="en-US" sz="2382" baseline="0" dirty="0">
                  <a:latin typeface="Trebuchet MS" pitchFamily="34" charset="0"/>
                </a:rPr>
                <a:t> it to create your research poster and </a:t>
              </a:r>
              <a:r>
                <a:rPr lang="en-US" sz="2382" dirty="0">
                  <a:latin typeface="Trebuchet MS" pitchFamily="34" charset="0"/>
                </a:rPr>
                <a:t>save valuable time placing titles, subtitles,</a:t>
              </a:r>
              <a:r>
                <a:rPr lang="en-US" sz="2382" baseline="0" dirty="0">
                  <a:latin typeface="Trebuchet MS" pitchFamily="34" charset="0"/>
                </a:rPr>
                <a:t> text, and graphics</a:t>
              </a:r>
              <a:r>
                <a:rPr lang="en-US" sz="2382" dirty="0">
                  <a:latin typeface="Trebuchet MS" pitchFamily="34" charset="0"/>
                </a:rPr>
                <a:t>. </a:t>
              </a:r>
            </a:p>
            <a:p>
              <a:pPr defTabSz="3204206"/>
              <a:endParaRPr lang="en-US" sz="2382" dirty="0">
                <a:latin typeface="Trebuchet MS" pitchFamily="34" charset="0"/>
              </a:endParaRPr>
            </a:p>
            <a:p>
              <a:pPr defTabSz="3734815"/>
              <a:r>
                <a:rPr lang="en-US" sz="2382" dirty="0">
                  <a:latin typeface="Trebuchet MS" pitchFamily="34" charset="0"/>
                </a:rPr>
                <a:t>We provide a series of online tutorials that will guide you through the poster design process and answer your poster production questions. To view our template tutorials, go online to </a:t>
              </a:r>
              <a:r>
                <a:rPr lang="en-US" sz="2382" b="1" dirty="0">
                  <a:solidFill>
                    <a:srgbClr val="FFC000"/>
                  </a:solidFill>
                  <a:latin typeface="Trebuchet MS" pitchFamily="34" charset="0"/>
                </a:rPr>
                <a:t>PosterPresentations.com</a:t>
              </a:r>
              <a:r>
                <a:rPr lang="en-US" sz="2382" b="1" dirty="0">
                  <a:solidFill>
                    <a:schemeClr val="bg1"/>
                  </a:solidFill>
                  <a:latin typeface="Trebuchet MS" pitchFamily="34" charset="0"/>
                </a:rPr>
                <a:t> </a:t>
              </a:r>
              <a:r>
                <a:rPr lang="en-US" sz="2382" dirty="0">
                  <a:solidFill>
                    <a:schemeClr val="bg1"/>
                  </a:solidFill>
                  <a:latin typeface="Trebuchet MS" pitchFamily="34" charset="0"/>
                </a:rPr>
                <a:t>and click on HELP DESK.</a:t>
              </a:r>
            </a:p>
            <a:p>
              <a:pPr defTabSz="3734815"/>
              <a:endParaRPr lang="en-US" sz="2382" dirty="0">
                <a:latin typeface="Trebuchet MS" pitchFamily="34" charset="0"/>
              </a:endParaRPr>
            </a:p>
            <a:p>
              <a:pPr defTabSz="3734815"/>
              <a:r>
                <a:rPr lang="en-US" sz="2382" dirty="0">
                  <a:solidFill>
                    <a:schemeClr val="bg1"/>
                  </a:solidFill>
                  <a:latin typeface="Trebuchet MS" pitchFamily="34" charset="0"/>
                </a:rPr>
                <a:t>When</a:t>
              </a:r>
              <a:r>
                <a:rPr lang="en-US" sz="2382" baseline="0" dirty="0">
                  <a:solidFill>
                    <a:schemeClr val="bg1"/>
                  </a:solidFill>
                  <a:latin typeface="Trebuchet MS" pitchFamily="34" charset="0"/>
                </a:rPr>
                <a:t> you are ready to print your poster</a:t>
              </a:r>
              <a:r>
                <a:rPr lang="en-US" sz="2382" dirty="0">
                  <a:solidFill>
                    <a:schemeClr val="bg1"/>
                  </a:solidFill>
                  <a:latin typeface="Trebuchet MS" pitchFamily="34" charset="0"/>
                </a:rPr>
                <a:t>,</a:t>
              </a:r>
              <a:r>
                <a:rPr lang="en-US" sz="2382" baseline="0" dirty="0">
                  <a:solidFill>
                    <a:schemeClr val="bg1"/>
                  </a:solidFill>
                  <a:latin typeface="Trebuchet MS" pitchFamily="34" charset="0"/>
                </a:rPr>
                <a:t> go online to </a:t>
              </a:r>
              <a:r>
                <a:rPr lang="en-US" sz="2382" b="0" dirty="0">
                  <a:solidFill>
                    <a:schemeClr val="bg1"/>
                  </a:solidFill>
                  <a:latin typeface="Trebuchet MS" pitchFamily="34" charset="0"/>
                </a:rPr>
                <a:t>PosterPresentations.com</a:t>
              </a:r>
              <a:br>
                <a:rPr lang="en-US" sz="2382" dirty="0">
                  <a:solidFill>
                    <a:schemeClr val="bg1"/>
                  </a:solidFill>
                  <a:latin typeface="Trebuchet MS" pitchFamily="34" charset="0"/>
                </a:rPr>
              </a:br>
              <a:endParaRPr lang="en-US" sz="2382" dirty="0">
                <a:solidFill>
                  <a:schemeClr val="bg1"/>
                </a:solidFill>
                <a:latin typeface="Trebuchet MS" pitchFamily="34" charset="0"/>
              </a:endParaRPr>
            </a:p>
            <a:p>
              <a:pPr algn="l" defTabSz="3204206"/>
              <a:r>
                <a:rPr lang="en-US" sz="2382" b="0" dirty="0">
                  <a:solidFill>
                    <a:schemeClr val="bg1"/>
                  </a:solidFill>
                  <a:latin typeface="Trebuchet MS" pitchFamily="34" charset="0"/>
                </a:rPr>
                <a:t>Need</a:t>
              </a:r>
              <a:r>
                <a:rPr lang="en-US" sz="2382" b="0" baseline="0" dirty="0">
                  <a:solidFill>
                    <a:schemeClr val="bg1"/>
                  </a:solidFill>
                  <a:latin typeface="Trebuchet MS" pitchFamily="34" charset="0"/>
                </a:rPr>
                <a:t> assistance? Call us at </a:t>
              </a:r>
              <a:r>
                <a:rPr lang="en-US" sz="2382" b="0" dirty="0">
                  <a:solidFill>
                    <a:srgbClr val="FFC000"/>
                  </a:solidFill>
                  <a:latin typeface="Trebuchet MS" pitchFamily="34" charset="0"/>
                </a:rPr>
                <a:t>1.510.649.3001</a:t>
              </a:r>
            </a:p>
            <a:p>
              <a:pPr algn="l" defTabSz="3204206"/>
              <a:endParaRPr lang="en-US" sz="3063" b="1" dirty="0">
                <a:solidFill>
                  <a:srgbClr val="FFFF00"/>
                </a:solidFill>
                <a:latin typeface="Trebuchet MS" pitchFamily="34" charset="0"/>
              </a:endParaRPr>
            </a:p>
            <a:p>
              <a:pPr algn="ctr"/>
              <a:endParaRPr lang="en-US" sz="2042" b="1" dirty="0">
                <a:solidFill>
                  <a:schemeClr val="bg1"/>
                </a:solidFill>
                <a:latin typeface="Trebuchet MS" pitchFamily="34" charset="0"/>
              </a:endParaRPr>
            </a:p>
            <a:p>
              <a:pPr algn="ctr"/>
              <a:r>
                <a:rPr lang="en-US" sz="3404" b="1" spc="511" dirty="0">
                  <a:solidFill>
                    <a:schemeClr val="bg1"/>
                  </a:solidFill>
                  <a:latin typeface="Trebuchet MS" pitchFamily="34" charset="0"/>
                </a:rPr>
                <a:t>QUICK START</a:t>
              </a:r>
            </a:p>
            <a:p>
              <a:pPr algn="ctr"/>
              <a:endParaRPr lang="en-US" sz="272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Zoom in and out</a:t>
              </a:r>
            </a:p>
            <a:p>
              <a:pPr marL="1610170" indent="-1610170" algn="l" defTabSz="724037"/>
              <a:r>
                <a:rPr lang="en-US" sz="2042" b="0" baseline="0" dirty="0">
                  <a:solidFill>
                    <a:schemeClr val="bg1"/>
                  </a:solidFill>
                  <a:latin typeface="Trebuchet MS" pitchFamily="34" charset="0"/>
                </a:rPr>
                <a:t>	</a:t>
              </a:r>
              <a:r>
                <a:rPr lang="en-US" sz="2042" b="0" baseline="0" dirty="0">
                  <a:solidFill>
                    <a:schemeClr val="bg1">
                      <a:lumMod val="75000"/>
                    </a:schemeClr>
                  </a:solidFill>
                  <a:latin typeface="Trebuchet MS" pitchFamily="34" charset="0"/>
                </a:rPr>
                <a:t>As you work on your poster zoom in and out to the level that is more comfortable to you. </a:t>
              </a:r>
            </a:p>
            <a:p>
              <a:pPr marL="1610170" indent="-1610170" algn="l" defTabSz="724037"/>
              <a:r>
                <a:rPr lang="en-US" sz="2042" b="1" baseline="0" dirty="0">
                  <a:solidFill>
                    <a:schemeClr val="bg1">
                      <a:lumMod val="75000"/>
                    </a:schemeClr>
                  </a:solidFill>
                  <a:latin typeface="Trebuchet MS" pitchFamily="34" charset="0"/>
                </a:rPr>
                <a:t>	</a:t>
              </a:r>
              <a:r>
                <a:rPr lang="en-US" sz="2042" b="0" baseline="0" dirty="0">
                  <a:solidFill>
                    <a:schemeClr val="bg1">
                      <a:lumMod val="75000"/>
                    </a:schemeClr>
                  </a:solidFill>
                  <a:latin typeface="Trebuchet MS" pitchFamily="34" charset="0"/>
                </a:rPr>
                <a:t>Go to VIEW &gt; ZOOM.</a:t>
              </a:r>
            </a:p>
            <a:p>
              <a:pPr algn="l"/>
              <a:endParaRPr lang="en-US" sz="2382" b="0"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Title, Authors, and Affiliations</a:t>
              </a:r>
            </a:p>
            <a:p>
              <a:pPr algn="l"/>
              <a:r>
                <a:rPr lang="en-US" sz="2042" b="0" baseline="0" dirty="0">
                  <a:solidFill>
                    <a:schemeClr val="bg1">
                      <a:lumMod val="75000"/>
                    </a:schemeClr>
                  </a:solidFill>
                  <a:latin typeface="Trebuchet MS" pitchFamily="34" charset="0"/>
                </a:rPr>
                <a:t>Start designing your poster by adding the title, the names of the authors, and the affiliated institutions. </a:t>
              </a:r>
              <a:r>
                <a:rPr lang="en-US" sz="2042"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42" b="0" spc="0"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The font size of your title should be bigger than your name(s) and institution name(s).</a:t>
              </a:r>
            </a:p>
            <a:p>
              <a:pPr algn="l"/>
              <a:br>
                <a:rPr lang="en-US" sz="2382" b="1" baseline="0" dirty="0">
                  <a:solidFill>
                    <a:schemeClr val="bg1"/>
                  </a:solidFill>
                  <a:latin typeface="Trebuchet MS" pitchFamily="34" charset="0"/>
                </a:rPr>
              </a:br>
              <a:endParaRPr lang="en-US" sz="2382" b="1" dirty="0">
                <a:solidFill>
                  <a:schemeClr val="bg1"/>
                </a:solidFill>
                <a:latin typeface="Trebuchet MS" pitchFamily="34" charset="0"/>
              </a:endParaRPr>
            </a:p>
            <a:p>
              <a:pPr algn="ctr"/>
              <a:endParaRPr lang="en-US" sz="2382" b="1" dirty="0">
                <a:solidFill>
                  <a:srgbClr val="FFC000"/>
                </a:solidFill>
                <a:latin typeface="Trebuchet MS" pitchFamily="34" charset="0"/>
              </a:endParaRPr>
            </a:p>
            <a:p>
              <a:pPr algn="ctr"/>
              <a:endParaRPr lang="en-US" sz="2382" b="1" dirty="0">
                <a:solidFill>
                  <a:srgbClr val="FFC000"/>
                </a:solidFill>
                <a:latin typeface="Trebuchet MS" pitchFamily="34" charset="0"/>
              </a:endParaRPr>
            </a:p>
            <a:p>
              <a:pPr algn="ctr"/>
              <a:r>
                <a:rPr lang="en-US" sz="2723" b="1" dirty="0">
                  <a:solidFill>
                    <a:srgbClr val="FFC000"/>
                  </a:solidFill>
                  <a:latin typeface="Trebuchet MS" pitchFamily="34" charset="0"/>
                </a:rPr>
                <a:t>Adding Logos</a:t>
              </a:r>
              <a:r>
                <a:rPr lang="en-US" sz="2723" b="1" baseline="0" dirty="0">
                  <a:solidFill>
                    <a:srgbClr val="FFC000"/>
                  </a:solidFill>
                  <a:latin typeface="Trebuchet MS" pitchFamily="34" charset="0"/>
                </a:rPr>
                <a:t> / Seals</a:t>
              </a:r>
            </a:p>
            <a:p>
              <a:pPr algn="l"/>
              <a:r>
                <a:rPr lang="en-US" sz="2042"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42" b="0" spc="255"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spc="0"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See if your school’s logo is available on our free poster templates page.</a:t>
              </a:r>
            </a:p>
            <a:p>
              <a:pPr algn="l"/>
              <a:endParaRPr lang="en-US" sz="2042" b="0" baseline="0" dirty="0">
                <a:latin typeface="Trebuchet MS" pitchFamily="34" charset="0"/>
              </a:endParaRPr>
            </a:p>
            <a:p>
              <a:pPr algn="ctr"/>
              <a:r>
                <a:rPr lang="en-US" sz="2723" b="1" baseline="0" dirty="0">
                  <a:solidFill>
                    <a:srgbClr val="FFC000"/>
                  </a:solidFill>
                  <a:latin typeface="Trebuchet MS" pitchFamily="34" charset="0"/>
                </a:rPr>
                <a:t>Photographs / Graphics</a:t>
              </a:r>
            </a:p>
            <a:p>
              <a:pPr algn="l" defTabSz="832102"/>
              <a:r>
                <a:rPr lang="en-US" sz="2042"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42" b="0" spc="0" baseline="0" dirty="0">
                  <a:solidFill>
                    <a:schemeClr val="bg1">
                      <a:lumMod val="75000"/>
                    </a:schemeClr>
                  </a:solidFill>
                  <a:latin typeface="Trebuchet MS" pitchFamily="34" charset="0"/>
                </a:rPr>
                <a:t>disproportionally.</a:t>
              </a:r>
            </a:p>
            <a:p>
              <a:pPr algn="l" defTabSz="832102"/>
              <a:endParaRPr lang="en-US" sz="2042" b="0" baseline="0" dirty="0">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r>
                <a:rPr lang="en-US" sz="2723" b="1" baseline="0" dirty="0">
                  <a:solidFill>
                    <a:srgbClr val="FFC000"/>
                  </a:solidFill>
                  <a:latin typeface="Trebuchet MS" pitchFamily="34" charset="0"/>
                </a:rPr>
                <a:t>Image Quality Check</a:t>
              </a:r>
            </a:p>
            <a:p>
              <a:pPr lvl="0" algn="l" defTabSz="832102"/>
              <a:r>
                <a:rPr lang="en-US" sz="2042" b="0" baseline="0" dirty="0">
                  <a:solidFill>
                    <a:schemeClr val="bg1">
                      <a:lumMod val="75000"/>
                    </a:schemeClr>
                  </a:solidFill>
                  <a:latin typeface="Trebuchet MS" pitchFamily="34" charset="0"/>
                </a:rPr>
                <a:t>Zoom in and look at your images at 100% magnification. If they look good they will print well. </a:t>
              </a:r>
              <a:endParaRPr lang="en-US" sz="2382"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61"/>
              <a:ext cx="7531182" cy="2026371"/>
              <a:chOff x="-4470427" y="11016658"/>
              <a:chExt cx="3470785" cy="931001"/>
            </a:xfrm>
          </p:grpSpPr>
          <p:grpSp>
            <p:nvGrpSpPr>
              <p:cNvPr id="64" name="Group 63"/>
              <p:cNvGrpSpPr/>
              <p:nvPr userDrawn="1"/>
            </p:nvGrpSpPr>
            <p:grpSpPr>
              <a:xfrm>
                <a:off x="-2783495" y="11060895"/>
                <a:ext cx="624431" cy="861210"/>
                <a:chOff x="-3958697" y="11117435"/>
                <a:chExt cx="779338" cy="1234107"/>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9"/>
                  <a:ext cx="779338" cy="237363"/>
                </a:xfrm>
                <a:prstGeom prst="rect">
                  <a:avLst/>
                </a:prstGeom>
                <a:solidFill>
                  <a:schemeClr val="accent1"/>
                </a:solidFill>
                <a:ln>
                  <a:noFill/>
                </a:ln>
              </p:spPr>
              <p:txBody>
                <a:bodyPr wrap="square" lIns="91440" tIns="91440" rIns="91440" bIns="91440" rtlCol="0">
                  <a:spAutoFit/>
                </a:bodyPr>
                <a:lstStyle/>
                <a:p>
                  <a:pPr algn="ctr"/>
                  <a:r>
                    <a:rPr lang="en-US" sz="1362" b="1" dirty="0">
                      <a:solidFill>
                        <a:schemeClr val="tx1"/>
                      </a:solidFill>
                    </a:rPr>
                    <a:t>ORIGINAL</a:t>
                  </a:r>
                </a:p>
              </p:txBody>
            </p:sp>
          </p:grpSp>
          <p:grpSp>
            <p:nvGrpSpPr>
              <p:cNvPr id="65" name="Group 64"/>
              <p:cNvGrpSpPr/>
              <p:nvPr userDrawn="1"/>
            </p:nvGrpSpPr>
            <p:grpSpPr>
              <a:xfrm>
                <a:off x="-2033159" y="11060886"/>
                <a:ext cx="1033517" cy="864358"/>
                <a:chOff x="-2921738" y="11200127"/>
                <a:chExt cx="1420279" cy="1187817"/>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9"/>
                  <a:ext cx="1417532" cy="212525"/>
                </a:xfrm>
                <a:prstGeom prst="rect">
                  <a:avLst/>
                </a:prstGeom>
                <a:solidFill>
                  <a:srgbClr val="FF0000"/>
                </a:solidFill>
              </p:spPr>
              <p:txBody>
                <a:bodyPr wrap="square" lIns="457200" tIns="91440" rIns="457200" bIns="91440" rtlCol="0">
                  <a:spAutoFit/>
                </a:bodyPr>
                <a:lstStyle/>
                <a:p>
                  <a:pPr algn="ctr"/>
                  <a:r>
                    <a:rPr lang="en-US" sz="1192" b="1" dirty="0">
                      <a:solidFill>
                        <a:schemeClr val="bg1"/>
                      </a:solidFill>
                    </a:rPr>
                    <a:t>DISTORTED</a:t>
                  </a:r>
                  <a:endParaRPr lang="en-US" sz="596"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6" cy="282014"/>
              </a:xfrm>
              <a:prstGeom prst="rect">
                <a:avLst/>
              </a:prstGeom>
              <a:noFill/>
            </p:spPr>
            <p:txBody>
              <a:bodyPr wrap="square" lIns="457200" tIns="457200" rIns="457200" bIns="0" rtlCol="0">
                <a:spAutoFit/>
              </a:bodyPr>
              <a:lstStyle/>
              <a:p>
                <a:pPr algn="ctr"/>
                <a:r>
                  <a:rPr lang="en-US" sz="1362" dirty="0">
                    <a:solidFill>
                      <a:schemeClr val="bg1"/>
                    </a:solidFill>
                  </a:rPr>
                  <a:t>Corner</a:t>
                </a:r>
                <a:r>
                  <a:rPr lang="en-US" sz="1362" baseline="0" dirty="0">
                    <a:solidFill>
                      <a:schemeClr val="bg1"/>
                    </a:solidFill>
                  </a:rPr>
                  <a:t> handles</a:t>
                </a:r>
                <a:endParaRPr lang="en-US" sz="1362" dirty="0">
                  <a:solidFill>
                    <a:schemeClr val="bg1"/>
                  </a:solidFill>
                </a:endParaRPr>
              </a:p>
            </p:txBody>
          </p:sp>
        </p:grpSp>
        <p:grpSp>
          <p:nvGrpSpPr>
            <p:cNvPr id="59" name="Group 58"/>
            <p:cNvGrpSpPr/>
            <p:nvPr userDrawn="1"/>
          </p:nvGrpSpPr>
          <p:grpSpPr>
            <a:xfrm>
              <a:off x="-10396845" y="27751402"/>
              <a:ext cx="9319117" cy="2453257"/>
              <a:chOff x="-4754098" y="12734135"/>
              <a:chExt cx="4294764" cy="1127131"/>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1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1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4" y="13215821"/>
                <a:ext cx="1117601" cy="154230"/>
              </a:xfrm>
              <a:prstGeom prst="rect">
                <a:avLst/>
              </a:prstGeom>
              <a:noFill/>
            </p:spPr>
            <p:txBody>
              <a:bodyPr wrap="square" lIns="91440" tIns="91440" rIns="91440" bIns="0" rtlCol="0">
                <a:spAutoFit/>
              </a:bodyPr>
              <a:lstStyle/>
              <a:p>
                <a:pPr algn="ctr"/>
                <a:r>
                  <a:rPr lang="en-US" sz="1362" dirty="0">
                    <a:solidFill>
                      <a:srgbClr val="92D050"/>
                    </a:solidFill>
                  </a:rPr>
                  <a:t>Good</a:t>
                </a:r>
                <a:r>
                  <a:rPr lang="en-US" sz="1362" baseline="0" dirty="0">
                    <a:solidFill>
                      <a:srgbClr val="92D050"/>
                    </a:solidFill>
                  </a:rPr>
                  <a:t> </a:t>
                </a:r>
                <a:r>
                  <a:rPr lang="en-US" sz="1362" baseline="0" dirty="0">
                    <a:solidFill>
                      <a:schemeClr val="bg1"/>
                    </a:solidFill>
                  </a:rPr>
                  <a:t>printing quality</a:t>
                </a:r>
                <a:endParaRPr lang="en-US" sz="1362" dirty="0">
                  <a:solidFill>
                    <a:schemeClr val="bg1"/>
                  </a:solidFill>
                </a:endParaRPr>
              </a:p>
            </p:txBody>
          </p:sp>
          <p:sp>
            <p:nvSpPr>
              <p:cNvPr id="63" name="TextBox 62"/>
              <p:cNvSpPr txBox="1"/>
              <p:nvPr userDrawn="1"/>
            </p:nvSpPr>
            <p:spPr>
              <a:xfrm rot="16200000">
                <a:off x="-1095250" y="13225350"/>
                <a:ext cx="1117602" cy="154230"/>
              </a:xfrm>
              <a:prstGeom prst="rect">
                <a:avLst/>
              </a:prstGeom>
              <a:noFill/>
            </p:spPr>
            <p:txBody>
              <a:bodyPr wrap="square" lIns="91440" tIns="91440" rIns="91440" bIns="0" rtlCol="0">
                <a:spAutoFit/>
              </a:bodyPr>
              <a:lstStyle/>
              <a:p>
                <a:pPr algn="ctr"/>
                <a:r>
                  <a:rPr lang="en-US" sz="1362" dirty="0">
                    <a:solidFill>
                      <a:srgbClr val="FF0000"/>
                    </a:solidFill>
                  </a:rPr>
                  <a:t>Bad </a:t>
                </a:r>
                <a:r>
                  <a:rPr lang="en-US" sz="1362" dirty="0">
                    <a:solidFill>
                      <a:schemeClr val="bg1"/>
                    </a:solidFill>
                  </a:rPr>
                  <a:t>printing quality</a:t>
                </a:r>
              </a:p>
            </p:txBody>
          </p:sp>
        </p:grpSp>
      </p:grpSp>
      <p:sp>
        <p:nvSpPr>
          <p:cNvPr id="38" name="Text Box 14"/>
          <p:cNvSpPr txBox="1">
            <a:spLocks noChangeArrowheads="1"/>
          </p:cNvSpPr>
          <p:nvPr userDrawn="1"/>
        </p:nvSpPr>
        <p:spPr bwMode="auto">
          <a:xfrm>
            <a:off x="1414080" y="35340655"/>
            <a:ext cx="2268760" cy="290508"/>
          </a:xfrm>
          <a:prstGeom prst="rect">
            <a:avLst/>
          </a:prstGeom>
          <a:noFill/>
          <a:ln w="9525">
            <a:noFill/>
            <a:miter lim="800000"/>
            <a:headEnd/>
            <a:tailEnd/>
          </a:ln>
          <a:effectLst/>
        </p:spPr>
        <p:txBody>
          <a:bodyPr lIns="77653" tIns="38820" rIns="77653" bIns="38820">
            <a:spAutoFit/>
          </a:bodyPr>
          <a:lstStyle/>
          <a:p>
            <a:pPr eaLnBrk="0" hangingPunct="0">
              <a:lnSpc>
                <a:spcPct val="65000"/>
              </a:lnSpc>
              <a:spcBef>
                <a:spcPct val="50000"/>
              </a:spcBef>
              <a:defRPr/>
            </a:pPr>
            <a:r>
              <a:rPr lang="en-US" sz="42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36"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734543" rtl="0" eaLnBrk="1" latinLnBrk="0" hangingPunct="1">
        <a:spcBef>
          <a:spcPct val="0"/>
        </a:spcBef>
        <a:buNone/>
        <a:defRPr sz="7488" kern="1200">
          <a:solidFill>
            <a:schemeClr val="bg1"/>
          </a:solidFill>
          <a:latin typeface="Trebuchet MS" pitchFamily="34" charset="0"/>
          <a:ea typeface="+mj-ea"/>
          <a:cs typeface="+mj-cs"/>
        </a:defRPr>
      </a:lvl1pPr>
    </p:titleStyle>
    <p:bodyStyle>
      <a:lvl1pPr marL="1400454" indent="-1400454" algn="l" defTabSz="3734543" rtl="0" eaLnBrk="1" latinLnBrk="0" hangingPunct="1">
        <a:spcBef>
          <a:spcPct val="20000"/>
        </a:spcBef>
        <a:buFont typeface="Arial" pitchFamily="34" charset="0"/>
        <a:buChar char="•"/>
        <a:defRPr sz="13104" kern="1200">
          <a:solidFill>
            <a:schemeClr val="tx1"/>
          </a:solidFill>
          <a:latin typeface="+mn-lt"/>
          <a:ea typeface="+mn-ea"/>
          <a:cs typeface="+mn-cs"/>
        </a:defRPr>
      </a:lvl1pPr>
      <a:lvl2pPr marL="3034317" indent="-1167045" algn="l" defTabSz="3734543" rtl="0" eaLnBrk="1" latinLnBrk="0" hangingPunct="1">
        <a:spcBef>
          <a:spcPct val="20000"/>
        </a:spcBef>
        <a:buFont typeface="Arial" pitchFamily="34" charset="0"/>
        <a:buChar char="–"/>
        <a:defRPr sz="11487" kern="1200">
          <a:solidFill>
            <a:schemeClr val="tx1"/>
          </a:solidFill>
          <a:latin typeface="+mn-lt"/>
          <a:ea typeface="+mn-ea"/>
          <a:cs typeface="+mn-cs"/>
        </a:defRPr>
      </a:lvl2pPr>
      <a:lvl3pPr marL="4668180" indent="-933637" algn="l" defTabSz="3734543" rtl="0" eaLnBrk="1" latinLnBrk="0" hangingPunct="1">
        <a:spcBef>
          <a:spcPct val="20000"/>
        </a:spcBef>
        <a:buFont typeface="Arial" pitchFamily="34" charset="0"/>
        <a:buChar char="•"/>
        <a:defRPr sz="9871" kern="1200">
          <a:solidFill>
            <a:schemeClr val="tx1"/>
          </a:solidFill>
          <a:latin typeface="+mn-lt"/>
          <a:ea typeface="+mn-ea"/>
          <a:cs typeface="+mn-cs"/>
        </a:defRPr>
      </a:lvl3pPr>
      <a:lvl4pPr marL="653545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4pPr>
      <a:lvl5pPr marL="840272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5pPr>
      <a:lvl6pPr marL="10269996"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6pPr>
      <a:lvl7pPr marL="12137267"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7pPr>
      <a:lvl8pPr marL="14004539"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8pPr>
      <a:lvl9pPr marL="15871811"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9pPr>
    </p:bodyStyle>
    <p:otherStyle>
      <a:defPPr>
        <a:defRPr lang="en-US"/>
      </a:defPPr>
      <a:lvl1pPr marL="0" algn="l" defTabSz="3734543" rtl="0" eaLnBrk="1" latinLnBrk="0" hangingPunct="1">
        <a:defRPr sz="7317" kern="1200">
          <a:solidFill>
            <a:schemeClr val="tx1"/>
          </a:solidFill>
          <a:latin typeface="+mn-lt"/>
          <a:ea typeface="+mn-ea"/>
          <a:cs typeface="+mn-cs"/>
        </a:defRPr>
      </a:lvl1pPr>
      <a:lvl2pPr marL="1867273" algn="l" defTabSz="3734543" rtl="0" eaLnBrk="1" latinLnBrk="0" hangingPunct="1">
        <a:defRPr sz="7317" kern="1200">
          <a:solidFill>
            <a:schemeClr val="tx1"/>
          </a:solidFill>
          <a:latin typeface="+mn-lt"/>
          <a:ea typeface="+mn-ea"/>
          <a:cs typeface="+mn-cs"/>
        </a:defRPr>
      </a:lvl2pPr>
      <a:lvl3pPr marL="3734543" algn="l" defTabSz="3734543" rtl="0" eaLnBrk="1" latinLnBrk="0" hangingPunct="1">
        <a:defRPr sz="7317" kern="1200">
          <a:solidFill>
            <a:schemeClr val="tx1"/>
          </a:solidFill>
          <a:latin typeface="+mn-lt"/>
          <a:ea typeface="+mn-ea"/>
          <a:cs typeface="+mn-cs"/>
        </a:defRPr>
      </a:lvl3pPr>
      <a:lvl4pPr marL="5601816" algn="l" defTabSz="3734543" rtl="0" eaLnBrk="1" latinLnBrk="0" hangingPunct="1">
        <a:defRPr sz="7317" kern="1200">
          <a:solidFill>
            <a:schemeClr val="tx1"/>
          </a:solidFill>
          <a:latin typeface="+mn-lt"/>
          <a:ea typeface="+mn-ea"/>
          <a:cs typeface="+mn-cs"/>
        </a:defRPr>
      </a:lvl4pPr>
      <a:lvl5pPr marL="7469088" algn="l" defTabSz="3734543" rtl="0" eaLnBrk="1" latinLnBrk="0" hangingPunct="1">
        <a:defRPr sz="7317" kern="1200">
          <a:solidFill>
            <a:schemeClr val="tx1"/>
          </a:solidFill>
          <a:latin typeface="+mn-lt"/>
          <a:ea typeface="+mn-ea"/>
          <a:cs typeface="+mn-cs"/>
        </a:defRPr>
      </a:lvl5pPr>
      <a:lvl6pPr marL="9336360" algn="l" defTabSz="3734543" rtl="0" eaLnBrk="1" latinLnBrk="0" hangingPunct="1">
        <a:defRPr sz="7317" kern="1200">
          <a:solidFill>
            <a:schemeClr val="tx1"/>
          </a:solidFill>
          <a:latin typeface="+mn-lt"/>
          <a:ea typeface="+mn-ea"/>
          <a:cs typeface="+mn-cs"/>
        </a:defRPr>
      </a:lvl6pPr>
      <a:lvl7pPr marL="11203633" algn="l" defTabSz="3734543" rtl="0" eaLnBrk="1" latinLnBrk="0" hangingPunct="1">
        <a:defRPr sz="7317" kern="1200">
          <a:solidFill>
            <a:schemeClr val="tx1"/>
          </a:solidFill>
          <a:latin typeface="+mn-lt"/>
          <a:ea typeface="+mn-ea"/>
          <a:cs typeface="+mn-cs"/>
        </a:defRPr>
      </a:lvl7pPr>
      <a:lvl8pPr marL="13070903" algn="l" defTabSz="3734543" rtl="0" eaLnBrk="1" latinLnBrk="0" hangingPunct="1">
        <a:defRPr sz="7317" kern="1200">
          <a:solidFill>
            <a:schemeClr val="tx1"/>
          </a:solidFill>
          <a:latin typeface="+mn-lt"/>
          <a:ea typeface="+mn-ea"/>
          <a:cs typeface="+mn-cs"/>
        </a:defRPr>
      </a:lvl8pPr>
      <a:lvl9pPr marL="14938176" algn="l" defTabSz="3734543" rtl="0" eaLnBrk="1" latinLnBrk="0" hangingPunct="1">
        <a:defRPr sz="73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00420" y="7776674"/>
            <a:ext cx="8581359" cy="2308302"/>
          </a:xfrm>
        </p:spPr>
        <p:txBody>
          <a:bodyPr/>
          <a:lstStyle/>
          <a:p>
            <a:pPr algn="just"/>
            <a:r>
              <a:rPr lang="en-US" sz="3000" dirty="0"/>
              <a:t>To investigate the versatility of Support Vector Machine, Gradient Boosted Decision Trees and Convolutional Neural Networks for image recognition and tabular data classification. </a:t>
            </a:r>
          </a:p>
        </p:txBody>
      </p:sp>
      <p:sp>
        <p:nvSpPr>
          <p:cNvPr id="4" name="Text Placeholder 3"/>
          <p:cNvSpPr>
            <a:spLocks noGrp="1"/>
          </p:cNvSpPr>
          <p:nvPr>
            <p:ph type="body" sz="quarter" idx="20"/>
          </p:nvPr>
        </p:nvSpPr>
        <p:spPr>
          <a:xfrm>
            <a:off x="755029" y="10579422"/>
            <a:ext cx="8551648" cy="923322"/>
          </a:xfrm>
        </p:spPr>
        <p:txBody>
          <a:bodyPr/>
          <a:lstStyle/>
          <a:p>
            <a:r>
              <a:rPr lang="en-US" sz="4800" dirty="0"/>
              <a:t>Approach</a:t>
            </a:r>
          </a:p>
        </p:txBody>
      </p:sp>
      <p:sp>
        <p:nvSpPr>
          <p:cNvPr id="6" name="Text Placeholder 5"/>
          <p:cNvSpPr>
            <a:spLocks noGrp="1"/>
          </p:cNvSpPr>
          <p:nvPr>
            <p:ph type="body" sz="quarter" idx="22"/>
          </p:nvPr>
        </p:nvSpPr>
        <p:spPr>
          <a:xfrm>
            <a:off x="10349893" y="6819900"/>
            <a:ext cx="9043614" cy="669086"/>
          </a:xfrm>
        </p:spPr>
        <p:txBody>
          <a:bodyPr/>
          <a:lstStyle/>
          <a:p>
            <a:r>
              <a:rPr lang="en-US" dirty="0"/>
              <a:t>A - Bank Marketing Results</a:t>
            </a:r>
          </a:p>
        </p:txBody>
      </p:sp>
      <p:sp>
        <p:nvSpPr>
          <p:cNvPr id="9" name="Text Placeholder 8"/>
          <p:cNvSpPr>
            <a:spLocks noGrp="1"/>
          </p:cNvSpPr>
          <p:nvPr>
            <p:ph type="body" sz="quarter" idx="25"/>
          </p:nvPr>
        </p:nvSpPr>
        <p:spPr>
          <a:xfrm>
            <a:off x="30099493" y="6692782"/>
            <a:ext cx="9041416" cy="923322"/>
          </a:xfrm>
        </p:spPr>
        <p:txBody>
          <a:bodyPr/>
          <a:lstStyle/>
          <a:p>
            <a:r>
              <a:rPr lang="en-CA" sz="4800" dirty="0"/>
              <a:t>Analysis</a:t>
            </a:r>
          </a:p>
        </p:txBody>
      </p:sp>
      <p:sp>
        <p:nvSpPr>
          <p:cNvPr id="10" name="Text Placeholder 9"/>
          <p:cNvSpPr>
            <a:spLocks noGrp="1"/>
          </p:cNvSpPr>
          <p:nvPr>
            <p:ph type="body" sz="quarter" idx="26"/>
          </p:nvPr>
        </p:nvSpPr>
        <p:spPr>
          <a:xfrm>
            <a:off x="30271315" y="18589315"/>
            <a:ext cx="8697770" cy="10549404"/>
          </a:xfrm>
        </p:spPr>
        <p:txBody>
          <a:bodyPr/>
          <a:lstStyle/>
          <a:p>
            <a:pPr marL="457200" indent="-457200" algn="just">
              <a:buFont typeface="Arial" panose="020B0604020202020204" pitchFamily="34" charset="0"/>
              <a:buChar char="•"/>
            </a:pPr>
            <a:r>
              <a:rPr lang="en-US" sz="3000" dirty="0"/>
              <a:t>Performs well on complex data.</a:t>
            </a:r>
          </a:p>
          <a:p>
            <a:pPr marL="457200" indent="-457200" algn="just">
              <a:buFont typeface="Arial" panose="020B0604020202020204" pitchFamily="34" charset="0"/>
              <a:buChar char="•"/>
            </a:pPr>
            <a:r>
              <a:rPr lang="en-US" sz="3000" dirty="0"/>
              <a:t>Needs to perform predictions only for in domain data.</a:t>
            </a:r>
          </a:p>
          <a:p>
            <a:pPr marL="457200" indent="-457200" algn="just">
              <a:buFont typeface="Arial" panose="020B0604020202020204" pitchFamily="34" charset="0"/>
              <a:buChar char="•"/>
            </a:pPr>
            <a:r>
              <a:rPr lang="en-US" sz="3000" dirty="0"/>
              <a:t>Data is not spatially invariant.</a:t>
            </a:r>
          </a:p>
          <a:p>
            <a:pPr marL="457200" indent="-457200" algn="just">
              <a:buFont typeface="Arial" panose="020B0604020202020204" pitchFamily="34" charset="0"/>
              <a:buChar char="•"/>
            </a:pPr>
            <a:r>
              <a:rPr lang="en-US" sz="3000" dirty="0"/>
              <a:t>Very likely to overfit.</a:t>
            </a:r>
          </a:p>
          <a:p>
            <a:pPr marL="457200" indent="-457200" algn="just">
              <a:buFont typeface="Arial" panose="020B0604020202020204" pitchFamily="34" charset="0"/>
              <a:buChar char="•"/>
            </a:pPr>
            <a:r>
              <a:rPr lang="en-US" sz="3000" dirty="0"/>
              <a:t>Can memorize relatively complex training set.</a:t>
            </a:r>
          </a:p>
          <a:p>
            <a:pPr marL="457200" indent="-457200" algn="just">
              <a:buFont typeface="Arial" panose="020B0604020202020204" pitchFamily="34" charset="0"/>
              <a:buChar char="•"/>
            </a:pPr>
            <a:r>
              <a:rPr lang="en-US" sz="3000" dirty="0"/>
              <a:t>Have issues with low density data.</a:t>
            </a:r>
          </a:p>
          <a:p>
            <a:pPr marL="457200" indent="-457200" algn="just">
              <a:buFont typeface="Arial" panose="020B0604020202020204" pitchFamily="34" charset="0"/>
              <a:buChar char="•"/>
            </a:pPr>
            <a:endParaRPr lang="en-US" sz="3000" dirty="0"/>
          </a:p>
          <a:p>
            <a:pPr marL="457200" indent="-457200" algn="just">
              <a:buFont typeface="Arial" panose="020B0604020202020204" pitchFamily="34" charset="0"/>
              <a:buChar char="•"/>
            </a:pPr>
            <a:endParaRPr lang="en-US" sz="3000" dirty="0"/>
          </a:p>
          <a:p>
            <a:pPr marL="457200" indent="-457200" algn="just">
              <a:buFont typeface="Arial" panose="020B0604020202020204" pitchFamily="34" charset="0"/>
              <a:buChar char="•"/>
            </a:pPr>
            <a:r>
              <a:rPr lang="en-US" sz="3000" dirty="0"/>
              <a:t>Input data is spatially invariant, such as images or sound.</a:t>
            </a:r>
          </a:p>
          <a:p>
            <a:pPr marL="457200" indent="-457200" algn="just">
              <a:buFont typeface="Arial" panose="020B0604020202020204" pitchFamily="34" charset="0"/>
              <a:buChar char="•"/>
            </a:pPr>
            <a:r>
              <a:rPr lang="en-US" sz="3000" dirty="0"/>
              <a:t>Perform well on image recognition problems.</a:t>
            </a:r>
          </a:p>
          <a:p>
            <a:pPr marL="457200" indent="-457200" algn="just">
              <a:buFont typeface="Arial" panose="020B0604020202020204" pitchFamily="34" charset="0"/>
              <a:buChar char="•"/>
            </a:pPr>
            <a:r>
              <a:rPr lang="en-US" sz="3000" dirty="0"/>
              <a:t>Very likely to overfit.</a:t>
            </a:r>
          </a:p>
          <a:p>
            <a:pPr marL="457200" indent="-457200" algn="just">
              <a:buFont typeface="Arial" panose="020B0604020202020204" pitchFamily="34" charset="0"/>
              <a:buChar char="•"/>
            </a:pPr>
            <a:r>
              <a:rPr lang="en-US" sz="3000" dirty="0"/>
              <a:t>Can memorize relatively complex training set.</a:t>
            </a:r>
          </a:p>
          <a:p>
            <a:pPr marL="457200" indent="-457200" algn="just">
              <a:buFont typeface="Arial" panose="020B0604020202020204" pitchFamily="34" charset="0"/>
              <a:buChar char="•"/>
            </a:pPr>
            <a:endParaRPr lang="en-US" sz="3000" dirty="0"/>
          </a:p>
          <a:p>
            <a:pPr marL="457200" indent="-457200" algn="just">
              <a:buFont typeface="Arial" panose="020B0604020202020204" pitchFamily="34" charset="0"/>
              <a:buChar char="•"/>
            </a:pPr>
            <a:endParaRPr lang="en-US" sz="3000" dirty="0"/>
          </a:p>
          <a:p>
            <a:pPr marL="457200" indent="-457200" algn="just">
              <a:buFont typeface="Arial" panose="020B0604020202020204" pitchFamily="34" charset="0"/>
              <a:buChar char="•"/>
            </a:pPr>
            <a:r>
              <a:rPr lang="en-US" sz="3000" dirty="0"/>
              <a:t>Data is separable. (Linearly or through a kernel)</a:t>
            </a:r>
          </a:p>
          <a:p>
            <a:pPr marL="457200" indent="-457200" algn="just">
              <a:buFont typeface="Arial" panose="020B0604020202020204" pitchFamily="34" charset="0"/>
              <a:buChar char="•"/>
            </a:pPr>
            <a:r>
              <a:rPr lang="en-US" sz="3000" dirty="0"/>
              <a:t>Data is not spatially invariant.</a:t>
            </a:r>
          </a:p>
          <a:p>
            <a:endParaRPr lang="en-US" dirty="0"/>
          </a:p>
        </p:txBody>
      </p:sp>
      <p:sp>
        <p:nvSpPr>
          <p:cNvPr id="13" name="Text Placeholder 12"/>
          <p:cNvSpPr>
            <a:spLocks noGrp="1"/>
          </p:cNvSpPr>
          <p:nvPr>
            <p:ph type="body" sz="quarter" idx="29"/>
          </p:nvPr>
        </p:nvSpPr>
        <p:spPr>
          <a:xfrm>
            <a:off x="30255563" y="28874508"/>
            <a:ext cx="8548717" cy="923322"/>
          </a:xfrm>
        </p:spPr>
        <p:txBody>
          <a:bodyPr/>
          <a:lstStyle/>
          <a:p>
            <a:r>
              <a:rPr lang="en-US" sz="4800"/>
              <a:t>Conclusions</a:t>
            </a:r>
            <a:endParaRPr lang="en-US" sz="4800" dirty="0"/>
          </a:p>
        </p:txBody>
      </p:sp>
      <p:sp>
        <p:nvSpPr>
          <p:cNvPr id="16" name="Text Placeholder 15"/>
          <p:cNvSpPr>
            <a:spLocks noGrp="1"/>
          </p:cNvSpPr>
          <p:nvPr>
            <p:ph type="body" sz="quarter" idx="150"/>
          </p:nvPr>
        </p:nvSpPr>
        <p:spPr/>
        <p:txBody>
          <a:bodyPr/>
          <a:lstStyle/>
          <a:p>
            <a:r>
              <a:rPr lang="en-CA" dirty="0"/>
              <a:t>University of Montreal</a:t>
            </a:r>
            <a:endParaRPr lang="en-US" dirty="0"/>
          </a:p>
        </p:txBody>
      </p:sp>
      <p:sp>
        <p:nvSpPr>
          <p:cNvPr id="17" name="Text Placeholder 16"/>
          <p:cNvSpPr>
            <a:spLocks noGrp="1"/>
          </p:cNvSpPr>
          <p:nvPr>
            <p:ph type="body" sz="quarter" idx="151"/>
          </p:nvPr>
        </p:nvSpPr>
        <p:spPr/>
        <p:txBody>
          <a:bodyPr>
            <a:normAutofit/>
          </a:bodyPr>
          <a:lstStyle/>
          <a:p>
            <a:r>
              <a:rPr lang="fr-CA" dirty="0" err="1"/>
              <a:t>Saber</a:t>
            </a:r>
            <a:r>
              <a:rPr lang="fr-CA" dirty="0"/>
              <a:t> </a:t>
            </a:r>
            <a:r>
              <a:rPr lang="fr-CA" dirty="0" err="1"/>
              <a:t>Benchalel</a:t>
            </a:r>
            <a:r>
              <a:rPr lang="fr-CA" dirty="0"/>
              <a:t>, Raphaël Jean, </a:t>
            </a:r>
            <a:r>
              <a:rPr lang="fr-CA" dirty="0" err="1"/>
              <a:t>Aditya</a:t>
            </a:r>
            <a:r>
              <a:rPr lang="fr-CA" dirty="0"/>
              <a:t> Joshi,</a:t>
            </a:r>
            <a:r>
              <a:rPr lang="en-US" dirty="0"/>
              <a:t> </a:t>
            </a:r>
            <a:r>
              <a:rPr lang="fr-CA" dirty="0"/>
              <a:t>Hugo Lafortune-Brunet</a:t>
            </a:r>
            <a:endParaRPr lang="en-US" dirty="0"/>
          </a:p>
        </p:txBody>
      </p:sp>
      <p:sp>
        <p:nvSpPr>
          <p:cNvPr id="18" name="Text Placeholder 17"/>
          <p:cNvSpPr>
            <a:spLocks noGrp="1"/>
          </p:cNvSpPr>
          <p:nvPr>
            <p:ph type="body" sz="quarter" idx="153"/>
          </p:nvPr>
        </p:nvSpPr>
        <p:spPr/>
        <p:txBody>
          <a:bodyPr>
            <a:normAutofit/>
          </a:bodyPr>
          <a:lstStyle/>
          <a:p>
            <a:r>
              <a:rPr lang="fr-CA" dirty="0" err="1"/>
              <a:t>Which</a:t>
            </a:r>
            <a:r>
              <a:rPr lang="fr-CA" dirty="0"/>
              <a:t> </a:t>
            </a:r>
            <a:r>
              <a:rPr lang="fr-CA" dirty="0" err="1"/>
              <a:t>algorithm</a:t>
            </a:r>
            <a:r>
              <a:rPr lang="fr-CA" dirty="0"/>
              <a:t> </a:t>
            </a:r>
            <a:r>
              <a:rPr lang="fr-CA" dirty="0" err="1"/>
              <a:t>is</a:t>
            </a:r>
            <a:r>
              <a:rPr lang="fr-CA" dirty="0"/>
              <a:t> the </a:t>
            </a:r>
            <a:r>
              <a:rPr lang="fr-CA" dirty="0" err="1"/>
              <a:t>most</a:t>
            </a:r>
            <a:r>
              <a:rPr lang="fr-CA" dirty="0"/>
              <a:t> versatile?</a:t>
            </a:r>
            <a:endParaRPr lang="en-US" dirty="0"/>
          </a:p>
        </p:txBody>
      </p:sp>
      <p:sp>
        <p:nvSpPr>
          <p:cNvPr id="61" name="Text Placeholder 1">
            <a:extLst>
              <a:ext uri="{FF2B5EF4-FFF2-40B4-BE49-F238E27FC236}">
                <a16:creationId xmlns:a16="http://schemas.microsoft.com/office/drawing/2014/main" id="{BD0BE338-FCD8-4013-AA1A-1377F5831046}"/>
              </a:ext>
            </a:extLst>
          </p:cNvPr>
          <p:cNvSpPr txBox="1">
            <a:spLocks/>
          </p:cNvSpPr>
          <p:nvPr/>
        </p:nvSpPr>
        <p:spPr>
          <a:xfrm>
            <a:off x="611779" y="11566777"/>
            <a:ext cx="8670000" cy="3555586"/>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defTabSz="3734543"/>
            <a:r>
              <a:rPr lang="en-US" sz="3000" dirty="0"/>
              <a:t>We determined the optimal algorithms for each task by training the three algorithms on a Bank telemarketing dataset for structured data and on the CIFAR-10 for image classification. We compared the accuracy of the algorithms, and analyzed the performance problems encountered.</a:t>
            </a:r>
          </a:p>
          <a:p>
            <a:endParaRPr lang="en-US" sz="2127" dirty="0"/>
          </a:p>
        </p:txBody>
      </p:sp>
      <p:sp>
        <p:nvSpPr>
          <p:cNvPr id="62" name="Text Placeholder 3">
            <a:extLst>
              <a:ext uri="{FF2B5EF4-FFF2-40B4-BE49-F238E27FC236}">
                <a16:creationId xmlns:a16="http://schemas.microsoft.com/office/drawing/2014/main" id="{7E08011E-EE77-4DC9-AF06-84D466716BEC}"/>
              </a:ext>
            </a:extLst>
          </p:cNvPr>
          <p:cNvSpPr txBox="1">
            <a:spLocks/>
          </p:cNvSpPr>
          <p:nvPr/>
        </p:nvSpPr>
        <p:spPr>
          <a:xfrm>
            <a:off x="700420" y="16368700"/>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A - Bank Telemarketing Dataset (Structured) </a:t>
            </a:r>
          </a:p>
        </p:txBody>
      </p:sp>
      <p:sp>
        <p:nvSpPr>
          <p:cNvPr id="64" name="Text Placeholder 1">
            <a:extLst>
              <a:ext uri="{FF2B5EF4-FFF2-40B4-BE49-F238E27FC236}">
                <a16:creationId xmlns:a16="http://schemas.microsoft.com/office/drawing/2014/main" id="{096753B5-42F2-446C-9642-2F643247618E}"/>
              </a:ext>
            </a:extLst>
          </p:cNvPr>
          <p:cNvSpPr txBox="1">
            <a:spLocks/>
          </p:cNvSpPr>
          <p:nvPr/>
        </p:nvSpPr>
        <p:spPr>
          <a:xfrm>
            <a:off x="579147" y="17062305"/>
            <a:ext cx="8557052" cy="4517196"/>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anose="020B0604020202020204" pitchFamily="34" charset="0"/>
              <a:buChar char="•"/>
            </a:pPr>
            <a:r>
              <a:rPr lang="en-US" sz="2127" dirty="0"/>
              <a:t>Provided by UCI. </a:t>
            </a:r>
          </a:p>
          <a:p>
            <a:pPr marL="342900" indent="-342900">
              <a:buFont typeface="Arial" panose="020B0604020202020204" pitchFamily="34" charset="0"/>
              <a:buChar char="•"/>
            </a:pPr>
            <a:r>
              <a:rPr lang="en-US" sz="2127" dirty="0"/>
              <a:t>Produced from phone marketing campaigns of a Portuguese banking institution. </a:t>
            </a:r>
          </a:p>
          <a:p>
            <a:pPr marL="342900" indent="-342900">
              <a:buFont typeface="Arial" panose="020B0604020202020204" pitchFamily="34" charset="0"/>
              <a:buChar char="•"/>
            </a:pPr>
            <a:r>
              <a:rPr lang="en-US" sz="2127" dirty="0"/>
              <a:t>Contains various attributes of clients </a:t>
            </a:r>
          </a:p>
          <a:p>
            <a:pPr marL="342900" indent="-342900">
              <a:buFont typeface="Arial" panose="020B0604020202020204" pitchFamily="34" charset="0"/>
              <a:buChar char="•"/>
            </a:pPr>
            <a:r>
              <a:rPr lang="en-US" sz="2127" dirty="0"/>
              <a:t>Used to predict if a client will subscribe to a term deposit or not. </a:t>
            </a:r>
          </a:p>
          <a:p>
            <a:pPr marL="342900" indent="-342900">
              <a:buFont typeface="Arial" panose="020B0604020202020204" pitchFamily="34" charset="0"/>
              <a:buChar char="•"/>
            </a:pPr>
            <a:r>
              <a:rPr lang="en-US" sz="2127" dirty="0"/>
              <a:t>Unbalanced with 11.3% ‘Yes’ and 88.7% ‘No’. </a:t>
            </a:r>
          </a:p>
          <a:p>
            <a:r>
              <a:rPr lang="en-US" sz="2127" b="1" dirty="0"/>
              <a:t>Pre-processing applied:</a:t>
            </a:r>
          </a:p>
          <a:p>
            <a:pPr marL="342900" indent="-342900">
              <a:buFont typeface="Arial" panose="020B0604020202020204" pitchFamily="34" charset="0"/>
              <a:buChar char="•"/>
            </a:pPr>
            <a:r>
              <a:rPr lang="en-US" sz="2127" dirty="0"/>
              <a:t>One-hot encoding as a preprocessing step for all the categorical variables</a:t>
            </a:r>
          </a:p>
          <a:p>
            <a:pPr marL="342900" indent="-342900">
              <a:buFont typeface="Arial" panose="020B0604020202020204" pitchFamily="34" charset="0"/>
              <a:buChar char="•"/>
            </a:pPr>
            <a:r>
              <a:rPr lang="en-US" sz="2127" dirty="0"/>
              <a:t>Data normalization. </a:t>
            </a:r>
          </a:p>
          <a:p>
            <a:pPr marL="342900" indent="-342900">
              <a:buFont typeface="Arial" panose="020B0604020202020204" pitchFamily="34" charset="0"/>
              <a:buChar char="•"/>
            </a:pPr>
            <a:r>
              <a:rPr lang="en-US" sz="2127" dirty="0"/>
              <a:t>20% of data used as the test dataset.</a:t>
            </a:r>
          </a:p>
        </p:txBody>
      </p:sp>
      <p:sp>
        <p:nvSpPr>
          <p:cNvPr id="65" name="Text Placeholder 3">
            <a:extLst>
              <a:ext uri="{FF2B5EF4-FFF2-40B4-BE49-F238E27FC236}">
                <a16:creationId xmlns:a16="http://schemas.microsoft.com/office/drawing/2014/main" id="{010EDB36-C56A-4E96-8595-820587DED269}"/>
              </a:ext>
            </a:extLst>
          </p:cNvPr>
          <p:cNvSpPr txBox="1">
            <a:spLocks/>
          </p:cNvSpPr>
          <p:nvPr/>
        </p:nvSpPr>
        <p:spPr>
          <a:xfrm>
            <a:off x="755029" y="21514836"/>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B - CIFAR-10 Dataset (Unstructured)</a:t>
            </a:r>
          </a:p>
        </p:txBody>
      </p:sp>
      <p:sp>
        <p:nvSpPr>
          <p:cNvPr id="66" name="Text Placeholder 1">
            <a:extLst>
              <a:ext uri="{FF2B5EF4-FFF2-40B4-BE49-F238E27FC236}">
                <a16:creationId xmlns:a16="http://schemas.microsoft.com/office/drawing/2014/main" id="{5D37FF19-6937-4E51-8212-DF9B4E0663B4}"/>
              </a:ext>
            </a:extLst>
          </p:cNvPr>
          <p:cNvSpPr txBox="1">
            <a:spLocks/>
          </p:cNvSpPr>
          <p:nvPr/>
        </p:nvSpPr>
        <p:spPr>
          <a:xfrm>
            <a:off x="715952" y="22086876"/>
            <a:ext cx="8550296" cy="4975462"/>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anose="020B0604020202020204" pitchFamily="34" charset="0"/>
              <a:buChar char="•"/>
            </a:pPr>
            <a:r>
              <a:rPr lang="en-US" sz="2127" dirty="0"/>
              <a:t>Provided by Alex </a:t>
            </a:r>
            <a:r>
              <a:rPr lang="en-US" sz="2127" dirty="0" err="1"/>
              <a:t>Krizhevsky</a:t>
            </a:r>
            <a:r>
              <a:rPr lang="en-US" sz="2127" dirty="0"/>
              <a:t> (University of Toronto)</a:t>
            </a:r>
          </a:p>
          <a:p>
            <a:pPr marL="342900" indent="-342900">
              <a:buFont typeface="Arial" panose="020B0604020202020204" pitchFamily="34" charset="0"/>
              <a:buChar char="•"/>
            </a:pPr>
            <a:r>
              <a:rPr lang="en-US" sz="2127" dirty="0"/>
              <a:t>60 000 32x32 RBG Images</a:t>
            </a:r>
          </a:p>
          <a:p>
            <a:pPr marL="342900" indent="-342900">
              <a:buFont typeface="Arial" panose="020B0604020202020204" pitchFamily="34" charset="0"/>
              <a:buChar char="•"/>
            </a:pPr>
            <a:r>
              <a:rPr lang="en-US" sz="2127" dirty="0"/>
              <a:t>10 Balanced Classes</a:t>
            </a:r>
          </a:p>
          <a:p>
            <a:pPr marL="342900" indent="-342900">
              <a:buFont typeface="Arial" panose="020B0604020202020204" pitchFamily="34" charset="0"/>
              <a:buChar char="•"/>
            </a:pPr>
            <a:r>
              <a:rPr lang="en-US" sz="2127" dirty="0"/>
              <a:t>50 000 training images (split into 45 000 training images and 5000 validation images)</a:t>
            </a:r>
          </a:p>
          <a:p>
            <a:pPr marL="342900" indent="-342900">
              <a:buFont typeface="Arial" panose="020B0604020202020204" pitchFamily="34" charset="0"/>
              <a:buChar char="•"/>
            </a:pPr>
            <a:r>
              <a:rPr lang="en-US" sz="2127" dirty="0"/>
              <a:t>10 000 test images</a:t>
            </a:r>
          </a:p>
          <a:p>
            <a:endParaRPr lang="en-US" sz="2127" dirty="0"/>
          </a:p>
          <a:p>
            <a:endParaRPr lang="en-US" sz="2127" dirty="0"/>
          </a:p>
          <a:p>
            <a:endParaRPr lang="en-US" sz="2127" dirty="0"/>
          </a:p>
          <a:p>
            <a:endParaRPr lang="en-US" sz="2127" dirty="0"/>
          </a:p>
          <a:p>
            <a:endParaRPr lang="en-US" sz="2127" dirty="0"/>
          </a:p>
          <a:p>
            <a:endParaRPr lang="en-US" sz="2127" dirty="0"/>
          </a:p>
        </p:txBody>
      </p:sp>
      <p:sp>
        <p:nvSpPr>
          <p:cNvPr id="68" name="Text Placeholder 3">
            <a:extLst>
              <a:ext uri="{FF2B5EF4-FFF2-40B4-BE49-F238E27FC236}">
                <a16:creationId xmlns:a16="http://schemas.microsoft.com/office/drawing/2014/main" id="{2D75B461-6173-4DB4-9E23-E8B1C05D68F1}"/>
              </a:ext>
            </a:extLst>
          </p:cNvPr>
          <p:cNvSpPr txBox="1">
            <a:spLocks/>
          </p:cNvSpPr>
          <p:nvPr/>
        </p:nvSpPr>
        <p:spPr>
          <a:xfrm>
            <a:off x="611779" y="15673387"/>
            <a:ext cx="8551648" cy="711117"/>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600" dirty="0"/>
              <a:t>Datasets</a:t>
            </a:r>
          </a:p>
        </p:txBody>
      </p:sp>
      <p:sp>
        <p:nvSpPr>
          <p:cNvPr id="69" name="Text Placeholder 3">
            <a:extLst>
              <a:ext uri="{FF2B5EF4-FFF2-40B4-BE49-F238E27FC236}">
                <a16:creationId xmlns:a16="http://schemas.microsoft.com/office/drawing/2014/main" id="{E9395295-2C3F-4139-933C-C9962EC56ADE}"/>
              </a:ext>
            </a:extLst>
          </p:cNvPr>
          <p:cNvSpPr txBox="1">
            <a:spLocks/>
          </p:cNvSpPr>
          <p:nvPr/>
        </p:nvSpPr>
        <p:spPr>
          <a:xfrm>
            <a:off x="638429" y="25385410"/>
            <a:ext cx="8551648" cy="711117"/>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600" dirty="0"/>
              <a:t>Algorithms</a:t>
            </a:r>
          </a:p>
        </p:txBody>
      </p:sp>
      <p:sp>
        <p:nvSpPr>
          <p:cNvPr id="70" name="Text Placeholder 3">
            <a:extLst>
              <a:ext uri="{FF2B5EF4-FFF2-40B4-BE49-F238E27FC236}">
                <a16:creationId xmlns:a16="http://schemas.microsoft.com/office/drawing/2014/main" id="{0FAF2AD8-A63F-45AA-9463-DD2125DC981F}"/>
              </a:ext>
            </a:extLst>
          </p:cNvPr>
          <p:cNvSpPr txBox="1">
            <a:spLocks/>
          </p:cNvSpPr>
          <p:nvPr/>
        </p:nvSpPr>
        <p:spPr>
          <a:xfrm>
            <a:off x="700420" y="26020920"/>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148" u="none" dirty="0"/>
              <a:t>Gradient Boosting Decision Tree (GBDT)</a:t>
            </a:r>
          </a:p>
        </p:txBody>
      </p:sp>
      <p:sp>
        <p:nvSpPr>
          <p:cNvPr id="71" name="Text Placeholder 3">
            <a:extLst>
              <a:ext uri="{FF2B5EF4-FFF2-40B4-BE49-F238E27FC236}">
                <a16:creationId xmlns:a16="http://schemas.microsoft.com/office/drawing/2014/main" id="{2832098E-93E3-4A08-A998-D0C8F45E1E7F}"/>
              </a:ext>
            </a:extLst>
          </p:cNvPr>
          <p:cNvSpPr txBox="1">
            <a:spLocks/>
          </p:cNvSpPr>
          <p:nvPr/>
        </p:nvSpPr>
        <p:spPr>
          <a:xfrm>
            <a:off x="703285" y="27799465"/>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148" u="none" dirty="0"/>
              <a:t>Support Vector Machine (SVM)</a:t>
            </a:r>
          </a:p>
        </p:txBody>
      </p:sp>
      <p:sp>
        <p:nvSpPr>
          <p:cNvPr id="73" name="Text Placeholder 3">
            <a:extLst>
              <a:ext uri="{FF2B5EF4-FFF2-40B4-BE49-F238E27FC236}">
                <a16:creationId xmlns:a16="http://schemas.microsoft.com/office/drawing/2014/main" id="{2D48B33D-2F30-4E73-81D1-1B78925D0A60}"/>
              </a:ext>
            </a:extLst>
          </p:cNvPr>
          <p:cNvSpPr txBox="1">
            <a:spLocks/>
          </p:cNvSpPr>
          <p:nvPr/>
        </p:nvSpPr>
        <p:spPr>
          <a:xfrm>
            <a:off x="573573" y="29940717"/>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148" u="none" dirty="0"/>
              <a:t>Convolutional Neural Networks (CNN)</a:t>
            </a:r>
          </a:p>
        </p:txBody>
      </p:sp>
      <p:sp>
        <p:nvSpPr>
          <p:cNvPr id="75" name="Text Placeholder 1">
            <a:extLst>
              <a:ext uri="{FF2B5EF4-FFF2-40B4-BE49-F238E27FC236}">
                <a16:creationId xmlns:a16="http://schemas.microsoft.com/office/drawing/2014/main" id="{4D1C0E03-9E50-48EB-A9BA-4F3E80BA062E}"/>
              </a:ext>
            </a:extLst>
          </p:cNvPr>
          <p:cNvSpPr txBox="1">
            <a:spLocks/>
          </p:cNvSpPr>
          <p:nvPr/>
        </p:nvSpPr>
        <p:spPr>
          <a:xfrm>
            <a:off x="639781" y="26555100"/>
            <a:ext cx="8550296" cy="1374797"/>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GBDT is an ensemble of decision trees built in a stage-wise boosting fashion. GBDT is renown for its great results in data science competitions with structured data. </a:t>
            </a:r>
          </a:p>
        </p:txBody>
      </p:sp>
      <p:sp>
        <p:nvSpPr>
          <p:cNvPr id="76" name="Text Placeholder 1">
            <a:extLst>
              <a:ext uri="{FF2B5EF4-FFF2-40B4-BE49-F238E27FC236}">
                <a16:creationId xmlns:a16="http://schemas.microsoft.com/office/drawing/2014/main" id="{4319F988-120D-42A5-B06F-C222BBB154B4}"/>
              </a:ext>
            </a:extLst>
          </p:cNvPr>
          <p:cNvSpPr txBox="1">
            <a:spLocks/>
          </p:cNvSpPr>
          <p:nvPr/>
        </p:nvSpPr>
        <p:spPr>
          <a:xfrm>
            <a:off x="598676" y="28290328"/>
            <a:ext cx="8631154" cy="2880529"/>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SVM is an algorithm that classifies data points that belong to two classes with an optimal separating hyperplane. This algorithm deals well with high dimensionality and can be generalized to classification problems with more than two classes. </a:t>
            </a:r>
          </a:p>
          <a:p>
            <a:endParaRPr lang="en-US" sz="2127" dirty="0"/>
          </a:p>
          <a:p>
            <a:endParaRPr lang="en-US" sz="2127" dirty="0"/>
          </a:p>
          <a:p>
            <a:endParaRPr lang="en-US" sz="2127" dirty="0"/>
          </a:p>
        </p:txBody>
      </p:sp>
      <p:sp>
        <p:nvSpPr>
          <p:cNvPr id="77" name="Text Placeholder 1">
            <a:extLst>
              <a:ext uri="{FF2B5EF4-FFF2-40B4-BE49-F238E27FC236}">
                <a16:creationId xmlns:a16="http://schemas.microsoft.com/office/drawing/2014/main" id="{33810047-30E2-4E2A-AF8C-386A84ADC8B7}"/>
              </a:ext>
            </a:extLst>
          </p:cNvPr>
          <p:cNvSpPr txBox="1">
            <a:spLocks/>
          </p:cNvSpPr>
          <p:nvPr/>
        </p:nvSpPr>
        <p:spPr>
          <a:xfrm>
            <a:off x="524827" y="30488037"/>
            <a:ext cx="8551649" cy="3797062"/>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CNN is a variant of the feedforward neural network designed for image analysis. Similarly to a neural network, if enough data is used, the algorithm designs and learns the parameters without a need for hand picking the features. CNN performs well on grid-like datasets such as images. It uses local connectivity and parameter sharing to reduce the number of parameters to learn. CNN also uses pooling to reduce the number of hidden units in a hidden layer and makes the algorithm invariant to translations in the sample.</a:t>
            </a:r>
          </a:p>
          <a:p>
            <a:endParaRPr lang="en-US" sz="2127" dirty="0"/>
          </a:p>
          <a:p>
            <a:endParaRPr lang="en-US" sz="2127" dirty="0"/>
          </a:p>
        </p:txBody>
      </p:sp>
      <p:sp>
        <p:nvSpPr>
          <p:cNvPr id="80" name="Text Placeholder 3">
            <a:extLst>
              <a:ext uri="{FF2B5EF4-FFF2-40B4-BE49-F238E27FC236}">
                <a16:creationId xmlns:a16="http://schemas.microsoft.com/office/drawing/2014/main" id="{1B8E08C2-F64E-45DC-A8BC-A32D80A2859C}"/>
              </a:ext>
            </a:extLst>
          </p:cNvPr>
          <p:cNvSpPr txBox="1">
            <a:spLocks/>
          </p:cNvSpPr>
          <p:nvPr/>
        </p:nvSpPr>
        <p:spPr>
          <a:xfrm>
            <a:off x="10595870" y="11524023"/>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Confusion Matrix</a:t>
            </a:r>
          </a:p>
        </p:txBody>
      </p:sp>
      <p:sp>
        <p:nvSpPr>
          <p:cNvPr id="81" name="Text Placeholder 3">
            <a:extLst>
              <a:ext uri="{FF2B5EF4-FFF2-40B4-BE49-F238E27FC236}">
                <a16:creationId xmlns:a16="http://schemas.microsoft.com/office/drawing/2014/main" id="{EB0AA535-405C-4C55-AFBB-969165580FE5}"/>
              </a:ext>
            </a:extLst>
          </p:cNvPr>
          <p:cNvSpPr txBox="1">
            <a:spLocks/>
          </p:cNvSpPr>
          <p:nvPr/>
        </p:nvSpPr>
        <p:spPr>
          <a:xfrm>
            <a:off x="10593174" y="7772400"/>
            <a:ext cx="8557052"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Accuracy comparison</a:t>
            </a:r>
          </a:p>
        </p:txBody>
      </p:sp>
      <p:sp>
        <p:nvSpPr>
          <p:cNvPr id="89" name="Text Placeholder 3">
            <a:extLst>
              <a:ext uri="{FF2B5EF4-FFF2-40B4-BE49-F238E27FC236}">
                <a16:creationId xmlns:a16="http://schemas.microsoft.com/office/drawing/2014/main" id="{043FC392-5D5D-4823-AC25-3BDD67C3E15C}"/>
              </a:ext>
            </a:extLst>
          </p:cNvPr>
          <p:cNvSpPr txBox="1">
            <a:spLocks/>
          </p:cNvSpPr>
          <p:nvPr/>
        </p:nvSpPr>
        <p:spPr>
          <a:xfrm>
            <a:off x="20476476" y="7772400"/>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Accuracy comparison</a:t>
            </a:r>
          </a:p>
        </p:txBody>
      </p:sp>
      <p:sp>
        <p:nvSpPr>
          <p:cNvPr id="90" name="Text Placeholder 3">
            <a:extLst>
              <a:ext uri="{FF2B5EF4-FFF2-40B4-BE49-F238E27FC236}">
                <a16:creationId xmlns:a16="http://schemas.microsoft.com/office/drawing/2014/main" id="{0413ABFB-577F-4F71-B294-5EF0788807A5}"/>
              </a:ext>
            </a:extLst>
          </p:cNvPr>
          <p:cNvSpPr txBox="1">
            <a:spLocks/>
          </p:cNvSpPr>
          <p:nvPr/>
        </p:nvSpPr>
        <p:spPr>
          <a:xfrm>
            <a:off x="20476476" y="10873282"/>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Confusion Matrix</a:t>
            </a:r>
          </a:p>
        </p:txBody>
      </p:sp>
      <p:sp>
        <p:nvSpPr>
          <p:cNvPr id="109" name="Text Placeholder 3">
            <a:extLst>
              <a:ext uri="{FF2B5EF4-FFF2-40B4-BE49-F238E27FC236}">
                <a16:creationId xmlns:a16="http://schemas.microsoft.com/office/drawing/2014/main" id="{BB4B790C-8A77-4537-907E-4FCE6B8CC7F0}"/>
              </a:ext>
            </a:extLst>
          </p:cNvPr>
          <p:cNvSpPr txBox="1">
            <a:spLocks/>
          </p:cNvSpPr>
          <p:nvPr/>
        </p:nvSpPr>
        <p:spPr>
          <a:xfrm>
            <a:off x="30344377" y="17541498"/>
            <a:ext cx="8551648" cy="711117"/>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600" dirty="0"/>
              <a:t>2 – Model specificities</a:t>
            </a:r>
          </a:p>
        </p:txBody>
      </p:sp>
      <p:sp>
        <p:nvSpPr>
          <p:cNvPr id="110" name="Text Placeholder 9">
            <a:extLst>
              <a:ext uri="{FF2B5EF4-FFF2-40B4-BE49-F238E27FC236}">
                <a16:creationId xmlns:a16="http://schemas.microsoft.com/office/drawing/2014/main" id="{BA8F527A-D525-4931-A0F4-934C9BAE00CA}"/>
              </a:ext>
            </a:extLst>
          </p:cNvPr>
          <p:cNvSpPr txBox="1">
            <a:spLocks/>
          </p:cNvSpPr>
          <p:nvPr/>
        </p:nvSpPr>
        <p:spPr>
          <a:xfrm>
            <a:off x="30255461" y="29897661"/>
            <a:ext cx="8619077" cy="4363114"/>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lgn="just" defTabSz="3734543">
              <a:buFont typeface="Arial" panose="020B0604020202020204" pitchFamily="34" charset="0"/>
              <a:buChar char="•"/>
            </a:pPr>
            <a:r>
              <a:rPr lang="en-US" sz="3000" dirty="0"/>
              <a:t>We need to choose the right tool for the right problem.</a:t>
            </a:r>
          </a:p>
          <a:p>
            <a:pPr marL="457200" indent="-457200" algn="just" defTabSz="3734543">
              <a:buFont typeface="Arial" panose="020B0604020202020204" pitchFamily="34" charset="0"/>
              <a:buChar char="•"/>
            </a:pPr>
            <a:r>
              <a:rPr lang="en-US" sz="3000" dirty="0"/>
              <a:t>SVM can give surprising results in spite of having a relatively low complexity on both datasets. </a:t>
            </a:r>
          </a:p>
          <a:p>
            <a:pPr marL="457200" indent="-457200" algn="just" defTabSz="3734543">
              <a:buFont typeface="Arial" panose="020B0604020202020204" pitchFamily="34" charset="0"/>
              <a:buChar char="•"/>
            </a:pPr>
            <a:r>
              <a:rPr lang="en-US" sz="3000" dirty="0"/>
              <a:t>Careful review of algorithms prior assumptions is required when choosing which one must be used.</a:t>
            </a:r>
          </a:p>
          <a:p>
            <a:pPr marL="457200" indent="-457200" algn="just" defTabSz="3734543">
              <a:buFont typeface="Arial" panose="020B0604020202020204" pitchFamily="34" charset="0"/>
              <a:buChar char="•"/>
            </a:pPr>
            <a:r>
              <a:rPr lang="en-US" sz="3000" dirty="0"/>
              <a:t>There is no single algorithm that can be used in every situation with good results. </a:t>
            </a:r>
          </a:p>
        </p:txBody>
      </p:sp>
      <p:sp>
        <p:nvSpPr>
          <p:cNvPr id="113" name="Text Placeholder 3">
            <a:extLst>
              <a:ext uri="{FF2B5EF4-FFF2-40B4-BE49-F238E27FC236}">
                <a16:creationId xmlns:a16="http://schemas.microsoft.com/office/drawing/2014/main" id="{8701F572-19AE-4CBC-8FC1-6730A483BBF4}"/>
              </a:ext>
            </a:extLst>
          </p:cNvPr>
          <p:cNvSpPr txBox="1">
            <a:spLocks/>
          </p:cNvSpPr>
          <p:nvPr/>
        </p:nvSpPr>
        <p:spPr>
          <a:xfrm>
            <a:off x="30589261" y="7910271"/>
            <a:ext cx="8551648" cy="711117"/>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600" dirty="0"/>
              <a:t>1 - Performance Comparison</a:t>
            </a:r>
          </a:p>
        </p:txBody>
      </p:sp>
      <p:sp>
        <p:nvSpPr>
          <p:cNvPr id="115" name="Text Placeholder 3">
            <a:extLst>
              <a:ext uri="{FF2B5EF4-FFF2-40B4-BE49-F238E27FC236}">
                <a16:creationId xmlns:a16="http://schemas.microsoft.com/office/drawing/2014/main" id="{494F4B9B-2B58-4C79-9A7F-1555DF085E02}"/>
              </a:ext>
            </a:extLst>
          </p:cNvPr>
          <p:cNvSpPr txBox="1">
            <a:spLocks/>
          </p:cNvSpPr>
          <p:nvPr/>
        </p:nvSpPr>
        <p:spPr>
          <a:xfrm>
            <a:off x="30344377" y="8667817"/>
            <a:ext cx="8551648" cy="649562"/>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A - Bank </a:t>
            </a:r>
            <a:r>
              <a:rPr lang="en-US" sz="3200" u="none" dirty="0"/>
              <a:t>Telemarketing</a:t>
            </a:r>
            <a:r>
              <a:rPr lang="en-US" sz="3148" u="none" dirty="0"/>
              <a:t> </a:t>
            </a:r>
          </a:p>
        </p:txBody>
      </p:sp>
      <p:sp>
        <p:nvSpPr>
          <p:cNvPr id="116" name="Text Placeholder 9">
            <a:extLst>
              <a:ext uri="{FF2B5EF4-FFF2-40B4-BE49-F238E27FC236}">
                <a16:creationId xmlns:a16="http://schemas.microsoft.com/office/drawing/2014/main" id="{2A9AC764-6867-42F8-88B1-AEAA72EB4F35}"/>
              </a:ext>
            </a:extLst>
          </p:cNvPr>
          <p:cNvSpPr txBox="1">
            <a:spLocks/>
          </p:cNvSpPr>
          <p:nvPr/>
        </p:nvSpPr>
        <p:spPr>
          <a:xfrm>
            <a:off x="30345841" y="9224897"/>
            <a:ext cx="8548717" cy="3740252"/>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lgn="just" defTabSz="3734543">
              <a:buFont typeface="Arial" panose="020B0604020202020204" pitchFamily="34" charset="0"/>
              <a:buChar char="•"/>
            </a:pPr>
            <a:r>
              <a:rPr lang="en-US" sz="3000" dirty="0"/>
              <a:t>Issues with data imbalance with all tested algorithms,</a:t>
            </a:r>
          </a:p>
          <a:p>
            <a:pPr marL="457200" indent="-457200" algn="just" defTabSz="3734543">
              <a:buFont typeface="Arial" panose="020B0604020202020204" pitchFamily="34" charset="0"/>
              <a:buChar char="•"/>
            </a:pPr>
            <a:r>
              <a:rPr lang="en-US" sz="3000" dirty="0"/>
              <a:t>Low true positive rate. (Issue in real life when trying to sell a term deposit).</a:t>
            </a:r>
          </a:p>
          <a:p>
            <a:pPr marL="457200" indent="-457200" algn="just" defTabSz="3734543">
              <a:buFont typeface="Arial" panose="020B0604020202020204" pitchFamily="34" charset="0"/>
              <a:buChar char="•"/>
            </a:pPr>
            <a:r>
              <a:rPr lang="en-US" sz="3000" dirty="0"/>
              <a:t>SVM outperform other algorithms by a small margin on the TPR.</a:t>
            </a:r>
          </a:p>
          <a:p>
            <a:pPr marL="342900" indent="-342900">
              <a:buFont typeface="Arial" panose="020B0604020202020204" pitchFamily="34" charset="0"/>
              <a:buChar char="•"/>
            </a:pPr>
            <a:endParaRPr lang="en-US" sz="2127" dirty="0"/>
          </a:p>
        </p:txBody>
      </p:sp>
      <p:sp>
        <p:nvSpPr>
          <p:cNvPr id="117" name="Text Placeholder 3">
            <a:extLst>
              <a:ext uri="{FF2B5EF4-FFF2-40B4-BE49-F238E27FC236}">
                <a16:creationId xmlns:a16="http://schemas.microsoft.com/office/drawing/2014/main" id="{A803B66C-3B5F-4DF6-9828-6C013D47F499}"/>
              </a:ext>
            </a:extLst>
          </p:cNvPr>
          <p:cNvSpPr txBox="1">
            <a:spLocks/>
          </p:cNvSpPr>
          <p:nvPr/>
        </p:nvSpPr>
        <p:spPr>
          <a:xfrm>
            <a:off x="30344377" y="12526602"/>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B - CIFAR-10</a:t>
            </a:r>
          </a:p>
        </p:txBody>
      </p:sp>
      <p:sp>
        <p:nvSpPr>
          <p:cNvPr id="118" name="Text Placeholder 9">
            <a:extLst>
              <a:ext uri="{FF2B5EF4-FFF2-40B4-BE49-F238E27FC236}">
                <a16:creationId xmlns:a16="http://schemas.microsoft.com/office/drawing/2014/main" id="{D62074A0-1B14-449E-A0DD-9FB0E6037D80}"/>
              </a:ext>
            </a:extLst>
          </p:cNvPr>
          <p:cNvSpPr txBox="1">
            <a:spLocks/>
          </p:cNvSpPr>
          <p:nvPr/>
        </p:nvSpPr>
        <p:spPr>
          <a:xfrm>
            <a:off x="30345841" y="13165567"/>
            <a:ext cx="8548717" cy="3993783"/>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lgn="just" defTabSz="3734543">
              <a:buFont typeface="Arial" panose="020B0604020202020204" pitchFamily="34" charset="0"/>
              <a:buChar char="•"/>
            </a:pPr>
            <a:r>
              <a:rPr lang="en-US" sz="3000" dirty="0"/>
              <a:t>CNN outperformed all other algorithms by a wide margin (12% error rate)</a:t>
            </a:r>
          </a:p>
          <a:p>
            <a:pPr marL="457200" indent="-457200" algn="just" defTabSz="3734543">
              <a:buFont typeface="Arial" panose="020B0604020202020204" pitchFamily="34" charset="0"/>
              <a:buChar char="•"/>
            </a:pPr>
            <a:r>
              <a:rPr lang="en-US" sz="3000" dirty="0"/>
              <a:t>Confusion between animals, such as cat vs dog vs deer</a:t>
            </a:r>
          </a:p>
          <a:p>
            <a:pPr marL="457200" indent="-457200" algn="just" defTabSz="3734543">
              <a:buFont typeface="Arial" panose="020B0604020202020204" pitchFamily="34" charset="0"/>
              <a:buChar char="•"/>
            </a:pPr>
            <a:r>
              <a:rPr lang="en-US" sz="3000" dirty="0"/>
              <a:t>Less confusion between animals and machines.</a:t>
            </a:r>
          </a:p>
          <a:p>
            <a:pPr marL="457200" indent="-457200" algn="just" defTabSz="3734543">
              <a:buFont typeface="Arial" panose="020B0604020202020204" pitchFamily="34" charset="0"/>
              <a:buChar char="•"/>
            </a:pPr>
            <a:r>
              <a:rPr lang="en-US" sz="3000" dirty="0"/>
              <a:t>Seem to require distinctive visual features.</a:t>
            </a:r>
          </a:p>
          <a:p>
            <a:pPr marL="457200" indent="-457200" algn="just" defTabSz="3734543">
              <a:buFont typeface="Arial" panose="020B0604020202020204" pitchFamily="34" charset="0"/>
              <a:buChar char="•"/>
            </a:pPr>
            <a:r>
              <a:rPr lang="en-US" sz="3000" dirty="0"/>
              <a:t>Other methods would overfit or overfit the data.</a:t>
            </a:r>
          </a:p>
        </p:txBody>
      </p:sp>
      <p:sp>
        <p:nvSpPr>
          <p:cNvPr id="119" name="Text Placeholder 3">
            <a:extLst>
              <a:ext uri="{FF2B5EF4-FFF2-40B4-BE49-F238E27FC236}">
                <a16:creationId xmlns:a16="http://schemas.microsoft.com/office/drawing/2014/main" id="{61F8916C-5683-4A70-8D70-8F4F34E07B5C}"/>
              </a:ext>
            </a:extLst>
          </p:cNvPr>
          <p:cNvSpPr txBox="1">
            <a:spLocks/>
          </p:cNvSpPr>
          <p:nvPr/>
        </p:nvSpPr>
        <p:spPr>
          <a:xfrm>
            <a:off x="30378090" y="18203768"/>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GBDT</a:t>
            </a:r>
          </a:p>
        </p:txBody>
      </p:sp>
      <p:sp>
        <p:nvSpPr>
          <p:cNvPr id="120" name="Text Placeholder 3">
            <a:extLst>
              <a:ext uri="{FF2B5EF4-FFF2-40B4-BE49-F238E27FC236}">
                <a16:creationId xmlns:a16="http://schemas.microsoft.com/office/drawing/2014/main" id="{21F22DBC-8C21-4117-B102-DCF8F856CB35}"/>
              </a:ext>
            </a:extLst>
          </p:cNvPr>
          <p:cNvSpPr txBox="1">
            <a:spLocks/>
          </p:cNvSpPr>
          <p:nvPr/>
        </p:nvSpPr>
        <p:spPr>
          <a:xfrm>
            <a:off x="30363706" y="22733984"/>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CNN</a:t>
            </a:r>
          </a:p>
        </p:txBody>
      </p:sp>
      <p:sp>
        <p:nvSpPr>
          <p:cNvPr id="121" name="Text Placeholder 3">
            <a:extLst>
              <a:ext uri="{FF2B5EF4-FFF2-40B4-BE49-F238E27FC236}">
                <a16:creationId xmlns:a16="http://schemas.microsoft.com/office/drawing/2014/main" id="{7EB0C2E0-EE83-4049-8DD6-3D4F96AEA8E9}"/>
              </a:ext>
            </a:extLst>
          </p:cNvPr>
          <p:cNvSpPr txBox="1">
            <a:spLocks/>
          </p:cNvSpPr>
          <p:nvPr/>
        </p:nvSpPr>
        <p:spPr>
          <a:xfrm>
            <a:off x="30363706" y="26568130"/>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SVM</a:t>
            </a:r>
          </a:p>
        </p:txBody>
      </p:sp>
      <p:graphicFrame>
        <p:nvGraphicFramePr>
          <p:cNvPr id="5" name="Table 4">
            <a:extLst>
              <a:ext uri="{FF2B5EF4-FFF2-40B4-BE49-F238E27FC236}">
                <a16:creationId xmlns:a16="http://schemas.microsoft.com/office/drawing/2014/main" id="{6BD7B187-0221-42A2-940A-BA91418366E4}"/>
              </a:ext>
            </a:extLst>
          </p:cNvPr>
          <p:cNvGraphicFramePr>
            <a:graphicFrameLocks noGrp="1"/>
          </p:cNvGraphicFramePr>
          <p:nvPr>
            <p:extLst>
              <p:ext uri="{D42A27DB-BD31-4B8C-83A1-F6EECF244321}">
                <p14:modId xmlns:p14="http://schemas.microsoft.com/office/powerpoint/2010/main" val="720825974"/>
              </p:ext>
            </p:extLst>
          </p:nvPr>
        </p:nvGraphicFramePr>
        <p:xfrm>
          <a:off x="11046351" y="8455664"/>
          <a:ext cx="7650697" cy="1831024"/>
        </p:xfrm>
        <a:graphic>
          <a:graphicData uri="http://schemas.openxmlformats.org/drawingml/2006/table">
            <a:tbl>
              <a:tblPr firstRow="1" bandRow="1">
                <a:tableStyleId>{5C22544A-7EE6-4342-B048-85BDC9FD1C3A}</a:tableStyleId>
              </a:tblPr>
              <a:tblGrid>
                <a:gridCol w="2397445">
                  <a:extLst>
                    <a:ext uri="{9D8B030D-6E8A-4147-A177-3AD203B41FA5}">
                      <a16:colId xmlns:a16="http://schemas.microsoft.com/office/drawing/2014/main" val="2858605107"/>
                    </a:ext>
                  </a:extLst>
                </a:gridCol>
                <a:gridCol w="1313313">
                  <a:extLst>
                    <a:ext uri="{9D8B030D-6E8A-4147-A177-3AD203B41FA5}">
                      <a16:colId xmlns:a16="http://schemas.microsoft.com/office/drawing/2014/main" val="258195668"/>
                    </a:ext>
                  </a:extLst>
                </a:gridCol>
                <a:gridCol w="1313313">
                  <a:extLst>
                    <a:ext uri="{9D8B030D-6E8A-4147-A177-3AD203B41FA5}">
                      <a16:colId xmlns:a16="http://schemas.microsoft.com/office/drawing/2014/main" val="3024664962"/>
                    </a:ext>
                  </a:extLst>
                </a:gridCol>
                <a:gridCol w="1313313">
                  <a:extLst>
                    <a:ext uri="{9D8B030D-6E8A-4147-A177-3AD203B41FA5}">
                      <a16:colId xmlns:a16="http://schemas.microsoft.com/office/drawing/2014/main" val="1422594885"/>
                    </a:ext>
                  </a:extLst>
                </a:gridCol>
                <a:gridCol w="1313313">
                  <a:extLst>
                    <a:ext uri="{9D8B030D-6E8A-4147-A177-3AD203B41FA5}">
                      <a16:colId xmlns:a16="http://schemas.microsoft.com/office/drawing/2014/main" val="2476133065"/>
                    </a:ext>
                  </a:extLst>
                </a:gridCol>
              </a:tblGrid>
              <a:tr h="457756">
                <a:tc>
                  <a:txBody>
                    <a:bodyPr/>
                    <a:lstStyle/>
                    <a:p>
                      <a:pPr algn="ct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solidFill>
                            <a:sysClr val="windowText" lastClr="000000"/>
                          </a:solidFill>
                        </a:rPr>
                        <a:t>SVM</a:t>
                      </a:r>
                      <a:endParaRPr lang="en-US" sz="2000" dirty="0">
                        <a:solidFill>
                          <a:sysClr val="windowText" lastClr="000000"/>
                        </a:solidFill>
                      </a:endParaRPr>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solidFill>
                            <a:sysClr val="windowText" lastClr="000000"/>
                          </a:solidFill>
                        </a:rPr>
                        <a:t>GBDT</a:t>
                      </a:r>
                      <a:endParaRPr lang="en-US" sz="2000" dirty="0">
                        <a:solidFill>
                          <a:sysClr val="windowText" lastClr="000000"/>
                        </a:solidFill>
                      </a:endParaRPr>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solidFill>
                            <a:sysClr val="windowText" lastClr="000000"/>
                          </a:solidFill>
                        </a:rPr>
                        <a:t>CNN</a:t>
                      </a:r>
                      <a:endParaRPr lang="en-US" sz="2000" dirty="0">
                        <a:solidFill>
                          <a:sysClr val="windowText" lastClr="000000"/>
                        </a:solidFill>
                      </a:endParaRPr>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solidFill>
                            <a:sysClr val="windowText" lastClr="000000"/>
                          </a:solidFill>
                        </a:rPr>
                        <a:t>Always No</a:t>
                      </a:r>
                      <a:endParaRPr lang="en-US" sz="2000" dirty="0">
                        <a:solidFill>
                          <a:sysClr val="windowText" lastClr="000000"/>
                        </a:solidFill>
                      </a:endParaRPr>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32471"/>
                  </a:ext>
                </a:extLst>
              </a:tr>
              <a:tr h="457756">
                <a:tc>
                  <a:txBody>
                    <a:bodyPr/>
                    <a:lstStyle/>
                    <a:p>
                      <a:pPr algn="ctr"/>
                      <a:r>
                        <a:rPr lang="en-CA" sz="2000" dirty="0"/>
                        <a:t>Accuracy</a:t>
                      </a: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90.8%</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1" dirty="0"/>
                        <a:t>91.4%</a:t>
                      </a:r>
                      <a:endParaRPr lang="en-US" sz="2000" b="1" dirty="0"/>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90.7%</a:t>
                      </a:r>
                      <a:endParaRPr lang="en-US" sz="2000" dirty="0"/>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88.7%</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6302515"/>
                  </a:ext>
                </a:extLst>
              </a:tr>
              <a:tr h="457756">
                <a:tc>
                  <a:txBody>
                    <a:bodyPr/>
                    <a:lstStyle/>
                    <a:p>
                      <a:pPr algn="ctr"/>
                      <a:r>
                        <a:rPr lang="en-CA" sz="2000" dirty="0"/>
                        <a:t>True Positive Rate</a:t>
                      </a: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1" dirty="0"/>
                        <a:t>67.0%</a:t>
                      </a:r>
                      <a:endParaRPr lang="en-US" sz="2000" b="1" dirty="0"/>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64.3%</a:t>
                      </a:r>
                      <a:endParaRPr lang="en-US" sz="2000" dirty="0"/>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61.5%</a:t>
                      </a:r>
                      <a:endParaRPr lang="en-US" sz="2000" dirty="0"/>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0547455"/>
                  </a:ext>
                </a:extLst>
              </a:tr>
              <a:tr h="457756">
                <a:tc>
                  <a:txBody>
                    <a:bodyPr/>
                    <a:lstStyle/>
                    <a:p>
                      <a:pPr algn="ctr"/>
                      <a:r>
                        <a:rPr lang="en-CA" sz="2000" dirty="0"/>
                        <a:t>True Negative Rate</a:t>
                      </a: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92.4%</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1" dirty="0"/>
                        <a:t>94.4%</a:t>
                      </a:r>
                      <a:endParaRPr lang="en-US" sz="2000" b="1" dirty="0"/>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93.7%</a:t>
                      </a:r>
                      <a:endParaRPr lang="en-US" sz="2000" dirty="0"/>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88.7%</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1519767"/>
                  </a:ext>
                </a:extLst>
              </a:tr>
            </a:tbl>
          </a:graphicData>
        </a:graphic>
      </p:graphicFrame>
      <p:grpSp>
        <p:nvGrpSpPr>
          <p:cNvPr id="23" name="Group 22">
            <a:extLst>
              <a:ext uri="{FF2B5EF4-FFF2-40B4-BE49-F238E27FC236}">
                <a16:creationId xmlns:a16="http://schemas.microsoft.com/office/drawing/2014/main" id="{4CF4CB84-F017-4A24-BA88-2C9FEF9A2907}"/>
              </a:ext>
            </a:extLst>
          </p:cNvPr>
          <p:cNvGrpSpPr/>
          <p:nvPr/>
        </p:nvGrpSpPr>
        <p:grpSpPr>
          <a:xfrm>
            <a:off x="10882693" y="12193640"/>
            <a:ext cx="7978014" cy="5216975"/>
            <a:chOff x="10882693" y="12193640"/>
            <a:chExt cx="7978014" cy="5216975"/>
          </a:xfrm>
        </p:grpSpPr>
        <p:grpSp>
          <p:nvGrpSpPr>
            <p:cNvPr id="20" name="Group 19">
              <a:extLst>
                <a:ext uri="{FF2B5EF4-FFF2-40B4-BE49-F238E27FC236}">
                  <a16:creationId xmlns:a16="http://schemas.microsoft.com/office/drawing/2014/main" id="{2554B932-F820-4A24-940C-FA8BA151A29B}"/>
                </a:ext>
              </a:extLst>
            </p:cNvPr>
            <p:cNvGrpSpPr/>
            <p:nvPr/>
          </p:nvGrpSpPr>
          <p:grpSpPr>
            <a:xfrm>
              <a:off x="10882693" y="12193640"/>
              <a:ext cx="7978014" cy="4343284"/>
              <a:chOff x="10882693" y="12193640"/>
              <a:chExt cx="7978014" cy="4343284"/>
            </a:xfrm>
          </p:grpSpPr>
          <p:sp>
            <p:nvSpPr>
              <p:cNvPr id="84" name="Text Placeholder 3">
                <a:extLst>
                  <a:ext uri="{FF2B5EF4-FFF2-40B4-BE49-F238E27FC236}">
                    <a16:creationId xmlns:a16="http://schemas.microsoft.com/office/drawing/2014/main" id="{13C58814-ED06-4900-A96D-E4D39D154D5F}"/>
                  </a:ext>
                </a:extLst>
              </p:cNvPr>
              <p:cNvSpPr txBox="1">
                <a:spLocks/>
              </p:cNvSpPr>
              <p:nvPr/>
            </p:nvSpPr>
            <p:spPr>
              <a:xfrm>
                <a:off x="10882693" y="12193640"/>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GBDT</a:t>
                </a:r>
              </a:p>
            </p:txBody>
          </p:sp>
          <p:pic>
            <p:nvPicPr>
              <p:cNvPr id="28" name="Image 27">
                <a:extLst>
                  <a:ext uri="{FF2B5EF4-FFF2-40B4-BE49-F238E27FC236}">
                    <a16:creationId xmlns:a16="http://schemas.microsoft.com/office/drawing/2014/main" id="{14F1AB2F-A2E9-4CB8-AD6C-C364CB91B24F}"/>
                  </a:ext>
                </a:extLst>
              </p:cNvPr>
              <p:cNvPicPr>
                <a:picLocks noChangeAspect="1"/>
              </p:cNvPicPr>
              <p:nvPr/>
            </p:nvPicPr>
            <p:blipFill rotWithShape="1">
              <a:blip r:embed="rId3">
                <a:extLst>
                  <a:ext uri="{28A0092B-C50C-407E-A947-70E740481C1C}">
                    <a14:useLocalDpi xmlns:a14="http://schemas.microsoft.com/office/drawing/2010/main" val="0"/>
                  </a:ext>
                </a:extLst>
              </a:blip>
              <a:srcRect l="24980" t="7109" r="19690" b="18475"/>
              <a:stretch/>
            </p:blipFill>
            <p:spPr>
              <a:xfrm>
                <a:off x="13093838" y="12965091"/>
                <a:ext cx="3555724" cy="3571833"/>
              </a:xfrm>
              <a:prstGeom prst="rect">
                <a:avLst/>
              </a:prstGeom>
            </p:spPr>
          </p:pic>
        </p:grpSp>
        <p:grpSp>
          <p:nvGrpSpPr>
            <p:cNvPr id="19" name="Group 18">
              <a:extLst>
                <a:ext uri="{FF2B5EF4-FFF2-40B4-BE49-F238E27FC236}">
                  <a16:creationId xmlns:a16="http://schemas.microsoft.com/office/drawing/2014/main" id="{E37C98C4-E534-4AA1-BEEF-831044429E04}"/>
                </a:ext>
              </a:extLst>
            </p:cNvPr>
            <p:cNvGrpSpPr/>
            <p:nvPr/>
          </p:nvGrpSpPr>
          <p:grpSpPr>
            <a:xfrm>
              <a:off x="11976100" y="13539178"/>
              <a:ext cx="4323373" cy="3871437"/>
              <a:chOff x="11981085" y="13691578"/>
              <a:chExt cx="4323373" cy="3871437"/>
            </a:xfrm>
          </p:grpSpPr>
          <p:sp>
            <p:nvSpPr>
              <p:cNvPr id="11" name="TextBox 10">
                <a:extLst>
                  <a:ext uri="{FF2B5EF4-FFF2-40B4-BE49-F238E27FC236}">
                    <a16:creationId xmlns:a16="http://schemas.microsoft.com/office/drawing/2014/main" id="{BB129D67-14DA-4286-97E6-2A86CA7D3A26}"/>
                  </a:ext>
                </a:extLst>
              </p:cNvPr>
              <p:cNvSpPr txBox="1"/>
              <p:nvPr/>
            </p:nvSpPr>
            <p:spPr>
              <a:xfrm>
                <a:off x="12504983" y="13691578"/>
                <a:ext cx="588855" cy="485197"/>
              </a:xfrm>
              <a:prstGeom prst="rect">
                <a:avLst/>
              </a:prstGeom>
              <a:noFill/>
            </p:spPr>
            <p:txBody>
              <a:bodyPr wrap="square" rtlCol="0">
                <a:spAutoFit/>
              </a:bodyPr>
              <a:lstStyle/>
              <a:p>
                <a:pPr algn="r"/>
                <a:r>
                  <a:rPr lang="en-CA" sz="2553" dirty="0"/>
                  <a:t>No</a:t>
                </a:r>
                <a:endParaRPr lang="en-US" sz="2553" dirty="0"/>
              </a:p>
            </p:txBody>
          </p:sp>
          <p:sp>
            <p:nvSpPr>
              <p:cNvPr id="63" name="TextBox 62">
                <a:extLst>
                  <a:ext uri="{FF2B5EF4-FFF2-40B4-BE49-F238E27FC236}">
                    <a16:creationId xmlns:a16="http://schemas.microsoft.com/office/drawing/2014/main" id="{D0B60F98-FD4D-4770-B3B6-9BB577BCAF00}"/>
                  </a:ext>
                </a:extLst>
              </p:cNvPr>
              <p:cNvSpPr txBox="1"/>
              <p:nvPr/>
            </p:nvSpPr>
            <p:spPr>
              <a:xfrm>
                <a:off x="13707220" y="16685153"/>
                <a:ext cx="588855" cy="485197"/>
              </a:xfrm>
              <a:prstGeom prst="rect">
                <a:avLst/>
              </a:prstGeom>
              <a:noFill/>
            </p:spPr>
            <p:txBody>
              <a:bodyPr wrap="square" rtlCol="0">
                <a:spAutoFit/>
              </a:bodyPr>
              <a:lstStyle/>
              <a:p>
                <a:r>
                  <a:rPr lang="en-CA" sz="2553" dirty="0"/>
                  <a:t>No</a:t>
                </a:r>
                <a:endParaRPr lang="en-US" sz="2553" dirty="0"/>
              </a:p>
            </p:txBody>
          </p:sp>
          <p:sp>
            <p:nvSpPr>
              <p:cNvPr id="67" name="TextBox 66">
                <a:extLst>
                  <a:ext uri="{FF2B5EF4-FFF2-40B4-BE49-F238E27FC236}">
                    <a16:creationId xmlns:a16="http://schemas.microsoft.com/office/drawing/2014/main" id="{5CEB30EF-3920-45F1-90C1-E65090047AC8}"/>
                  </a:ext>
                </a:extLst>
              </p:cNvPr>
              <p:cNvSpPr txBox="1"/>
              <p:nvPr/>
            </p:nvSpPr>
            <p:spPr>
              <a:xfrm>
                <a:off x="12311777" y="15458214"/>
                <a:ext cx="786170" cy="485197"/>
              </a:xfrm>
              <a:prstGeom prst="rect">
                <a:avLst/>
              </a:prstGeom>
              <a:noFill/>
            </p:spPr>
            <p:txBody>
              <a:bodyPr wrap="square" rtlCol="0">
                <a:spAutoFit/>
              </a:bodyPr>
              <a:lstStyle/>
              <a:p>
                <a:pPr algn="r"/>
                <a:r>
                  <a:rPr lang="en-CA" sz="2553" dirty="0"/>
                  <a:t>Yes</a:t>
                </a:r>
                <a:endParaRPr lang="en-US" sz="2553" dirty="0"/>
              </a:p>
            </p:txBody>
          </p:sp>
          <p:sp>
            <p:nvSpPr>
              <p:cNvPr id="74" name="TextBox 73">
                <a:extLst>
                  <a:ext uri="{FF2B5EF4-FFF2-40B4-BE49-F238E27FC236}">
                    <a16:creationId xmlns:a16="http://schemas.microsoft.com/office/drawing/2014/main" id="{EDB75D26-F67B-4F45-BDC1-CA3F74688F41}"/>
                  </a:ext>
                </a:extLst>
              </p:cNvPr>
              <p:cNvSpPr txBox="1"/>
              <p:nvPr/>
            </p:nvSpPr>
            <p:spPr>
              <a:xfrm>
                <a:off x="15503954" y="16683775"/>
                <a:ext cx="800504" cy="485197"/>
              </a:xfrm>
              <a:prstGeom prst="rect">
                <a:avLst/>
              </a:prstGeom>
              <a:noFill/>
            </p:spPr>
            <p:txBody>
              <a:bodyPr wrap="square" rtlCol="0">
                <a:spAutoFit/>
              </a:bodyPr>
              <a:lstStyle/>
              <a:p>
                <a:r>
                  <a:rPr lang="en-CA" sz="2553" dirty="0"/>
                  <a:t>Yes</a:t>
                </a:r>
                <a:endParaRPr lang="en-US" sz="2553" dirty="0"/>
              </a:p>
            </p:txBody>
          </p:sp>
          <p:sp>
            <p:nvSpPr>
              <p:cNvPr id="78" name="TextBox 77">
                <a:extLst>
                  <a:ext uri="{FF2B5EF4-FFF2-40B4-BE49-F238E27FC236}">
                    <a16:creationId xmlns:a16="http://schemas.microsoft.com/office/drawing/2014/main" id="{5CC3E2EC-67B3-46F4-B281-FE7B9AF51A41}"/>
                  </a:ext>
                </a:extLst>
              </p:cNvPr>
              <p:cNvSpPr txBox="1"/>
              <p:nvPr/>
            </p:nvSpPr>
            <p:spPr>
              <a:xfrm>
                <a:off x="11981085" y="14161680"/>
                <a:ext cx="577530" cy="1456349"/>
              </a:xfrm>
              <a:prstGeom prst="rect">
                <a:avLst/>
              </a:prstGeom>
              <a:noFill/>
            </p:spPr>
            <p:txBody>
              <a:bodyPr vert="vert270" wrap="square" rtlCol="0">
                <a:spAutoFit/>
              </a:bodyPr>
              <a:lstStyle/>
              <a:p>
                <a:pPr algn="ctr"/>
                <a:r>
                  <a:rPr lang="en-CA" sz="2553" dirty="0"/>
                  <a:t>True Label</a:t>
                </a:r>
                <a:endParaRPr lang="en-US" sz="2553" dirty="0"/>
              </a:p>
            </p:txBody>
          </p:sp>
          <p:sp>
            <p:nvSpPr>
              <p:cNvPr id="79" name="TextBox 78">
                <a:extLst>
                  <a:ext uri="{FF2B5EF4-FFF2-40B4-BE49-F238E27FC236}">
                    <a16:creationId xmlns:a16="http://schemas.microsoft.com/office/drawing/2014/main" id="{49EC30C4-3E5A-42A9-A04C-4AB884060C49}"/>
                  </a:ext>
                </a:extLst>
              </p:cNvPr>
              <p:cNvSpPr txBox="1"/>
              <p:nvPr/>
            </p:nvSpPr>
            <p:spPr>
              <a:xfrm>
                <a:off x="13744437" y="17077818"/>
                <a:ext cx="2254527" cy="485197"/>
              </a:xfrm>
              <a:prstGeom prst="rect">
                <a:avLst/>
              </a:prstGeom>
              <a:noFill/>
            </p:spPr>
            <p:txBody>
              <a:bodyPr wrap="square" rtlCol="0">
                <a:spAutoFit/>
              </a:bodyPr>
              <a:lstStyle/>
              <a:p>
                <a:pPr algn="ctr"/>
                <a:r>
                  <a:rPr lang="en-CA" sz="2553" dirty="0"/>
                  <a:t>Predicted Label</a:t>
                </a:r>
                <a:endParaRPr lang="en-US" sz="2553" dirty="0"/>
              </a:p>
            </p:txBody>
          </p:sp>
        </p:grpSp>
      </p:grpSp>
      <p:graphicFrame>
        <p:nvGraphicFramePr>
          <p:cNvPr id="107" name="Table 106">
            <a:extLst>
              <a:ext uri="{FF2B5EF4-FFF2-40B4-BE49-F238E27FC236}">
                <a16:creationId xmlns:a16="http://schemas.microsoft.com/office/drawing/2014/main" id="{64C7167B-4CEF-450B-93B9-70B4EB591BC3}"/>
              </a:ext>
            </a:extLst>
          </p:cNvPr>
          <p:cNvGraphicFramePr>
            <a:graphicFrameLocks noGrp="1"/>
          </p:cNvGraphicFramePr>
          <p:nvPr>
            <p:extLst>
              <p:ext uri="{D42A27DB-BD31-4B8C-83A1-F6EECF244321}">
                <p14:modId xmlns:p14="http://schemas.microsoft.com/office/powerpoint/2010/main" val="1773445577"/>
              </p:ext>
            </p:extLst>
          </p:nvPr>
        </p:nvGraphicFramePr>
        <p:xfrm>
          <a:off x="20926951" y="8424745"/>
          <a:ext cx="7650700" cy="1605471"/>
        </p:xfrm>
        <a:graphic>
          <a:graphicData uri="http://schemas.openxmlformats.org/drawingml/2006/table">
            <a:tbl>
              <a:tblPr firstRow="1" bandRow="1">
                <a:tableStyleId>{5C22544A-7EE6-4342-B048-85BDC9FD1C3A}</a:tableStyleId>
              </a:tblPr>
              <a:tblGrid>
                <a:gridCol w="1709060">
                  <a:extLst>
                    <a:ext uri="{9D8B030D-6E8A-4147-A177-3AD203B41FA5}">
                      <a16:colId xmlns:a16="http://schemas.microsoft.com/office/drawing/2014/main" val="2858605107"/>
                    </a:ext>
                  </a:extLst>
                </a:gridCol>
                <a:gridCol w="1188328">
                  <a:extLst>
                    <a:ext uri="{9D8B030D-6E8A-4147-A177-3AD203B41FA5}">
                      <a16:colId xmlns:a16="http://schemas.microsoft.com/office/drawing/2014/main" val="258195668"/>
                    </a:ext>
                  </a:extLst>
                </a:gridCol>
                <a:gridCol w="1188328">
                  <a:extLst>
                    <a:ext uri="{9D8B030D-6E8A-4147-A177-3AD203B41FA5}">
                      <a16:colId xmlns:a16="http://schemas.microsoft.com/office/drawing/2014/main" val="3170654178"/>
                    </a:ext>
                  </a:extLst>
                </a:gridCol>
                <a:gridCol w="1188328">
                  <a:extLst>
                    <a:ext uri="{9D8B030D-6E8A-4147-A177-3AD203B41FA5}">
                      <a16:colId xmlns:a16="http://schemas.microsoft.com/office/drawing/2014/main" val="3024664962"/>
                    </a:ext>
                  </a:extLst>
                </a:gridCol>
                <a:gridCol w="1188328">
                  <a:extLst>
                    <a:ext uri="{9D8B030D-6E8A-4147-A177-3AD203B41FA5}">
                      <a16:colId xmlns:a16="http://schemas.microsoft.com/office/drawing/2014/main" val="1422594885"/>
                    </a:ext>
                  </a:extLst>
                </a:gridCol>
                <a:gridCol w="1188328">
                  <a:extLst>
                    <a:ext uri="{9D8B030D-6E8A-4147-A177-3AD203B41FA5}">
                      <a16:colId xmlns:a16="http://schemas.microsoft.com/office/drawing/2014/main" val="2476133065"/>
                    </a:ext>
                  </a:extLst>
                </a:gridCol>
              </a:tblGrid>
              <a:tr h="389018">
                <a:tc rowSpan="2">
                  <a:txBody>
                    <a:bodyPr/>
                    <a:lstStyle/>
                    <a:p>
                      <a:pPr algn="ct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CA" sz="2000" dirty="0">
                          <a:solidFill>
                            <a:sysClr val="windowText" lastClr="000000"/>
                          </a:solidFill>
                        </a:rPr>
                        <a:t>SVM</a:t>
                      </a:r>
                      <a:endParaRPr lang="en-US" sz="2000" dirty="0">
                        <a:solidFill>
                          <a:sysClr val="windowText" lastClr="000000"/>
                        </a:solidFill>
                      </a:endParaRPr>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CA" sz="2000" dirty="0">
                          <a:solidFill>
                            <a:sysClr val="windowText" lastClr="000000"/>
                          </a:solidFill>
                        </a:rPr>
                        <a:t>GBDT</a:t>
                      </a:r>
                      <a:endParaRPr lang="en-US" sz="2000" dirty="0">
                        <a:solidFill>
                          <a:sysClr val="windowText" lastClr="000000"/>
                        </a:solidFill>
                      </a:endParaRPr>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CA" sz="2000" dirty="0">
                          <a:solidFill>
                            <a:sysClr val="windowText" lastClr="000000"/>
                          </a:solidFill>
                        </a:rPr>
                        <a:t>CNN</a:t>
                      </a:r>
                      <a:endParaRPr lang="en-US" sz="2000" dirty="0">
                        <a:solidFill>
                          <a:sysClr val="windowText" lastClr="000000"/>
                        </a:solidFill>
                      </a:endParaRPr>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CA" sz="2000" dirty="0">
                          <a:solidFill>
                            <a:sysClr val="windowText" lastClr="000000"/>
                          </a:solidFill>
                        </a:rPr>
                        <a:t>Random</a:t>
                      </a:r>
                      <a:endParaRPr lang="en-US" sz="2000" dirty="0">
                        <a:solidFill>
                          <a:sysClr val="windowText" lastClr="000000"/>
                        </a:solidFill>
                      </a:endParaRPr>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32471"/>
                  </a:ext>
                </a:extLst>
              </a:tr>
              <a:tr h="389018">
                <a:tc vMerge="1">
                  <a:txBody>
                    <a:bodyPr/>
                    <a:lstStyle/>
                    <a:p>
                      <a:endParaRPr lang="en-US"/>
                    </a:p>
                  </a:txBody>
                  <a:tcPr/>
                </a:tc>
                <a:tc>
                  <a:txBody>
                    <a:bodyPr/>
                    <a:lstStyle/>
                    <a:p>
                      <a:pPr algn="ctr"/>
                      <a:r>
                        <a:rPr lang="en-CA" sz="2000" dirty="0">
                          <a:solidFill>
                            <a:sysClr val="windowText" lastClr="000000"/>
                          </a:solidFill>
                        </a:rPr>
                        <a:t>1 vs 1</a:t>
                      </a:r>
                      <a:endParaRPr lang="en-US" sz="2000" dirty="0">
                        <a:solidFill>
                          <a:sysClr val="windowText" lastClr="000000"/>
                        </a:solidFill>
                      </a:endParaRPr>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solidFill>
                            <a:sysClr val="windowText" lastClr="000000"/>
                          </a:solidFill>
                        </a:rPr>
                        <a:t>1 vs All</a:t>
                      </a:r>
                      <a:endParaRPr lang="en-US" sz="2000" dirty="0">
                        <a:solidFill>
                          <a:sysClr val="windowText" lastClr="000000"/>
                        </a:solidFill>
                      </a:endParaRPr>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949598042"/>
                  </a:ext>
                </a:extLst>
              </a:tr>
              <a:tr h="827435">
                <a:tc>
                  <a:txBody>
                    <a:bodyPr/>
                    <a:lstStyle/>
                    <a:p>
                      <a:pPr algn="ctr"/>
                      <a:r>
                        <a:rPr lang="en-CA" sz="2000" dirty="0"/>
                        <a:t>Accuracy</a:t>
                      </a: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49.1%</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0" dirty="0"/>
                        <a:t>33.6%</a:t>
                      </a:r>
                      <a:endParaRPr lang="en-US" sz="2000" b="0" dirty="0"/>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0" dirty="0"/>
                        <a:t>47.8%</a:t>
                      </a:r>
                      <a:endParaRPr lang="en-US" sz="2000" b="0" dirty="0"/>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1" dirty="0"/>
                        <a:t>88.2%</a:t>
                      </a:r>
                      <a:endParaRPr lang="en-US" sz="2000" b="1" dirty="0"/>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10.0%</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6302515"/>
                  </a:ext>
                </a:extLst>
              </a:tr>
            </a:tbl>
          </a:graphicData>
        </a:graphic>
      </p:graphicFrame>
      <p:pic>
        <p:nvPicPr>
          <p:cNvPr id="33" name="Image 32">
            <a:extLst>
              <a:ext uri="{FF2B5EF4-FFF2-40B4-BE49-F238E27FC236}">
                <a16:creationId xmlns:a16="http://schemas.microsoft.com/office/drawing/2014/main" id="{09F41FD4-CFA4-4FEF-913D-FBC181983EE6}"/>
              </a:ext>
            </a:extLst>
          </p:cNvPr>
          <p:cNvPicPr>
            <a:picLocks noChangeAspect="1"/>
          </p:cNvPicPr>
          <p:nvPr/>
        </p:nvPicPr>
        <p:blipFill rotWithShape="1">
          <a:blip r:embed="rId4">
            <a:extLst>
              <a:ext uri="{28A0092B-C50C-407E-A947-70E740481C1C}">
                <a14:useLocalDpi xmlns:a14="http://schemas.microsoft.com/office/drawing/2010/main" val="0"/>
              </a:ext>
            </a:extLst>
          </a:blip>
          <a:srcRect l="25079" t="7368" r="19718" b="18477"/>
          <a:stretch/>
        </p:blipFill>
        <p:spPr>
          <a:xfrm>
            <a:off x="13095373" y="18766598"/>
            <a:ext cx="3552654" cy="3564298"/>
          </a:xfrm>
          <a:prstGeom prst="rect">
            <a:avLst/>
          </a:prstGeom>
        </p:spPr>
      </p:pic>
      <p:grpSp>
        <p:nvGrpSpPr>
          <p:cNvPr id="169" name="Group 168">
            <a:extLst>
              <a:ext uri="{FF2B5EF4-FFF2-40B4-BE49-F238E27FC236}">
                <a16:creationId xmlns:a16="http://schemas.microsoft.com/office/drawing/2014/main" id="{28E5E742-A2C0-4E2A-AF05-36296441DFB3}"/>
              </a:ext>
            </a:extLst>
          </p:cNvPr>
          <p:cNvGrpSpPr/>
          <p:nvPr/>
        </p:nvGrpSpPr>
        <p:grpSpPr>
          <a:xfrm>
            <a:off x="11976100" y="19333595"/>
            <a:ext cx="4323373" cy="3871437"/>
            <a:chOff x="11981085" y="13691578"/>
            <a:chExt cx="4323373" cy="3871437"/>
          </a:xfrm>
        </p:grpSpPr>
        <p:sp>
          <p:nvSpPr>
            <p:cNvPr id="170" name="TextBox 169">
              <a:extLst>
                <a:ext uri="{FF2B5EF4-FFF2-40B4-BE49-F238E27FC236}">
                  <a16:creationId xmlns:a16="http://schemas.microsoft.com/office/drawing/2014/main" id="{4932FBB0-71DF-4020-B034-6585847A8CB7}"/>
                </a:ext>
              </a:extLst>
            </p:cNvPr>
            <p:cNvSpPr txBox="1"/>
            <p:nvPr/>
          </p:nvSpPr>
          <p:spPr>
            <a:xfrm>
              <a:off x="12504983" y="13691578"/>
              <a:ext cx="588855" cy="485197"/>
            </a:xfrm>
            <a:prstGeom prst="rect">
              <a:avLst/>
            </a:prstGeom>
            <a:noFill/>
          </p:spPr>
          <p:txBody>
            <a:bodyPr wrap="square" rtlCol="0">
              <a:spAutoFit/>
            </a:bodyPr>
            <a:lstStyle/>
            <a:p>
              <a:pPr algn="r"/>
              <a:r>
                <a:rPr lang="en-CA" sz="2553" dirty="0"/>
                <a:t>No</a:t>
              </a:r>
              <a:endParaRPr lang="en-US" sz="2553" dirty="0"/>
            </a:p>
          </p:txBody>
        </p:sp>
        <p:sp>
          <p:nvSpPr>
            <p:cNvPr id="171" name="TextBox 170">
              <a:extLst>
                <a:ext uri="{FF2B5EF4-FFF2-40B4-BE49-F238E27FC236}">
                  <a16:creationId xmlns:a16="http://schemas.microsoft.com/office/drawing/2014/main" id="{40FB0C50-0FF3-4F1A-8B86-0CAAE6A57FCE}"/>
                </a:ext>
              </a:extLst>
            </p:cNvPr>
            <p:cNvSpPr txBox="1"/>
            <p:nvPr/>
          </p:nvSpPr>
          <p:spPr>
            <a:xfrm>
              <a:off x="13707220" y="16685153"/>
              <a:ext cx="588855" cy="485197"/>
            </a:xfrm>
            <a:prstGeom prst="rect">
              <a:avLst/>
            </a:prstGeom>
            <a:noFill/>
          </p:spPr>
          <p:txBody>
            <a:bodyPr wrap="square" rtlCol="0">
              <a:spAutoFit/>
            </a:bodyPr>
            <a:lstStyle/>
            <a:p>
              <a:r>
                <a:rPr lang="en-CA" sz="2553" dirty="0"/>
                <a:t>No</a:t>
              </a:r>
              <a:endParaRPr lang="en-US" sz="2553" dirty="0"/>
            </a:p>
          </p:txBody>
        </p:sp>
        <p:sp>
          <p:nvSpPr>
            <p:cNvPr id="172" name="TextBox 171">
              <a:extLst>
                <a:ext uri="{FF2B5EF4-FFF2-40B4-BE49-F238E27FC236}">
                  <a16:creationId xmlns:a16="http://schemas.microsoft.com/office/drawing/2014/main" id="{9BD33D8E-0446-48E2-959A-08F57C7DC7C8}"/>
                </a:ext>
              </a:extLst>
            </p:cNvPr>
            <p:cNvSpPr txBox="1"/>
            <p:nvPr/>
          </p:nvSpPr>
          <p:spPr>
            <a:xfrm>
              <a:off x="12311777" y="15458214"/>
              <a:ext cx="786170" cy="485197"/>
            </a:xfrm>
            <a:prstGeom prst="rect">
              <a:avLst/>
            </a:prstGeom>
            <a:noFill/>
          </p:spPr>
          <p:txBody>
            <a:bodyPr wrap="square" rtlCol="0">
              <a:spAutoFit/>
            </a:bodyPr>
            <a:lstStyle/>
            <a:p>
              <a:pPr algn="r"/>
              <a:r>
                <a:rPr lang="en-CA" sz="2553" dirty="0"/>
                <a:t>Yes</a:t>
              </a:r>
              <a:endParaRPr lang="en-US" sz="2553" dirty="0"/>
            </a:p>
          </p:txBody>
        </p:sp>
        <p:sp>
          <p:nvSpPr>
            <p:cNvPr id="173" name="TextBox 172">
              <a:extLst>
                <a:ext uri="{FF2B5EF4-FFF2-40B4-BE49-F238E27FC236}">
                  <a16:creationId xmlns:a16="http://schemas.microsoft.com/office/drawing/2014/main" id="{5108729B-914A-4987-811D-61640A422872}"/>
                </a:ext>
              </a:extLst>
            </p:cNvPr>
            <p:cNvSpPr txBox="1"/>
            <p:nvPr/>
          </p:nvSpPr>
          <p:spPr>
            <a:xfrm>
              <a:off x="15503954" y="16683775"/>
              <a:ext cx="800504" cy="485197"/>
            </a:xfrm>
            <a:prstGeom prst="rect">
              <a:avLst/>
            </a:prstGeom>
            <a:noFill/>
          </p:spPr>
          <p:txBody>
            <a:bodyPr wrap="square" rtlCol="0">
              <a:spAutoFit/>
            </a:bodyPr>
            <a:lstStyle/>
            <a:p>
              <a:r>
                <a:rPr lang="en-CA" sz="2553" dirty="0"/>
                <a:t>Yes</a:t>
              </a:r>
              <a:endParaRPr lang="en-US" sz="2553" dirty="0"/>
            </a:p>
          </p:txBody>
        </p:sp>
        <p:sp>
          <p:nvSpPr>
            <p:cNvPr id="174" name="TextBox 173">
              <a:extLst>
                <a:ext uri="{FF2B5EF4-FFF2-40B4-BE49-F238E27FC236}">
                  <a16:creationId xmlns:a16="http://schemas.microsoft.com/office/drawing/2014/main" id="{BDF39341-D503-4D41-98B9-8D9870877831}"/>
                </a:ext>
              </a:extLst>
            </p:cNvPr>
            <p:cNvSpPr txBox="1"/>
            <p:nvPr/>
          </p:nvSpPr>
          <p:spPr>
            <a:xfrm>
              <a:off x="11981085" y="14161680"/>
              <a:ext cx="577530" cy="1456349"/>
            </a:xfrm>
            <a:prstGeom prst="rect">
              <a:avLst/>
            </a:prstGeom>
            <a:noFill/>
          </p:spPr>
          <p:txBody>
            <a:bodyPr vert="vert270" wrap="square" rtlCol="0">
              <a:spAutoFit/>
            </a:bodyPr>
            <a:lstStyle/>
            <a:p>
              <a:pPr algn="ctr"/>
              <a:r>
                <a:rPr lang="en-CA" sz="2553" dirty="0"/>
                <a:t>True Label</a:t>
              </a:r>
              <a:endParaRPr lang="en-US" sz="2553" dirty="0"/>
            </a:p>
          </p:txBody>
        </p:sp>
        <p:sp>
          <p:nvSpPr>
            <p:cNvPr id="175" name="TextBox 174">
              <a:extLst>
                <a:ext uri="{FF2B5EF4-FFF2-40B4-BE49-F238E27FC236}">
                  <a16:creationId xmlns:a16="http://schemas.microsoft.com/office/drawing/2014/main" id="{FDA79928-A65A-408D-8878-723AF4124B83}"/>
                </a:ext>
              </a:extLst>
            </p:cNvPr>
            <p:cNvSpPr txBox="1"/>
            <p:nvPr/>
          </p:nvSpPr>
          <p:spPr>
            <a:xfrm>
              <a:off x="13744437" y="17077818"/>
              <a:ext cx="2254527" cy="485197"/>
            </a:xfrm>
            <a:prstGeom prst="rect">
              <a:avLst/>
            </a:prstGeom>
            <a:noFill/>
          </p:spPr>
          <p:txBody>
            <a:bodyPr wrap="square" rtlCol="0">
              <a:spAutoFit/>
            </a:bodyPr>
            <a:lstStyle/>
            <a:p>
              <a:pPr algn="ctr"/>
              <a:r>
                <a:rPr lang="en-CA" sz="2553" dirty="0"/>
                <a:t>Predicted Label</a:t>
              </a:r>
              <a:endParaRPr lang="en-US" sz="2553" dirty="0"/>
            </a:p>
          </p:txBody>
        </p:sp>
      </p:grpSp>
      <p:sp>
        <p:nvSpPr>
          <p:cNvPr id="176" name="Text Placeholder 3">
            <a:extLst>
              <a:ext uri="{FF2B5EF4-FFF2-40B4-BE49-F238E27FC236}">
                <a16:creationId xmlns:a16="http://schemas.microsoft.com/office/drawing/2014/main" id="{958A4C2B-1EBF-43FB-8882-8F6BDF231CA7}"/>
              </a:ext>
            </a:extLst>
          </p:cNvPr>
          <p:cNvSpPr txBox="1">
            <a:spLocks/>
          </p:cNvSpPr>
          <p:nvPr/>
        </p:nvSpPr>
        <p:spPr>
          <a:xfrm>
            <a:off x="10882693" y="17949003"/>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CA" sz="3148" u="none" dirty="0"/>
              <a:t>C</a:t>
            </a:r>
            <a:r>
              <a:rPr lang="en-US" sz="3148" u="none" dirty="0"/>
              <a:t>NN</a:t>
            </a:r>
          </a:p>
        </p:txBody>
      </p:sp>
      <p:grpSp>
        <p:nvGrpSpPr>
          <p:cNvPr id="34" name="Group 33">
            <a:extLst>
              <a:ext uri="{FF2B5EF4-FFF2-40B4-BE49-F238E27FC236}">
                <a16:creationId xmlns:a16="http://schemas.microsoft.com/office/drawing/2014/main" id="{545BB5DA-E4F5-4786-BEB1-A2F574D71BFB}"/>
              </a:ext>
            </a:extLst>
          </p:cNvPr>
          <p:cNvGrpSpPr/>
          <p:nvPr/>
        </p:nvGrpSpPr>
        <p:grpSpPr>
          <a:xfrm>
            <a:off x="10882693" y="24314832"/>
            <a:ext cx="7978014" cy="5397323"/>
            <a:chOff x="10882693" y="24314832"/>
            <a:chExt cx="7978014" cy="5397323"/>
          </a:xfrm>
        </p:grpSpPr>
        <p:sp>
          <p:nvSpPr>
            <p:cNvPr id="177" name="Text Placeholder 3">
              <a:extLst>
                <a:ext uri="{FF2B5EF4-FFF2-40B4-BE49-F238E27FC236}">
                  <a16:creationId xmlns:a16="http://schemas.microsoft.com/office/drawing/2014/main" id="{C5229F2E-CF46-40E8-AE56-A98A683A8011}"/>
                </a:ext>
              </a:extLst>
            </p:cNvPr>
            <p:cNvSpPr txBox="1">
              <a:spLocks/>
            </p:cNvSpPr>
            <p:nvPr/>
          </p:nvSpPr>
          <p:spPr>
            <a:xfrm>
              <a:off x="10882693" y="24314832"/>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SVM</a:t>
              </a:r>
            </a:p>
          </p:txBody>
        </p:sp>
        <p:grpSp>
          <p:nvGrpSpPr>
            <p:cNvPr id="32" name="Group 31">
              <a:extLst>
                <a:ext uri="{FF2B5EF4-FFF2-40B4-BE49-F238E27FC236}">
                  <a16:creationId xmlns:a16="http://schemas.microsoft.com/office/drawing/2014/main" id="{8E5DE26E-0BAC-4706-AF46-D462230BC169}"/>
                </a:ext>
              </a:extLst>
            </p:cNvPr>
            <p:cNvGrpSpPr/>
            <p:nvPr/>
          </p:nvGrpSpPr>
          <p:grpSpPr>
            <a:xfrm>
              <a:off x="11976100" y="25251994"/>
              <a:ext cx="4671927" cy="4460161"/>
              <a:chOff x="11976100" y="25785394"/>
              <a:chExt cx="4671927" cy="4460161"/>
            </a:xfrm>
          </p:grpSpPr>
          <p:pic>
            <p:nvPicPr>
              <p:cNvPr id="38" name="Image 37">
                <a:extLst>
                  <a:ext uri="{FF2B5EF4-FFF2-40B4-BE49-F238E27FC236}">
                    <a16:creationId xmlns:a16="http://schemas.microsoft.com/office/drawing/2014/main" id="{43B0B31F-7902-4B67-AA68-2C7D98832D60}"/>
                  </a:ext>
                </a:extLst>
              </p:cNvPr>
              <p:cNvPicPr>
                <a:picLocks noChangeAspect="1"/>
              </p:cNvPicPr>
              <p:nvPr/>
            </p:nvPicPr>
            <p:blipFill rotWithShape="1">
              <a:blip r:embed="rId5">
                <a:extLst>
                  <a:ext uri="{28A0092B-C50C-407E-A947-70E740481C1C}">
                    <a14:useLocalDpi xmlns:a14="http://schemas.microsoft.com/office/drawing/2010/main" val="0"/>
                  </a:ext>
                </a:extLst>
              </a:blip>
              <a:srcRect l="25053" t="7348" r="19764" b="18387"/>
              <a:stretch/>
            </p:blipFill>
            <p:spPr>
              <a:xfrm>
                <a:off x="13095373" y="25785394"/>
                <a:ext cx="3552654" cy="3570841"/>
              </a:xfrm>
              <a:prstGeom prst="rect">
                <a:avLst/>
              </a:prstGeom>
            </p:spPr>
          </p:pic>
          <p:grpSp>
            <p:nvGrpSpPr>
              <p:cNvPr id="184" name="Group 183">
                <a:extLst>
                  <a:ext uri="{FF2B5EF4-FFF2-40B4-BE49-F238E27FC236}">
                    <a16:creationId xmlns:a16="http://schemas.microsoft.com/office/drawing/2014/main" id="{600F77F6-CB05-4461-AD8F-47E420DA05CA}"/>
                  </a:ext>
                </a:extLst>
              </p:cNvPr>
              <p:cNvGrpSpPr/>
              <p:nvPr/>
            </p:nvGrpSpPr>
            <p:grpSpPr>
              <a:xfrm>
                <a:off x="11976100" y="26374118"/>
                <a:ext cx="4323373" cy="3871437"/>
                <a:chOff x="11981085" y="13691578"/>
                <a:chExt cx="4323373" cy="3871437"/>
              </a:xfrm>
            </p:grpSpPr>
            <p:sp>
              <p:nvSpPr>
                <p:cNvPr id="185" name="TextBox 184">
                  <a:extLst>
                    <a:ext uri="{FF2B5EF4-FFF2-40B4-BE49-F238E27FC236}">
                      <a16:creationId xmlns:a16="http://schemas.microsoft.com/office/drawing/2014/main" id="{3A93E79C-1E25-473B-A4C3-E8CA1A353A1D}"/>
                    </a:ext>
                  </a:extLst>
                </p:cNvPr>
                <p:cNvSpPr txBox="1"/>
                <p:nvPr/>
              </p:nvSpPr>
              <p:spPr>
                <a:xfrm>
                  <a:off x="12504983" y="13691578"/>
                  <a:ext cx="588855" cy="485197"/>
                </a:xfrm>
                <a:prstGeom prst="rect">
                  <a:avLst/>
                </a:prstGeom>
                <a:noFill/>
              </p:spPr>
              <p:txBody>
                <a:bodyPr wrap="square" rtlCol="0">
                  <a:spAutoFit/>
                </a:bodyPr>
                <a:lstStyle/>
                <a:p>
                  <a:pPr algn="r"/>
                  <a:r>
                    <a:rPr lang="en-CA" sz="2553" dirty="0"/>
                    <a:t>No</a:t>
                  </a:r>
                  <a:endParaRPr lang="en-US" sz="2553" dirty="0"/>
                </a:p>
              </p:txBody>
            </p:sp>
            <p:sp>
              <p:nvSpPr>
                <p:cNvPr id="186" name="TextBox 185">
                  <a:extLst>
                    <a:ext uri="{FF2B5EF4-FFF2-40B4-BE49-F238E27FC236}">
                      <a16:creationId xmlns:a16="http://schemas.microsoft.com/office/drawing/2014/main" id="{2A9B7B3B-767D-4BD1-AC15-C9B460FA0FA7}"/>
                    </a:ext>
                  </a:extLst>
                </p:cNvPr>
                <p:cNvSpPr txBox="1"/>
                <p:nvPr/>
              </p:nvSpPr>
              <p:spPr>
                <a:xfrm>
                  <a:off x="13707220" y="16685153"/>
                  <a:ext cx="588855" cy="485197"/>
                </a:xfrm>
                <a:prstGeom prst="rect">
                  <a:avLst/>
                </a:prstGeom>
                <a:noFill/>
              </p:spPr>
              <p:txBody>
                <a:bodyPr wrap="square" rtlCol="0">
                  <a:spAutoFit/>
                </a:bodyPr>
                <a:lstStyle/>
                <a:p>
                  <a:r>
                    <a:rPr lang="en-CA" sz="2553" dirty="0"/>
                    <a:t>No</a:t>
                  </a:r>
                  <a:endParaRPr lang="en-US" sz="2553" dirty="0"/>
                </a:p>
              </p:txBody>
            </p:sp>
            <p:sp>
              <p:nvSpPr>
                <p:cNvPr id="187" name="TextBox 186">
                  <a:extLst>
                    <a:ext uri="{FF2B5EF4-FFF2-40B4-BE49-F238E27FC236}">
                      <a16:creationId xmlns:a16="http://schemas.microsoft.com/office/drawing/2014/main" id="{4A50AFB1-7A6F-4C48-B9CB-F444C2500D62}"/>
                    </a:ext>
                  </a:extLst>
                </p:cNvPr>
                <p:cNvSpPr txBox="1"/>
                <p:nvPr/>
              </p:nvSpPr>
              <p:spPr>
                <a:xfrm>
                  <a:off x="12311777" y="15458214"/>
                  <a:ext cx="786170" cy="485197"/>
                </a:xfrm>
                <a:prstGeom prst="rect">
                  <a:avLst/>
                </a:prstGeom>
                <a:noFill/>
              </p:spPr>
              <p:txBody>
                <a:bodyPr wrap="square" rtlCol="0">
                  <a:spAutoFit/>
                </a:bodyPr>
                <a:lstStyle/>
                <a:p>
                  <a:pPr algn="r"/>
                  <a:r>
                    <a:rPr lang="en-CA" sz="2553" dirty="0"/>
                    <a:t>Yes</a:t>
                  </a:r>
                  <a:endParaRPr lang="en-US" sz="2553" dirty="0"/>
                </a:p>
              </p:txBody>
            </p:sp>
            <p:sp>
              <p:nvSpPr>
                <p:cNvPr id="212" name="TextBox 211">
                  <a:extLst>
                    <a:ext uri="{FF2B5EF4-FFF2-40B4-BE49-F238E27FC236}">
                      <a16:creationId xmlns:a16="http://schemas.microsoft.com/office/drawing/2014/main" id="{7181F716-932E-42A0-BE5A-1BEEF0C82556}"/>
                    </a:ext>
                  </a:extLst>
                </p:cNvPr>
                <p:cNvSpPr txBox="1"/>
                <p:nvPr/>
              </p:nvSpPr>
              <p:spPr>
                <a:xfrm>
                  <a:off x="15503954" y="16683775"/>
                  <a:ext cx="800504" cy="485197"/>
                </a:xfrm>
                <a:prstGeom prst="rect">
                  <a:avLst/>
                </a:prstGeom>
                <a:noFill/>
              </p:spPr>
              <p:txBody>
                <a:bodyPr wrap="square" rtlCol="0">
                  <a:spAutoFit/>
                </a:bodyPr>
                <a:lstStyle/>
                <a:p>
                  <a:r>
                    <a:rPr lang="en-CA" sz="2553" dirty="0"/>
                    <a:t>Yes</a:t>
                  </a:r>
                  <a:endParaRPr lang="en-US" sz="2553" dirty="0"/>
                </a:p>
              </p:txBody>
            </p:sp>
            <p:sp>
              <p:nvSpPr>
                <p:cNvPr id="216" name="TextBox 215">
                  <a:extLst>
                    <a:ext uri="{FF2B5EF4-FFF2-40B4-BE49-F238E27FC236}">
                      <a16:creationId xmlns:a16="http://schemas.microsoft.com/office/drawing/2014/main" id="{468AF530-F304-4675-AB70-662CDC37F877}"/>
                    </a:ext>
                  </a:extLst>
                </p:cNvPr>
                <p:cNvSpPr txBox="1"/>
                <p:nvPr/>
              </p:nvSpPr>
              <p:spPr>
                <a:xfrm>
                  <a:off x="11981085" y="14161680"/>
                  <a:ext cx="577530" cy="1456349"/>
                </a:xfrm>
                <a:prstGeom prst="rect">
                  <a:avLst/>
                </a:prstGeom>
                <a:noFill/>
              </p:spPr>
              <p:txBody>
                <a:bodyPr vert="vert270" wrap="square" rtlCol="0">
                  <a:spAutoFit/>
                </a:bodyPr>
                <a:lstStyle/>
                <a:p>
                  <a:pPr algn="ctr"/>
                  <a:r>
                    <a:rPr lang="en-CA" sz="2553" dirty="0"/>
                    <a:t>True Label</a:t>
                  </a:r>
                  <a:endParaRPr lang="en-US" sz="2553" dirty="0"/>
                </a:p>
              </p:txBody>
            </p:sp>
            <p:sp>
              <p:nvSpPr>
                <p:cNvPr id="217" name="TextBox 216">
                  <a:extLst>
                    <a:ext uri="{FF2B5EF4-FFF2-40B4-BE49-F238E27FC236}">
                      <a16:creationId xmlns:a16="http://schemas.microsoft.com/office/drawing/2014/main" id="{01760FD4-B943-4CA6-ACD3-32A95692005D}"/>
                    </a:ext>
                  </a:extLst>
                </p:cNvPr>
                <p:cNvSpPr txBox="1"/>
                <p:nvPr/>
              </p:nvSpPr>
              <p:spPr>
                <a:xfrm>
                  <a:off x="13744437" y="17077818"/>
                  <a:ext cx="2254527" cy="485197"/>
                </a:xfrm>
                <a:prstGeom prst="rect">
                  <a:avLst/>
                </a:prstGeom>
                <a:noFill/>
              </p:spPr>
              <p:txBody>
                <a:bodyPr wrap="square" rtlCol="0">
                  <a:spAutoFit/>
                </a:bodyPr>
                <a:lstStyle/>
                <a:p>
                  <a:pPr algn="ctr"/>
                  <a:r>
                    <a:rPr lang="en-CA" sz="2553" dirty="0"/>
                    <a:t>Predicted Label</a:t>
                  </a:r>
                  <a:endParaRPr lang="en-US" sz="2553" dirty="0"/>
                </a:p>
              </p:txBody>
            </p:sp>
          </p:grpSp>
        </p:grpSp>
      </p:grpSp>
      <p:sp>
        <p:nvSpPr>
          <p:cNvPr id="36" name="Text Placeholder 35">
            <a:extLst>
              <a:ext uri="{FF2B5EF4-FFF2-40B4-BE49-F238E27FC236}">
                <a16:creationId xmlns:a16="http://schemas.microsoft.com/office/drawing/2014/main" id="{6ED77953-166E-46A7-9489-9ACF0A944425}"/>
              </a:ext>
            </a:extLst>
          </p:cNvPr>
          <p:cNvSpPr>
            <a:spLocks noGrp="1"/>
          </p:cNvSpPr>
          <p:nvPr>
            <p:ph type="body" sz="quarter" idx="24"/>
          </p:nvPr>
        </p:nvSpPr>
        <p:spPr>
          <a:xfrm>
            <a:off x="20208737" y="6819900"/>
            <a:ext cx="9075043" cy="669086"/>
          </a:xfrm>
        </p:spPr>
        <p:txBody>
          <a:bodyPr/>
          <a:lstStyle/>
          <a:p>
            <a:r>
              <a:rPr lang="en-CA" dirty="0"/>
              <a:t>B - CIFAR-10 Results</a:t>
            </a:r>
            <a:endParaRPr lang="en-US" dirty="0"/>
          </a:p>
        </p:txBody>
      </p:sp>
      <p:sp>
        <p:nvSpPr>
          <p:cNvPr id="39" name="Text Placeholder 38">
            <a:extLst>
              <a:ext uri="{FF2B5EF4-FFF2-40B4-BE49-F238E27FC236}">
                <a16:creationId xmlns:a16="http://schemas.microsoft.com/office/drawing/2014/main" id="{0D7B45F8-301D-475C-90AA-0AFD9745B9BF}"/>
              </a:ext>
            </a:extLst>
          </p:cNvPr>
          <p:cNvSpPr>
            <a:spLocks noGrp="1"/>
          </p:cNvSpPr>
          <p:nvPr>
            <p:ph type="body" sz="quarter" idx="11"/>
          </p:nvPr>
        </p:nvSpPr>
        <p:spPr>
          <a:xfrm>
            <a:off x="459762" y="6692783"/>
            <a:ext cx="9066449" cy="923322"/>
          </a:xfrm>
        </p:spPr>
        <p:txBody>
          <a:bodyPr/>
          <a:lstStyle/>
          <a:p>
            <a:r>
              <a:rPr lang="en-CA" sz="4800" dirty="0"/>
              <a:t>Objective</a:t>
            </a:r>
            <a:endParaRPr lang="en-US" dirty="0"/>
          </a:p>
        </p:txBody>
      </p:sp>
      <p:grpSp>
        <p:nvGrpSpPr>
          <p:cNvPr id="53" name="Group 52">
            <a:extLst>
              <a:ext uri="{FF2B5EF4-FFF2-40B4-BE49-F238E27FC236}">
                <a16:creationId xmlns:a16="http://schemas.microsoft.com/office/drawing/2014/main" id="{E9285DC4-AE67-4113-85B5-60F5D50476BB}"/>
              </a:ext>
            </a:extLst>
          </p:cNvPr>
          <p:cNvGrpSpPr/>
          <p:nvPr/>
        </p:nvGrpSpPr>
        <p:grpSpPr>
          <a:xfrm>
            <a:off x="20763294" y="11545829"/>
            <a:ext cx="7978014" cy="5551468"/>
            <a:chOff x="20763294" y="11545829"/>
            <a:chExt cx="7978014" cy="5551468"/>
          </a:xfrm>
        </p:grpSpPr>
        <p:grpSp>
          <p:nvGrpSpPr>
            <p:cNvPr id="51" name="Group 50">
              <a:extLst>
                <a:ext uri="{FF2B5EF4-FFF2-40B4-BE49-F238E27FC236}">
                  <a16:creationId xmlns:a16="http://schemas.microsoft.com/office/drawing/2014/main" id="{03F927DE-D5A9-4E80-8709-7C80F053F09C}"/>
                </a:ext>
              </a:extLst>
            </p:cNvPr>
            <p:cNvGrpSpPr/>
            <p:nvPr/>
          </p:nvGrpSpPr>
          <p:grpSpPr>
            <a:xfrm>
              <a:off x="21590000" y="12257767"/>
              <a:ext cx="4998541" cy="4839530"/>
              <a:chOff x="21590000" y="12185197"/>
              <a:chExt cx="4998541" cy="4839530"/>
            </a:xfrm>
          </p:grpSpPr>
          <p:pic>
            <p:nvPicPr>
              <p:cNvPr id="42" name="Image 41">
                <a:extLst>
                  <a:ext uri="{FF2B5EF4-FFF2-40B4-BE49-F238E27FC236}">
                    <a16:creationId xmlns:a16="http://schemas.microsoft.com/office/drawing/2014/main" id="{5637E55D-A47A-4B10-ABDE-FC741516E6E7}"/>
                  </a:ext>
                </a:extLst>
              </p:cNvPr>
              <p:cNvPicPr>
                <a:picLocks noChangeAspect="1"/>
              </p:cNvPicPr>
              <p:nvPr/>
            </p:nvPicPr>
            <p:blipFill rotWithShape="1">
              <a:blip r:embed="rId6">
                <a:extLst>
                  <a:ext uri="{28A0092B-C50C-407E-A947-70E740481C1C}">
                    <a14:useLocalDpi xmlns:a14="http://schemas.microsoft.com/office/drawing/2010/main" val="0"/>
                  </a:ext>
                </a:extLst>
              </a:blip>
              <a:srcRect l="23339" t="7332" r="20036" b="16714"/>
              <a:stretch/>
            </p:blipFill>
            <p:spPr>
              <a:xfrm>
                <a:off x="22932830" y="12207412"/>
                <a:ext cx="3638942" cy="3645655"/>
              </a:xfrm>
              <a:prstGeom prst="rect">
                <a:avLst/>
              </a:prstGeom>
            </p:spPr>
          </p:pic>
          <p:grpSp>
            <p:nvGrpSpPr>
              <p:cNvPr id="40" name="Group 39">
                <a:extLst>
                  <a:ext uri="{FF2B5EF4-FFF2-40B4-BE49-F238E27FC236}">
                    <a16:creationId xmlns:a16="http://schemas.microsoft.com/office/drawing/2014/main" id="{36AD45FD-B99D-4A2F-8051-C2CBEB165EBF}"/>
                  </a:ext>
                </a:extLst>
              </p:cNvPr>
              <p:cNvGrpSpPr/>
              <p:nvPr/>
            </p:nvGrpSpPr>
            <p:grpSpPr>
              <a:xfrm>
                <a:off x="21590000" y="12185197"/>
                <a:ext cx="4998541" cy="4839530"/>
                <a:chOff x="21597710" y="12318547"/>
                <a:chExt cx="4998541" cy="4839530"/>
              </a:xfrm>
            </p:grpSpPr>
            <p:sp>
              <p:nvSpPr>
                <p:cNvPr id="122" name="TextBox 121">
                  <a:extLst>
                    <a:ext uri="{FF2B5EF4-FFF2-40B4-BE49-F238E27FC236}">
                      <a16:creationId xmlns:a16="http://schemas.microsoft.com/office/drawing/2014/main" id="{56C2A89D-3F6F-40DC-9004-85B05CDABF2E}"/>
                    </a:ext>
                  </a:extLst>
                </p:cNvPr>
                <p:cNvSpPr txBox="1"/>
                <p:nvPr/>
              </p:nvSpPr>
              <p:spPr>
                <a:xfrm>
                  <a:off x="21933992" y="12318547"/>
                  <a:ext cx="1008847" cy="354071"/>
                </a:xfrm>
                <a:prstGeom prst="rect">
                  <a:avLst/>
                </a:prstGeom>
                <a:noFill/>
              </p:spPr>
              <p:txBody>
                <a:bodyPr wrap="square" rtlCol="0">
                  <a:spAutoFit/>
                </a:bodyPr>
                <a:lstStyle/>
                <a:p>
                  <a:pPr algn="r"/>
                  <a:r>
                    <a:rPr lang="en-CA" sz="1701" dirty="0"/>
                    <a:t>Airplane</a:t>
                  </a:r>
                  <a:endParaRPr lang="en-US" sz="1701" dirty="0"/>
                </a:p>
              </p:txBody>
            </p:sp>
            <p:sp>
              <p:nvSpPr>
                <p:cNvPr id="112" name="TextBox 111">
                  <a:extLst>
                    <a:ext uri="{FF2B5EF4-FFF2-40B4-BE49-F238E27FC236}">
                      <a16:creationId xmlns:a16="http://schemas.microsoft.com/office/drawing/2014/main" id="{F287CB62-F62B-4086-B31A-BFE74342185D}"/>
                    </a:ext>
                  </a:extLst>
                </p:cNvPr>
                <p:cNvSpPr txBox="1"/>
                <p:nvPr/>
              </p:nvSpPr>
              <p:spPr>
                <a:xfrm>
                  <a:off x="21662124" y="13422709"/>
                  <a:ext cx="577530" cy="1456348"/>
                </a:xfrm>
                <a:prstGeom prst="rect">
                  <a:avLst/>
                </a:prstGeom>
                <a:noFill/>
              </p:spPr>
              <p:txBody>
                <a:bodyPr vert="vert270" wrap="square" rtlCol="0">
                  <a:spAutoFit/>
                </a:bodyPr>
                <a:lstStyle/>
                <a:p>
                  <a:pPr algn="ctr"/>
                  <a:r>
                    <a:rPr lang="en-CA" sz="2553" dirty="0"/>
                    <a:t>True Label</a:t>
                  </a:r>
                  <a:endParaRPr lang="en-US" sz="2553" dirty="0"/>
                </a:p>
              </p:txBody>
            </p:sp>
            <p:sp>
              <p:nvSpPr>
                <p:cNvPr id="114" name="TextBox 113">
                  <a:extLst>
                    <a:ext uri="{FF2B5EF4-FFF2-40B4-BE49-F238E27FC236}">
                      <a16:creationId xmlns:a16="http://schemas.microsoft.com/office/drawing/2014/main" id="{19BB10DF-23F9-4F06-8AF2-65008F9B36C3}"/>
                    </a:ext>
                  </a:extLst>
                </p:cNvPr>
                <p:cNvSpPr txBox="1"/>
                <p:nvPr/>
              </p:nvSpPr>
              <p:spPr>
                <a:xfrm>
                  <a:off x="23625037" y="16592377"/>
                  <a:ext cx="2254527" cy="485197"/>
                </a:xfrm>
                <a:prstGeom prst="rect">
                  <a:avLst/>
                </a:prstGeom>
                <a:noFill/>
              </p:spPr>
              <p:txBody>
                <a:bodyPr wrap="square" rtlCol="0">
                  <a:spAutoFit/>
                </a:bodyPr>
                <a:lstStyle/>
                <a:p>
                  <a:pPr algn="ctr"/>
                  <a:r>
                    <a:rPr lang="en-CA" sz="2553" dirty="0"/>
                    <a:t>Predicted Label</a:t>
                  </a:r>
                  <a:endParaRPr lang="en-US" sz="2553" dirty="0"/>
                </a:p>
              </p:txBody>
            </p:sp>
            <p:sp>
              <p:nvSpPr>
                <p:cNvPr id="123" name="TextBox 122">
                  <a:extLst>
                    <a:ext uri="{FF2B5EF4-FFF2-40B4-BE49-F238E27FC236}">
                      <a16:creationId xmlns:a16="http://schemas.microsoft.com/office/drawing/2014/main" id="{BFA34AF0-2E2F-4516-A1DD-D17F686B571C}"/>
                    </a:ext>
                  </a:extLst>
                </p:cNvPr>
                <p:cNvSpPr txBox="1"/>
                <p:nvPr/>
              </p:nvSpPr>
              <p:spPr>
                <a:xfrm>
                  <a:off x="21597710" y="12688866"/>
                  <a:ext cx="1345129" cy="354071"/>
                </a:xfrm>
                <a:prstGeom prst="rect">
                  <a:avLst/>
                </a:prstGeom>
                <a:noFill/>
              </p:spPr>
              <p:txBody>
                <a:bodyPr wrap="square" rtlCol="0">
                  <a:spAutoFit/>
                </a:bodyPr>
                <a:lstStyle/>
                <a:p>
                  <a:pPr algn="r"/>
                  <a:r>
                    <a:rPr lang="en-CA" sz="1701" dirty="0"/>
                    <a:t>Automobile</a:t>
                  </a:r>
                  <a:endParaRPr lang="en-US" sz="1701" dirty="0"/>
                </a:p>
              </p:txBody>
            </p:sp>
            <p:sp>
              <p:nvSpPr>
                <p:cNvPr id="124" name="TextBox 123">
                  <a:extLst>
                    <a:ext uri="{FF2B5EF4-FFF2-40B4-BE49-F238E27FC236}">
                      <a16:creationId xmlns:a16="http://schemas.microsoft.com/office/drawing/2014/main" id="{EB1794A6-E660-4B14-8447-53242FAFC377}"/>
                    </a:ext>
                  </a:extLst>
                </p:cNvPr>
                <p:cNvSpPr txBox="1"/>
                <p:nvPr/>
              </p:nvSpPr>
              <p:spPr>
                <a:xfrm>
                  <a:off x="21597710" y="13053479"/>
                  <a:ext cx="1345129" cy="354071"/>
                </a:xfrm>
                <a:prstGeom prst="rect">
                  <a:avLst/>
                </a:prstGeom>
                <a:noFill/>
              </p:spPr>
              <p:txBody>
                <a:bodyPr wrap="square" rtlCol="0">
                  <a:spAutoFit/>
                </a:bodyPr>
                <a:lstStyle/>
                <a:p>
                  <a:pPr algn="r"/>
                  <a:r>
                    <a:rPr lang="en-CA" sz="1701" dirty="0"/>
                    <a:t>Bird</a:t>
                  </a:r>
                  <a:endParaRPr lang="en-US" sz="1701" dirty="0"/>
                </a:p>
              </p:txBody>
            </p:sp>
            <p:sp>
              <p:nvSpPr>
                <p:cNvPr id="125" name="TextBox 124">
                  <a:extLst>
                    <a:ext uri="{FF2B5EF4-FFF2-40B4-BE49-F238E27FC236}">
                      <a16:creationId xmlns:a16="http://schemas.microsoft.com/office/drawing/2014/main" id="{B3B62217-783B-4EC3-9DFC-B987CC53D4FC}"/>
                    </a:ext>
                  </a:extLst>
                </p:cNvPr>
                <p:cNvSpPr txBox="1"/>
                <p:nvPr/>
              </p:nvSpPr>
              <p:spPr>
                <a:xfrm>
                  <a:off x="21597710" y="13431057"/>
                  <a:ext cx="1345129" cy="354071"/>
                </a:xfrm>
                <a:prstGeom prst="rect">
                  <a:avLst/>
                </a:prstGeom>
                <a:noFill/>
              </p:spPr>
              <p:txBody>
                <a:bodyPr wrap="square" rtlCol="0">
                  <a:spAutoFit/>
                </a:bodyPr>
                <a:lstStyle/>
                <a:p>
                  <a:pPr algn="r"/>
                  <a:r>
                    <a:rPr lang="en-CA" sz="1701" dirty="0"/>
                    <a:t>Cat</a:t>
                  </a:r>
                  <a:endParaRPr lang="en-US" sz="1701" dirty="0"/>
                </a:p>
              </p:txBody>
            </p:sp>
            <p:sp>
              <p:nvSpPr>
                <p:cNvPr id="126" name="TextBox 125">
                  <a:extLst>
                    <a:ext uri="{FF2B5EF4-FFF2-40B4-BE49-F238E27FC236}">
                      <a16:creationId xmlns:a16="http://schemas.microsoft.com/office/drawing/2014/main" id="{284AA138-B989-44E2-97DA-4FA3C7BCB242}"/>
                    </a:ext>
                  </a:extLst>
                </p:cNvPr>
                <p:cNvSpPr txBox="1"/>
                <p:nvPr/>
              </p:nvSpPr>
              <p:spPr>
                <a:xfrm>
                  <a:off x="21597710" y="13777619"/>
                  <a:ext cx="1345129" cy="354071"/>
                </a:xfrm>
                <a:prstGeom prst="rect">
                  <a:avLst/>
                </a:prstGeom>
                <a:noFill/>
              </p:spPr>
              <p:txBody>
                <a:bodyPr wrap="square" rtlCol="0">
                  <a:spAutoFit/>
                </a:bodyPr>
                <a:lstStyle/>
                <a:p>
                  <a:pPr algn="r"/>
                  <a:r>
                    <a:rPr lang="en-CA" sz="1701" dirty="0"/>
                    <a:t>Deer</a:t>
                  </a:r>
                  <a:endParaRPr lang="en-US" sz="1701" dirty="0"/>
                </a:p>
              </p:txBody>
            </p:sp>
            <p:sp>
              <p:nvSpPr>
                <p:cNvPr id="127" name="TextBox 126">
                  <a:extLst>
                    <a:ext uri="{FF2B5EF4-FFF2-40B4-BE49-F238E27FC236}">
                      <a16:creationId xmlns:a16="http://schemas.microsoft.com/office/drawing/2014/main" id="{34B6CD8D-C355-440E-9EB1-0529BD06449B}"/>
                    </a:ext>
                  </a:extLst>
                </p:cNvPr>
                <p:cNvSpPr txBox="1"/>
                <p:nvPr/>
              </p:nvSpPr>
              <p:spPr>
                <a:xfrm>
                  <a:off x="22121400" y="14146707"/>
                  <a:ext cx="821439" cy="354071"/>
                </a:xfrm>
                <a:prstGeom prst="rect">
                  <a:avLst/>
                </a:prstGeom>
                <a:noFill/>
              </p:spPr>
              <p:txBody>
                <a:bodyPr wrap="square" rtlCol="0">
                  <a:spAutoFit/>
                </a:bodyPr>
                <a:lstStyle/>
                <a:p>
                  <a:pPr algn="r"/>
                  <a:r>
                    <a:rPr lang="en-CA" sz="1701" dirty="0"/>
                    <a:t>Dog</a:t>
                  </a:r>
                  <a:endParaRPr lang="en-US" sz="1701" dirty="0"/>
                </a:p>
              </p:txBody>
            </p:sp>
            <p:sp>
              <p:nvSpPr>
                <p:cNvPr id="128" name="TextBox 127">
                  <a:extLst>
                    <a:ext uri="{FF2B5EF4-FFF2-40B4-BE49-F238E27FC236}">
                      <a16:creationId xmlns:a16="http://schemas.microsoft.com/office/drawing/2014/main" id="{AC3431AB-6BF5-4BDB-A837-EF9B7A54F6A1}"/>
                    </a:ext>
                  </a:extLst>
                </p:cNvPr>
                <p:cNvSpPr txBox="1"/>
                <p:nvPr/>
              </p:nvSpPr>
              <p:spPr>
                <a:xfrm>
                  <a:off x="21597710" y="14513977"/>
                  <a:ext cx="1345129" cy="354071"/>
                </a:xfrm>
                <a:prstGeom prst="rect">
                  <a:avLst/>
                </a:prstGeom>
                <a:noFill/>
              </p:spPr>
              <p:txBody>
                <a:bodyPr wrap="square" rtlCol="0">
                  <a:spAutoFit/>
                </a:bodyPr>
                <a:lstStyle/>
                <a:p>
                  <a:pPr algn="r"/>
                  <a:r>
                    <a:rPr lang="en-CA" sz="1701" dirty="0"/>
                    <a:t>Frog</a:t>
                  </a:r>
                  <a:endParaRPr lang="en-US" sz="1701" dirty="0"/>
                </a:p>
              </p:txBody>
            </p:sp>
            <p:sp>
              <p:nvSpPr>
                <p:cNvPr id="129" name="TextBox 128">
                  <a:extLst>
                    <a:ext uri="{FF2B5EF4-FFF2-40B4-BE49-F238E27FC236}">
                      <a16:creationId xmlns:a16="http://schemas.microsoft.com/office/drawing/2014/main" id="{6E180BAB-F521-4B32-AA0E-2A683AD179FA}"/>
                    </a:ext>
                  </a:extLst>
                </p:cNvPr>
                <p:cNvSpPr txBox="1"/>
                <p:nvPr/>
              </p:nvSpPr>
              <p:spPr>
                <a:xfrm>
                  <a:off x="21597710" y="14883040"/>
                  <a:ext cx="1345129" cy="354071"/>
                </a:xfrm>
                <a:prstGeom prst="rect">
                  <a:avLst/>
                </a:prstGeom>
                <a:noFill/>
              </p:spPr>
              <p:txBody>
                <a:bodyPr wrap="square" rtlCol="0">
                  <a:spAutoFit/>
                </a:bodyPr>
                <a:lstStyle/>
                <a:p>
                  <a:pPr algn="r"/>
                  <a:r>
                    <a:rPr lang="en-CA" sz="1701" dirty="0"/>
                    <a:t>Horse</a:t>
                  </a:r>
                  <a:endParaRPr lang="en-US" sz="1701" dirty="0"/>
                </a:p>
              </p:txBody>
            </p:sp>
            <p:sp>
              <p:nvSpPr>
                <p:cNvPr id="130" name="TextBox 129">
                  <a:extLst>
                    <a:ext uri="{FF2B5EF4-FFF2-40B4-BE49-F238E27FC236}">
                      <a16:creationId xmlns:a16="http://schemas.microsoft.com/office/drawing/2014/main" id="{950D688C-52D6-487E-A982-2711730F3933}"/>
                    </a:ext>
                  </a:extLst>
                </p:cNvPr>
                <p:cNvSpPr txBox="1"/>
                <p:nvPr/>
              </p:nvSpPr>
              <p:spPr>
                <a:xfrm>
                  <a:off x="21597710" y="15238752"/>
                  <a:ext cx="1345129" cy="354071"/>
                </a:xfrm>
                <a:prstGeom prst="rect">
                  <a:avLst/>
                </a:prstGeom>
                <a:noFill/>
              </p:spPr>
              <p:txBody>
                <a:bodyPr wrap="square" rtlCol="0">
                  <a:spAutoFit/>
                </a:bodyPr>
                <a:lstStyle/>
                <a:p>
                  <a:pPr algn="r"/>
                  <a:r>
                    <a:rPr lang="en-CA" sz="1701" dirty="0"/>
                    <a:t>Ship</a:t>
                  </a:r>
                  <a:endParaRPr lang="en-US" sz="1701" dirty="0"/>
                </a:p>
              </p:txBody>
            </p:sp>
            <p:sp>
              <p:nvSpPr>
                <p:cNvPr id="131" name="TextBox 130">
                  <a:extLst>
                    <a:ext uri="{FF2B5EF4-FFF2-40B4-BE49-F238E27FC236}">
                      <a16:creationId xmlns:a16="http://schemas.microsoft.com/office/drawing/2014/main" id="{6CF8EBF5-B7C7-49A7-B8F1-2FFB1CD6DB52}"/>
                    </a:ext>
                  </a:extLst>
                </p:cNvPr>
                <p:cNvSpPr txBox="1"/>
                <p:nvPr/>
              </p:nvSpPr>
              <p:spPr>
                <a:xfrm>
                  <a:off x="21597710" y="15598216"/>
                  <a:ext cx="1345129" cy="354071"/>
                </a:xfrm>
                <a:prstGeom prst="rect">
                  <a:avLst/>
                </a:prstGeom>
                <a:noFill/>
              </p:spPr>
              <p:txBody>
                <a:bodyPr wrap="square" rtlCol="0">
                  <a:spAutoFit/>
                </a:bodyPr>
                <a:lstStyle/>
                <a:p>
                  <a:pPr algn="r"/>
                  <a:r>
                    <a:rPr lang="en-CA" sz="1701" dirty="0"/>
                    <a:t>Truck</a:t>
                  </a:r>
                  <a:endParaRPr lang="en-US" sz="1701" dirty="0"/>
                </a:p>
              </p:txBody>
            </p:sp>
            <p:sp>
              <p:nvSpPr>
                <p:cNvPr id="132" name="TextBox 131">
                  <a:extLst>
                    <a:ext uri="{FF2B5EF4-FFF2-40B4-BE49-F238E27FC236}">
                      <a16:creationId xmlns:a16="http://schemas.microsoft.com/office/drawing/2014/main" id="{4A0B86BC-A63E-4580-A590-04E35EEB401E}"/>
                    </a:ext>
                  </a:extLst>
                </p:cNvPr>
                <p:cNvSpPr txBox="1"/>
                <p:nvPr/>
              </p:nvSpPr>
              <p:spPr>
                <a:xfrm>
                  <a:off x="22889255" y="15980147"/>
                  <a:ext cx="446404" cy="1094654"/>
                </a:xfrm>
                <a:prstGeom prst="rect">
                  <a:avLst/>
                </a:prstGeom>
                <a:noFill/>
              </p:spPr>
              <p:txBody>
                <a:bodyPr vert="vert270" wrap="square" rtlCol="0" anchor="ctr" anchorCtr="0">
                  <a:spAutoFit/>
                </a:bodyPr>
                <a:lstStyle/>
                <a:p>
                  <a:pPr algn="r"/>
                  <a:r>
                    <a:rPr lang="en-CA" sz="1701" dirty="0"/>
                    <a:t>Airplane</a:t>
                  </a:r>
                  <a:endParaRPr lang="en-US" sz="1701" dirty="0"/>
                </a:p>
              </p:txBody>
            </p:sp>
            <p:sp>
              <p:nvSpPr>
                <p:cNvPr id="133" name="TextBox 132">
                  <a:extLst>
                    <a:ext uri="{FF2B5EF4-FFF2-40B4-BE49-F238E27FC236}">
                      <a16:creationId xmlns:a16="http://schemas.microsoft.com/office/drawing/2014/main" id="{EBCC9091-40F9-46C8-9243-ACE2365A00CD}"/>
                    </a:ext>
                  </a:extLst>
                </p:cNvPr>
                <p:cNvSpPr txBox="1"/>
                <p:nvPr/>
              </p:nvSpPr>
              <p:spPr>
                <a:xfrm>
                  <a:off x="23248902" y="15980147"/>
                  <a:ext cx="446404" cy="1177930"/>
                </a:xfrm>
                <a:prstGeom prst="rect">
                  <a:avLst/>
                </a:prstGeom>
                <a:noFill/>
              </p:spPr>
              <p:txBody>
                <a:bodyPr vert="vert270" wrap="square" rtlCol="0" anchor="ctr" anchorCtr="0">
                  <a:spAutoFit/>
                </a:bodyPr>
                <a:lstStyle/>
                <a:p>
                  <a:pPr algn="r"/>
                  <a:r>
                    <a:rPr lang="en-CA" sz="1701" dirty="0"/>
                    <a:t>Automobile</a:t>
                  </a:r>
                  <a:endParaRPr lang="en-US" sz="1701" dirty="0"/>
                </a:p>
              </p:txBody>
            </p:sp>
            <p:sp>
              <p:nvSpPr>
                <p:cNvPr id="134" name="TextBox 133">
                  <a:extLst>
                    <a:ext uri="{FF2B5EF4-FFF2-40B4-BE49-F238E27FC236}">
                      <a16:creationId xmlns:a16="http://schemas.microsoft.com/office/drawing/2014/main" id="{E2013136-E39A-4DCE-8A52-852409CBD7F7}"/>
                    </a:ext>
                  </a:extLst>
                </p:cNvPr>
                <p:cNvSpPr txBox="1"/>
                <p:nvPr/>
              </p:nvSpPr>
              <p:spPr>
                <a:xfrm>
                  <a:off x="23630679" y="15980147"/>
                  <a:ext cx="446404" cy="1094654"/>
                </a:xfrm>
                <a:prstGeom prst="rect">
                  <a:avLst/>
                </a:prstGeom>
                <a:noFill/>
              </p:spPr>
              <p:txBody>
                <a:bodyPr vert="vert270" wrap="square" rtlCol="0" anchor="ctr" anchorCtr="0">
                  <a:spAutoFit/>
                </a:bodyPr>
                <a:lstStyle/>
                <a:p>
                  <a:pPr algn="r"/>
                  <a:r>
                    <a:rPr lang="en-CA" sz="1701" dirty="0"/>
                    <a:t>Bird</a:t>
                  </a:r>
                  <a:endParaRPr lang="en-US" sz="1701" dirty="0"/>
                </a:p>
              </p:txBody>
            </p:sp>
            <p:sp>
              <p:nvSpPr>
                <p:cNvPr id="135" name="TextBox 134">
                  <a:extLst>
                    <a:ext uri="{FF2B5EF4-FFF2-40B4-BE49-F238E27FC236}">
                      <a16:creationId xmlns:a16="http://schemas.microsoft.com/office/drawing/2014/main" id="{1E362BEE-6CA9-4FAC-95FA-B6555B2BAEEC}"/>
                    </a:ext>
                  </a:extLst>
                </p:cNvPr>
                <p:cNvSpPr txBox="1"/>
                <p:nvPr/>
              </p:nvSpPr>
              <p:spPr>
                <a:xfrm>
                  <a:off x="23986860" y="15980147"/>
                  <a:ext cx="446404" cy="511993"/>
                </a:xfrm>
                <a:prstGeom prst="rect">
                  <a:avLst/>
                </a:prstGeom>
                <a:noFill/>
              </p:spPr>
              <p:txBody>
                <a:bodyPr vert="vert270" wrap="square" rtlCol="0" anchor="ctr" anchorCtr="0">
                  <a:spAutoFit/>
                </a:bodyPr>
                <a:lstStyle/>
                <a:p>
                  <a:pPr algn="r"/>
                  <a:r>
                    <a:rPr lang="en-CA" sz="1701" dirty="0"/>
                    <a:t>Cat</a:t>
                  </a:r>
                  <a:endParaRPr lang="en-US" sz="1701" dirty="0"/>
                </a:p>
              </p:txBody>
            </p:sp>
            <p:sp>
              <p:nvSpPr>
                <p:cNvPr id="136" name="TextBox 135">
                  <a:extLst>
                    <a:ext uri="{FF2B5EF4-FFF2-40B4-BE49-F238E27FC236}">
                      <a16:creationId xmlns:a16="http://schemas.microsoft.com/office/drawing/2014/main" id="{61C3CDBA-A41B-4DE2-A7E5-38BB255D6209}"/>
                    </a:ext>
                  </a:extLst>
                </p:cNvPr>
                <p:cNvSpPr txBox="1"/>
                <p:nvPr/>
              </p:nvSpPr>
              <p:spPr>
                <a:xfrm>
                  <a:off x="24355670" y="15980147"/>
                  <a:ext cx="446404" cy="706964"/>
                </a:xfrm>
                <a:prstGeom prst="rect">
                  <a:avLst/>
                </a:prstGeom>
                <a:noFill/>
              </p:spPr>
              <p:txBody>
                <a:bodyPr vert="vert270" wrap="square" rtlCol="0" anchor="ctr" anchorCtr="0">
                  <a:spAutoFit/>
                </a:bodyPr>
                <a:lstStyle/>
                <a:p>
                  <a:pPr algn="r"/>
                  <a:r>
                    <a:rPr lang="en-CA" sz="1701" dirty="0"/>
                    <a:t>Deer</a:t>
                  </a:r>
                  <a:endParaRPr lang="en-US" sz="1701" dirty="0"/>
                </a:p>
              </p:txBody>
            </p:sp>
            <p:sp>
              <p:nvSpPr>
                <p:cNvPr id="137" name="TextBox 136">
                  <a:extLst>
                    <a:ext uri="{FF2B5EF4-FFF2-40B4-BE49-F238E27FC236}">
                      <a16:creationId xmlns:a16="http://schemas.microsoft.com/office/drawing/2014/main" id="{471B1771-6CFE-4E4F-B28A-991CBD9388B6}"/>
                    </a:ext>
                  </a:extLst>
                </p:cNvPr>
                <p:cNvSpPr txBox="1"/>
                <p:nvPr/>
              </p:nvSpPr>
              <p:spPr>
                <a:xfrm>
                  <a:off x="24711850" y="15980147"/>
                  <a:ext cx="446404" cy="1094654"/>
                </a:xfrm>
                <a:prstGeom prst="rect">
                  <a:avLst/>
                </a:prstGeom>
                <a:noFill/>
              </p:spPr>
              <p:txBody>
                <a:bodyPr vert="vert270" wrap="square" rtlCol="0" anchor="ctr" anchorCtr="0">
                  <a:spAutoFit/>
                </a:bodyPr>
                <a:lstStyle/>
                <a:p>
                  <a:pPr algn="r"/>
                  <a:r>
                    <a:rPr lang="en-CA" sz="1701" dirty="0"/>
                    <a:t>Dog</a:t>
                  </a:r>
                  <a:endParaRPr lang="en-US" sz="1701" dirty="0"/>
                </a:p>
              </p:txBody>
            </p:sp>
            <p:sp>
              <p:nvSpPr>
                <p:cNvPr id="138" name="TextBox 137">
                  <a:extLst>
                    <a:ext uri="{FF2B5EF4-FFF2-40B4-BE49-F238E27FC236}">
                      <a16:creationId xmlns:a16="http://schemas.microsoft.com/office/drawing/2014/main" id="{51C13755-2EDF-4185-9327-D5BB24AE055F}"/>
                    </a:ext>
                  </a:extLst>
                </p:cNvPr>
                <p:cNvSpPr txBox="1"/>
                <p:nvPr/>
              </p:nvSpPr>
              <p:spPr>
                <a:xfrm>
                  <a:off x="25081145" y="15980147"/>
                  <a:ext cx="446404" cy="1094654"/>
                </a:xfrm>
                <a:prstGeom prst="rect">
                  <a:avLst/>
                </a:prstGeom>
                <a:noFill/>
              </p:spPr>
              <p:txBody>
                <a:bodyPr vert="vert270" wrap="square" rtlCol="0" anchor="ctr" anchorCtr="0">
                  <a:spAutoFit/>
                </a:bodyPr>
                <a:lstStyle/>
                <a:p>
                  <a:pPr algn="r"/>
                  <a:r>
                    <a:rPr lang="en-CA" sz="1701" dirty="0"/>
                    <a:t>Frog</a:t>
                  </a:r>
                  <a:endParaRPr lang="en-US" sz="1701" dirty="0"/>
                </a:p>
              </p:txBody>
            </p:sp>
            <p:sp>
              <p:nvSpPr>
                <p:cNvPr id="139" name="TextBox 138">
                  <a:extLst>
                    <a:ext uri="{FF2B5EF4-FFF2-40B4-BE49-F238E27FC236}">
                      <a16:creationId xmlns:a16="http://schemas.microsoft.com/office/drawing/2014/main" id="{64CAA182-B62F-4218-83F9-995894E59849}"/>
                    </a:ext>
                  </a:extLst>
                </p:cNvPr>
                <p:cNvSpPr txBox="1"/>
                <p:nvPr/>
              </p:nvSpPr>
              <p:spPr>
                <a:xfrm>
                  <a:off x="25441800" y="15980147"/>
                  <a:ext cx="446404" cy="1094654"/>
                </a:xfrm>
                <a:prstGeom prst="rect">
                  <a:avLst/>
                </a:prstGeom>
                <a:noFill/>
              </p:spPr>
              <p:txBody>
                <a:bodyPr vert="vert270" wrap="square" rtlCol="0" anchor="ctr" anchorCtr="0">
                  <a:spAutoFit/>
                </a:bodyPr>
                <a:lstStyle/>
                <a:p>
                  <a:pPr algn="r"/>
                  <a:r>
                    <a:rPr lang="en-CA" sz="1701" dirty="0"/>
                    <a:t>Horse</a:t>
                  </a:r>
                  <a:endParaRPr lang="en-US" sz="1701" dirty="0"/>
                </a:p>
              </p:txBody>
            </p:sp>
            <p:sp>
              <p:nvSpPr>
                <p:cNvPr id="140" name="TextBox 139">
                  <a:extLst>
                    <a:ext uri="{FF2B5EF4-FFF2-40B4-BE49-F238E27FC236}">
                      <a16:creationId xmlns:a16="http://schemas.microsoft.com/office/drawing/2014/main" id="{1DD937F3-604B-4E57-B3BC-700734C56F39}"/>
                    </a:ext>
                  </a:extLst>
                </p:cNvPr>
                <p:cNvSpPr txBox="1"/>
                <p:nvPr/>
              </p:nvSpPr>
              <p:spPr>
                <a:xfrm>
                  <a:off x="25788493" y="15980147"/>
                  <a:ext cx="446404" cy="1094654"/>
                </a:xfrm>
                <a:prstGeom prst="rect">
                  <a:avLst/>
                </a:prstGeom>
                <a:noFill/>
              </p:spPr>
              <p:txBody>
                <a:bodyPr vert="vert270" wrap="square" rtlCol="0" anchor="ctr" anchorCtr="0">
                  <a:spAutoFit/>
                </a:bodyPr>
                <a:lstStyle/>
                <a:p>
                  <a:pPr algn="r"/>
                  <a:r>
                    <a:rPr lang="en-CA" sz="1701" dirty="0"/>
                    <a:t>Ship</a:t>
                  </a:r>
                  <a:endParaRPr lang="en-US" sz="1701" dirty="0"/>
                </a:p>
              </p:txBody>
            </p:sp>
            <p:sp>
              <p:nvSpPr>
                <p:cNvPr id="141" name="TextBox 140">
                  <a:extLst>
                    <a:ext uri="{FF2B5EF4-FFF2-40B4-BE49-F238E27FC236}">
                      <a16:creationId xmlns:a16="http://schemas.microsoft.com/office/drawing/2014/main" id="{C1F4D858-5CDE-4BB5-9C26-86EE98E6433F}"/>
                    </a:ext>
                  </a:extLst>
                </p:cNvPr>
                <p:cNvSpPr txBox="1"/>
                <p:nvPr/>
              </p:nvSpPr>
              <p:spPr>
                <a:xfrm>
                  <a:off x="26149847" y="15980147"/>
                  <a:ext cx="446404" cy="1094654"/>
                </a:xfrm>
                <a:prstGeom prst="rect">
                  <a:avLst/>
                </a:prstGeom>
                <a:noFill/>
              </p:spPr>
              <p:txBody>
                <a:bodyPr vert="vert270" wrap="square" rtlCol="0" anchor="ctr" anchorCtr="0">
                  <a:spAutoFit/>
                </a:bodyPr>
                <a:lstStyle/>
                <a:p>
                  <a:pPr algn="r"/>
                  <a:r>
                    <a:rPr lang="en-CA" sz="1701" dirty="0"/>
                    <a:t>Truck</a:t>
                  </a:r>
                  <a:endParaRPr lang="en-US" sz="1701" dirty="0"/>
                </a:p>
              </p:txBody>
            </p:sp>
          </p:grpSp>
        </p:grpSp>
        <p:sp>
          <p:nvSpPr>
            <p:cNvPr id="218" name="Text Placeholder 3">
              <a:extLst>
                <a:ext uri="{FF2B5EF4-FFF2-40B4-BE49-F238E27FC236}">
                  <a16:creationId xmlns:a16="http://schemas.microsoft.com/office/drawing/2014/main" id="{99F86D6A-06C5-4E9B-B517-7649D0634944}"/>
                </a:ext>
              </a:extLst>
            </p:cNvPr>
            <p:cNvSpPr txBox="1">
              <a:spLocks/>
            </p:cNvSpPr>
            <p:nvPr/>
          </p:nvSpPr>
          <p:spPr>
            <a:xfrm>
              <a:off x="20763294" y="11545829"/>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GBDT</a:t>
              </a:r>
            </a:p>
          </p:txBody>
        </p:sp>
      </p:grpSp>
      <p:grpSp>
        <p:nvGrpSpPr>
          <p:cNvPr id="52" name="Group 51">
            <a:extLst>
              <a:ext uri="{FF2B5EF4-FFF2-40B4-BE49-F238E27FC236}">
                <a16:creationId xmlns:a16="http://schemas.microsoft.com/office/drawing/2014/main" id="{BF439EAB-764D-4572-A023-E6E3E39B4174}"/>
              </a:ext>
            </a:extLst>
          </p:cNvPr>
          <p:cNvGrpSpPr/>
          <p:nvPr/>
        </p:nvGrpSpPr>
        <p:grpSpPr>
          <a:xfrm>
            <a:off x="20763294" y="17068462"/>
            <a:ext cx="7978014" cy="5535002"/>
            <a:chOff x="20763294" y="17068462"/>
            <a:chExt cx="7978014" cy="5535002"/>
          </a:xfrm>
        </p:grpSpPr>
        <p:sp>
          <p:nvSpPr>
            <p:cNvPr id="247" name="Text Placeholder 3">
              <a:extLst>
                <a:ext uri="{FF2B5EF4-FFF2-40B4-BE49-F238E27FC236}">
                  <a16:creationId xmlns:a16="http://schemas.microsoft.com/office/drawing/2014/main" id="{386CAED6-701B-4576-950F-5BA636678A4F}"/>
                </a:ext>
              </a:extLst>
            </p:cNvPr>
            <p:cNvSpPr txBox="1">
              <a:spLocks/>
            </p:cNvSpPr>
            <p:nvPr/>
          </p:nvSpPr>
          <p:spPr>
            <a:xfrm>
              <a:off x="20763294" y="17068462"/>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CA" sz="3148" u="none" dirty="0"/>
                <a:t>C</a:t>
              </a:r>
              <a:r>
                <a:rPr lang="en-US" sz="3148" u="none" dirty="0"/>
                <a:t>NN</a:t>
              </a:r>
            </a:p>
          </p:txBody>
        </p:sp>
        <p:grpSp>
          <p:nvGrpSpPr>
            <p:cNvPr id="44" name="Group 43">
              <a:extLst>
                <a:ext uri="{FF2B5EF4-FFF2-40B4-BE49-F238E27FC236}">
                  <a16:creationId xmlns:a16="http://schemas.microsoft.com/office/drawing/2014/main" id="{C4350279-CFD4-42D9-B0E3-E5C82E3C6F6A}"/>
                </a:ext>
              </a:extLst>
            </p:cNvPr>
            <p:cNvGrpSpPr/>
            <p:nvPr/>
          </p:nvGrpSpPr>
          <p:grpSpPr>
            <a:xfrm>
              <a:off x="21590000" y="17763934"/>
              <a:ext cx="4998541" cy="4839530"/>
              <a:chOff x="21590000" y="17967138"/>
              <a:chExt cx="4998541" cy="4839530"/>
            </a:xfrm>
          </p:grpSpPr>
          <p:pic>
            <p:nvPicPr>
              <p:cNvPr id="50" name="Image 49">
                <a:extLst>
                  <a:ext uri="{FF2B5EF4-FFF2-40B4-BE49-F238E27FC236}">
                    <a16:creationId xmlns:a16="http://schemas.microsoft.com/office/drawing/2014/main" id="{4999615C-EFB9-4E89-A3D8-D45CD62EB806}"/>
                  </a:ext>
                </a:extLst>
              </p:cNvPr>
              <p:cNvPicPr>
                <a:picLocks noChangeAspect="1"/>
              </p:cNvPicPr>
              <p:nvPr/>
            </p:nvPicPr>
            <p:blipFill rotWithShape="1">
              <a:blip r:embed="rId7">
                <a:extLst>
                  <a:ext uri="{28A0092B-C50C-407E-A947-70E740481C1C}">
                    <a14:useLocalDpi xmlns:a14="http://schemas.microsoft.com/office/drawing/2010/main" val="0"/>
                  </a:ext>
                </a:extLst>
              </a:blip>
              <a:srcRect l="23273" t="7218" r="20015" b="16768"/>
              <a:stretch/>
            </p:blipFill>
            <p:spPr>
              <a:xfrm>
                <a:off x="22933747" y="18016638"/>
                <a:ext cx="3637106" cy="3640977"/>
              </a:xfrm>
              <a:prstGeom prst="rect">
                <a:avLst/>
              </a:prstGeom>
            </p:spPr>
          </p:pic>
          <p:grpSp>
            <p:nvGrpSpPr>
              <p:cNvPr id="273" name="Group 272">
                <a:extLst>
                  <a:ext uri="{FF2B5EF4-FFF2-40B4-BE49-F238E27FC236}">
                    <a16:creationId xmlns:a16="http://schemas.microsoft.com/office/drawing/2014/main" id="{69C01F7E-CE63-40B3-9D0E-FFA59EC191A1}"/>
                  </a:ext>
                </a:extLst>
              </p:cNvPr>
              <p:cNvGrpSpPr/>
              <p:nvPr/>
            </p:nvGrpSpPr>
            <p:grpSpPr>
              <a:xfrm>
                <a:off x="21590000" y="17967138"/>
                <a:ext cx="4998541" cy="4839530"/>
                <a:chOff x="21597710" y="12318547"/>
                <a:chExt cx="4998541" cy="4839530"/>
              </a:xfrm>
            </p:grpSpPr>
            <p:sp>
              <p:nvSpPr>
                <p:cNvPr id="274" name="TextBox 273">
                  <a:extLst>
                    <a:ext uri="{FF2B5EF4-FFF2-40B4-BE49-F238E27FC236}">
                      <a16:creationId xmlns:a16="http://schemas.microsoft.com/office/drawing/2014/main" id="{53BA3188-D4B3-4A3D-AC25-5C72E3FD05B3}"/>
                    </a:ext>
                  </a:extLst>
                </p:cNvPr>
                <p:cNvSpPr txBox="1"/>
                <p:nvPr/>
              </p:nvSpPr>
              <p:spPr>
                <a:xfrm>
                  <a:off x="21933992" y="12318547"/>
                  <a:ext cx="1008847" cy="354071"/>
                </a:xfrm>
                <a:prstGeom prst="rect">
                  <a:avLst/>
                </a:prstGeom>
                <a:noFill/>
              </p:spPr>
              <p:txBody>
                <a:bodyPr wrap="square" rtlCol="0">
                  <a:spAutoFit/>
                </a:bodyPr>
                <a:lstStyle/>
                <a:p>
                  <a:pPr algn="r"/>
                  <a:r>
                    <a:rPr lang="en-CA" sz="1701" dirty="0"/>
                    <a:t>Airplane</a:t>
                  </a:r>
                  <a:endParaRPr lang="en-US" sz="1701" dirty="0"/>
                </a:p>
              </p:txBody>
            </p:sp>
            <p:sp>
              <p:nvSpPr>
                <p:cNvPr id="275" name="TextBox 274">
                  <a:extLst>
                    <a:ext uri="{FF2B5EF4-FFF2-40B4-BE49-F238E27FC236}">
                      <a16:creationId xmlns:a16="http://schemas.microsoft.com/office/drawing/2014/main" id="{5E8B7BE4-DDDE-43E6-97FD-8A928749C72B}"/>
                    </a:ext>
                  </a:extLst>
                </p:cNvPr>
                <p:cNvSpPr txBox="1"/>
                <p:nvPr/>
              </p:nvSpPr>
              <p:spPr>
                <a:xfrm>
                  <a:off x="21662124" y="13422709"/>
                  <a:ext cx="577530" cy="1456348"/>
                </a:xfrm>
                <a:prstGeom prst="rect">
                  <a:avLst/>
                </a:prstGeom>
                <a:noFill/>
              </p:spPr>
              <p:txBody>
                <a:bodyPr vert="vert270" wrap="square" rtlCol="0">
                  <a:spAutoFit/>
                </a:bodyPr>
                <a:lstStyle/>
                <a:p>
                  <a:pPr algn="ctr"/>
                  <a:r>
                    <a:rPr lang="en-CA" sz="2553" dirty="0"/>
                    <a:t>True Label</a:t>
                  </a:r>
                  <a:endParaRPr lang="en-US" sz="2553" dirty="0"/>
                </a:p>
              </p:txBody>
            </p:sp>
            <p:sp>
              <p:nvSpPr>
                <p:cNvPr id="276" name="TextBox 275">
                  <a:extLst>
                    <a:ext uri="{FF2B5EF4-FFF2-40B4-BE49-F238E27FC236}">
                      <a16:creationId xmlns:a16="http://schemas.microsoft.com/office/drawing/2014/main" id="{6E2127DF-39E7-4096-B0E4-65B860A0B1F3}"/>
                    </a:ext>
                  </a:extLst>
                </p:cNvPr>
                <p:cNvSpPr txBox="1"/>
                <p:nvPr/>
              </p:nvSpPr>
              <p:spPr>
                <a:xfrm>
                  <a:off x="23625037" y="16592377"/>
                  <a:ext cx="2254527" cy="485197"/>
                </a:xfrm>
                <a:prstGeom prst="rect">
                  <a:avLst/>
                </a:prstGeom>
                <a:noFill/>
              </p:spPr>
              <p:txBody>
                <a:bodyPr wrap="square" rtlCol="0">
                  <a:spAutoFit/>
                </a:bodyPr>
                <a:lstStyle/>
                <a:p>
                  <a:pPr algn="ctr"/>
                  <a:r>
                    <a:rPr lang="en-CA" sz="2553" dirty="0"/>
                    <a:t>Predicted Label</a:t>
                  </a:r>
                  <a:endParaRPr lang="en-US" sz="2553" dirty="0"/>
                </a:p>
              </p:txBody>
            </p:sp>
            <p:sp>
              <p:nvSpPr>
                <p:cNvPr id="277" name="TextBox 276">
                  <a:extLst>
                    <a:ext uri="{FF2B5EF4-FFF2-40B4-BE49-F238E27FC236}">
                      <a16:creationId xmlns:a16="http://schemas.microsoft.com/office/drawing/2014/main" id="{73F3886C-FCB6-4443-936C-864C6EFD04EB}"/>
                    </a:ext>
                  </a:extLst>
                </p:cNvPr>
                <p:cNvSpPr txBox="1"/>
                <p:nvPr/>
              </p:nvSpPr>
              <p:spPr>
                <a:xfrm>
                  <a:off x="21597710" y="12688866"/>
                  <a:ext cx="1345129" cy="354071"/>
                </a:xfrm>
                <a:prstGeom prst="rect">
                  <a:avLst/>
                </a:prstGeom>
                <a:noFill/>
              </p:spPr>
              <p:txBody>
                <a:bodyPr wrap="square" rtlCol="0">
                  <a:spAutoFit/>
                </a:bodyPr>
                <a:lstStyle/>
                <a:p>
                  <a:pPr algn="r"/>
                  <a:r>
                    <a:rPr lang="en-CA" sz="1701" dirty="0"/>
                    <a:t>Automobile</a:t>
                  </a:r>
                  <a:endParaRPr lang="en-US" sz="1701" dirty="0"/>
                </a:p>
              </p:txBody>
            </p:sp>
            <p:sp>
              <p:nvSpPr>
                <p:cNvPr id="278" name="TextBox 277">
                  <a:extLst>
                    <a:ext uri="{FF2B5EF4-FFF2-40B4-BE49-F238E27FC236}">
                      <a16:creationId xmlns:a16="http://schemas.microsoft.com/office/drawing/2014/main" id="{65BA8EF8-4EE4-4752-B321-E21B9D1FD47D}"/>
                    </a:ext>
                  </a:extLst>
                </p:cNvPr>
                <p:cNvSpPr txBox="1"/>
                <p:nvPr/>
              </p:nvSpPr>
              <p:spPr>
                <a:xfrm>
                  <a:off x="21597710" y="13053479"/>
                  <a:ext cx="1345129" cy="354071"/>
                </a:xfrm>
                <a:prstGeom prst="rect">
                  <a:avLst/>
                </a:prstGeom>
                <a:noFill/>
              </p:spPr>
              <p:txBody>
                <a:bodyPr wrap="square" rtlCol="0">
                  <a:spAutoFit/>
                </a:bodyPr>
                <a:lstStyle/>
                <a:p>
                  <a:pPr algn="r"/>
                  <a:r>
                    <a:rPr lang="en-CA" sz="1701" dirty="0"/>
                    <a:t>Bird</a:t>
                  </a:r>
                  <a:endParaRPr lang="en-US" sz="1701" dirty="0"/>
                </a:p>
              </p:txBody>
            </p:sp>
            <p:sp>
              <p:nvSpPr>
                <p:cNvPr id="279" name="TextBox 278">
                  <a:extLst>
                    <a:ext uri="{FF2B5EF4-FFF2-40B4-BE49-F238E27FC236}">
                      <a16:creationId xmlns:a16="http://schemas.microsoft.com/office/drawing/2014/main" id="{D5A6BE1C-1CC9-47A8-BE21-20CB15F8E298}"/>
                    </a:ext>
                  </a:extLst>
                </p:cNvPr>
                <p:cNvSpPr txBox="1"/>
                <p:nvPr/>
              </p:nvSpPr>
              <p:spPr>
                <a:xfrm>
                  <a:off x="21597710" y="13431057"/>
                  <a:ext cx="1345129" cy="354071"/>
                </a:xfrm>
                <a:prstGeom prst="rect">
                  <a:avLst/>
                </a:prstGeom>
                <a:noFill/>
              </p:spPr>
              <p:txBody>
                <a:bodyPr wrap="square" rtlCol="0">
                  <a:spAutoFit/>
                </a:bodyPr>
                <a:lstStyle/>
                <a:p>
                  <a:pPr algn="r"/>
                  <a:r>
                    <a:rPr lang="en-CA" sz="1701" dirty="0"/>
                    <a:t>Cat</a:t>
                  </a:r>
                  <a:endParaRPr lang="en-US" sz="1701" dirty="0"/>
                </a:p>
              </p:txBody>
            </p:sp>
            <p:sp>
              <p:nvSpPr>
                <p:cNvPr id="280" name="TextBox 279">
                  <a:extLst>
                    <a:ext uri="{FF2B5EF4-FFF2-40B4-BE49-F238E27FC236}">
                      <a16:creationId xmlns:a16="http://schemas.microsoft.com/office/drawing/2014/main" id="{4B21E4EC-3232-40EA-9A9A-96F48B0EFF80}"/>
                    </a:ext>
                  </a:extLst>
                </p:cNvPr>
                <p:cNvSpPr txBox="1"/>
                <p:nvPr/>
              </p:nvSpPr>
              <p:spPr>
                <a:xfrm>
                  <a:off x="21597710" y="13777619"/>
                  <a:ext cx="1345129" cy="354071"/>
                </a:xfrm>
                <a:prstGeom prst="rect">
                  <a:avLst/>
                </a:prstGeom>
                <a:noFill/>
              </p:spPr>
              <p:txBody>
                <a:bodyPr wrap="square" rtlCol="0">
                  <a:spAutoFit/>
                </a:bodyPr>
                <a:lstStyle/>
                <a:p>
                  <a:pPr algn="r"/>
                  <a:r>
                    <a:rPr lang="en-CA" sz="1701" dirty="0"/>
                    <a:t>Deer</a:t>
                  </a:r>
                  <a:endParaRPr lang="en-US" sz="1701" dirty="0"/>
                </a:p>
              </p:txBody>
            </p:sp>
            <p:sp>
              <p:nvSpPr>
                <p:cNvPr id="281" name="TextBox 280">
                  <a:extLst>
                    <a:ext uri="{FF2B5EF4-FFF2-40B4-BE49-F238E27FC236}">
                      <a16:creationId xmlns:a16="http://schemas.microsoft.com/office/drawing/2014/main" id="{EBB84B03-96D0-4109-93E5-EE82F9D7BB02}"/>
                    </a:ext>
                  </a:extLst>
                </p:cNvPr>
                <p:cNvSpPr txBox="1"/>
                <p:nvPr/>
              </p:nvSpPr>
              <p:spPr>
                <a:xfrm>
                  <a:off x="22121400" y="14146707"/>
                  <a:ext cx="821439" cy="354071"/>
                </a:xfrm>
                <a:prstGeom prst="rect">
                  <a:avLst/>
                </a:prstGeom>
                <a:noFill/>
              </p:spPr>
              <p:txBody>
                <a:bodyPr wrap="square" rtlCol="0">
                  <a:spAutoFit/>
                </a:bodyPr>
                <a:lstStyle/>
                <a:p>
                  <a:pPr algn="r"/>
                  <a:r>
                    <a:rPr lang="en-CA" sz="1701" dirty="0"/>
                    <a:t>Dog</a:t>
                  </a:r>
                  <a:endParaRPr lang="en-US" sz="1701" dirty="0"/>
                </a:p>
              </p:txBody>
            </p:sp>
            <p:sp>
              <p:nvSpPr>
                <p:cNvPr id="282" name="TextBox 281">
                  <a:extLst>
                    <a:ext uri="{FF2B5EF4-FFF2-40B4-BE49-F238E27FC236}">
                      <a16:creationId xmlns:a16="http://schemas.microsoft.com/office/drawing/2014/main" id="{98FF43D3-2A95-47A8-AE46-E489ED9618AF}"/>
                    </a:ext>
                  </a:extLst>
                </p:cNvPr>
                <p:cNvSpPr txBox="1"/>
                <p:nvPr/>
              </p:nvSpPr>
              <p:spPr>
                <a:xfrm>
                  <a:off x="21597710" y="14513977"/>
                  <a:ext cx="1345129" cy="354071"/>
                </a:xfrm>
                <a:prstGeom prst="rect">
                  <a:avLst/>
                </a:prstGeom>
                <a:noFill/>
              </p:spPr>
              <p:txBody>
                <a:bodyPr wrap="square" rtlCol="0">
                  <a:spAutoFit/>
                </a:bodyPr>
                <a:lstStyle/>
                <a:p>
                  <a:pPr algn="r"/>
                  <a:r>
                    <a:rPr lang="en-CA" sz="1701" dirty="0"/>
                    <a:t>Frog</a:t>
                  </a:r>
                  <a:endParaRPr lang="en-US" sz="1701" dirty="0"/>
                </a:p>
              </p:txBody>
            </p:sp>
            <p:sp>
              <p:nvSpPr>
                <p:cNvPr id="283" name="TextBox 282">
                  <a:extLst>
                    <a:ext uri="{FF2B5EF4-FFF2-40B4-BE49-F238E27FC236}">
                      <a16:creationId xmlns:a16="http://schemas.microsoft.com/office/drawing/2014/main" id="{62A10A46-A16E-40A2-8526-50DEAA815ABB}"/>
                    </a:ext>
                  </a:extLst>
                </p:cNvPr>
                <p:cNvSpPr txBox="1"/>
                <p:nvPr/>
              </p:nvSpPr>
              <p:spPr>
                <a:xfrm>
                  <a:off x="21597710" y="14883040"/>
                  <a:ext cx="1345129" cy="354071"/>
                </a:xfrm>
                <a:prstGeom prst="rect">
                  <a:avLst/>
                </a:prstGeom>
                <a:noFill/>
              </p:spPr>
              <p:txBody>
                <a:bodyPr wrap="square" rtlCol="0">
                  <a:spAutoFit/>
                </a:bodyPr>
                <a:lstStyle/>
                <a:p>
                  <a:pPr algn="r"/>
                  <a:r>
                    <a:rPr lang="en-CA" sz="1701" dirty="0"/>
                    <a:t>Horse</a:t>
                  </a:r>
                  <a:endParaRPr lang="en-US" sz="1701" dirty="0"/>
                </a:p>
              </p:txBody>
            </p:sp>
            <p:sp>
              <p:nvSpPr>
                <p:cNvPr id="284" name="TextBox 283">
                  <a:extLst>
                    <a:ext uri="{FF2B5EF4-FFF2-40B4-BE49-F238E27FC236}">
                      <a16:creationId xmlns:a16="http://schemas.microsoft.com/office/drawing/2014/main" id="{8C3830BD-DDD4-413B-917A-CB2D9FFD86CE}"/>
                    </a:ext>
                  </a:extLst>
                </p:cNvPr>
                <p:cNvSpPr txBox="1"/>
                <p:nvPr/>
              </p:nvSpPr>
              <p:spPr>
                <a:xfrm>
                  <a:off x="21597710" y="15238752"/>
                  <a:ext cx="1345129" cy="354071"/>
                </a:xfrm>
                <a:prstGeom prst="rect">
                  <a:avLst/>
                </a:prstGeom>
                <a:noFill/>
              </p:spPr>
              <p:txBody>
                <a:bodyPr wrap="square" rtlCol="0">
                  <a:spAutoFit/>
                </a:bodyPr>
                <a:lstStyle/>
                <a:p>
                  <a:pPr algn="r"/>
                  <a:r>
                    <a:rPr lang="en-CA" sz="1701" dirty="0"/>
                    <a:t>Ship</a:t>
                  </a:r>
                  <a:endParaRPr lang="en-US" sz="1701" dirty="0"/>
                </a:p>
              </p:txBody>
            </p:sp>
            <p:sp>
              <p:nvSpPr>
                <p:cNvPr id="285" name="TextBox 284">
                  <a:extLst>
                    <a:ext uri="{FF2B5EF4-FFF2-40B4-BE49-F238E27FC236}">
                      <a16:creationId xmlns:a16="http://schemas.microsoft.com/office/drawing/2014/main" id="{E5718983-654B-4C1E-A044-DDA76B0BF321}"/>
                    </a:ext>
                  </a:extLst>
                </p:cNvPr>
                <p:cNvSpPr txBox="1"/>
                <p:nvPr/>
              </p:nvSpPr>
              <p:spPr>
                <a:xfrm>
                  <a:off x="21597710" y="15598216"/>
                  <a:ext cx="1345129" cy="354071"/>
                </a:xfrm>
                <a:prstGeom prst="rect">
                  <a:avLst/>
                </a:prstGeom>
                <a:noFill/>
              </p:spPr>
              <p:txBody>
                <a:bodyPr wrap="square" rtlCol="0">
                  <a:spAutoFit/>
                </a:bodyPr>
                <a:lstStyle/>
                <a:p>
                  <a:pPr algn="r"/>
                  <a:r>
                    <a:rPr lang="en-CA" sz="1701" dirty="0"/>
                    <a:t>Truck</a:t>
                  </a:r>
                  <a:endParaRPr lang="en-US" sz="1701" dirty="0"/>
                </a:p>
              </p:txBody>
            </p:sp>
            <p:sp>
              <p:nvSpPr>
                <p:cNvPr id="286" name="TextBox 285">
                  <a:extLst>
                    <a:ext uri="{FF2B5EF4-FFF2-40B4-BE49-F238E27FC236}">
                      <a16:creationId xmlns:a16="http://schemas.microsoft.com/office/drawing/2014/main" id="{2C6E3DB4-A515-44BE-A202-1961A4DCAA51}"/>
                    </a:ext>
                  </a:extLst>
                </p:cNvPr>
                <p:cNvSpPr txBox="1"/>
                <p:nvPr/>
              </p:nvSpPr>
              <p:spPr>
                <a:xfrm>
                  <a:off x="22889255" y="15980147"/>
                  <a:ext cx="446404" cy="1094654"/>
                </a:xfrm>
                <a:prstGeom prst="rect">
                  <a:avLst/>
                </a:prstGeom>
                <a:noFill/>
              </p:spPr>
              <p:txBody>
                <a:bodyPr vert="vert270" wrap="square" rtlCol="0" anchor="ctr" anchorCtr="0">
                  <a:spAutoFit/>
                </a:bodyPr>
                <a:lstStyle/>
                <a:p>
                  <a:pPr algn="r"/>
                  <a:r>
                    <a:rPr lang="en-CA" sz="1701" dirty="0"/>
                    <a:t>Airplane</a:t>
                  </a:r>
                  <a:endParaRPr lang="en-US" sz="1701" dirty="0"/>
                </a:p>
              </p:txBody>
            </p:sp>
            <p:sp>
              <p:nvSpPr>
                <p:cNvPr id="287" name="TextBox 286">
                  <a:extLst>
                    <a:ext uri="{FF2B5EF4-FFF2-40B4-BE49-F238E27FC236}">
                      <a16:creationId xmlns:a16="http://schemas.microsoft.com/office/drawing/2014/main" id="{6379DAC7-0E55-4507-B06B-4D0F4E6B892A}"/>
                    </a:ext>
                  </a:extLst>
                </p:cNvPr>
                <p:cNvSpPr txBox="1"/>
                <p:nvPr/>
              </p:nvSpPr>
              <p:spPr>
                <a:xfrm>
                  <a:off x="23248902" y="15980147"/>
                  <a:ext cx="446404" cy="1177930"/>
                </a:xfrm>
                <a:prstGeom prst="rect">
                  <a:avLst/>
                </a:prstGeom>
                <a:noFill/>
              </p:spPr>
              <p:txBody>
                <a:bodyPr vert="vert270" wrap="square" rtlCol="0" anchor="ctr" anchorCtr="0">
                  <a:spAutoFit/>
                </a:bodyPr>
                <a:lstStyle/>
                <a:p>
                  <a:pPr algn="r"/>
                  <a:r>
                    <a:rPr lang="en-CA" sz="1701" dirty="0"/>
                    <a:t>Automobile</a:t>
                  </a:r>
                  <a:endParaRPr lang="en-US" sz="1701" dirty="0"/>
                </a:p>
              </p:txBody>
            </p:sp>
            <p:sp>
              <p:nvSpPr>
                <p:cNvPr id="288" name="TextBox 287">
                  <a:extLst>
                    <a:ext uri="{FF2B5EF4-FFF2-40B4-BE49-F238E27FC236}">
                      <a16:creationId xmlns:a16="http://schemas.microsoft.com/office/drawing/2014/main" id="{F3E000D7-3CF6-417F-8425-40CBFB44DE40}"/>
                    </a:ext>
                  </a:extLst>
                </p:cNvPr>
                <p:cNvSpPr txBox="1"/>
                <p:nvPr/>
              </p:nvSpPr>
              <p:spPr>
                <a:xfrm>
                  <a:off x="23630679" y="15980147"/>
                  <a:ext cx="446404" cy="1094654"/>
                </a:xfrm>
                <a:prstGeom prst="rect">
                  <a:avLst/>
                </a:prstGeom>
                <a:noFill/>
              </p:spPr>
              <p:txBody>
                <a:bodyPr vert="vert270" wrap="square" rtlCol="0" anchor="ctr" anchorCtr="0">
                  <a:spAutoFit/>
                </a:bodyPr>
                <a:lstStyle/>
                <a:p>
                  <a:pPr algn="r"/>
                  <a:r>
                    <a:rPr lang="en-CA" sz="1701" dirty="0"/>
                    <a:t>Bird</a:t>
                  </a:r>
                  <a:endParaRPr lang="en-US" sz="1701" dirty="0"/>
                </a:p>
              </p:txBody>
            </p:sp>
            <p:sp>
              <p:nvSpPr>
                <p:cNvPr id="289" name="TextBox 288">
                  <a:extLst>
                    <a:ext uri="{FF2B5EF4-FFF2-40B4-BE49-F238E27FC236}">
                      <a16:creationId xmlns:a16="http://schemas.microsoft.com/office/drawing/2014/main" id="{E6617F7C-9150-454B-9A48-5846F233CA9B}"/>
                    </a:ext>
                  </a:extLst>
                </p:cNvPr>
                <p:cNvSpPr txBox="1"/>
                <p:nvPr/>
              </p:nvSpPr>
              <p:spPr>
                <a:xfrm>
                  <a:off x="23986860" y="15980147"/>
                  <a:ext cx="446404" cy="511993"/>
                </a:xfrm>
                <a:prstGeom prst="rect">
                  <a:avLst/>
                </a:prstGeom>
                <a:noFill/>
              </p:spPr>
              <p:txBody>
                <a:bodyPr vert="vert270" wrap="square" rtlCol="0" anchor="ctr" anchorCtr="0">
                  <a:spAutoFit/>
                </a:bodyPr>
                <a:lstStyle/>
                <a:p>
                  <a:pPr algn="r"/>
                  <a:r>
                    <a:rPr lang="en-CA" sz="1701" dirty="0"/>
                    <a:t>Cat</a:t>
                  </a:r>
                  <a:endParaRPr lang="en-US" sz="1701" dirty="0"/>
                </a:p>
              </p:txBody>
            </p:sp>
            <p:sp>
              <p:nvSpPr>
                <p:cNvPr id="290" name="TextBox 289">
                  <a:extLst>
                    <a:ext uri="{FF2B5EF4-FFF2-40B4-BE49-F238E27FC236}">
                      <a16:creationId xmlns:a16="http://schemas.microsoft.com/office/drawing/2014/main" id="{63E7A71B-6A4A-4AB5-80B4-D9BE347EBB4A}"/>
                    </a:ext>
                  </a:extLst>
                </p:cNvPr>
                <p:cNvSpPr txBox="1"/>
                <p:nvPr/>
              </p:nvSpPr>
              <p:spPr>
                <a:xfrm>
                  <a:off x="24355670" y="15980147"/>
                  <a:ext cx="446404" cy="706964"/>
                </a:xfrm>
                <a:prstGeom prst="rect">
                  <a:avLst/>
                </a:prstGeom>
                <a:noFill/>
              </p:spPr>
              <p:txBody>
                <a:bodyPr vert="vert270" wrap="square" rtlCol="0" anchor="ctr" anchorCtr="0">
                  <a:spAutoFit/>
                </a:bodyPr>
                <a:lstStyle/>
                <a:p>
                  <a:pPr algn="r"/>
                  <a:r>
                    <a:rPr lang="en-CA" sz="1701" dirty="0"/>
                    <a:t>Deer</a:t>
                  </a:r>
                  <a:endParaRPr lang="en-US" sz="1701" dirty="0"/>
                </a:p>
              </p:txBody>
            </p:sp>
            <p:sp>
              <p:nvSpPr>
                <p:cNvPr id="291" name="TextBox 290">
                  <a:extLst>
                    <a:ext uri="{FF2B5EF4-FFF2-40B4-BE49-F238E27FC236}">
                      <a16:creationId xmlns:a16="http://schemas.microsoft.com/office/drawing/2014/main" id="{C194B709-3352-4780-9DB6-91F12E85B582}"/>
                    </a:ext>
                  </a:extLst>
                </p:cNvPr>
                <p:cNvSpPr txBox="1"/>
                <p:nvPr/>
              </p:nvSpPr>
              <p:spPr>
                <a:xfrm>
                  <a:off x="24711850" y="15980147"/>
                  <a:ext cx="446404" cy="1094654"/>
                </a:xfrm>
                <a:prstGeom prst="rect">
                  <a:avLst/>
                </a:prstGeom>
                <a:noFill/>
              </p:spPr>
              <p:txBody>
                <a:bodyPr vert="vert270" wrap="square" rtlCol="0" anchor="ctr" anchorCtr="0">
                  <a:spAutoFit/>
                </a:bodyPr>
                <a:lstStyle/>
                <a:p>
                  <a:pPr algn="r"/>
                  <a:r>
                    <a:rPr lang="en-CA" sz="1701" dirty="0"/>
                    <a:t>Dog</a:t>
                  </a:r>
                  <a:endParaRPr lang="en-US" sz="1701" dirty="0"/>
                </a:p>
              </p:txBody>
            </p:sp>
            <p:sp>
              <p:nvSpPr>
                <p:cNvPr id="292" name="TextBox 291">
                  <a:extLst>
                    <a:ext uri="{FF2B5EF4-FFF2-40B4-BE49-F238E27FC236}">
                      <a16:creationId xmlns:a16="http://schemas.microsoft.com/office/drawing/2014/main" id="{61CE7DEE-3FF3-40AD-987B-C34A46B74351}"/>
                    </a:ext>
                  </a:extLst>
                </p:cNvPr>
                <p:cNvSpPr txBox="1"/>
                <p:nvPr/>
              </p:nvSpPr>
              <p:spPr>
                <a:xfrm>
                  <a:off x="25081145" y="15980147"/>
                  <a:ext cx="446404" cy="1094654"/>
                </a:xfrm>
                <a:prstGeom prst="rect">
                  <a:avLst/>
                </a:prstGeom>
                <a:noFill/>
              </p:spPr>
              <p:txBody>
                <a:bodyPr vert="vert270" wrap="square" rtlCol="0" anchor="ctr" anchorCtr="0">
                  <a:spAutoFit/>
                </a:bodyPr>
                <a:lstStyle/>
                <a:p>
                  <a:pPr algn="r"/>
                  <a:r>
                    <a:rPr lang="en-CA" sz="1701" dirty="0"/>
                    <a:t>Frog</a:t>
                  </a:r>
                  <a:endParaRPr lang="en-US" sz="1701" dirty="0"/>
                </a:p>
              </p:txBody>
            </p:sp>
            <p:sp>
              <p:nvSpPr>
                <p:cNvPr id="293" name="TextBox 292">
                  <a:extLst>
                    <a:ext uri="{FF2B5EF4-FFF2-40B4-BE49-F238E27FC236}">
                      <a16:creationId xmlns:a16="http://schemas.microsoft.com/office/drawing/2014/main" id="{F724D895-6E6D-40AB-BAC1-CE249DBCA307}"/>
                    </a:ext>
                  </a:extLst>
                </p:cNvPr>
                <p:cNvSpPr txBox="1"/>
                <p:nvPr/>
              </p:nvSpPr>
              <p:spPr>
                <a:xfrm>
                  <a:off x="25441800" y="15980147"/>
                  <a:ext cx="446404" cy="1094654"/>
                </a:xfrm>
                <a:prstGeom prst="rect">
                  <a:avLst/>
                </a:prstGeom>
                <a:noFill/>
              </p:spPr>
              <p:txBody>
                <a:bodyPr vert="vert270" wrap="square" rtlCol="0" anchor="ctr" anchorCtr="0">
                  <a:spAutoFit/>
                </a:bodyPr>
                <a:lstStyle/>
                <a:p>
                  <a:pPr algn="r"/>
                  <a:r>
                    <a:rPr lang="en-CA" sz="1701" dirty="0"/>
                    <a:t>Horse</a:t>
                  </a:r>
                  <a:endParaRPr lang="en-US" sz="1701" dirty="0"/>
                </a:p>
              </p:txBody>
            </p:sp>
            <p:sp>
              <p:nvSpPr>
                <p:cNvPr id="294" name="TextBox 293">
                  <a:extLst>
                    <a:ext uri="{FF2B5EF4-FFF2-40B4-BE49-F238E27FC236}">
                      <a16:creationId xmlns:a16="http://schemas.microsoft.com/office/drawing/2014/main" id="{6C24B30D-A5CD-4AB3-8A6F-8F79E62B6140}"/>
                    </a:ext>
                  </a:extLst>
                </p:cNvPr>
                <p:cNvSpPr txBox="1"/>
                <p:nvPr/>
              </p:nvSpPr>
              <p:spPr>
                <a:xfrm>
                  <a:off x="25788493" y="15980147"/>
                  <a:ext cx="446404" cy="1094654"/>
                </a:xfrm>
                <a:prstGeom prst="rect">
                  <a:avLst/>
                </a:prstGeom>
                <a:noFill/>
              </p:spPr>
              <p:txBody>
                <a:bodyPr vert="vert270" wrap="square" rtlCol="0" anchor="ctr" anchorCtr="0">
                  <a:spAutoFit/>
                </a:bodyPr>
                <a:lstStyle/>
                <a:p>
                  <a:pPr algn="r"/>
                  <a:r>
                    <a:rPr lang="en-CA" sz="1701" dirty="0"/>
                    <a:t>Ship</a:t>
                  </a:r>
                  <a:endParaRPr lang="en-US" sz="1701" dirty="0"/>
                </a:p>
              </p:txBody>
            </p:sp>
            <p:sp>
              <p:nvSpPr>
                <p:cNvPr id="295" name="TextBox 294">
                  <a:extLst>
                    <a:ext uri="{FF2B5EF4-FFF2-40B4-BE49-F238E27FC236}">
                      <a16:creationId xmlns:a16="http://schemas.microsoft.com/office/drawing/2014/main" id="{0170E426-DB3C-4575-8F2E-FF7DF8CF9FD0}"/>
                    </a:ext>
                  </a:extLst>
                </p:cNvPr>
                <p:cNvSpPr txBox="1"/>
                <p:nvPr/>
              </p:nvSpPr>
              <p:spPr>
                <a:xfrm>
                  <a:off x="26149847" y="15980147"/>
                  <a:ext cx="446404" cy="1094654"/>
                </a:xfrm>
                <a:prstGeom prst="rect">
                  <a:avLst/>
                </a:prstGeom>
                <a:noFill/>
              </p:spPr>
              <p:txBody>
                <a:bodyPr vert="vert270" wrap="square" rtlCol="0" anchor="ctr" anchorCtr="0">
                  <a:spAutoFit/>
                </a:bodyPr>
                <a:lstStyle/>
                <a:p>
                  <a:pPr algn="r"/>
                  <a:r>
                    <a:rPr lang="en-CA" sz="1701" dirty="0"/>
                    <a:t>Truck</a:t>
                  </a:r>
                  <a:endParaRPr lang="en-US" sz="1701" dirty="0"/>
                </a:p>
              </p:txBody>
            </p:sp>
          </p:grpSp>
        </p:grpSp>
      </p:grpSp>
      <p:grpSp>
        <p:nvGrpSpPr>
          <p:cNvPr id="47" name="Group 46">
            <a:extLst>
              <a:ext uri="{FF2B5EF4-FFF2-40B4-BE49-F238E27FC236}">
                <a16:creationId xmlns:a16="http://schemas.microsoft.com/office/drawing/2014/main" id="{3E4F836A-0E80-4D3B-87C3-F43D649CE971}"/>
              </a:ext>
            </a:extLst>
          </p:cNvPr>
          <p:cNvGrpSpPr/>
          <p:nvPr/>
        </p:nvGrpSpPr>
        <p:grpSpPr>
          <a:xfrm>
            <a:off x="20763294" y="22469583"/>
            <a:ext cx="7978014" cy="5577497"/>
            <a:chOff x="20763294" y="22803411"/>
            <a:chExt cx="7978014" cy="5577497"/>
          </a:xfrm>
        </p:grpSpPr>
        <p:sp>
          <p:nvSpPr>
            <p:cNvPr id="248" name="Text Placeholder 3">
              <a:extLst>
                <a:ext uri="{FF2B5EF4-FFF2-40B4-BE49-F238E27FC236}">
                  <a16:creationId xmlns:a16="http://schemas.microsoft.com/office/drawing/2014/main" id="{62C25AAD-4FA3-43FF-B83F-0FF97C2D4B0B}"/>
                </a:ext>
              </a:extLst>
            </p:cNvPr>
            <p:cNvSpPr txBox="1">
              <a:spLocks/>
            </p:cNvSpPr>
            <p:nvPr/>
          </p:nvSpPr>
          <p:spPr>
            <a:xfrm>
              <a:off x="20763294" y="22803411"/>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CA" sz="3148" u="none" dirty="0"/>
                <a:t>SVM 1 vs 1</a:t>
              </a:r>
              <a:endParaRPr lang="en-US" sz="3148" u="none" dirty="0"/>
            </a:p>
          </p:txBody>
        </p:sp>
        <p:grpSp>
          <p:nvGrpSpPr>
            <p:cNvPr id="46" name="Group 45">
              <a:extLst>
                <a:ext uri="{FF2B5EF4-FFF2-40B4-BE49-F238E27FC236}">
                  <a16:creationId xmlns:a16="http://schemas.microsoft.com/office/drawing/2014/main" id="{9DD28FC9-2862-4B98-B58A-EEC711CF1AF6}"/>
                </a:ext>
              </a:extLst>
            </p:cNvPr>
            <p:cNvGrpSpPr/>
            <p:nvPr/>
          </p:nvGrpSpPr>
          <p:grpSpPr>
            <a:xfrm>
              <a:off x="21590000" y="23541378"/>
              <a:ext cx="4998541" cy="4839530"/>
              <a:chOff x="21590000" y="23236584"/>
              <a:chExt cx="4998541" cy="4839530"/>
            </a:xfrm>
          </p:grpSpPr>
          <p:pic>
            <p:nvPicPr>
              <p:cNvPr id="87" name="Image 86">
                <a:extLst>
                  <a:ext uri="{FF2B5EF4-FFF2-40B4-BE49-F238E27FC236}">
                    <a16:creationId xmlns:a16="http://schemas.microsoft.com/office/drawing/2014/main" id="{9255E406-C343-4C35-BAA0-F2843E975429}"/>
                  </a:ext>
                </a:extLst>
              </p:cNvPr>
              <p:cNvPicPr>
                <a:picLocks noChangeAspect="1"/>
              </p:cNvPicPr>
              <p:nvPr/>
            </p:nvPicPr>
            <p:blipFill rotWithShape="1">
              <a:blip r:embed="rId8">
                <a:extLst>
                  <a:ext uri="{28A0092B-C50C-407E-A947-70E740481C1C}">
                    <a14:useLocalDpi xmlns:a14="http://schemas.microsoft.com/office/drawing/2010/main" val="0"/>
                  </a:ext>
                </a:extLst>
              </a:blip>
              <a:srcRect l="23269" t="7290" r="20037" b="16801"/>
              <a:stretch/>
            </p:blipFill>
            <p:spPr>
              <a:xfrm>
                <a:off x="22931813" y="23276961"/>
                <a:ext cx="3640976" cy="3640977"/>
              </a:xfrm>
              <a:prstGeom prst="rect">
                <a:avLst/>
              </a:prstGeom>
            </p:spPr>
          </p:pic>
          <p:grpSp>
            <p:nvGrpSpPr>
              <p:cNvPr id="319" name="Group 318">
                <a:extLst>
                  <a:ext uri="{FF2B5EF4-FFF2-40B4-BE49-F238E27FC236}">
                    <a16:creationId xmlns:a16="http://schemas.microsoft.com/office/drawing/2014/main" id="{AB9B95D0-5DE5-4F5A-B675-5D204F915746}"/>
                  </a:ext>
                </a:extLst>
              </p:cNvPr>
              <p:cNvGrpSpPr/>
              <p:nvPr/>
            </p:nvGrpSpPr>
            <p:grpSpPr>
              <a:xfrm>
                <a:off x="21590000" y="23236584"/>
                <a:ext cx="4998541" cy="4839530"/>
                <a:chOff x="21597710" y="12318547"/>
                <a:chExt cx="4998541" cy="4839530"/>
              </a:xfrm>
            </p:grpSpPr>
            <p:sp>
              <p:nvSpPr>
                <p:cNvPr id="320" name="TextBox 319">
                  <a:extLst>
                    <a:ext uri="{FF2B5EF4-FFF2-40B4-BE49-F238E27FC236}">
                      <a16:creationId xmlns:a16="http://schemas.microsoft.com/office/drawing/2014/main" id="{6EC59317-56D8-4138-868C-BFD6FBDE7C0D}"/>
                    </a:ext>
                  </a:extLst>
                </p:cNvPr>
                <p:cNvSpPr txBox="1"/>
                <p:nvPr/>
              </p:nvSpPr>
              <p:spPr>
                <a:xfrm>
                  <a:off x="21933992" y="12318547"/>
                  <a:ext cx="1008847" cy="354071"/>
                </a:xfrm>
                <a:prstGeom prst="rect">
                  <a:avLst/>
                </a:prstGeom>
                <a:noFill/>
              </p:spPr>
              <p:txBody>
                <a:bodyPr wrap="square" rtlCol="0">
                  <a:spAutoFit/>
                </a:bodyPr>
                <a:lstStyle/>
                <a:p>
                  <a:pPr algn="r"/>
                  <a:r>
                    <a:rPr lang="en-CA" sz="1701" dirty="0"/>
                    <a:t>Airplane</a:t>
                  </a:r>
                  <a:endParaRPr lang="en-US" sz="1701" dirty="0"/>
                </a:p>
              </p:txBody>
            </p:sp>
            <p:sp>
              <p:nvSpPr>
                <p:cNvPr id="321" name="TextBox 320">
                  <a:extLst>
                    <a:ext uri="{FF2B5EF4-FFF2-40B4-BE49-F238E27FC236}">
                      <a16:creationId xmlns:a16="http://schemas.microsoft.com/office/drawing/2014/main" id="{7B4CFD2E-54C3-4D77-9792-2ECF8B279287}"/>
                    </a:ext>
                  </a:extLst>
                </p:cNvPr>
                <p:cNvSpPr txBox="1"/>
                <p:nvPr/>
              </p:nvSpPr>
              <p:spPr>
                <a:xfrm>
                  <a:off x="21662124" y="13422709"/>
                  <a:ext cx="577530" cy="1456348"/>
                </a:xfrm>
                <a:prstGeom prst="rect">
                  <a:avLst/>
                </a:prstGeom>
                <a:noFill/>
              </p:spPr>
              <p:txBody>
                <a:bodyPr vert="vert270" wrap="square" rtlCol="0">
                  <a:spAutoFit/>
                </a:bodyPr>
                <a:lstStyle/>
                <a:p>
                  <a:pPr algn="ctr"/>
                  <a:r>
                    <a:rPr lang="en-CA" sz="2553" dirty="0"/>
                    <a:t>True Label</a:t>
                  </a:r>
                  <a:endParaRPr lang="en-US" sz="2553" dirty="0"/>
                </a:p>
              </p:txBody>
            </p:sp>
            <p:sp>
              <p:nvSpPr>
                <p:cNvPr id="322" name="TextBox 321">
                  <a:extLst>
                    <a:ext uri="{FF2B5EF4-FFF2-40B4-BE49-F238E27FC236}">
                      <a16:creationId xmlns:a16="http://schemas.microsoft.com/office/drawing/2014/main" id="{22F1119C-51A0-4530-A622-BDD1796C967F}"/>
                    </a:ext>
                  </a:extLst>
                </p:cNvPr>
                <p:cNvSpPr txBox="1"/>
                <p:nvPr/>
              </p:nvSpPr>
              <p:spPr>
                <a:xfrm>
                  <a:off x="23625037" y="16592377"/>
                  <a:ext cx="2254527" cy="485197"/>
                </a:xfrm>
                <a:prstGeom prst="rect">
                  <a:avLst/>
                </a:prstGeom>
                <a:noFill/>
              </p:spPr>
              <p:txBody>
                <a:bodyPr wrap="square" rtlCol="0">
                  <a:spAutoFit/>
                </a:bodyPr>
                <a:lstStyle/>
                <a:p>
                  <a:pPr algn="ctr"/>
                  <a:r>
                    <a:rPr lang="en-CA" sz="2553" dirty="0"/>
                    <a:t>Predicted Label</a:t>
                  </a:r>
                  <a:endParaRPr lang="en-US" sz="2553" dirty="0"/>
                </a:p>
              </p:txBody>
            </p:sp>
            <p:sp>
              <p:nvSpPr>
                <p:cNvPr id="323" name="TextBox 322">
                  <a:extLst>
                    <a:ext uri="{FF2B5EF4-FFF2-40B4-BE49-F238E27FC236}">
                      <a16:creationId xmlns:a16="http://schemas.microsoft.com/office/drawing/2014/main" id="{0D676CCA-21F1-44AA-AB68-8E89F1179A6E}"/>
                    </a:ext>
                  </a:extLst>
                </p:cNvPr>
                <p:cNvSpPr txBox="1"/>
                <p:nvPr/>
              </p:nvSpPr>
              <p:spPr>
                <a:xfrm>
                  <a:off x="21597710" y="12688866"/>
                  <a:ext cx="1345129" cy="354071"/>
                </a:xfrm>
                <a:prstGeom prst="rect">
                  <a:avLst/>
                </a:prstGeom>
                <a:noFill/>
              </p:spPr>
              <p:txBody>
                <a:bodyPr wrap="square" rtlCol="0">
                  <a:spAutoFit/>
                </a:bodyPr>
                <a:lstStyle/>
                <a:p>
                  <a:pPr algn="r"/>
                  <a:r>
                    <a:rPr lang="en-CA" sz="1701" dirty="0"/>
                    <a:t>Automobile</a:t>
                  </a:r>
                  <a:endParaRPr lang="en-US" sz="1701" dirty="0"/>
                </a:p>
              </p:txBody>
            </p:sp>
            <p:sp>
              <p:nvSpPr>
                <p:cNvPr id="324" name="TextBox 323">
                  <a:extLst>
                    <a:ext uri="{FF2B5EF4-FFF2-40B4-BE49-F238E27FC236}">
                      <a16:creationId xmlns:a16="http://schemas.microsoft.com/office/drawing/2014/main" id="{DF22DE44-711F-429A-A985-AEFE135EA129}"/>
                    </a:ext>
                  </a:extLst>
                </p:cNvPr>
                <p:cNvSpPr txBox="1"/>
                <p:nvPr/>
              </p:nvSpPr>
              <p:spPr>
                <a:xfrm>
                  <a:off x="21597710" y="13053479"/>
                  <a:ext cx="1345129" cy="354071"/>
                </a:xfrm>
                <a:prstGeom prst="rect">
                  <a:avLst/>
                </a:prstGeom>
                <a:noFill/>
              </p:spPr>
              <p:txBody>
                <a:bodyPr wrap="square" rtlCol="0">
                  <a:spAutoFit/>
                </a:bodyPr>
                <a:lstStyle/>
                <a:p>
                  <a:pPr algn="r"/>
                  <a:r>
                    <a:rPr lang="en-CA" sz="1701" dirty="0"/>
                    <a:t>Bird</a:t>
                  </a:r>
                  <a:endParaRPr lang="en-US" sz="1701" dirty="0"/>
                </a:p>
              </p:txBody>
            </p:sp>
            <p:sp>
              <p:nvSpPr>
                <p:cNvPr id="325" name="TextBox 324">
                  <a:extLst>
                    <a:ext uri="{FF2B5EF4-FFF2-40B4-BE49-F238E27FC236}">
                      <a16:creationId xmlns:a16="http://schemas.microsoft.com/office/drawing/2014/main" id="{E147CE98-F1D2-4C70-B0C6-CDF171494711}"/>
                    </a:ext>
                  </a:extLst>
                </p:cNvPr>
                <p:cNvSpPr txBox="1"/>
                <p:nvPr/>
              </p:nvSpPr>
              <p:spPr>
                <a:xfrm>
                  <a:off x="21597710" y="13431057"/>
                  <a:ext cx="1345129" cy="354071"/>
                </a:xfrm>
                <a:prstGeom prst="rect">
                  <a:avLst/>
                </a:prstGeom>
                <a:noFill/>
              </p:spPr>
              <p:txBody>
                <a:bodyPr wrap="square" rtlCol="0">
                  <a:spAutoFit/>
                </a:bodyPr>
                <a:lstStyle/>
                <a:p>
                  <a:pPr algn="r"/>
                  <a:r>
                    <a:rPr lang="en-CA" sz="1701" dirty="0"/>
                    <a:t>Cat</a:t>
                  </a:r>
                  <a:endParaRPr lang="en-US" sz="1701" dirty="0"/>
                </a:p>
              </p:txBody>
            </p:sp>
            <p:sp>
              <p:nvSpPr>
                <p:cNvPr id="326" name="TextBox 325">
                  <a:extLst>
                    <a:ext uri="{FF2B5EF4-FFF2-40B4-BE49-F238E27FC236}">
                      <a16:creationId xmlns:a16="http://schemas.microsoft.com/office/drawing/2014/main" id="{9D1423C5-661C-411E-87EB-F3F844D26E0A}"/>
                    </a:ext>
                  </a:extLst>
                </p:cNvPr>
                <p:cNvSpPr txBox="1"/>
                <p:nvPr/>
              </p:nvSpPr>
              <p:spPr>
                <a:xfrm>
                  <a:off x="21597710" y="13777619"/>
                  <a:ext cx="1345129" cy="354071"/>
                </a:xfrm>
                <a:prstGeom prst="rect">
                  <a:avLst/>
                </a:prstGeom>
                <a:noFill/>
              </p:spPr>
              <p:txBody>
                <a:bodyPr wrap="square" rtlCol="0">
                  <a:spAutoFit/>
                </a:bodyPr>
                <a:lstStyle/>
                <a:p>
                  <a:pPr algn="r"/>
                  <a:r>
                    <a:rPr lang="en-CA" sz="1701" dirty="0"/>
                    <a:t>Deer</a:t>
                  </a:r>
                  <a:endParaRPr lang="en-US" sz="1701" dirty="0"/>
                </a:p>
              </p:txBody>
            </p:sp>
            <p:sp>
              <p:nvSpPr>
                <p:cNvPr id="327" name="TextBox 326">
                  <a:extLst>
                    <a:ext uri="{FF2B5EF4-FFF2-40B4-BE49-F238E27FC236}">
                      <a16:creationId xmlns:a16="http://schemas.microsoft.com/office/drawing/2014/main" id="{186788FE-AF5E-4CBA-88A4-5E62079EED15}"/>
                    </a:ext>
                  </a:extLst>
                </p:cNvPr>
                <p:cNvSpPr txBox="1"/>
                <p:nvPr/>
              </p:nvSpPr>
              <p:spPr>
                <a:xfrm>
                  <a:off x="22121400" y="14146707"/>
                  <a:ext cx="821439" cy="354071"/>
                </a:xfrm>
                <a:prstGeom prst="rect">
                  <a:avLst/>
                </a:prstGeom>
                <a:noFill/>
              </p:spPr>
              <p:txBody>
                <a:bodyPr wrap="square" rtlCol="0">
                  <a:spAutoFit/>
                </a:bodyPr>
                <a:lstStyle/>
                <a:p>
                  <a:pPr algn="r"/>
                  <a:r>
                    <a:rPr lang="en-CA" sz="1701" dirty="0"/>
                    <a:t>Dog</a:t>
                  </a:r>
                  <a:endParaRPr lang="en-US" sz="1701" dirty="0"/>
                </a:p>
              </p:txBody>
            </p:sp>
            <p:sp>
              <p:nvSpPr>
                <p:cNvPr id="328" name="TextBox 327">
                  <a:extLst>
                    <a:ext uri="{FF2B5EF4-FFF2-40B4-BE49-F238E27FC236}">
                      <a16:creationId xmlns:a16="http://schemas.microsoft.com/office/drawing/2014/main" id="{B0A3BE37-BC71-4F71-839B-BCE6073BB1C5}"/>
                    </a:ext>
                  </a:extLst>
                </p:cNvPr>
                <p:cNvSpPr txBox="1"/>
                <p:nvPr/>
              </p:nvSpPr>
              <p:spPr>
                <a:xfrm>
                  <a:off x="21597710" y="14513977"/>
                  <a:ext cx="1345129" cy="354071"/>
                </a:xfrm>
                <a:prstGeom prst="rect">
                  <a:avLst/>
                </a:prstGeom>
                <a:noFill/>
              </p:spPr>
              <p:txBody>
                <a:bodyPr wrap="square" rtlCol="0">
                  <a:spAutoFit/>
                </a:bodyPr>
                <a:lstStyle/>
                <a:p>
                  <a:pPr algn="r"/>
                  <a:r>
                    <a:rPr lang="en-CA" sz="1701" dirty="0"/>
                    <a:t>Frog</a:t>
                  </a:r>
                  <a:endParaRPr lang="en-US" sz="1701" dirty="0"/>
                </a:p>
              </p:txBody>
            </p:sp>
            <p:sp>
              <p:nvSpPr>
                <p:cNvPr id="329" name="TextBox 328">
                  <a:extLst>
                    <a:ext uri="{FF2B5EF4-FFF2-40B4-BE49-F238E27FC236}">
                      <a16:creationId xmlns:a16="http://schemas.microsoft.com/office/drawing/2014/main" id="{333C52EC-B683-424A-8730-1C9164641F8E}"/>
                    </a:ext>
                  </a:extLst>
                </p:cNvPr>
                <p:cNvSpPr txBox="1"/>
                <p:nvPr/>
              </p:nvSpPr>
              <p:spPr>
                <a:xfrm>
                  <a:off x="21597710" y="14883040"/>
                  <a:ext cx="1345129" cy="354071"/>
                </a:xfrm>
                <a:prstGeom prst="rect">
                  <a:avLst/>
                </a:prstGeom>
                <a:noFill/>
              </p:spPr>
              <p:txBody>
                <a:bodyPr wrap="square" rtlCol="0">
                  <a:spAutoFit/>
                </a:bodyPr>
                <a:lstStyle/>
                <a:p>
                  <a:pPr algn="r"/>
                  <a:r>
                    <a:rPr lang="en-CA" sz="1701" dirty="0"/>
                    <a:t>Horse</a:t>
                  </a:r>
                  <a:endParaRPr lang="en-US" sz="1701" dirty="0"/>
                </a:p>
              </p:txBody>
            </p:sp>
            <p:sp>
              <p:nvSpPr>
                <p:cNvPr id="330" name="TextBox 329">
                  <a:extLst>
                    <a:ext uri="{FF2B5EF4-FFF2-40B4-BE49-F238E27FC236}">
                      <a16:creationId xmlns:a16="http://schemas.microsoft.com/office/drawing/2014/main" id="{50C9114A-7A8B-4038-B8C8-878ADC752B56}"/>
                    </a:ext>
                  </a:extLst>
                </p:cNvPr>
                <p:cNvSpPr txBox="1"/>
                <p:nvPr/>
              </p:nvSpPr>
              <p:spPr>
                <a:xfrm>
                  <a:off x="21597710" y="15238752"/>
                  <a:ext cx="1345129" cy="354071"/>
                </a:xfrm>
                <a:prstGeom prst="rect">
                  <a:avLst/>
                </a:prstGeom>
                <a:noFill/>
              </p:spPr>
              <p:txBody>
                <a:bodyPr wrap="square" rtlCol="0">
                  <a:spAutoFit/>
                </a:bodyPr>
                <a:lstStyle/>
                <a:p>
                  <a:pPr algn="r"/>
                  <a:r>
                    <a:rPr lang="en-CA" sz="1701" dirty="0"/>
                    <a:t>Ship</a:t>
                  </a:r>
                  <a:endParaRPr lang="en-US" sz="1701" dirty="0"/>
                </a:p>
              </p:txBody>
            </p:sp>
            <p:sp>
              <p:nvSpPr>
                <p:cNvPr id="331" name="TextBox 330">
                  <a:extLst>
                    <a:ext uri="{FF2B5EF4-FFF2-40B4-BE49-F238E27FC236}">
                      <a16:creationId xmlns:a16="http://schemas.microsoft.com/office/drawing/2014/main" id="{E6DA5D1D-159A-4D51-B956-2D7FB1204F05}"/>
                    </a:ext>
                  </a:extLst>
                </p:cNvPr>
                <p:cNvSpPr txBox="1"/>
                <p:nvPr/>
              </p:nvSpPr>
              <p:spPr>
                <a:xfrm>
                  <a:off x="21597710" y="15598216"/>
                  <a:ext cx="1345129" cy="354071"/>
                </a:xfrm>
                <a:prstGeom prst="rect">
                  <a:avLst/>
                </a:prstGeom>
                <a:noFill/>
              </p:spPr>
              <p:txBody>
                <a:bodyPr wrap="square" rtlCol="0">
                  <a:spAutoFit/>
                </a:bodyPr>
                <a:lstStyle/>
                <a:p>
                  <a:pPr algn="r"/>
                  <a:r>
                    <a:rPr lang="en-CA" sz="1701" dirty="0"/>
                    <a:t>Truck</a:t>
                  </a:r>
                  <a:endParaRPr lang="en-US" sz="1701" dirty="0"/>
                </a:p>
              </p:txBody>
            </p:sp>
            <p:sp>
              <p:nvSpPr>
                <p:cNvPr id="332" name="TextBox 331">
                  <a:extLst>
                    <a:ext uri="{FF2B5EF4-FFF2-40B4-BE49-F238E27FC236}">
                      <a16:creationId xmlns:a16="http://schemas.microsoft.com/office/drawing/2014/main" id="{488237CF-D65B-4D58-BDA7-87674913BD02}"/>
                    </a:ext>
                  </a:extLst>
                </p:cNvPr>
                <p:cNvSpPr txBox="1"/>
                <p:nvPr/>
              </p:nvSpPr>
              <p:spPr>
                <a:xfrm>
                  <a:off x="22889255" y="15980147"/>
                  <a:ext cx="446404" cy="1094654"/>
                </a:xfrm>
                <a:prstGeom prst="rect">
                  <a:avLst/>
                </a:prstGeom>
                <a:noFill/>
              </p:spPr>
              <p:txBody>
                <a:bodyPr vert="vert270" wrap="square" rtlCol="0" anchor="ctr" anchorCtr="0">
                  <a:spAutoFit/>
                </a:bodyPr>
                <a:lstStyle/>
                <a:p>
                  <a:pPr algn="r"/>
                  <a:r>
                    <a:rPr lang="en-CA" sz="1701" dirty="0"/>
                    <a:t>Airplane</a:t>
                  </a:r>
                  <a:endParaRPr lang="en-US" sz="1701" dirty="0"/>
                </a:p>
              </p:txBody>
            </p:sp>
            <p:sp>
              <p:nvSpPr>
                <p:cNvPr id="333" name="TextBox 332">
                  <a:extLst>
                    <a:ext uri="{FF2B5EF4-FFF2-40B4-BE49-F238E27FC236}">
                      <a16:creationId xmlns:a16="http://schemas.microsoft.com/office/drawing/2014/main" id="{A9E5BC93-1A68-4225-B61E-2D372BCB50D4}"/>
                    </a:ext>
                  </a:extLst>
                </p:cNvPr>
                <p:cNvSpPr txBox="1"/>
                <p:nvPr/>
              </p:nvSpPr>
              <p:spPr>
                <a:xfrm>
                  <a:off x="23248902" y="15980147"/>
                  <a:ext cx="446404" cy="1177930"/>
                </a:xfrm>
                <a:prstGeom prst="rect">
                  <a:avLst/>
                </a:prstGeom>
                <a:noFill/>
              </p:spPr>
              <p:txBody>
                <a:bodyPr vert="vert270" wrap="square" rtlCol="0" anchor="ctr" anchorCtr="0">
                  <a:spAutoFit/>
                </a:bodyPr>
                <a:lstStyle/>
                <a:p>
                  <a:pPr algn="r"/>
                  <a:r>
                    <a:rPr lang="en-CA" sz="1701" dirty="0"/>
                    <a:t>Automobile</a:t>
                  </a:r>
                  <a:endParaRPr lang="en-US" sz="1701" dirty="0"/>
                </a:p>
              </p:txBody>
            </p:sp>
            <p:sp>
              <p:nvSpPr>
                <p:cNvPr id="334" name="TextBox 333">
                  <a:extLst>
                    <a:ext uri="{FF2B5EF4-FFF2-40B4-BE49-F238E27FC236}">
                      <a16:creationId xmlns:a16="http://schemas.microsoft.com/office/drawing/2014/main" id="{E07CDA54-529E-457F-9608-868E28C4F6C8}"/>
                    </a:ext>
                  </a:extLst>
                </p:cNvPr>
                <p:cNvSpPr txBox="1"/>
                <p:nvPr/>
              </p:nvSpPr>
              <p:spPr>
                <a:xfrm>
                  <a:off x="23630679" y="15980147"/>
                  <a:ext cx="446404" cy="1094654"/>
                </a:xfrm>
                <a:prstGeom prst="rect">
                  <a:avLst/>
                </a:prstGeom>
                <a:noFill/>
              </p:spPr>
              <p:txBody>
                <a:bodyPr vert="vert270" wrap="square" rtlCol="0" anchor="ctr" anchorCtr="0">
                  <a:spAutoFit/>
                </a:bodyPr>
                <a:lstStyle/>
                <a:p>
                  <a:pPr algn="r"/>
                  <a:r>
                    <a:rPr lang="en-CA" sz="1701" dirty="0"/>
                    <a:t>Bird</a:t>
                  </a:r>
                  <a:endParaRPr lang="en-US" sz="1701" dirty="0"/>
                </a:p>
              </p:txBody>
            </p:sp>
            <p:sp>
              <p:nvSpPr>
                <p:cNvPr id="335" name="TextBox 334">
                  <a:extLst>
                    <a:ext uri="{FF2B5EF4-FFF2-40B4-BE49-F238E27FC236}">
                      <a16:creationId xmlns:a16="http://schemas.microsoft.com/office/drawing/2014/main" id="{4CD03D94-FF6D-4CEB-94FD-C3EC43BC7E9E}"/>
                    </a:ext>
                  </a:extLst>
                </p:cNvPr>
                <p:cNvSpPr txBox="1"/>
                <p:nvPr/>
              </p:nvSpPr>
              <p:spPr>
                <a:xfrm>
                  <a:off x="23986860" y="15980147"/>
                  <a:ext cx="446404" cy="511993"/>
                </a:xfrm>
                <a:prstGeom prst="rect">
                  <a:avLst/>
                </a:prstGeom>
                <a:noFill/>
              </p:spPr>
              <p:txBody>
                <a:bodyPr vert="vert270" wrap="square" rtlCol="0" anchor="ctr" anchorCtr="0">
                  <a:spAutoFit/>
                </a:bodyPr>
                <a:lstStyle/>
                <a:p>
                  <a:pPr algn="r"/>
                  <a:r>
                    <a:rPr lang="en-CA" sz="1701" dirty="0"/>
                    <a:t>Cat</a:t>
                  </a:r>
                  <a:endParaRPr lang="en-US" sz="1701" dirty="0"/>
                </a:p>
              </p:txBody>
            </p:sp>
            <p:sp>
              <p:nvSpPr>
                <p:cNvPr id="336" name="TextBox 335">
                  <a:extLst>
                    <a:ext uri="{FF2B5EF4-FFF2-40B4-BE49-F238E27FC236}">
                      <a16:creationId xmlns:a16="http://schemas.microsoft.com/office/drawing/2014/main" id="{485F0682-D42B-4258-A6B5-40AF7A00FADD}"/>
                    </a:ext>
                  </a:extLst>
                </p:cNvPr>
                <p:cNvSpPr txBox="1"/>
                <p:nvPr/>
              </p:nvSpPr>
              <p:spPr>
                <a:xfrm>
                  <a:off x="24355670" y="15980147"/>
                  <a:ext cx="446404" cy="706964"/>
                </a:xfrm>
                <a:prstGeom prst="rect">
                  <a:avLst/>
                </a:prstGeom>
                <a:noFill/>
              </p:spPr>
              <p:txBody>
                <a:bodyPr vert="vert270" wrap="square" rtlCol="0" anchor="ctr" anchorCtr="0">
                  <a:spAutoFit/>
                </a:bodyPr>
                <a:lstStyle/>
                <a:p>
                  <a:pPr algn="r"/>
                  <a:r>
                    <a:rPr lang="en-CA" sz="1701" dirty="0"/>
                    <a:t>Deer</a:t>
                  </a:r>
                  <a:endParaRPr lang="en-US" sz="1701" dirty="0"/>
                </a:p>
              </p:txBody>
            </p:sp>
            <p:sp>
              <p:nvSpPr>
                <p:cNvPr id="337" name="TextBox 336">
                  <a:extLst>
                    <a:ext uri="{FF2B5EF4-FFF2-40B4-BE49-F238E27FC236}">
                      <a16:creationId xmlns:a16="http://schemas.microsoft.com/office/drawing/2014/main" id="{12ACC5C6-F46A-4BA7-9658-CC6019627A72}"/>
                    </a:ext>
                  </a:extLst>
                </p:cNvPr>
                <p:cNvSpPr txBox="1"/>
                <p:nvPr/>
              </p:nvSpPr>
              <p:spPr>
                <a:xfrm>
                  <a:off x="24711850" y="15980147"/>
                  <a:ext cx="446404" cy="1094654"/>
                </a:xfrm>
                <a:prstGeom prst="rect">
                  <a:avLst/>
                </a:prstGeom>
                <a:noFill/>
              </p:spPr>
              <p:txBody>
                <a:bodyPr vert="vert270" wrap="square" rtlCol="0" anchor="ctr" anchorCtr="0">
                  <a:spAutoFit/>
                </a:bodyPr>
                <a:lstStyle/>
                <a:p>
                  <a:pPr algn="r"/>
                  <a:r>
                    <a:rPr lang="en-CA" sz="1701" dirty="0"/>
                    <a:t>Dog</a:t>
                  </a:r>
                  <a:endParaRPr lang="en-US" sz="1701" dirty="0"/>
                </a:p>
              </p:txBody>
            </p:sp>
            <p:sp>
              <p:nvSpPr>
                <p:cNvPr id="338" name="TextBox 337">
                  <a:extLst>
                    <a:ext uri="{FF2B5EF4-FFF2-40B4-BE49-F238E27FC236}">
                      <a16:creationId xmlns:a16="http://schemas.microsoft.com/office/drawing/2014/main" id="{E9AF3A3E-5EEA-4659-A7DE-CF52B5B88EEE}"/>
                    </a:ext>
                  </a:extLst>
                </p:cNvPr>
                <p:cNvSpPr txBox="1"/>
                <p:nvPr/>
              </p:nvSpPr>
              <p:spPr>
                <a:xfrm>
                  <a:off x="25081145" y="15980147"/>
                  <a:ext cx="446404" cy="1094654"/>
                </a:xfrm>
                <a:prstGeom prst="rect">
                  <a:avLst/>
                </a:prstGeom>
                <a:noFill/>
              </p:spPr>
              <p:txBody>
                <a:bodyPr vert="vert270" wrap="square" rtlCol="0" anchor="ctr" anchorCtr="0">
                  <a:spAutoFit/>
                </a:bodyPr>
                <a:lstStyle/>
                <a:p>
                  <a:pPr algn="r"/>
                  <a:r>
                    <a:rPr lang="en-CA" sz="1701" dirty="0"/>
                    <a:t>Frog</a:t>
                  </a:r>
                  <a:endParaRPr lang="en-US" sz="1701" dirty="0"/>
                </a:p>
              </p:txBody>
            </p:sp>
            <p:sp>
              <p:nvSpPr>
                <p:cNvPr id="339" name="TextBox 338">
                  <a:extLst>
                    <a:ext uri="{FF2B5EF4-FFF2-40B4-BE49-F238E27FC236}">
                      <a16:creationId xmlns:a16="http://schemas.microsoft.com/office/drawing/2014/main" id="{0017BC97-4BD9-4540-A76B-7AE54B4DFD50}"/>
                    </a:ext>
                  </a:extLst>
                </p:cNvPr>
                <p:cNvSpPr txBox="1"/>
                <p:nvPr/>
              </p:nvSpPr>
              <p:spPr>
                <a:xfrm>
                  <a:off x="25441800" y="15980147"/>
                  <a:ext cx="446404" cy="1094654"/>
                </a:xfrm>
                <a:prstGeom prst="rect">
                  <a:avLst/>
                </a:prstGeom>
                <a:noFill/>
              </p:spPr>
              <p:txBody>
                <a:bodyPr vert="vert270" wrap="square" rtlCol="0" anchor="ctr" anchorCtr="0">
                  <a:spAutoFit/>
                </a:bodyPr>
                <a:lstStyle/>
                <a:p>
                  <a:pPr algn="r"/>
                  <a:r>
                    <a:rPr lang="en-CA" sz="1701" dirty="0"/>
                    <a:t>Horse</a:t>
                  </a:r>
                  <a:endParaRPr lang="en-US" sz="1701" dirty="0"/>
                </a:p>
              </p:txBody>
            </p:sp>
            <p:sp>
              <p:nvSpPr>
                <p:cNvPr id="340" name="TextBox 339">
                  <a:extLst>
                    <a:ext uri="{FF2B5EF4-FFF2-40B4-BE49-F238E27FC236}">
                      <a16:creationId xmlns:a16="http://schemas.microsoft.com/office/drawing/2014/main" id="{D339829F-7F13-4086-AA1B-017FE2C1F291}"/>
                    </a:ext>
                  </a:extLst>
                </p:cNvPr>
                <p:cNvSpPr txBox="1"/>
                <p:nvPr/>
              </p:nvSpPr>
              <p:spPr>
                <a:xfrm>
                  <a:off x="25788493" y="15980147"/>
                  <a:ext cx="446404" cy="1094654"/>
                </a:xfrm>
                <a:prstGeom prst="rect">
                  <a:avLst/>
                </a:prstGeom>
                <a:noFill/>
              </p:spPr>
              <p:txBody>
                <a:bodyPr vert="vert270" wrap="square" rtlCol="0" anchor="ctr" anchorCtr="0">
                  <a:spAutoFit/>
                </a:bodyPr>
                <a:lstStyle/>
                <a:p>
                  <a:pPr algn="r"/>
                  <a:r>
                    <a:rPr lang="en-CA" sz="1701" dirty="0"/>
                    <a:t>Ship</a:t>
                  </a:r>
                  <a:endParaRPr lang="en-US" sz="1701" dirty="0"/>
                </a:p>
              </p:txBody>
            </p:sp>
            <p:sp>
              <p:nvSpPr>
                <p:cNvPr id="341" name="TextBox 340">
                  <a:extLst>
                    <a:ext uri="{FF2B5EF4-FFF2-40B4-BE49-F238E27FC236}">
                      <a16:creationId xmlns:a16="http://schemas.microsoft.com/office/drawing/2014/main" id="{ED639628-0036-44AD-B7ED-C8CA848953CD}"/>
                    </a:ext>
                  </a:extLst>
                </p:cNvPr>
                <p:cNvSpPr txBox="1"/>
                <p:nvPr/>
              </p:nvSpPr>
              <p:spPr>
                <a:xfrm>
                  <a:off x="26149847" y="15980147"/>
                  <a:ext cx="446404" cy="1094654"/>
                </a:xfrm>
                <a:prstGeom prst="rect">
                  <a:avLst/>
                </a:prstGeom>
                <a:noFill/>
              </p:spPr>
              <p:txBody>
                <a:bodyPr vert="vert270" wrap="square" rtlCol="0" anchor="ctr" anchorCtr="0">
                  <a:spAutoFit/>
                </a:bodyPr>
                <a:lstStyle/>
                <a:p>
                  <a:pPr algn="r"/>
                  <a:r>
                    <a:rPr lang="en-CA" sz="1701" dirty="0"/>
                    <a:t>Truck</a:t>
                  </a:r>
                  <a:endParaRPr lang="en-US" sz="1701" dirty="0"/>
                </a:p>
              </p:txBody>
            </p:sp>
          </p:grpSp>
        </p:grpSp>
      </p:grpSp>
      <p:grpSp>
        <p:nvGrpSpPr>
          <p:cNvPr id="49" name="Group 48">
            <a:extLst>
              <a:ext uri="{FF2B5EF4-FFF2-40B4-BE49-F238E27FC236}">
                <a16:creationId xmlns:a16="http://schemas.microsoft.com/office/drawing/2014/main" id="{E5C87194-1897-4CDC-825D-4C75DADE5274}"/>
              </a:ext>
            </a:extLst>
          </p:cNvPr>
          <p:cNvGrpSpPr/>
          <p:nvPr/>
        </p:nvGrpSpPr>
        <p:grpSpPr>
          <a:xfrm>
            <a:off x="20763294" y="28154776"/>
            <a:ext cx="7978014" cy="5572622"/>
            <a:chOff x="20763294" y="28154776"/>
            <a:chExt cx="7978014" cy="5572622"/>
          </a:xfrm>
        </p:grpSpPr>
        <p:sp>
          <p:nvSpPr>
            <p:cNvPr id="249" name="Text Placeholder 3">
              <a:extLst>
                <a:ext uri="{FF2B5EF4-FFF2-40B4-BE49-F238E27FC236}">
                  <a16:creationId xmlns:a16="http://schemas.microsoft.com/office/drawing/2014/main" id="{519A586D-F93B-489A-955D-04A5B95E8C2D}"/>
                </a:ext>
              </a:extLst>
            </p:cNvPr>
            <p:cNvSpPr txBox="1">
              <a:spLocks/>
            </p:cNvSpPr>
            <p:nvPr/>
          </p:nvSpPr>
          <p:spPr>
            <a:xfrm>
              <a:off x="20763294" y="28154776"/>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CA" sz="3148" u="none" dirty="0"/>
                <a:t>SVM 1 vs All</a:t>
              </a:r>
              <a:endParaRPr lang="en-US" sz="3148" u="none" dirty="0"/>
            </a:p>
          </p:txBody>
        </p:sp>
        <p:grpSp>
          <p:nvGrpSpPr>
            <p:cNvPr id="48" name="Group 47">
              <a:extLst>
                <a:ext uri="{FF2B5EF4-FFF2-40B4-BE49-F238E27FC236}">
                  <a16:creationId xmlns:a16="http://schemas.microsoft.com/office/drawing/2014/main" id="{EEE65910-37F2-4435-914D-3818D620910F}"/>
                </a:ext>
              </a:extLst>
            </p:cNvPr>
            <p:cNvGrpSpPr/>
            <p:nvPr/>
          </p:nvGrpSpPr>
          <p:grpSpPr>
            <a:xfrm>
              <a:off x="21590000" y="28887868"/>
              <a:ext cx="4998541" cy="4839530"/>
              <a:chOff x="21590000" y="29134613"/>
              <a:chExt cx="4998541" cy="4839530"/>
            </a:xfrm>
          </p:grpSpPr>
          <p:pic>
            <p:nvPicPr>
              <p:cNvPr id="105" name="Image 104">
                <a:extLst>
                  <a:ext uri="{FF2B5EF4-FFF2-40B4-BE49-F238E27FC236}">
                    <a16:creationId xmlns:a16="http://schemas.microsoft.com/office/drawing/2014/main" id="{6C85B311-2293-4B2E-9934-25CDFA2F6219}"/>
                  </a:ext>
                </a:extLst>
              </p:cNvPr>
              <p:cNvPicPr>
                <a:picLocks noChangeAspect="1"/>
              </p:cNvPicPr>
              <p:nvPr/>
            </p:nvPicPr>
            <p:blipFill rotWithShape="1">
              <a:blip r:embed="rId9">
                <a:extLst>
                  <a:ext uri="{28A0092B-C50C-407E-A947-70E740481C1C}">
                    <a14:useLocalDpi xmlns:a14="http://schemas.microsoft.com/office/drawing/2010/main" val="0"/>
                  </a:ext>
                </a:extLst>
              </a:blip>
              <a:srcRect l="23274" t="7284" r="20023" b="16724"/>
              <a:stretch/>
            </p:blipFill>
            <p:spPr>
              <a:xfrm>
                <a:off x="22931813" y="29161962"/>
                <a:ext cx="3640976" cy="3644473"/>
              </a:xfrm>
              <a:prstGeom prst="rect">
                <a:avLst/>
              </a:prstGeom>
            </p:spPr>
          </p:pic>
          <p:grpSp>
            <p:nvGrpSpPr>
              <p:cNvPr id="342" name="Group 341">
                <a:extLst>
                  <a:ext uri="{FF2B5EF4-FFF2-40B4-BE49-F238E27FC236}">
                    <a16:creationId xmlns:a16="http://schemas.microsoft.com/office/drawing/2014/main" id="{F7F024FF-2907-494C-868B-DDA3A2437919}"/>
                  </a:ext>
                </a:extLst>
              </p:cNvPr>
              <p:cNvGrpSpPr/>
              <p:nvPr/>
            </p:nvGrpSpPr>
            <p:grpSpPr>
              <a:xfrm>
                <a:off x="21590000" y="29134613"/>
                <a:ext cx="4998541" cy="4839530"/>
                <a:chOff x="21597710" y="12318547"/>
                <a:chExt cx="4998541" cy="4839530"/>
              </a:xfrm>
            </p:grpSpPr>
            <p:sp>
              <p:nvSpPr>
                <p:cNvPr id="343" name="TextBox 342">
                  <a:extLst>
                    <a:ext uri="{FF2B5EF4-FFF2-40B4-BE49-F238E27FC236}">
                      <a16:creationId xmlns:a16="http://schemas.microsoft.com/office/drawing/2014/main" id="{B7DDB07F-0E16-476E-8A12-E0BFE7B407E6}"/>
                    </a:ext>
                  </a:extLst>
                </p:cNvPr>
                <p:cNvSpPr txBox="1"/>
                <p:nvPr/>
              </p:nvSpPr>
              <p:spPr>
                <a:xfrm>
                  <a:off x="21933992" y="12318547"/>
                  <a:ext cx="1008847" cy="354071"/>
                </a:xfrm>
                <a:prstGeom prst="rect">
                  <a:avLst/>
                </a:prstGeom>
                <a:noFill/>
              </p:spPr>
              <p:txBody>
                <a:bodyPr wrap="square" rtlCol="0">
                  <a:spAutoFit/>
                </a:bodyPr>
                <a:lstStyle/>
                <a:p>
                  <a:pPr algn="r"/>
                  <a:r>
                    <a:rPr lang="en-CA" sz="1701" dirty="0"/>
                    <a:t>Airplane</a:t>
                  </a:r>
                  <a:endParaRPr lang="en-US" sz="1701" dirty="0"/>
                </a:p>
              </p:txBody>
            </p:sp>
            <p:sp>
              <p:nvSpPr>
                <p:cNvPr id="344" name="TextBox 343">
                  <a:extLst>
                    <a:ext uri="{FF2B5EF4-FFF2-40B4-BE49-F238E27FC236}">
                      <a16:creationId xmlns:a16="http://schemas.microsoft.com/office/drawing/2014/main" id="{68C077BC-7585-44E6-8F05-82CDDADDD4D3}"/>
                    </a:ext>
                  </a:extLst>
                </p:cNvPr>
                <p:cNvSpPr txBox="1"/>
                <p:nvPr/>
              </p:nvSpPr>
              <p:spPr>
                <a:xfrm>
                  <a:off x="21662124" y="13422709"/>
                  <a:ext cx="577530" cy="1456348"/>
                </a:xfrm>
                <a:prstGeom prst="rect">
                  <a:avLst/>
                </a:prstGeom>
                <a:noFill/>
              </p:spPr>
              <p:txBody>
                <a:bodyPr vert="vert270" wrap="square" rtlCol="0">
                  <a:spAutoFit/>
                </a:bodyPr>
                <a:lstStyle/>
                <a:p>
                  <a:pPr algn="ctr"/>
                  <a:r>
                    <a:rPr lang="en-CA" sz="2553" dirty="0"/>
                    <a:t>True Label</a:t>
                  </a:r>
                  <a:endParaRPr lang="en-US" sz="2553" dirty="0"/>
                </a:p>
              </p:txBody>
            </p:sp>
            <p:sp>
              <p:nvSpPr>
                <p:cNvPr id="345" name="TextBox 344">
                  <a:extLst>
                    <a:ext uri="{FF2B5EF4-FFF2-40B4-BE49-F238E27FC236}">
                      <a16:creationId xmlns:a16="http://schemas.microsoft.com/office/drawing/2014/main" id="{06B89144-78B3-4013-B06F-286B2A99F23F}"/>
                    </a:ext>
                  </a:extLst>
                </p:cNvPr>
                <p:cNvSpPr txBox="1"/>
                <p:nvPr/>
              </p:nvSpPr>
              <p:spPr>
                <a:xfrm>
                  <a:off x="23625037" y="16592377"/>
                  <a:ext cx="2254527" cy="485197"/>
                </a:xfrm>
                <a:prstGeom prst="rect">
                  <a:avLst/>
                </a:prstGeom>
                <a:noFill/>
              </p:spPr>
              <p:txBody>
                <a:bodyPr wrap="square" rtlCol="0">
                  <a:spAutoFit/>
                </a:bodyPr>
                <a:lstStyle/>
                <a:p>
                  <a:pPr algn="ctr"/>
                  <a:r>
                    <a:rPr lang="en-CA" sz="2553" dirty="0"/>
                    <a:t>Predicted Label</a:t>
                  </a:r>
                  <a:endParaRPr lang="en-US" sz="2553" dirty="0"/>
                </a:p>
              </p:txBody>
            </p:sp>
            <p:sp>
              <p:nvSpPr>
                <p:cNvPr id="346" name="TextBox 345">
                  <a:extLst>
                    <a:ext uri="{FF2B5EF4-FFF2-40B4-BE49-F238E27FC236}">
                      <a16:creationId xmlns:a16="http://schemas.microsoft.com/office/drawing/2014/main" id="{448A991F-2312-4B32-BB24-6663A010E874}"/>
                    </a:ext>
                  </a:extLst>
                </p:cNvPr>
                <p:cNvSpPr txBox="1"/>
                <p:nvPr/>
              </p:nvSpPr>
              <p:spPr>
                <a:xfrm>
                  <a:off x="21597710" y="12688866"/>
                  <a:ext cx="1345129" cy="354071"/>
                </a:xfrm>
                <a:prstGeom prst="rect">
                  <a:avLst/>
                </a:prstGeom>
                <a:noFill/>
              </p:spPr>
              <p:txBody>
                <a:bodyPr wrap="square" rtlCol="0">
                  <a:spAutoFit/>
                </a:bodyPr>
                <a:lstStyle/>
                <a:p>
                  <a:pPr algn="r"/>
                  <a:r>
                    <a:rPr lang="en-CA" sz="1701" dirty="0"/>
                    <a:t>Automobile</a:t>
                  </a:r>
                  <a:endParaRPr lang="en-US" sz="1701" dirty="0"/>
                </a:p>
              </p:txBody>
            </p:sp>
            <p:sp>
              <p:nvSpPr>
                <p:cNvPr id="347" name="TextBox 346">
                  <a:extLst>
                    <a:ext uri="{FF2B5EF4-FFF2-40B4-BE49-F238E27FC236}">
                      <a16:creationId xmlns:a16="http://schemas.microsoft.com/office/drawing/2014/main" id="{B9D1105F-C346-42B1-8770-564D38FC3C7D}"/>
                    </a:ext>
                  </a:extLst>
                </p:cNvPr>
                <p:cNvSpPr txBox="1"/>
                <p:nvPr/>
              </p:nvSpPr>
              <p:spPr>
                <a:xfrm>
                  <a:off x="21597710" y="13053479"/>
                  <a:ext cx="1345129" cy="354071"/>
                </a:xfrm>
                <a:prstGeom prst="rect">
                  <a:avLst/>
                </a:prstGeom>
                <a:noFill/>
              </p:spPr>
              <p:txBody>
                <a:bodyPr wrap="square" rtlCol="0">
                  <a:spAutoFit/>
                </a:bodyPr>
                <a:lstStyle/>
                <a:p>
                  <a:pPr algn="r"/>
                  <a:r>
                    <a:rPr lang="en-CA" sz="1701" dirty="0"/>
                    <a:t>Bird</a:t>
                  </a:r>
                  <a:endParaRPr lang="en-US" sz="1701" dirty="0"/>
                </a:p>
              </p:txBody>
            </p:sp>
            <p:sp>
              <p:nvSpPr>
                <p:cNvPr id="348" name="TextBox 347">
                  <a:extLst>
                    <a:ext uri="{FF2B5EF4-FFF2-40B4-BE49-F238E27FC236}">
                      <a16:creationId xmlns:a16="http://schemas.microsoft.com/office/drawing/2014/main" id="{396DFECE-DE77-474A-B594-AF4DB436D3EA}"/>
                    </a:ext>
                  </a:extLst>
                </p:cNvPr>
                <p:cNvSpPr txBox="1"/>
                <p:nvPr/>
              </p:nvSpPr>
              <p:spPr>
                <a:xfrm>
                  <a:off x="21597710" y="13431057"/>
                  <a:ext cx="1345129" cy="354071"/>
                </a:xfrm>
                <a:prstGeom prst="rect">
                  <a:avLst/>
                </a:prstGeom>
                <a:noFill/>
              </p:spPr>
              <p:txBody>
                <a:bodyPr wrap="square" rtlCol="0">
                  <a:spAutoFit/>
                </a:bodyPr>
                <a:lstStyle/>
                <a:p>
                  <a:pPr algn="r"/>
                  <a:r>
                    <a:rPr lang="en-CA" sz="1701" dirty="0"/>
                    <a:t>Cat</a:t>
                  </a:r>
                  <a:endParaRPr lang="en-US" sz="1701" dirty="0"/>
                </a:p>
              </p:txBody>
            </p:sp>
            <p:sp>
              <p:nvSpPr>
                <p:cNvPr id="349" name="TextBox 348">
                  <a:extLst>
                    <a:ext uri="{FF2B5EF4-FFF2-40B4-BE49-F238E27FC236}">
                      <a16:creationId xmlns:a16="http://schemas.microsoft.com/office/drawing/2014/main" id="{D6B69697-F1EE-4F8F-9483-A26423A789F9}"/>
                    </a:ext>
                  </a:extLst>
                </p:cNvPr>
                <p:cNvSpPr txBox="1"/>
                <p:nvPr/>
              </p:nvSpPr>
              <p:spPr>
                <a:xfrm>
                  <a:off x="21597710" y="13777619"/>
                  <a:ext cx="1345129" cy="354071"/>
                </a:xfrm>
                <a:prstGeom prst="rect">
                  <a:avLst/>
                </a:prstGeom>
                <a:noFill/>
              </p:spPr>
              <p:txBody>
                <a:bodyPr wrap="square" rtlCol="0">
                  <a:spAutoFit/>
                </a:bodyPr>
                <a:lstStyle/>
                <a:p>
                  <a:pPr algn="r"/>
                  <a:r>
                    <a:rPr lang="en-CA" sz="1701" dirty="0"/>
                    <a:t>Deer</a:t>
                  </a:r>
                  <a:endParaRPr lang="en-US" sz="1701" dirty="0"/>
                </a:p>
              </p:txBody>
            </p:sp>
            <p:sp>
              <p:nvSpPr>
                <p:cNvPr id="350" name="TextBox 349">
                  <a:extLst>
                    <a:ext uri="{FF2B5EF4-FFF2-40B4-BE49-F238E27FC236}">
                      <a16:creationId xmlns:a16="http://schemas.microsoft.com/office/drawing/2014/main" id="{83EE6120-6DD6-45AC-98BB-FDEE49060046}"/>
                    </a:ext>
                  </a:extLst>
                </p:cNvPr>
                <p:cNvSpPr txBox="1"/>
                <p:nvPr/>
              </p:nvSpPr>
              <p:spPr>
                <a:xfrm>
                  <a:off x="22121400" y="14146707"/>
                  <a:ext cx="821439" cy="354071"/>
                </a:xfrm>
                <a:prstGeom prst="rect">
                  <a:avLst/>
                </a:prstGeom>
                <a:noFill/>
              </p:spPr>
              <p:txBody>
                <a:bodyPr wrap="square" rtlCol="0">
                  <a:spAutoFit/>
                </a:bodyPr>
                <a:lstStyle/>
                <a:p>
                  <a:pPr algn="r"/>
                  <a:r>
                    <a:rPr lang="en-CA" sz="1701" dirty="0"/>
                    <a:t>Dog</a:t>
                  </a:r>
                  <a:endParaRPr lang="en-US" sz="1701" dirty="0"/>
                </a:p>
              </p:txBody>
            </p:sp>
            <p:sp>
              <p:nvSpPr>
                <p:cNvPr id="351" name="TextBox 350">
                  <a:extLst>
                    <a:ext uri="{FF2B5EF4-FFF2-40B4-BE49-F238E27FC236}">
                      <a16:creationId xmlns:a16="http://schemas.microsoft.com/office/drawing/2014/main" id="{CE71D785-2AA8-49B4-B8EA-1FDDB65BD7FB}"/>
                    </a:ext>
                  </a:extLst>
                </p:cNvPr>
                <p:cNvSpPr txBox="1"/>
                <p:nvPr/>
              </p:nvSpPr>
              <p:spPr>
                <a:xfrm>
                  <a:off x="21597710" y="14513977"/>
                  <a:ext cx="1345129" cy="354071"/>
                </a:xfrm>
                <a:prstGeom prst="rect">
                  <a:avLst/>
                </a:prstGeom>
                <a:noFill/>
              </p:spPr>
              <p:txBody>
                <a:bodyPr wrap="square" rtlCol="0">
                  <a:spAutoFit/>
                </a:bodyPr>
                <a:lstStyle/>
                <a:p>
                  <a:pPr algn="r"/>
                  <a:r>
                    <a:rPr lang="en-CA" sz="1701" dirty="0"/>
                    <a:t>Frog</a:t>
                  </a:r>
                  <a:endParaRPr lang="en-US" sz="1701" dirty="0"/>
                </a:p>
              </p:txBody>
            </p:sp>
            <p:sp>
              <p:nvSpPr>
                <p:cNvPr id="352" name="TextBox 351">
                  <a:extLst>
                    <a:ext uri="{FF2B5EF4-FFF2-40B4-BE49-F238E27FC236}">
                      <a16:creationId xmlns:a16="http://schemas.microsoft.com/office/drawing/2014/main" id="{D8BFDF6E-7088-47A5-82D1-0314CCB282C9}"/>
                    </a:ext>
                  </a:extLst>
                </p:cNvPr>
                <p:cNvSpPr txBox="1"/>
                <p:nvPr/>
              </p:nvSpPr>
              <p:spPr>
                <a:xfrm>
                  <a:off x="21597710" y="14883040"/>
                  <a:ext cx="1345129" cy="354071"/>
                </a:xfrm>
                <a:prstGeom prst="rect">
                  <a:avLst/>
                </a:prstGeom>
                <a:noFill/>
              </p:spPr>
              <p:txBody>
                <a:bodyPr wrap="square" rtlCol="0">
                  <a:spAutoFit/>
                </a:bodyPr>
                <a:lstStyle/>
                <a:p>
                  <a:pPr algn="r"/>
                  <a:r>
                    <a:rPr lang="en-CA" sz="1701" dirty="0"/>
                    <a:t>Horse</a:t>
                  </a:r>
                  <a:endParaRPr lang="en-US" sz="1701" dirty="0"/>
                </a:p>
              </p:txBody>
            </p:sp>
            <p:sp>
              <p:nvSpPr>
                <p:cNvPr id="353" name="TextBox 352">
                  <a:extLst>
                    <a:ext uri="{FF2B5EF4-FFF2-40B4-BE49-F238E27FC236}">
                      <a16:creationId xmlns:a16="http://schemas.microsoft.com/office/drawing/2014/main" id="{6F204839-32E1-4912-B188-2D1EBEC17E02}"/>
                    </a:ext>
                  </a:extLst>
                </p:cNvPr>
                <p:cNvSpPr txBox="1"/>
                <p:nvPr/>
              </p:nvSpPr>
              <p:spPr>
                <a:xfrm>
                  <a:off x="21597710" y="15238752"/>
                  <a:ext cx="1345129" cy="354071"/>
                </a:xfrm>
                <a:prstGeom prst="rect">
                  <a:avLst/>
                </a:prstGeom>
                <a:noFill/>
              </p:spPr>
              <p:txBody>
                <a:bodyPr wrap="square" rtlCol="0">
                  <a:spAutoFit/>
                </a:bodyPr>
                <a:lstStyle/>
                <a:p>
                  <a:pPr algn="r"/>
                  <a:r>
                    <a:rPr lang="en-CA" sz="1701" dirty="0"/>
                    <a:t>Ship</a:t>
                  </a:r>
                  <a:endParaRPr lang="en-US" sz="1701" dirty="0"/>
                </a:p>
              </p:txBody>
            </p:sp>
            <p:sp>
              <p:nvSpPr>
                <p:cNvPr id="354" name="TextBox 353">
                  <a:extLst>
                    <a:ext uri="{FF2B5EF4-FFF2-40B4-BE49-F238E27FC236}">
                      <a16:creationId xmlns:a16="http://schemas.microsoft.com/office/drawing/2014/main" id="{B17FE0E1-B10D-472B-8FF7-C97BFFC67E9A}"/>
                    </a:ext>
                  </a:extLst>
                </p:cNvPr>
                <p:cNvSpPr txBox="1"/>
                <p:nvPr/>
              </p:nvSpPr>
              <p:spPr>
                <a:xfrm>
                  <a:off x="21597710" y="15598216"/>
                  <a:ext cx="1345129" cy="354071"/>
                </a:xfrm>
                <a:prstGeom prst="rect">
                  <a:avLst/>
                </a:prstGeom>
                <a:noFill/>
              </p:spPr>
              <p:txBody>
                <a:bodyPr wrap="square" rtlCol="0">
                  <a:spAutoFit/>
                </a:bodyPr>
                <a:lstStyle/>
                <a:p>
                  <a:pPr algn="r"/>
                  <a:r>
                    <a:rPr lang="en-CA" sz="1701" dirty="0"/>
                    <a:t>Truck</a:t>
                  </a:r>
                  <a:endParaRPr lang="en-US" sz="1701" dirty="0"/>
                </a:p>
              </p:txBody>
            </p:sp>
            <p:sp>
              <p:nvSpPr>
                <p:cNvPr id="355" name="TextBox 354">
                  <a:extLst>
                    <a:ext uri="{FF2B5EF4-FFF2-40B4-BE49-F238E27FC236}">
                      <a16:creationId xmlns:a16="http://schemas.microsoft.com/office/drawing/2014/main" id="{EE55BA44-9431-49D4-97B7-A41623C65811}"/>
                    </a:ext>
                  </a:extLst>
                </p:cNvPr>
                <p:cNvSpPr txBox="1"/>
                <p:nvPr/>
              </p:nvSpPr>
              <p:spPr>
                <a:xfrm>
                  <a:off x="22889255" y="15980147"/>
                  <a:ext cx="446404" cy="1094654"/>
                </a:xfrm>
                <a:prstGeom prst="rect">
                  <a:avLst/>
                </a:prstGeom>
                <a:noFill/>
              </p:spPr>
              <p:txBody>
                <a:bodyPr vert="vert270" wrap="square" rtlCol="0" anchor="ctr" anchorCtr="0">
                  <a:spAutoFit/>
                </a:bodyPr>
                <a:lstStyle/>
                <a:p>
                  <a:pPr algn="r"/>
                  <a:r>
                    <a:rPr lang="en-CA" sz="1701" dirty="0"/>
                    <a:t>Airplane</a:t>
                  </a:r>
                  <a:endParaRPr lang="en-US" sz="1701" dirty="0"/>
                </a:p>
              </p:txBody>
            </p:sp>
            <p:sp>
              <p:nvSpPr>
                <p:cNvPr id="356" name="TextBox 355">
                  <a:extLst>
                    <a:ext uri="{FF2B5EF4-FFF2-40B4-BE49-F238E27FC236}">
                      <a16:creationId xmlns:a16="http://schemas.microsoft.com/office/drawing/2014/main" id="{71A31A73-4BC2-42F3-8882-995E22D1596C}"/>
                    </a:ext>
                  </a:extLst>
                </p:cNvPr>
                <p:cNvSpPr txBox="1"/>
                <p:nvPr/>
              </p:nvSpPr>
              <p:spPr>
                <a:xfrm>
                  <a:off x="23248902" y="15980147"/>
                  <a:ext cx="446404" cy="1177930"/>
                </a:xfrm>
                <a:prstGeom prst="rect">
                  <a:avLst/>
                </a:prstGeom>
                <a:noFill/>
              </p:spPr>
              <p:txBody>
                <a:bodyPr vert="vert270" wrap="square" rtlCol="0" anchor="ctr" anchorCtr="0">
                  <a:spAutoFit/>
                </a:bodyPr>
                <a:lstStyle/>
                <a:p>
                  <a:pPr algn="r"/>
                  <a:r>
                    <a:rPr lang="en-CA" sz="1701" dirty="0"/>
                    <a:t>Automobile</a:t>
                  </a:r>
                  <a:endParaRPr lang="en-US" sz="1701" dirty="0"/>
                </a:p>
              </p:txBody>
            </p:sp>
            <p:sp>
              <p:nvSpPr>
                <p:cNvPr id="357" name="TextBox 356">
                  <a:extLst>
                    <a:ext uri="{FF2B5EF4-FFF2-40B4-BE49-F238E27FC236}">
                      <a16:creationId xmlns:a16="http://schemas.microsoft.com/office/drawing/2014/main" id="{1916029A-A6F6-43AD-87EC-12E504F35729}"/>
                    </a:ext>
                  </a:extLst>
                </p:cNvPr>
                <p:cNvSpPr txBox="1"/>
                <p:nvPr/>
              </p:nvSpPr>
              <p:spPr>
                <a:xfrm>
                  <a:off x="23630679" y="15980147"/>
                  <a:ext cx="446404" cy="1094654"/>
                </a:xfrm>
                <a:prstGeom prst="rect">
                  <a:avLst/>
                </a:prstGeom>
                <a:noFill/>
              </p:spPr>
              <p:txBody>
                <a:bodyPr vert="vert270" wrap="square" rtlCol="0" anchor="ctr" anchorCtr="0">
                  <a:spAutoFit/>
                </a:bodyPr>
                <a:lstStyle/>
                <a:p>
                  <a:pPr algn="r"/>
                  <a:r>
                    <a:rPr lang="en-CA" sz="1701" dirty="0"/>
                    <a:t>Bird</a:t>
                  </a:r>
                  <a:endParaRPr lang="en-US" sz="1701" dirty="0"/>
                </a:p>
              </p:txBody>
            </p:sp>
            <p:sp>
              <p:nvSpPr>
                <p:cNvPr id="358" name="TextBox 357">
                  <a:extLst>
                    <a:ext uri="{FF2B5EF4-FFF2-40B4-BE49-F238E27FC236}">
                      <a16:creationId xmlns:a16="http://schemas.microsoft.com/office/drawing/2014/main" id="{75C4D69A-0AB6-49C4-AFBE-A78E1C660C24}"/>
                    </a:ext>
                  </a:extLst>
                </p:cNvPr>
                <p:cNvSpPr txBox="1"/>
                <p:nvPr/>
              </p:nvSpPr>
              <p:spPr>
                <a:xfrm>
                  <a:off x="23986860" y="15980147"/>
                  <a:ext cx="446404" cy="511993"/>
                </a:xfrm>
                <a:prstGeom prst="rect">
                  <a:avLst/>
                </a:prstGeom>
                <a:noFill/>
              </p:spPr>
              <p:txBody>
                <a:bodyPr vert="vert270" wrap="square" rtlCol="0" anchor="ctr" anchorCtr="0">
                  <a:spAutoFit/>
                </a:bodyPr>
                <a:lstStyle/>
                <a:p>
                  <a:pPr algn="r"/>
                  <a:r>
                    <a:rPr lang="en-CA" sz="1701" dirty="0"/>
                    <a:t>Cat</a:t>
                  </a:r>
                  <a:endParaRPr lang="en-US" sz="1701" dirty="0"/>
                </a:p>
              </p:txBody>
            </p:sp>
            <p:sp>
              <p:nvSpPr>
                <p:cNvPr id="359" name="TextBox 358">
                  <a:extLst>
                    <a:ext uri="{FF2B5EF4-FFF2-40B4-BE49-F238E27FC236}">
                      <a16:creationId xmlns:a16="http://schemas.microsoft.com/office/drawing/2014/main" id="{9CCB0938-35B6-43E9-BE6B-C0820ADDB331}"/>
                    </a:ext>
                  </a:extLst>
                </p:cNvPr>
                <p:cNvSpPr txBox="1"/>
                <p:nvPr/>
              </p:nvSpPr>
              <p:spPr>
                <a:xfrm>
                  <a:off x="24355670" y="15980147"/>
                  <a:ext cx="446404" cy="706964"/>
                </a:xfrm>
                <a:prstGeom prst="rect">
                  <a:avLst/>
                </a:prstGeom>
                <a:noFill/>
              </p:spPr>
              <p:txBody>
                <a:bodyPr vert="vert270" wrap="square" rtlCol="0" anchor="ctr" anchorCtr="0">
                  <a:spAutoFit/>
                </a:bodyPr>
                <a:lstStyle/>
                <a:p>
                  <a:pPr algn="r"/>
                  <a:r>
                    <a:rPr lang="en-CA" sz="1701" dirty="0"/>
                    <a:t>Deer</a:t>
                  </a:r>
                  <a:endParaRPr lang="en-US" sz="1701" dirty="0"/>
                </a:p>
              </p:txBody>
            </p:sp>
            <p:sp>
              <p:nvSpPr>
                <p:cNvPr id="360" name="TextBox 359">
                  <a:extLst>
                    <a:ext uri="{FF2B5EF4-FFF2-40B4-BE49-F238E27FC236}">
                      <a16:creationId xmlns:a16="http://schemas.microsoft.com/office/drawing/2014/main" id="{69E8ABBA-5770-44F9-893F-9D42DA225777}"/>
                    </a:ext>
                  </a:extLst>
                </p:cNvPr>
                <p:cNvSpPr txBox="1"/>
                <p:nvPr/>
              </p:nvSpPr>
              <p:spPr>
                <a:xfrm>
                  <a:off x="24711850" y="15980147"/>
                  <a:ext cx="446404" cy="1094654"/>
                </a:xfrm>
                <a:prstGeom prst="rect">
                  <a:avLst/>
                </a:prstGeom>
                <a:noFill/>
              </p:spPr>
              <p:txBody>
                <a:bodyPr vert="vert270" wrap="square" rtlCol="0" anchor="ctr" anchorCtr="0">
                  <a:spAutoFit/>
                </a:bodyPr>
                <a:lstStyle/>
                <a:p>
                  <a:pPr algn="r"/>
                  <a:r>
                    <a:rPr lang="en-CA" sz="1701" dirty="0"/>
                    <a:t>Dog</a:t>
                  </a:r>
                  <a:endParaRPr lang="en-US" sz="1701" dirty="0"/>
                </a:p>
              </p:txBody>
            </p:sp>
            <p:sp>
              <p:nvSpPr>
                <p:cNvPr id="361" name="TextBox 360">
                  <a:extLst>
                    <a:ext uri="{FF2B5EF4-FFF2-40B4-BE49-F238E27FC236}">
                      <a16:creationId xmlns:a16="http://schemas.microsoft.com/office/drawing/2014/main" id="{FE76FC21-350A-4724-9B50-1ED1A664D05B}"/>
                    </a:ext>
                  </a:extLst>
                </p:cNvPr>
                <p:cNvSpPr txBox="1"/>
                <p:nvPr/>
              </p:nvSpPr>
              <p:spPr>
                <a:xfrm>
                  <a:off x="25081145" y="15980147"/>
                  <a:ext cx="446404" cy="1094654"/>
                </a:xfrm>
                <a:prstGeom prst="rect">
                  <a:avLst/>
                </a:prstGeom>
                <a:noFill/>
              </p:spPr>
              <p:txBody>
                <a:bodyPr vert="vert270" wrap="square" rtlCol="0" anchor="ctr" anchorCtr="0">
                  <a:spAutoFit/>
                </a:bodyPr>
                <a:lstStyle/>
                <a:p>
                  <a:pPr algn="r"/>
                  <a:r>
                    <a:rPr lang="en-CA" sz="1701" dirty="0"/>
                    <a:t>Frog</a:t>
                  </a:r>
                  <a:endParaRPr lang="en-US" sz="1701" dirty="0"/>
                </a:p>
              </p:txBody>
            </p:sp>
            <p:sp>
              <p:nvSpPr>
                <p:cNvPr id="362" name="TextBox 361">
                  <a:extLst>
                    <a:ext uri="{FF2B5EF4-FFF2-40B4-BE49-F238E27FC236}">
                      <a16:creationId xmlns:a16="http://schemas.microsoft.com/office/drawing/2014/main" id="{04ED4AFA-4735-48C7-A10C-D6FFDD3C9211}"/>
                    </a:ext>
                  </a:extLst>
                </p:cNvPr>
                <p:cNvSpPr txBox="1"/>
                <p:nvPr/>
              </p:nvSpPr>
              <p:spPr>
                <a:xfrm>
                  <a:off x="25441800" y="15980147"/>
                  <a:ext cx="446404" cy="1094654"/>
                </a:xfrm>
                <a:prstGeom prst="rect">
                  <a:avLst/>
                </a:prstGeom>
                <a:noFill/>
              </p:spPr>
              <p:txBody>
                <a:bodyPr vert="vert270" wrap="square" rtlCol="0" anchor="ctr" anchorCtr="0">
                  <a:spAutoFit/>
                </a:bodyPr>
                <a:lstStyle/>
                <a:p>
                  <a:pPr algn="r"/>
                  <a:r>
                    <a:rPr lang="en-CA" sz="1701" dirty="0"/>
                    <a:t>Horse</a:t>
                  </a:r>
                  <a:endParaRPr lang="en-US" sz="1701" dirty="0"/>
                </a:p>
              </p:txBody>
            </p:sp>
            <p:sp>
              <p:nvSpPr>
                <p:cNvPr id="363" name="TextBox 362">
                  <a:extLst>
                    <a:ext uri="{FF2B5EF4-FFF2-40B4-BE49-F238E27FC236}">
                      <a16:creationId xmlns:a16="http://schemas.microsoft.com/office/drawing/2014/main" id="{02C37B55-8E10-4215-8B2F-45A8C4D412F1}"/>
                    </a:ext>
                  </a:extLst>
                </p:cNvPr>
                <p:cNvSpPr txBox="1"/>
                <p:nvPr/>
              </p:nvSpPr>
              <p:spPr>
                <a:xfrm>
                  <a:off x="25788493" y="15980147"/>
                  <a:ext cx="446404" cy="1094654"/>
                </a:xfrm>
                <a:prstGeom prst="rect">
                  <a:avLst/>
                </a:prstGeom>
                <a:noFill/>
              </p:spPr>
              <p:txBody>
                <a:bodyPr vert="vert270" wrap="square" rtlCol="0" anchor="ctr" anchorCtr="0">
                  <a:spAutoFit/>
                </a:bodyPr>
                <a:lstStyle/>
                <a:p>
                  <a:pPr algn="r"/>
                  <a:r>
                    <a:rPr lang="en-CA" sz="1701" dirty="0"/>
                    <a:t>Ship</a:t>
                  </a:r>
                  <a:endParaRPr lang="en-US" sz="1701" dirty="0"/>
                </a:p>
              </p:txBody>
            </p:sp>
            <p:sp>
              <p:nvSpPr>
                <p:cNvPr id="364" name="TextBox 363">
                  <a:extLst>
                    <a:ext uri="{FF2B5EF4-FFF2-40B4-BE49-F238E27FC236}">
                      <a16:creationId xmlns:a16="http://schemas.microsoft.com/office/drawing/2014/main" id="{8A29FD59-50C8-446C-A047-C2F8BF13EB32}"/>
                    </a:ext>
                  </a:extLst>
                </p:cNvPr>
                <p:cNvSpPr txBox="1"/>
                <p:nvPr/>
              </p:nvSpPr>
              <p:spPr>
                <a:xfrm>
                  <a:off x="26149847" y="15980147"/>
                  <a:ext cx="446404" cy="1094654"/>
                </a:xfrm>
                <a:prstGeom prst="rect">
                  <a:avLst/>
                </a:prstGeom>
                <a:noFill/>
              </p:spPr>
              <p:txBody>
                <a:bodyPr vert="vert270" wrap="square" rtlCol="0" anchor="ctr" anchorCtr="0">
                  <a:spAutoFit/>
                </a:bodyPr>
                <a:lstStyle/>
                <a:p>
                  <a:pPr algn="r"/>
                  <a:r>
                    <a:rPr lang="en-CA" sz="1701" dirty="0"/>
                    <a:t>Truck</a:t>
                  </a:r>
                  <a:endParaRPr lang="en-US" sz="1701" dirty="0"/>
                </a:p>
              </p:txBody>
            </p:sp>
          </p:grpSp>
        </p:grpSp>
      </p:grpSp>
      <p:sp>
        <p:nvSpPr>
          <p:cNvPr id="7" name="ZoneTexte 6">
            <a:extLst>
              <a:ext uri="{FF2B5EF4-FFF2-40B4-BE49-F238E27FC236}">
                <a16:creationId xmlns:a16="http://schemas.microsoft.com/office/drawing/2014/main" id="{4102A7E1-692A-45F9-810B-DB8C16DDB232}"/>
              </a:ext>
            </a:extLst>
          </p:cNvPr>
          <p:cNvSpPr txBox="1"/>
          <p:nvPr/>
        </p:nvSpPr>
        <p:spPr>
          <a:xfrm>
            <a:off x="13294987" y="13441875"/>
            <a:ext cx="1403350" cy="769441"/>
          </a:xfrm>
          <a:prstGeom prst="rect">
            <a:avLst/>
          </a:prstGeom>
          <a:solidFill>
            <a:srgbClr val="E0442E"/>
          </a:solidFill>
        </p:spPr>
        <p:txBody>
          <a:bodyPr wrap="square" rtlCol="0">
            <a:spAutoFit/>
          </a:bodyPr>
          <a:lstStyle/>
          <a:p>
            <a:r>
              <a:rPr lang="fr-CA" sz="4400" dirty="0">
                <a:solidFill>
                  <a:schemeClr val="bg1"/>
                </a:solidFill>
              </a:rPr>
              <a:t>7007</a:t>
            </a:r>
          </a:p>
        </p:txBody>
      </p:sp>
      <p:sp>
        <p:nvSpPr>
          <p:cNvPr id="183" name="ZoneTexte 182">
            <a:extLst>
              <a:ext uri="{FF2B5EF4-FFF2-40B4-BE49-F238E27FC236}">
                <a16:creationId xmlns:a16="http://schemas.microsoft.com/office/drawing/2014/main" id="{D9334325-5847-4CF1-8002-3432686E2C58}"/>
              </a:ext>
            </a:extLst>
          </p:cNvPr>
          <p:cNvSpPr txBox="1"/>
          <p:nvPr/>
        </p:nvSpPr>
        <p:spPr>
          <a:xfrm>
            <a:off x="15197546" y="13454887"/>
            <a:ext cx="1403350" cy="769441"/>
          </a:xfrm>
          <a:prstGeom prst="rect">
            <a:avLst/>
          </a:prstGeom>
          <a:solidFill>
            <a:srgbClr val="FEEBCF"/>
          </a:solidFill>
        </p:spPr>
        <p:txBody>
          <a:bodyPr wrap="square" rtlCol="0">
            <a:spAutoFit/>
          </a:bodyPr>
          <a:lstStyle/>
          <a:p>
            <a:r>
              <a:rPr lang="fr-CA" sz="4400" dirty="0"/>
              <a:t>292</a:t>
            </a:r>
          </a:p>
        </p:txBody>
      </p:sp>
      <p:sp>
        <p:nvSpPr>
          <p:cNvPr id="188" name="ZoneTexte 187">
            <a:extLst>
              <a:ext uri="{FF2B5EF4-FFF2-40B4-BE49-F238E27FC236}">
                <a16:creationId xmlns:a16="http://schemas.microsoft.com/office/drawing/2014/main" id="{C4D12AD7-1F60-439C-9F03-4819502386E9}"/>
              </a:ext>
            </a:extLst>
          </p:cNvPr>
          <p:cNvSpPr txBox="1"/>
          <p:nvPr/>
        </p:nvSpPr>
        <p:spPr>
          <a:xfrm>
            <a:off x="13423654" y="15224924"/>
            <a:ext cx="1403350" cy="769441"/>
          </a:xfrm>
          <a:prstGeom prst="rect">
            <a:avLst/>
          </a:prstGeom>
          <a:solidFill>
            <a:srgbClr val="FEEACC"/>
          </a:solidFill>
        </p:spPr>
        <p:txBody>
          <a:bodyPr wrap="square" rtlCol="0">
            <a:spAutoFit/>
          </a:bodyPr>
          <a:lstStyle/>
          <a:p>
            <a:r>
              <a:rPr lang="fr-CA" sz="4400" dirty="0"/>
              <a:t>411</a:t>
            </a:r>
          </a:p>
        </p:txBody>
      </p:sp>
      <p:sp>
        <p:nvSpPr>
          <p:cNvPr id="189" name="ZoneTexte 188">
            <a:extLst>
              <a:ext uri="{FF2B5EF4-FFF2-40B4-BE49-F238E27FC236}">
                <a16:creationId xmlns:a16="http://schemas.microsoft.com/office/drawing/2014/main" id="{3761099F-72E7-40AC-BC74-30AFA7394D47}"/>
              </a:ext>
            </a:extLst>
          </p:cNvPr>
          <p:cNvSpPr txBox="1"/>
          <p:nvPr/>
        </p:nvSpPr>
        <p:spPr>
          <a:xfrm>
            <a:off x="15215754" y="15233481"/>
            <a:ext cx="1373052" cy="769441"/>
          </a:xfrm>
          <a:prstGeom prst="rect">
            <a:avLst/>
          </a:prstGeom>
          <a:solidFill>
            <a:srgbClr val="FEE8C9"/>
          </a:solidFill>
        </p:spPr>
        <p:txBody>
          <a:bodyPr wrap="square" rtlCol="0">
            <a:spAutoFit/>
          </a:bodyPr>
          <a:lstStyle/>
          <a:p>
            <a:r>
              <a:rPr lang="fr-CA" sz="4400" dirty="0"/>
              <a:t>528</a:t>
            </a:r>
          </a:p>
        </p:txBody>
      </p:sp>
      <p:sp>
        <p:nvSpPr>
          <p:cNvPr id="191" name="ZoneTexte 190">
            <a:extLst>
              <a:ext uri="{FF2B5EF4-FFF2-40B4-BE49-F238E27FC236}">
                <a16:creationId xmlns:a16="http://schemas.microsoft.com/office/drawing/2014/main" id="{FCB2D53F-1BE5-4E29-B37B-4E4F9ACBEE8E}"/>
              </a:ext>
            </a:extLst>
          </p:cNvPr>
          <p:cNvSpPr txBox="1"/>
          <p:nvPr/>
        </p:nvSpPr>
        <p:spPr>
          <a:xfrm>
            <a:off x="13296496" y="19220177"/>
            <a:ext cx="1403350" cy="769441"/>
          </a:xfrm>
          <a:prstGeom prst="rect">
            <a:avLst/>
          </a:prstGeom>
          <a:solidFill>
            <a:srgbClr val="E0442E"/>
          </a:solidFill>
        </p:spPr>
        <p:txBody>
          <a:bodyPr wrap="square" rtlCol="0">
            <a:spAutoFit/>
          </a:bodyPr>
          <a:lstStyle/>
          <a:p>
            <a:r>
              <a:rPr lang="fr-CA" sz="4400" dirty="0">
                <a:solidFill>
                  <a:schemeClr val="bg1"/>
                </a:solidFill>
              </a:rPr>
              <a:t>7006</a:t>
            </a:r>
          </a:p>
        </p:txBody>
      </p:sp>
      <p:sp>
        <p:nvSpPr>
          <p:cNvPr id="192" name="ZoneTexte 191">
            <a:extLst>
              <a:ext uri="{FF2B5EF4-FFF2-40B4-BE49-F238E27FC236}">
                <a16:creationId xmlns:a16="http://schemas.microsoft.com/office/drawing/2014/main" id="{686367ED-B78D-4E15-8095-F15C2FB37464}"/>
              </a:ext>
            </a:extLst>
          </p:cNvPr>
          <p:cNvSpPr txBox="1"/>
          <p:nvPr/>
        </p:nvSpPr>
        <p:spPr>
          <a:xfrm>
            <a:off x="15199055" y="19233189"/>
            <a:ext cx="1403350" cy="769441"/>
          </a:xfrm>
          <a:prstGeom prst="rect">
            <a:avLst/>
          </a:prstGeom>
          <a:solidFill>
            <a:srgbClr val="FEEBCF"/>
          </a:solidFill>
        </p:spPr>
        <p:txBody>
          <a:bodyPr wrap="square" rtlCol="0">
            <a:spAutoFit/>
          </a:bodyPr>
          <a:lstStyle/>
          <a:p>
            <a:r>
              <a:rPr lang="fr-CA" sz="4400" dirty="0"/>
              <a:t>293</a:t>
            </a:r>
          </a:p>
        </p:txBody>
      </p:sp>
      <p:sp>
        <p:nvSpPr>
          <p:cNvPr id="193" name="ZoneTexte 192">
            <a:extLst>
              <a:ext uri="{FF2B5EF4-FFF2-40B4-BE49-F238E27FC236}">
                <a16:creationId xmlns:a16="http://schemas.microsoft.com/office/drawing/2014/main" id="{BA8E44EF-5403-4C3F-AF79-EBA1F45FBE25}"/>
              </a:ext>
            </a:extLst>
          </p:cNvPr>
          <p:cNvSpPr txBox="1"/>
          <p:nvPr/>
        </p:nvSpPr>
        <p:spPr>
          <a:xfrm>
            <a:off x="13425163" y="21003226"/>
            <a:ext cx="1403350" cy="769441"/>
          </a:xfrm>
          <a:prstGeom prst="rect">
            <a:avLst/>
          </a:prstGeom>
          <a:solidFill>
            <a:srgbClr val="FEEACC"/>
          </a:solidFill>
        </p:spPr>
        <p:txBody>
          <a:bodyPr wrap="square" rtlCol="0">
            <a:spAutoFit/>
          </a:bodyPr>
          <a:lstStyle/>
          <a:p>
            <a:r>
              <a:rPr lang="fr-CA" sz="4400" dirty="0"/>
              <a:t>471</a:t>
            </a:r>
          </a:p>
        </p:txBody>
      </p:sp>
      <p:sp>
        <p:nvSpPr>
          <p:cNvPr id="194" name="ZoneTexte 193">
            <a:extLst>
              <a:ext uri="{FF2B5EF4-FFF2-40B4-BE49-F238E27FC236}">
                <a16:creationId xmlns:a16="http://schemas.microsoft.com/office/drawing/2014/main" id="{23990498-B9BE-4D30-A477-2727C4117FDE}"/>
              </a:ext>
            </a:extLst>
          </p:cNvPr>
          <p:cNvSpPr txBox="1"/>
          <p:nvPr/>
        </p:nvSpPr>
        <p:spPr>
          <a:xfrm>
            <a:off x="15217263" y="21011783"/>
            <a:ext cx="1373052" cy="769441"/>
          </a:xfrm>
          <a:prstGeom prst="rect">
            <a:avLst/>
          </a:prstGeom>
          <a:solidFill>
            <a:srgbClr val="FEE8C9"/>
          </a:solidFill>
        </p:spPr>
        <p:txBody>
          <a:bodyPr wrap="square" rtlCol="0">
            <a:spAutoFit/>
          </a:bodyPr>
          <a:lstStyle/>
          <a:p>
            <a:r>
              <a:rPr lang="fr-CA" sz="4400" dirty="0"/>
              <a:t>468</a:t>
            </a:r>
          </a:p>
        </p:txBody>
      </p:sp>
      <p:sp>
        <p:nvSpPr>
          <p:cNvPr id="195" name="ZoneTexte 194">
            <a:extLst>
              <a:ext uri="{FF2B5EF4-FFF2-40B4-BE49-F238E27FC236}">
                <a16:creationId xmlns:a16="http://schemas.microsoft.com/office/drawing/2014/main" id="{DBA9BDC7-1CEC-4650-B965-220CD292AA88}"/>
              </a:ext>
            </a:extLst>
          </p:cNvPr>
          <p:cNvSpPr txBox="1"/>
          <p:nvPr/>
        </p:nvSpPr>
        <p:spPr>
          <a:xfrm>
            <a:off x="13296887" y="25772043"/>
            <a:ext cx="1403350" cy="769441"/>
          </a:xfrm>
          <a:prstGeom prst="rect">
            <a:avLst/>
          </a:prstGeom>
          <a:solidFill>
            <a:srgbClr val="E0442E"/>
          </a:solidFill>
        </p:spPr>
        <p:txBody>
          <a:bodyPr wrap="square" rtlCol="0">
            <a:spAutoFit/>
          </a:bodyPr>
          <a:lstStyle/>
          <a:p>
            <a:r>
              <a:rPr lang="fr-CA" sz="4400" dirty="0">
                <a:solidFill>
                  <a:schemeClr val="bg1"/>
                </a:solidFill>
              </a:rPr>
              <a:t>7128</a:t>
            </a:r>
          </a:p>
        </p:txBody>
      </p:sp>
      <p:sp>
        <p:nvSpPr>
          <p:cNvPr id="196" name="ZoneTexte 195">
            <a:extLst>
              <a:ext uri="{FF2B5EF4-FFF2-40B4-BE49-F238E27FC236}">
                <a16:creationId xmlns:a16="http://schemas.microsoft.com/office/drawing/2014/main" id="{969036A6-BAE4-492D-A34B-58D46EF9C340}"/>
              </a:ext>
            </a:extLst>
          </p:cNvPr>
          <p:cNvSpPr txBox="1"/>
          <p:nvPr/>
        </p:nvSpPr>
        <p:spPr>
          <a:xfrm>
            <a:off x="15199446" y="25785055"/>
            <a:ext cx="1403350" cy="769441"/>
          </a:xfrm>
          <a:prstGeom prst="rect">
            <a:avLst/>
          </a:prstGeom>
          <a:solidFill>
            <a:srgbClr val="FEEBCF"/>
          </a:solidFill>
        </p:spPr>
        <p:txBody>
          <a:bodyPr wrap="square" rtlCol="0">
            <a:spAutoFit/>
          </a:bodyPr>
          <a:lstStyle/>
          <a:p>
            <a:r>
              <a:rPr lang="fr-CA" sz="4400" dirty="0"/>
              <a:t>173</a:t>
            </a:r>
          </a:p>
        </p:txBody>
      </p:sp>
      <p:sp>
        <p:nvSpPr>
          <p:cNvPr id="197" name="ZoneTexte 196">
            <a:extLst>
              <a:ext uri="{FF2B5EF4-FFF2-40B4-BE49-F238E27FC236}">
                <a16:creationId xmlns:a16="http://schemas.microsoft.com/office/drawing/2014/main" id="{47F43E3D-1CDD-402E-871E-CC27385C87B3}"/>
              </a:ext>
            </a:extLst>
          </p:cNvPr>
          <p:cNvSpPr txBox="1"/>
          <p:nvPr/>
        </p:nvSpPr>
        <p:spPr>
          <a:xfrm>
            <a:off x="13425554" y="27555092"/>
            <a:ext cx="1403350" cy="769441"/>
          </a:xfrm>
          <a:prstGeom prst="rect">
            <a:avLst/>
          </a:prstGeom>
          <a:solidFill>
            <a:srgbClr val="FEEACC"/>
          </a:solidFill>
        </p:spPr>
        <p:txBody>
          <a:bodyPr wrap="square" rtlCol="0">
            <a:spAutoFit/>
          </a:bodyPr>
          <a:lstStyle/>
          <a:p>
            <a:r>
              <a:rPr lang="fr-CA" sz="4400" dirty="0"/>
              <a:t>587</a:t>
            </a:r>
          </a:p>
        </p:txBody>
      </p:sp>
      <p:sp>
        <p:nvSpPr>
          <p:cNvPr id="198" name="ZoneTexte 197">
            <a:extLst>
              <a:ext uri="{FF2B5EF4-FFF2-40B4-BE49-F238E27FC236}">
                <a16:creationId xmlns:a16="http://schemas.microsoft.com/office/drawing/2014/main" id="{8F80CC49-7CED-4DF4-BA32-BCEEEE06E817}"/>
              </a:ext>
            </a:extLst>
          </p:cNvPr>
          <p:cNvSpPr txBox="1"/>
          <p:nvPr/>
        </p:nvSpPr>
        <p:spPr>
          <a:xfrm>
            <a:off x="15217654" y="27563649"/>
            <a:ext cx="1373052" cy="769441"/>
          </a:xfrm>
          <a:prstGeom prst="rect">
            <a:avLst/>
          </a:prstGeom>
          <a:solidFill>
            <a:srgbClr val="FEE8C9"/>
          </a:solidFill>
        </p:spPr>
        <p:txBody>
          <a:bodyPr wrap="square" rtlCol="0">
            <a:spAutoFit/>
          </a:bodyPr>
          <a:lstStyle/>
          <a:p>
            <a:r>
              <a:rPr lang="fr-CA" sz="4400" dirty="0"/>
              <a:t>352</a:t>
            </a: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736</TotalTime>
  <Words>881</Words>
  <Application>Microsoft Office PowerPoint</Application>
  <PresentationFormat>Personnalisé</PresentationFormat>
  <Paragraphs>236</Paragraphs>
  <Slides>1</Slides>
  <Notes>1</Notes>
  <HiddenSlides>0</HiddenSlides>
  <MMClips>0</MMClips>
  <ScaleCrop>false</ScaleCrop>
  <HeadingPairs>
    <vt:vector size="8" baseType="variant">
      <vt:variant>
        <vt:lpstr>Polices utilisées</vt:lpstr>
      </vt:variant>
      <vt:variant>
        <vt:i4>4</vt:i4>
      </vt:variant>
      <vt:variant>
        <vt:lpstr>Thème</vt:lpstr>
      </vt:variant>
      <vt:variant>
        <vt:i4>3</vt:i4>
      </vt:variant>
      <vt:variant>
        <vt:lpstr>Serveurs OLE incorporés</vt:lpstr>
      </vt:variant>
      <vt:variant>
        <vt:i4>1</vt:i4>
      </vt:variant>
      <vt:variant>
        <vt:lpstr>Titres des diapositives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Raphael Jean</cp:lastModifiedBy>
  <cp:revision>99</cp:revision>
  <cp:lastPrinted>2018-12-11T01:38:26Z</cp:lastPrinted>
  <dcterms:created xsi:type="dcterms:W3CDTF">2012-02-03T19:11:35Z</dcterms:created>
  <dcterms:modified xsi:type="dcterms:W3CDTF">2018-12-11T03:57:04Z</dcterms:modified>
</cp:coreProperties>
</file>