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25" d="100"/>
          <a:sy n="25" d="100"/>
        </p:scale>
        <p:origin x="291" y="18"/>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12/10/2018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1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1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1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1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3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3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3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3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6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6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6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6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2942" y="6293255"/>
            <a:ext cx="10085381" cy="5386068"/>
          </a:xfrm>
        </p:spPr>
        <p:txBody>
          <a:bodyPr/>
          <a:lstStyle/>
          <a:p>
            <a:r>
              <a:rPr lang="en-US" dirty="0"/>
              <a:t>In this project, investigates the versatility of Support Vector Machine, Gradient Boosted Decision Trees and Convolutional Neural Networks by testing them on both an image recognition task and a tabular data classification task. The three algorithms are trained on a Bank telemarketing dataset for structured data and on the CIFAR-10 for image classification. We compares the results of the algorithms, the performance problems encountered and suggests the optimal tested algorithm for specific tasks</a:t>
            </a:r>
          </a:p>
          <a:p>
            <a:endParaRPr lang="en-US" dirty="0"/>
          </a:p>
          <a:p>
            <a:endParaRPr lang="en-US" dirty="0"/>
          </a:p>
          <a:p>
            <a:endParaRPr lang="en-US" dirty="0"/>
          </a:p>
          <a:p>
            <a:endParaRPr lang="en-US" dirty="0"/>
          </a:p>
        </p:txBody>
      </p:sp>
      <p:sp>
        <p:nvSpPr>
          <p:cNvPr id="3" name="Text Placeholder 2"/>
          <p:cNvSpPr>
            <a:spLocks noGrp="1"/>
          </p:cNvSpPr>
          <p:nvPr>
            <p:ph type="body" sz="quarter" idx="11"/>
          </p:nvPr>
        </p:nvSpPr>
        <p:spPr/>
        <p:txBody>
          <a:bodyPr/>
          <a:lstStyle/>
          <a:p>
            <a:r>
              <a:rPr lang="en-US" dirty="0"/>
              <a:t>Introductions</a:t>
            </a:r>
          </a:p>
        </p:txBody>
      </p:sp>
      <p:sp>
        <p:nvSpPr>
          <p:cNvPr id="4" name="Text Placeholder 3"/>
          <p:cNvSpPr>
            <a:spLocks noGrp="1"/>
          </p:cNvSpPr>
          <p:nvPr>
            <p:ph type="body" sz="quarter" idx="20"/>
          </p:nvPr>
        </p:nvSpPr>
        <p:spPr>
          <a:xfrm>
            <a:off x="464244" y="9709281"/>
            <a:ext cx="10050462" cy="754045"/>
          </a:xfrm>
        </p:spPr>
        <p:txBody>
          <a:bodyPr/>
          <a:lstStyle/>
          <a:p>
            <a:r>
              <a:rPr lang="en-US" dirty="0"/>
              <a:t>Our Approach</a:t>
            </a:r>
          </a:p>
        </p:txBody>
      </p:sp>
      <p:sp>
        <p:nvSpPr>
          <p:cNvPr id="6" name="Text Placeholder 5"/>
          <p:cNvSpPr>
            <a:spLocks noGrp="1"/>
          </p:cNvSpPr>
          <p:nvPr>
            <p:ph type="body" sz="quarter" idx="22"/>
          </p:nvPr>
        </p:nvSpPr>
        <p:spPr>
          <a:xfrm>
            <a:off x="11460162" y="5548750"/>
            <a:ext cx="10048875" cy="754045"/>
          </a:xfrm>
        </p:spPr>
        <p:txBody>
          <a:bodyPr/>
          <a:lstStyle/>
          <a:p>
            <a:r>
              <a:rPr lang="en-US" dirty="0"/>
              <a:t>Results Bank Marketing</a:t>
            </a:r>
          </a:p>
        </p:txBody>
      </p:sp>
      <p:sp>
        <p:nvSpPr>
          <p:cNvPr id="8" name="Text Placeholder 7"/>
          <p:cNvSpPr>
            <a:spLocks noGrp="1"/>
          </p:cNvSpPr>
          <p:nvPr>
            <p:ph type="body" sz="quarter" idx="24"/>
          </p:nvPr>
        </p:nvSpPr>
        <p:spPr/>
        <p:txBody>
          <a:bodyPr/>
          <a:lstStyle/>
          <a:p>
            <a:r>
              <a:rPr lang="en-US" dirty="0"/>
              <a:t>Results CIFAR-10</a:t>
            </a:r>
          </a:p>
        </p:txBody>
      </p:sp>
      <p:sp>
        <p:nvSpPr>
          <p:cNvPr id="9" name="Text Placeholder 8"/>
          <p:cNvSpPr>
            <a:spLocks noGrp="1"/>
          </p:cNvSpPr>
          <p:nvPr>
            <p:ph type="body" sz="quarter" idx="25"/>
          </p:nvPr>
        </p:nvSpPr>
        <p:spPr/>
        <p:txBody>
          <a:bodyPr/>
          <a:lstStyle/>
          <a:p>
            <a:r>
              <a:rPr lang="en-US" dirty="0"/>
              <a:t>Analysis</a:t>
            </a:r>
          </a:p>
        </p:txBody>
      </p:sp>
      <p:sp>
        <p:nvSpPr>
          <p:cNvPr id="10" name="Text Placeholder 9"/>
          <p:cNvSpPr>
            <a:spLocks noGrp="1"/>
          </p:cNvSpPr>
          <p:nvPr>
            <p:ph type="body" sz="quarter" idx="26"/>
          </p:nvPr>
        </p:nvSpPr>
        <p:spPr>
          <a:xfrm>
            <a:off x="33244586" y="17151955"/>
            <a:ext cx="10222194" cy="10233548"/>
          </a:xfrm>
        </p:spPr>
        <p:txBody>
          <a:bodyPr/>
          <a:lstStyle/>
          <a:p>
            <a:r>
              <a:rPr lang="en-US" dirty="0"/>
              <a:t>The GBDT fits the data by separating the space into regions. It does this by building an ensemble of decision trees in a stage-wise boosting fashion and it makes no interpolation. As a result, it is likely to perform very poorly for out of domain data. Also it seems to have trouble when the density of the data is too low. The training and validation errors tends to quickly overfit when training on CIFAR-10. In other words, it merely memorizes the training set. </a:t>
            </a:r>
          </a:p>
          <a:p>
            <a:endParaRPr lang="en-US" dirty="0"/>
          </a:p>
          <a:p>
            <a:endParaRPr lang="en-US" dirty="0"/>
          </a:p>
          <a:p>
            <a:r>
              <a:rPr lang="en-US" dirty="0"/>
              <a:t>CNN makes the prior assumptions that the samples are image-like to use local connectivity and parameter sharing. It is true in the case of the CIFAR and we see that CNN outperforms the other methods. For the banking data, the input is not an image and both the local connectivity and the parameter sharing can hurt the model. While CNN can outperform a dummy classifier, it does not perform significantly better than SVM or GBDT.</a:t>
            </a:r>
          </a:p>
          <a:p>
            <a:endParaRPr lang="en-US" dirty="0"/>
          </a:p>
          <a:p>
            <a:endParaRPr lang="en-US" dirty="0"/>
          </a:p>
          <a:p>
            <a:r>
              <a:rPr lang="en-US" dirty="0"/>
              <a:t>The linear SVM tries to separate the data with a hyperplane and shows lower results when the data is not linearly separable. However, the SVM using a gaussian kernel and a 1v1 approach shows much better results than expected on the CIFAR-10 and results comparable to GBDT. It benefits greatly from the kernel trick where we implicitly map inputs to a higher dimension.</a:t>
            </a:r>
          </a:p>
          <a:p>
            <a:endParaRPr lang="en-US" dirty="0"/>
          </a:p>
        </p:txBody>
      </p:sp>
      <p:sp>
        <p:nvSpPr>
          <p:cNvPr id="13" name="Text Placeholder 12"/>
          <p:cNvSpPr>
            <a:spLocks noGrp="1"/>
          </p:cNvSpPr>
          <p:nvPr>
            <p:ph type="body" sz="quarter" idx="29"/>
          </p:nvPr>
        </p:nvSpPr>
        <p:spPr>
          <a:xfrm>
            <a:off x="33304291" y="26382746"/>
            <a:ext cx="10047018" cy="754045"/>
          </a:xfrm>
        </p:spPr>
        <p:txBody>
          <a:bodyPr/>
          <a:lstStyle/>
          <a:p>
            <a:r>
              <a:rPr lang="en-US" dirty="0"/>
              <a:t>CONCLUSIONS</a:t>
            </a:r>
          </a:p>
        </p:txBody>
      </p:sp>
      <p:sp>
        <p:nvSpPr>
          <p:cNvPr id="16" name="Text Placeholder 15"/>
          <p:cNvSpPr>
            <a:spLocks noGrp="1"/>
          </p:cNvSpPr>
          <p:nvPr>
            <p:ph type="body" sz="quarter" idx="150"/>
          </p:nvPr>
        </p:nvSpPr>
        <p:spPr/>
        <p:txBody>
          <a:bodyPr/>
          <a:lstStyle/>
          <a:p>
            <a:endParaRPr lang="en-US"/>
          </a:p>
        </p:txBody>
      </p:sp>
      <p:sp>
        <p:nvSpPr>
          <p:cNvPr id="17" name="Text Placeholder 16"/>
          <p:cNvSpPr>
            <a:spLocks noGrp="1"/>
          </p:cNvSpPr>
          <p:nvPr>
            <p:ph type="body" sz="quarter" idx="151"/>
          </p:nvPr>
        </p:nvSpPr>
        <p:spPr/>
        <p:txBody>
          <a:bodyPr>
            <a:normAutofit fontScale="92500" lnSpcReduction="10000"/>
          </a:bodyPr>
          <a:lstStyle/>
          <a:p>
            <a:r>
              <a:rPr lang="fr-CA" dirty="0" err="1"/>
              <a:t>Saber</a:t>
            </a:r>
            <a:r>
              <a:rPr lang="fr-CA" dirty="0"/>
              <a:t> </a:t>
            </a:r>
            <a:r>
              <a:rPr lang="fr-CA" dirty="0" err="1"/>
              <a:t>Benchalel</a:t>
            </a:r>
            <a:r>
              <a:rPr lang="fr-CA" dirty="0"/>
              <a:t>, Raphaël Jean, </a:t>
            </a:r>
            <a:r>
              <a:rPr lang="fr-CA" dirty="0" err="1"/>
              <a:t>Aditya</a:t>
            </a:r>
            <a:r>
              <a:rPr lang="fr-CA" dirty="0"/>
              <a:t> Joshi,</a:t>
            </a:r>
            <a:r>
              <a:rPr lang="en-US" dirty="0"/>
              <a:t> </a:t>
            </a:r>
            <a:r>
              <a:rPr lang="fr-CA" dirty="0"/>
              <a:t>Hugo Lafortune-Brunet</a:t>
            </a:r>
            <a:endParaRPr lang="en-US" dirty="0"/>
          </a:p>
        </p:txBody>
      </p:sp>
      <p:sp>
        <p:nvSpPr>
          <p:cNvPr id="18" name="Text Placeholder 17"/>
          <p:cNvSpPr>
            <a:spLocks noGrp="1"/>
          </p:cNvSpPr>
          <p:nvPr>
            <p:ph type="body" sz="quarter" idx="153"/>
          </p:nvPr>
        </p:nvSpPr>
        <p:spPr/>
        <p:txBody>
          <a:bodyPr>
            <a:normAutofit fontScale="92500" lnSpcReduction="10000"/>
          </a:bodyPr>
          <a:lstStyle/>
          <a:p>
            <a:r>
              <a:rPr lang="fr-CA" dirty="0" err="1"/>
              <a:t>Who</a:t>
            </a:r>
            <a:r>
              <a:rPr lang="fr-CA" dirty="0"/>
              <a:t> </a:t>
            </a:r>
            <a:r>
              <a:rPr lang="fr-CA" dirty="0" err="1"/>
              <a:t>is</a:t>
            </a:r>
            <a:r>
              <a:rPr lang="fr-CA" dirty="0"/>
              <a:t> the </a:t>
            </a:r>
            <a:r>
              <a:rPr lang="fr-CA" dirty="0" err="1"/>
              <a:t>most</a:t>
            </a:r>
            <a:r>
              <a:rPr lang="fr-CA" dirty="0"/>
              <a:t> versatile?</a:t>
            </a:r>
            <a:endParaRPr lang="en-US" dirty="0"/>
          </a:p>
        </p:txBody>
      </p:sp>
      <p:sp>
        <p:nvSpPr>
          <p:cNvPr id="61" name="Text Placeholder 1">
            <a:extLst>
              <a:ext uri="{FF2B5EF4-FFF2-40B4-BE49-F238E27FC236}">
                <a16:creationId xmlns:a16="http://schemas.microsoft.com/office/drawing/2014/main" id="{BD0BE338-FCD8-4013-AA1A-1377F5831046}"/>
              </a:ext>
            </a:extLst>
          </p:cNvPr>
          <p:cNvSpPr txBox="1">
            <a:spLocks/>
          </p:cNvSpPr>
          <p:nvPr/>
        </p:nvSpPr>
        <p:spPr>
          <a:xfrm>
            <a:off x="534981" y="10340993"/>
            <a:ext cx="10056813" cy="400107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In order to investigate this question, we decided to use a structured and an unstructured dataset to compare the algorithms. </a:t>
            </a:r>
          </a:p>
          <a:p>
            <a:endParaRPr lang="en-US" dirty="0"/>
          </a:p>
          <a:p>
            <a:endParaRPr lang="en-US" dirty="0"/>
          </a:p>
          <a:p>
            <a:endParaRPr lang="en-US" dirty="0"/>
          </a:p>
          <a:p>
            <a:endParaRPr lang="en-US" dirty="0"/>
          </a:p>
          <a:p>
            <a:endParaRPr lang="en-US" dirty="0"/>
          </a:p>
          <a:p>
            <a:endParaRPr lang="en-US" dirty="0"/>
          </a:p>
        </p:txBody>
      </p:sp>
      <p:sp>
        <p:nvSpPr>
          <p:cNvPr id="62" name="Text Placeholder 3">
            <a:extLst>
              <a:ext uri="{FF2B5EF4-FFF2-40B4-BE49-F238E27FC236}">
                <a16:creationId xmlns:a16="http://schemas.microsoft.com/office/drawing/2014/main" id="{7E08011E-EE77-4DC9-AF06-84D466716BEC}"/>
              </a:ext>
            </a:extLst>
          </p:cNvPr>
          <p:cNvSpPr txBox="1">
            <a:spLocks/>
          </p:cNvSpPr>
          <p:nvPr/>
        </p:nvSpPr>
        <p:spPr>
          <a:xfrm>
            <a:off x="444288" y="12056345"/>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Bank Telemarketing </a:t>
            </a:r>
          </a:p>
        </p:txBody>
      </p:sp>
      <p:sp>
        <p:nvSpPr>
          <p:cNvPr id="64" name="Text Placeholder 1">
            <a:extLst>
              <a:ext uri="{FF2B5EF4-FFF2-40B4-BE49-F238E27FC236}">
                <a16:creationId xmlns:a16="http://schemas.microsoft.com/office/drawing/2014/main" id="{096753B5-42F2-446C-9642-2F643247618E}"/>
              </a:ext>
            </a:extLst>
          </p:cNvPr>
          <p:cNvSpPr txBox="1">
            <a:spLocks/>
          </p:cNvSpPr>
          <p:nvPr/>
        </p:nvSpPr>
        <p:spPr>
          <a:xfrm>
            <a:off x="391453" y="12958620"/>
            <a:ext cx="10056813" cy="784828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The structured dataset is the Bank Marketing Data Set provided by UCI. This dataset was produced from phone marketing campaigns of a Portuguese banking institution. The data contains various attributes of clients and is used to predict if a client will subscribe to a term</a:t>
            </a:r>
          </a:p>
          <a:p>
            <a:r>
              <a:rPr lang="en-US" dirty="0"/>
              <a:t>deposit or not. The banking data is unbalanced with 11.3% ‘Yes’ and 88.7% ‘No’. </a:t>
            </a:r>
          </a:p>
          <a:p>
            <a:endParaRPr lang="en-US" dirty="0"/>
          </a:p>
          <a:p>
            <a:r>
              <a:rPr lang="en-US" dirty="0"/>
              <a:t>We used one-hot encoding as a preprocessing step for</a:t>
            </a:r>
          </a:p>
          <a:p>
            <a:r>
              <a:rPr lang="en-US" dirty="0"/>
              <a:t>all the categorical variables. We have also used data normalization. After the one hot encoding our dataset has 63 features. We use 20% of our</a:t>
            </a:r>
          </a:p>
          <a:p>
            <a:r>
              <a:rPr lang="en-US" dirty="0"/>
              <a:t>data for our test dataset</a:t>
            </a:r>
          </a:p>
          <a:p>
            <a:endParaRPr lang="en-US" dirty="0"/>
          </a:p>
          <a:p>
            <a:endParaRPr lang="en-US" dirty="0"/>
          </a:p>
          <a:p>
            <a:endParaRPr lang="en-US" dirty="0"/>
          </a:p>
          <a:p>
            <a:endParaRPr lang="en-US" dirty="0"/>
          </a:p>
          <a:p>
            <a:endParaRPr lang="en-US" dirty="0"/>
          </a:p>
          <a:p>
            <a:endParaRPr lang="en-US" dirty="0"/>
          </a:p>
        </p:txBody>
      </p:sp>
      <p:sp>
        <p:nvSpPr>
          <p:cNvPr id="65" name="Text Placeholder 3">
            <a:extLst>
              <a:ext uri="{FF2B5EF4-FFF2-40B4-BE49-F238E27FC236}">
                <a16:creationId xmlns:a16="http://schemas.microsoft.com/office/drawing/2014/main" id="{010EDB36-C56A-4E96-8595-820587DED269}"/>
              </a:ext>
            </a:extLst>
          </p:cNvPr>
          <p:cNvSpPr txBox="1">
            <a:spLocks/>
          </p:cNvSpPr>
          <p:nvPr/>
        </p:nvSpPr>
        <p:spPr>
          <a:xfrm>
            <a:off x="509578" y="17811319"/>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CIFAR-10</a:t>
            </a:r>
          </a:p>
        </p:txBody>
      </p:sp>
      <p:sp>
        <p:nvSpPr>
          <p:cNvPr id="66" name="Text Placeholder 1">
            <a:extLst>
              <a:ext uri="{FF2B5EF4-FFF2-40B4-BE49-F238E27FC236}">
                <a16:creationId xmlns:a16="http://schemas.microsoft.com/office/drawing/2014/main" id="{5D37FF19-6937-4E51-8212-DF9B4E0663B4}"/>
              </a:ext>
            </a:extLst>
          </p:cNvPr>
          <p:cNvSpPr txBox="1">
            <a:spLocks/>
          </p:cNvSpPr>
          <p:nvPr/>
        </p:nvSpPr>
        <p:spPr>
          <a:xfrm>
            <a:off x="482941" y="18565364"/>
            <a:ext cx="10048874" cy="515523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The chosen unstructured dataset CIFAR-10 is an image dataset that contains 60 000 32x32 RGB images split in 10 balanced classes. The dataset is pre-split with 50 000 training images and 10 000 test images. The images were flattened to produce a single 3 072 feature vector per sample</a:t>
            </a:r>
          </a:p>
          <a:p>
            <a:endParaRPr lang="en-US" dirty="0"/>
          </a:p>
          <a:p>
            <a:endParaRPr lang="en-US" dirty="0"/>
          </a:p>
          <a:p>
            <a:endParaRPr lang="en-US" dirty="0"/>
          </a:p>
          <a:p>
            <a:endParaRPr lang="en-US" dirty="0"/>
          </a:p>
          <a:p>
            <a:endParaRPr lang="en-US" dirty="0"/>
          </a:p>
          <a:p>
            <a:endParaRPr lang="en-US" dirty="0"/>
          </a:p>
        </p:txBody>
      </p:sp>
      <p:sp>
        <p:nvSpPr>
          <p:cNvPr id="68" name="Text Placeholder 3">
            <a:extLst>
              <a:ext uri="{FF2B5EF4-FFF2-40B4-BE49-F238E27FC236}">
                <a16:creationId xmlns:a16="http://schemas.microsoft.com/office/drawing/2014/main" id="{2D75B461-6173-4DB4-9E23-E8B1C05D68F1}"/>
              </a:ext>
            </a:extLst>
          </p:cNvPr>
          <p:cNvSpPr txBox="1">
            <a:spLocks/>
          </p:cNvSpPr>
          <p:nvPr/>
        </p:nvSpPr>
        <p:spPr>
          <a:xfrm>
            <a:off x="482942" y="11403812"/>
            <a:ext cx="10050462" cy="677100"/>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The Dataset</a:t>
            </a:r>
          </a:p>
        </p:txBody>
      </p:sp>
      <p:sp>
        <p:nvSpPr>
          <p:cNvPr id="69" name="Text Placeholder 3">
            <a:extLst>
              <a:ext uri="{FF2B5EF4-FFF2-40B4-BE49-F238E27FC236}">
                <a16:creationId xmlns:a16="http://schemas.microsoft.com/office/drawing/2014/main" id="{E9395295-2C3F-4139-933C-C9962EC56ADE}"/>
              </a:ext>
            </a:extLst>
          </p:cNvPr>
          <p:cNvSpPr txBox="1">
            <a:spLocks/>
          </p:cNvSpPr>
          <p:nvPr/>
        </p:nvSpPr>
        <p:spPr>
          <a:xfrm>
            <a:off x="508784" y="20833912"/>
            <a:ext cx="10050462" cy="677100"/>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The Algorithm</a:t>
            </a:r>
          </a:p>
        </p:txBody>
      </p:sp>
      <p:sp>
        <p:nvSpPr>
          <p:cNvPr id="70" name="Text Placeholder 3">
            <a:extLst>
              <a:ext uri="{FF2B5EF4-FFF2-40B4-BE49-F238E27FC236}">
                <a16:creationId xmlns:a16="http://schemas.microsoft.com/office/drawing/2014/main" id="{0FAF2AD8-A63F-45AA-9463-DD2125DC981F}"/>
              </a:ext>
            </a:extLst>
          </p:cNvPr>
          <p:cNvSpPr txBox="1">
            <a:spLocks/>
          </p:cNvSpPr>
          <p:nvPr/>
        </p:nvSpPr>
        <p:spPr>
          <a:xfrm>
            <a:off x="509578" y="21586440"/>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Gradient Boosting Decision Tree (GBDT)</a:t>
            </a:r>
          </a:p>
        </p:txBody>
      </p:sp>
      <p:sp>
        <p:nvSpPr>
          <p:cNvPr id="71" name="Text Placeholder 3">
            <a:extLst>
              <a:ext uri="{FF2B5EF4-FFF2-40B4-BE49-F238E27FC236}">
                <a16:creationId xmlns:a16="http://schemas.microsoft.com/office/drawing/2014/main" id="{2832098E-93E3-4A08-A998-D0C8F45E1E7F}"/>
              </a:ext>
            </a:extLst>
          </p:cNvPr>
          <p:cNvSpPr txBox="1">
            <a:spLocks/>
          </p:cNvSpPr>
          <p:nvPr/>
        </p:nvSpPr>
        <p:spPr>
          <a:xfrm>
            <a:off x="509578" y="24501127"/>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Support Vector Machine (SVM)</a:t>
            </a:r>
          </a:p>
        </p:txBody>
      </p:sp>
      <p:sp>
        <p:nvSpPr>
          <p:cNvPr id="73" name="Text Placeholder 3">
            <a:extLst>
              <a:ext uri="{FF2B5EF4-FFF2-40B4-BE49-F238E27FC236}">
                <a16:creationId xmlns:a16="http://schemas.microsoft.com/office/drawing/2014/main" id="{2D48B33D-2F30-4E73-81D1-1B78925D0A60}"/>
              </a:ext>
            </a:extLst>
          </p:cNvPr>
          <p:cNvSpPr txBox="1">
            <a:spLocks/>
          </p:cNvSpPr>
          <p:nvPr/>
        </p:nvSpPr>
        <p:spPr>
          <a:xfrm>
            <a:off x="534981" y="27385503"/>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Convolutional Neural Networks (CNN)</a:t>
            </a:r>
          </a:p>
        </p:txBody>
      </p:sp>
      <p:sp>
        <p:nvSpPr>
          <p:cNvPr id="75" name="Text Placeholder 1">
            <a:extLst>
              <a:ext uri="{FF2B5EF4-FFF2-40B4-BE49-F238E27FC236}">
                <a16:creationId xmlns:a16="http://schemas.microsoft.com/office/drawing/2014/main" id="{4D1C0E03-9E50-48EB-A9BA-4F3E80BA062E}"/>
              </a:ext>
            </a:extLst>
          </p:cNvPr>
          <p:cNvSpPr txBox="1">
            <a:spLocks/>
          </p:cNvSpPr>
          <p:nvPr/>
        </p:nvSpPr>
        <p:spPr>
          <a:xfrm>
            <a:off x="444288" y="22258439"/>
            <a:ext cx="10048874" cy="346246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GBDT is an ensemble of decision trees built in a stage-wise boosting fashion. GBDT is </a:t>
            </a:r>
            <a:r>
              <a:rPr lang="en-US" dirty="0" err="1"/>
              <a:t>reknown</a:t>
            </a:r>
            <a:r>
              <a:rPr lang="en-US" dirty="0"/>
              <a:t> for its great results in data science competitions with structured data. </a:t>
            </a:r>
          </a:p>
          <a:p>
            <a:endParaRPr lang="en-US" dirty="0"/>
          </a:p>
          <a:p>
            <a:endParaRPr lang="en-US" dirty="0"/>
          </a:p>
          <a:p>
            <a:endParaRPr lang="en-US" dirty="0"/>
          </a:p>
          <a:p>
            <a:endParaRPr lang="en-US" dirty="0"/>
          </a:p>
        </p:txBody>
      </p:sp>
      <p:sp>
        <p:nvSpPr>
          <p:cNvPr id="76" name="Text Placeholder 1">
            <a:extLst>
              <a:ext uri="{FF2B5EF4-FFF2-40B4-BE49-F238E27FC236}">
                <a16:creationId xmlns:a16="http://schemas.microsoft.com/office/drawing/2014/main" id="{4319F988-120D-42A5-B06F-C222BBB154B4}"/>
              </a:ext>
            </a:extLst>
          </p:cNvPr>
          <p:cNvSpPr txBox="1">
            <a:spLocks/>
          </p:cNvSpPr>
          <p:nvPr/>
        </p:nvSpPr>
        <p:spPr>
          <a:xfrm>
            <a:off x="424420" y="25163867"/>
            <a:ext cx="10143903" cy="338552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SVM is an algorithm that classifies data points that belong to two classes with an optimal separating hyperplane. This algorithm deals well with high dimensionality and can be generalized to classification problems with more than two classes. </a:t>
            </a:r>
          </a:p>
          <a:p>
            <a:endParaRPr lang="en-US" dirty="0"/>
          </a:p>
          <a:p>
            <a:endParaRPr lang="en-US" dirty="0"/>
          </a:p>
          <a:p>
            <a:endParaRPr lang="en-US" dirty="0"/>
          </a:p>
        </p:txBody>
      </p:sp>
      <p:sp>
        <p:nvSpPr>
          <p:cNvPr id="77" name="Text Placeholder 1">
            <a:extLst>
              <a:ext uri="{FF2B5EF4-FFF2-40B4-BE49-F238E27FC236}">
                <a16:creationId xmlns:a16="http://schemas.microsoft.com/office/drawing/2014/main" id="{33810047-30E2-4E2A-AF8C-386A84ADC8B7}"/>
              </a:ext>
            </a:extLst>
          </p:cNvPr>
          <p:cNvSpPr txBox="1">
            <a:spLocks/>
          </p:cNvSpPr>
          <p:nvPr/>
        </p:nvSpPr>
        <p:spPr>
          <a:xfrm>
            <a:off x="482941" y="28003791"/>
            <a:ext cx="10050463" cy="446273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CNN is a variant of the feedforward neural network designed for image analysis. Similarly to a neural network, if enough data is used, the algorithm designs and learns the parameters without a need for hand picking the features. CNN performs well on grid-like datasets such as images. It uses local connectivity and parameter sharing to reduce the number of parameters to learn. CNN also uses pooling to reduce the number of hidden units in a hidden layer and makes the algorithm invariant to translations in the sample.</a:t>
            </a:r>
          </a:p>
          <a:p>
            <a:endParaRPr lang="en-US" dirty="0"/>
          </a:p>
          <a:p>
            <a:endParaRPr lang="en-US" dirty="0"/>
          </a:p>
        </p:txBody>
      </p:sp>
      <p:pic>
        <p:nvPicPr>
          <p:cNvPr id="23" name="Image 22">
            <a:extLst>
              <a:ext uri="{FF2B5EF4-FFF2-40B4-BE49-F238E27FC236}">
                <a16:creationId xmlns:a16="http://schemas.microsoft.com/office/drawing/2014/main" id="{4135C4F6-5ABF-4565-9819-29A424526A7E}"/>
              </a:ext>
            </a:extLst>
          </p:cNvPr>
          <p:cNvPicPr>
            <a:picLocks noChangeAspect="1"/>
          </p:cNvPicPr>
          <p:nvPr/>
        </p:nvPicPr>
        <p:blipFill>
          <a:blip r:embed="rId2"/>
          <a:stretch>
            <a:fillRect/>
          </a:stretch>
        </p:blipFill>
        <p:spPr>
          <a:xfrm>
            <a:off x="11653269" y="7504295"/>
            <a:ext cx="9662659" cy="2634211"/>
          </a:xfrm>
          <a:prstGeom prst="rect">
            <a:avLst/>
          </a:prstGeom>
        </p:spPr>
      </p:pic>
      <p:pic>
        <p:nvPicPr>
          <p:cNvPr id="26" name="Image 25">
            <a:extLst>
              <a:ext uri="{FF2B5EF4-FFF2-40B4-BE49-F238E27FC236}">
                <a16:creationId xmlns:a16="http://schemas.microsoft.com/office/drawing/2014/main" id="{9AB4C76F-8C68-46EC-8B32-269A2647C372}"/>
              </a:ext>
            </a:extLst>
          </p:cNvPr>
          <p:cNvPicPr>
            <a:picLocks noChangeAspect="1"/>
          </p:cNvPicPr>
          <p:nvPr/>
        </p:nvPicPr>
        <p:blipFill>
          <a:blip r:embed="rId3"/>
          <a:stretch>
            <a:fillRect/>
          </a:stretch>
        </p:blipFill>
        <p:spPr>
          <a:xfrm>
            <a:off x="22678271" y="7958306"/>
            <a:ext cx="9485809" cy="1726187"/>
          </a:xfrm>
          <a:prstGeom prst="rect">
            <a:avLst/>
          </a:prstGeom>
        </p:spPr>
      </p:pic>
      <p:pic>
        <p:nvPicPr>
          <p:cNvPr id="28" name="Image 27">
            <a:extLst>
              <a:ext uri="{FF2B5EF4-FFF2-40B4-BE49-F238E27FC236}">
                <a16:creationId xmlns:a16="http://schemas.microsoft.com/office/drawing/2014/main" id="{14F1AB2F-A2E9-4CB8-AD6C-C364CB91B2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67018" y="11788159"/>
            <a:ext cx="7552779" cy="5640982"/>
          </a:xfrm>
          <a:prstGeom prst="rect">
            <a:avLst/>
          </a:prstGeom>
        </p:spPr>
      </p:pic>
      <p:sp>
        <p:nvSpPr>
          <p:cNvPr id="80" name="Text Placeholder 3">
            <a:extLst>
              <a:ext uri="{FF2B5EF4-FFF2-40B4-BE49-F238E27FC236}">
                <a16:creationId xmlns:a16="http://schemas.microsoft.com/office/drawing/2014/main" id="{1B8E08C2-F64E-45DC-A8BC-A32D80A2859C}"/>
              </a:ext>
            </a:extLst>
          </p:cNvPr>
          <p:cNvSpPr txBox="1">
            <a:spLocks/>
          </p:cNvSpPr>
          <p:nvPr/>
        </p:nvSpPr>
        <p:spPr>
          <a:xfrm>
            <a:off x="11433348" y="10501798"/>
            <a:ext cx="10050462" cy="677100"/>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Confusion Matrix</a:t>
            </a:r>
          </a:p>
        </p:txBody>
      </p:sp>
      <p:sp>
        <p:nvSpPr>
          <p:cNvPr id="81" name="Text Placeholder 3">
            <a:extLst>
              <a:ext uri="{FF2B5EF4-FFF2-40B4-BE49-F238E27FC236}">
                <a16:creationId xmlns:a16="http://schemas.microsoft.com/office/drawing/2014/main" id="{EB0AA535-405C-4C55-AFBB-969165580FE5}"/>
              </a:ext>
            </a:extLst>
          </p:cNvPr>
          <p:cNvSpPr txBox="1">
            <a:spLocks/>
          </p:cNvSpPr>
          <p:nvPr/>
        </p:nvSpPr>
        <p:spPr>
          <a:xfrm>
            <a:off x="11458575" y="6395349"/>
            <a:ext cx="10056813" cy="677100"/>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Accuracy comparison</a:t>
            </a:r>
          </a:p>
        </p:txBody>
      </p:sp>
      <p:sp>
        <p:nvSpPr>
          <p:cNvPr id="84" name="Text Placeholder 3">
            <a:extLst>
              <a:ext uri="{FF2B5EF4-FFF2-40B4-BE49-F238E27FC236}">
                <a16:creationId xmlns:a16="http://schemas.microsoft.com/office/drawing/2014/main" id="{13C58814-ED06-4900-A96D-E4D39D154D5F}"/>
              </a:ext>
            </a:extLst>
          </p:cNvPr>
          <p:cNvSpPr txBox="1">
            <a:spLocks/>
          </p:cNvSpPr>
          <p:nvPr/>
        </p:nvSpPr>
        <p:spPr>
          <a:xfrm>
            <a:off x="11433348" y="11085290"/>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GBDT</a:t>
            </a:r>
          </a:p>
        </p:txBody>
      </p:sp>
      <p:pic>
        <p:nvPicPr>
          <p:cNvPr id="33" name="Image 32">
            <a:extLst>
              <a:ext uri="{FF2B5EF4-FFF2-40B4-BE49-F238E27FC236}">
                <a16:creationId xmlns:a16="http://schemas.microsoft.com/office/drawing/2014/main" id="{09F41FD4-CFA4-4FEF-913D-FBC181983E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28214" y="18512933"/>
            <a:ext cx="7898136" cy="5898920"/>
          </a:xfrm>
          <a:prstGeom prst="rect">
            <a:avLst/>
          </a:prstGeom>
        </p:spPr>
      </p:pic>
      <p:sp>
        <p:nvSpPr>
          <p:cNvPr id="85" name="Text Placeholder 3">
            <a:extLst>
              <a:ext uri="{FF2B5EF4-FFF2-40B4-BE49-F238E27FC236}">
                <a16:creationId xmlns:a16="http://schemas.microsoft.com/office/drawing/2014/main" id="{A7F42514-2EB2-45F5-808D-97D2B596AF40}"/>
              </a:ext>
            </a:extLst>
          </p:cNvPr>
          <p:cNvSpPr txBox="1">
            <a:spLocks/>
          </p:cNvSpPr>
          <p:nvPr/>
        </p:nvSpPr>
        <p:spPr>
          <a:xfrm>
            <a:off x="11433348" y="17594014"/>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CNN</a:t>
            </a:r>
          </a:p>
        </p:txBody>
      </p:sp>
      <p:pic>
        <p:nvPicPr>
          <p:cNvPr id="38" name="Image 37">
            <a:extLst>
              <a:ext uri="{FF2B5EF4-FFF2-40B4-BE49-F238E27FC236}">
                <a16:creationId xmlns:a16="http://schemas.microsoft.com/office/drawing/2014/main" id="{43B0B31F-7902-4B67-AA68-2C7D98832D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12762" y="25151525"/>
            <a:ext cx="8091633" cy="6043438"/>
          </a:xfrm>
          <a:prstGeom prst="rect">
            <a:avLst/>
          </a:prstGeom>
        </p:spPr>
      </p:pic>
      <p:sp>
        <p:nvSpPr>
          <p:cNvPr id="88" name="Text Placeholder 3">
            <a:extLst>
              <a:ext uri="{FF2B5EF4-FFF2-40B4-BE49-F238E27FC236}">
                <a16:creationId xmlns:a16="http://schemas.microsoft.com/office/drawing/2014/main" id="{605A2455-E2C4-4B6F-A59B-9275B9FCD658}"/>
              </a:ext>
            </a:extLst>
          </p:cNvPr>
          <p:cNvSpPr txBox="1">
            <a:spLocks/>
          </p:cNvSpPr>
          <p:nvPr/>
        </p:nvSpPr>
        <p:spPr>
          <a:xfrm>
            <a:off x="11458575" y="24473891"/>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SVM</a:t>
            </a:r>
          </a:p>
        </p:txBody>
      </p:sp>
      <p:sp>
        <p:nvSpPr>
          <p:cNvPr id="89" name="Text Placeholder 3">
            <a:extLst>
              <a:ext uri="{FF2B5EF4-FFF2-40B4-BE49-F238E27FC236}">
                <a16:creationId xmlns:a16="http://schemas.microsoft.com/office/drawing/2014/main" id="{043FC392-5D5D-4823-AC25-3BDD67C3E15C}"/>
              </a:ext>
            </a:extLst>
          </p:cNvPr>
          <p:cNvSpPr txBox="1">
            <a:spLocks/>
          </p:cNvSpPr>
          <p:nvPr/>
        </p:nvSpPr>
        <p:spPr>
          <a:xfrm>
            <a:off x="22324369" y="6485941"/>
            <a:ext cx="10050462" cy="677100"/>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Accuracy comparison</a:t>
            </a:r>
          </a:p>
        </p:txBody>
      </p:sp>
      <p:sp>
        <p:nvSpPr>
          <p:cNvPr id="90" name="Text Placeholder 3">
            <a:extLst>
              <a:ext uri="{FF2B5EF4-FFF2-40B4-BE49-F238E27FC236}">
                <a16:creationId xmlns:a16="http://schemas.microsoft.com/office/drawing/2014/main" id="{0413ABFB-577F-4F71-B294-5EF0788807A5}"/>
              </a:ext>
            </a:extLst>
          </p:cNvPr>
          <p:cNvSpPr txBox="1">
            <a:spLocks/>
          </p:cNvSpPr>
          <p:nvPr/>
        </p:nvSpPr>
        <p:spPr>
          <a:xfrm>
            <a:off x="22407392" y="10501798"/>
            <a:ext cx="10050462" cy="677100"/>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Confusion Matrix</a:t>
            </a:r>
          </a:p>
        </p:txBody>
      </p:sp>
      <p:pic>
        <p:nvPicPr>
          <p:cNvPr id="42" name="Image 41">
            <a:extLst>
              <a:ext uri="{FF2B5EF4-FFF2-40B4-BE49-F238E27FC236}">
                <a16:creationId xmlns:a16="http://schemas.microsoft.com/office/drawing/2014/main" id="{5637E55D-A47A-4B10-ABDE-FC741516E6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56234" y="11700595"/>
            <a:ext cx="7552778" cy="5640981"/>
          </a:xfrm>
          <a:prstGeom prst="rect">
            <a:avLst/>
          </a:prstGeom>
        </p:spPr>
      </p:pic>
      <p:sp>
        <p:nvSpPr>
          <p:cNvPr id="94" name="Text Placeholder 3">
            <a:extLst>
              <a:ext uri="{FF2B5EF4-FFF2-40B4-BE49-F238E27FC236}">
                <a16:creationId xmlns:a16="http://schemas.microsoft.com/office/drawing/2014/main" id="{AD124EEF-7322-4A8D-951A-F8F0ECB15717}"/>
              </a:ext>
            </a:extLst>
          </p:cNvPr>
          <p:cNvSpPr txBox="1">
            <a:spLocks/>
          </p:cNvSpPr>
          <p:nvPr/>
        </p:nvSpPr>
        <p:spPr>
          <a:xfrm>
            <a:off x="22407392" y="11087473"/>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GBDT</a:t>
            </a:r>
          </a:p>
        </p:txBody>
      </p:sp>
      <p:sp>
        <p:nvSpPr>
          <p:cNvPr id="99" name="Text Placeholder 3">
            <a:extLst>
              <a:ext uri="{FF2B5EF4-FFF2-40B4-BE49-F238E27FC236}">
                <a16:creationId xmlns:a16="http://schemas.microsoft.com/office/drawing/2014/main" id="{6C9A958B-9D1C-4FBE-9293-9C5B36FA5570}"/>
              </a:ext>
            </a:extLst>
          </p:cNvPr>
          <p:cNvSpPr txBox="1">
            <a:spLocks/>
          </p:cNvSpPr>
          <p:nvPr/>
        </p:nvSpPr>
        <p:spPr>
          <a:xfrm>
            <a:off x="22407392" y="17486250"/>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CNN</a:t>
            </a:r>
          </a:p>
        </p:txBody>
      </p:sp>
      <p:pic>
        <p:nvPicPr>
          <p:cNvPr id="50" name="Image 49">
            <a:extLst>
              <a:ext uri="{FF2B5EF4-FFF2-40B4-BE49-F238E27FC236}">
                <a16:creationId xmlns:a16="http://schemas.microsoft.com/office/drawing/2014/main" id="{4999615C-EFB9-4E89-A3D8-D45CD62EB8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472107" y="18512933"/>
            <a:ext cx="7898136" cy="5898920"/>
          </a:xfrm>
          <a:prstGeom prst="rect">
            <a:avLst/>
          </a:prstGeom>
        </p:spPr>
      </p:pic>
      <p:pic>
        <p:nvPicPr>
          <p:cNvPr id="87" name="Image 86">
            <a:extLst>
              <a:ext uri="{FF2B5EF4-FFF2-40B4-BE49-F238E27FC236}">
                <a16:creationId xmlns:a16="http://schemas.microsoft.com/office/drawing/2014/main" id="{9255E406-C343-4C35-BAA0-F2843E975429}"/>
              </a:ext>
            </a:extLst>
          </p:cNvPr>
          <p:cNvPicPr>
            <a:picLocks noChangeAspect="1"/>
          </p:cNvPicPr>
          <p:nvPr/>
        </p:nvPicPr>
        <p:blipFill rotWithShape="1">
          <a:blip r:embed="rId9">
            <a:extLst>
              <a:ext uri="{28A0092B-C50C-407E-A947-70E740481C1C}">
                <a14:useLocalDpi xmlns:a14="http://schemas.microsoft.com/office/drawing/2010/main" val="0"/>
              </a:ext>
            </a:extLst>
          </a:blip>
          <a:srcRect l="12108" r="5035"/>
          <a:stretch/>
        </p:blipFill>
        <p:spPr>
          <a:xfrm>
            <a:off x="22557625" y="25954127"/>
            <a:ext cx="4848979" cy="4370841"/>
          </a:xfrm>
          <a:prstGeom prst="rect">
            <a:avLst/>
          </a:prstGeom>
        </p:spPr>
      </p:pic>
      <p:sp>
        <p:nvSpPr>
          <p:cNvPr id="102" name="Text Placeholder 3">
            <a:extLst>
              <a:ext uri="{FF2B5EF4-FFF2-40B4-BE49-F238E27FC236}">
                <a16:creationId xmlns:a16="http://schemas.microsoft.com/office/drawing/2014/main" id="{00ACB103-914C-456D-83F7-54429F134C9D}"/>
              </a:ext>
            </a:extLst>
          </p:cNvPr>
          <p:cNvSpPr txBox="1">
            <a:spLocks/>
          </p:cNvSpPr>
          <p:nvPr/>
        </p:nvSpPr>
        <p:spPr>
          <a:xfrm>
            <a:off x="22407392" y="24473890"/>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SVM</a:t>
            </a:r>
          </a:p>
        </p:txBody>
      </p:sp>
      <p:sp>
        <p:nvSpPr>
          <p:cNvPr id="103" name="Text Placeholder 3">
            <a:extLst>
              <a:ext uri="{FF2B5EF4-FFF2-40B4-BE49-F238E27FC236}">
                <a16:creationId xmlns:a16="http://schemas.microsoft.com/office/drawing/2014/main" id="{A7C790FA-273D-45C5-8024-899FFFAF29BC}"/>
              </a:ext>
            </a:extLst>
          </p:cNvPr>
          <p:cNvSpPr txBox="1">
            <a:spLocks/>
          </p:cNvSpPr>
          <p:nvPr/>
        </p:nvSpPr>
        <p:spPr>
          <a:xfrm>
            <a:off x="24091890" y="25289972"/>
            <a:ext cx="3470966" cy="781281"/>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1 vs 1</a:t>
            </a:r>
          </a:p>
        </p:txBody>
      </p:sp>
      <p:pic>
        <p:nvPicPr>
          <p:cNvPr id="105" name="Image 104">
            <a:extLst>
              <a:ext uri="{FF2B5EF4-FFF2-40B4-BE49-F238E27FC236}">
                <a16:creationId xmlns:a16="http://schemas.microsoft.com/office/drawing/2014/main" id="{6C85B311-2293-4B2E-9934-25CDFA2F6219}"/>
              </a:ext>
            </a:extLst>
          </p:cNvPr>
          <p:cNvPicPr>
            <a:picLocks noChangeAspect="1"/>
          </p:cNvPicPr>
          <p:nvPr/>
        </p:nvPicPr>
        <p:blipFill rotWithShape="1">
          <a:blip r:embed="rId10">
            <a:extLst>
              <a:ext uri="{28A0092B-C50C-407E-A947-70E740481C1C}">
                <a14:useLocalDpi xmlns:a14="http://schemas.microsoft.com/office/drawing/2010/main" val="0"/>
              </a:ext>
            </a:extLst>
          </a:blip>
          <a:srcRect l="11540" r="6700"/>
          <a:stretch/>
        </p:blipFill>
        <p:spPr>
          <a:xfrm>
            <a:off x="27567888" y="25954127"/>
            <a:ext cx="4765657" cy="4353475"/>
          </a:xfrm>
          <a:prstGeom prst="rect">
            <a:avLst/>
          </a:prstGeom>
        </p:spPr>
      </p:pic>
      <p:sp>
        <p:nvSpPr>
          <p:cNvPr id="108" name="Text Placeholder 3">
            <a:extLst>
              <a:ext uri="{FF2B5EF4-FFF2-40B4-BE49-F238E27FC236}">
                <a16:creationId xmlns:a16="http://schemas.microsoft.com/office/drawing/2014/main" id="{6590E187-B7A9-4949-B55A-03605B30C45A}"/>
              </a:ext>
            </a:extLst>
          </p:cNvPr>
          <p:cNvSpPr txBox="1">
            <a:spLocks/>
          </p:cNvSpPr>
          <p:nvPr/>
        </p:nvSpPr>
        <p:spPr>
          <a:xfrm>
            <a:off x="29097121" y="25271463"/>
            <a:ext cx="3470966" cy="781281"/>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1 vs All</a:t>
            </a:r>
          </a:p>
        </p:txBody>
      </p:sp>
      <p:sp>
        <p:nvSpPr>
          <p:cNvPr id="109" name="Text Placeholder 3">
            <a:extLst>
              <a:ext uri="{FF2B5EF4-FFF2-40B4-BE49-F238E27FC236}">
                <a16:creationId xmlns:a16="http://schemas.microsoft.com/office/drawing/2014/main" id="{BB4B790C-8A77-4537-907E-4FCE6B8CC7F0}"/>
              </a:ext>
            </a:extLst>
          </p:cNvPr>
          <p:cNvSpPr txBox="1">
            <a:spLocks/>
          </p:cNvSpPr>
          <p:nvPr/>
        </p:nvSpPr>
        <p:spPr>
          <a:xfrm>
            <a:off x="33383537" y="15999817"/>
            <a:ext cx="10050462" cy="677100"/>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Prior Assumptions</a:t>
            </a:r>
          </a:p>
        </p:txBody>
      </p:sp>
      <p:sp>
        <p:nvSpPr>
          <p:cNvPr id="110" name="Text Placeholder 9">
            <a:extLst>
              <a:ext uri="{FF2B5EF4-FFF2-40B4-BE49-F238E27FC236}">
                <a16:creationId xmlns:a16="http://schemas.microsoft.com/office/drawing/2014/main" id="{BA8F527A-D525-4931-A0F4-934C9BAE00CA}"/>
              </a:ext>
            </a:extLst>
          </p:cNvPr>
          <p:cNvSpPr txBox="1">
            <a:spLocks/>
          </p:cNvSpPr>
          <p:nvPr/>
        </p:nvSpPr>
        <p:spPr>
          <a:xfrm>
            <a:off x="33304290" y="27151289"/>
            <a:ext cx="10129709" cy="507829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Our main objective in this project was to explore the versatility of </a:t>
            </a:r>
            <a:r>
              <a:rPr lang="en-US" dirty="0" err="1"/>
              <a:t>differents</a:t>
            </a:r>
            <a:r>
              <a:rPr lang="en-US" dirty="0"/>
              <a:t> algorithms. Each algorithm performs better with a certain type of data and no algorithm is consistently better than the other on both datasets. The GBDT shows the best results when used on structural data but has difficulty in higher dimensions when the data is less dense. The CNN performs very well for image classification, but is outperformed when the local connectivity and parameter sharing likely hurt the performance of the model. The SVM is consistently in the middle of the pack and doesn't outshine the other algorithms on either dataset. We find that the prior assumptions are indicative of when an algorithm should be used and preference should be given to the algorithms that have their prior assumptions respected. </a:t>
            </a:r>
          </a:p>
        </p:txBody>
      </p:sp>
      <p:sp>
        <p:nvSpPr>
          <p:cNvPr id="113" name="Text Placeholder 3">
            <a:extLst>
              <a:ext uri="{FF2B5EF4-FFF2-40B4-BE49-F238E27FC236}">
                <a16:creationId xmlns:a16="http://schemas.microsoft.com/office/drawing/2014/main" id="{8701F572-19AE-4CBC-8FC1-6730A483BBF4}"/>
              </a:ext>
            </a:extLst>
          </p:cNvPr>
          <p:cNvSpPr txBox="1">
            <a:spLocks/>
          </p:cNvSpPr>
          <p:nvPr/>
        </p:nvSpPr>
        <p:spPr>
          <a:xfrm>
            <a:off x="33355097" y="6412444"/>
            <a:ext cx="10050462" cy="677100"/>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t>Performance </a:t>
            </a:r>
            <a:r>
              <a:rPr lang="en-US" sz="3200" dirty="0" err="1"/>
              <a:t>Comparaison</a:t>
            </a:r>
            <a:endParaRPr lang="en-US" sz="3200" dirty="0"/>
          </a:p>
        </p:txBody>
      </p:sp>
      <p:sp>
        <p:nvSpPr>
          <p:cNvPr id="115" name="Text Placeholder 3">
            <a:extLst>
              <a:ext uri="{FF2B5EF4-FFF2-40B4-BE49-F238E27FC236}">
                <a16:creationId xmlns:a16="http://schemas.microsoft.com/office/drawing/2014/main" id="{494F4B9B-2B58-4C79-9A7F-1555DF085E02}"/>
              </a:ext>
            </a:extLst>
          </p:cNvPr>
          <p:cNvSpPr txBox="1">
            <a:spLocks/>
          </p:cNvSpPr>
          <p:nvPr/>
        </p:nvSpPr>
        <p:spPr>
          <a:xfrm>
            <a:off x="33355097" y="7021566"/>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Bank Telemarketing </a:t>
            </a:r>
          </a:p>
        </p:txBody>
      </p:sp>
      <p:sp>
        <p:nvSpPr>
          <p:cNvPr id="116" name="Text Placeholder 9">
            <a:extLst>
              <a:ext uri="{FF2B5EF4-FFF2-40B4-BE49-F238E27FC236}">
                <a16:creationId xmlns:a16="http://schemas.microsoft.com/office/drawing/2014/main" id="{2A9AC764-6867-42F8-88B1-AEAA72EB4F35}"/>
              </a:ext>
            </a:extLst>
          </p:cNvPr>
          <p:cNvSpPr txBox="1">
            <a:spLocks/>
          </p:cNvSpPr>
          <p:nvPr/>
        </p:nvSpPr>
        <p:spPr>
          <a:xfrm>
            <a:off x="33379938" y="7671600"/>
            <a:ext cx="10047018" cy="238524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All the algorithms we tested had issues with the data imbalance in the banking dataset, and had a relatively low True Positive Rate (TPR) when compared to the True Negative Rate. This seems to imply that all the models we used for training are assuming a balanced training set. The SVM outperformed the other methods with regards to the TPR. </a:t>
            </a:r>
          </a:p>
        </p:txBody>
      </p:sp>
      <p:sp>
        <p:nvSpPr>
          <p:cNvPr id="117" name="Text Placeholder 3">
            <a:extLst>
              <a:ext uri="{FF2B5EF4-FFF2-40B4-BE49-F238E27FC236}">
                <a16:creationId xmlns:a16="http://schemas.microsoft.com/office/drawing/2014/main" id="{A803B66C-3B5F-4DF6-9828-6C013D47F499}"/>
              </a:ext>
            </a:extLst>
          </p:cNvPr>
          <p:cNvSpPr txBox="1">
            <a:spLocks/>
          </p:cNvSpPr>
          <p:nvPr/>
        </p:nvSpPr>
        <p:spPr>
          <a:xfrm>
            <a:off x="33383537" y="9853290"/>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CIFAR-10</a:t>
            </a:r>
          </a:p>
        </p:txBody>
      </p:sp>
      <p:sp>
        <p:nvSpPr>
          <p:cNvPr id="118" name="Text Placeholder 9">
            <a:extLst>
              <a:ext uri="{FF2B5EF4-FFF2-40B4-BE49-F238E27FC236}">
                <a16:creationId xmlns:a16="http://schemas.microsoft.com/office/drawing/2014/main" id="{D62074A0-1B14-449E-A0DD-9FB0E6037D80}"/>
              </a:ext>
            </a:extLst>
          </p:cNvPr>
          <p:cNvSpPr txBox="1">
            <a:spLocks/>
          </p:cNvSpPr>
          <p:nvPr/>
        </p:nvSpPr>
        <p:spPr>
          <a:xfrm>
            <a:off x="33229603" y="10285927"/>
            <a:ext cx="10047018" cy="5847732"/>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The performance of the CNN on CIFAR-10 greatly exceeded all other methods, but it still has a 12% error rate. Using the confusion matrix, we can see that most algorithms have a higher misclassification rate between similar concepts. For instances, we see higher misclassification between animals, such as cat vs dog vs deer, but almost no confusion between horse and automobile. Ship is in the easiest thing to classify for all algorithms, while cat is the hardest. This seems to be </a:t>
            </a:r>
            <a:r>
              <a:rPr lang="en-US" dirty="0" err="1"/>
              <a:t>consistant</a:t>
            </a:r>
            <a:r>
              <a:rPr lang="en-US" dirty="0"/>
              <a:t> with the fact that ships have some distinctive visual features, such as being surrounded by water and lack features that are shared by other classes like wheels, legs or eyes. The higher misclassification rate between misclassification between animals could be explained by them all being hairy creatures, with ears, legs and eyes. </a:t>
            </a:r>
            <a:r>
              <a:rPr lang="en-US" dirty="0" err="1"/>
              <a:t>Obvioulsy</a:t>
            </a:r>
            <a:r>
              <a:rPr lang="en-US" dirty="0"/>
              <a:t>, it might not be those features that the algorithms capture, but the idea is that some classes of images are visually further apart from each other than others. </a:t>
            </a:r>
          </a:p>
        </p:txBody>
      </p:sp>
      <p:sp>
        <p:nvSpPr>
          <p:cNvPr id="119" name="Text Placeholder 3">
            <a:extLst>
              <a:ext uri="{FF2B5EF4-FFF2-40B4-BE49-F238E27FC236}">
                <a16:creationId xmlns:a16="http://schemas.microsoft.com/office/drawing/2014/main" id="{61F8916C-5683-4A70-8D70-8F4F34E07B5C}"/>
              </a:ext>
            </a:extLst>
          </p:cNvPr>
          <p:cNvSpPr txBox="1">
            <a:spLocks/>
          </p:cNvSpPr>
          <p:nvPr/>
        </p:nvSpPr>
        <p:spPr>
          <a:xfrm>
            <a:off x="33343913" y="23651914"/>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GBDT</a:t>
            </a:r>
          </a:p>
        </p:txBody>
      </p:sp>
      <p:sp>
        <p:nvSpPr>
          <p:cNvPr id="120" name="Text Placeholder 3">
            <a:extLst>
              <a:ext uri="{FF2B5EF4-FFF2-40B4-BE49-F238E27FC236}">
                <a16:creationId xmlns:a16="http://schemas.microsoft.com/office/drawing/2014/main" id="{21F22DBC-8C21-4117-B102-DCF8F856CB35}"/>
              </a:ext>
            </a:extLst>
          </p:cNvPr>
          <p:cNvSpPr txBox="1">
            <a:spLocks/>
          </p:cNvSpPr>
          <p:nvPr/>
        </p:nvSpPr>
        <p:spPr>
          <a:xfrm>
            <a:off x="33383537" y="16545117"/>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CNN</a:t>
            </a:r>
          </a:p>
        </p:txBody>
      </p:sp>
      <p:sp>
        <p:nvSpPr>
          <p:cNvPr id="121" name="Text Placeholder 3">
            <a:extLst>
              <a:ext uri="{FF2B5EF4-FFF2-40B4-BE49-F238E27FC236}">
                <a16:creationId xmlns:a16="http://schemas.microsoft.com/office/drawing/2014/main" id="{7EB0C2E0-EE83-4049-8DD6-3D4F96AEA8E9}"/>
              </a:ext>
            </a:extLst>
          </p:cNvPr>
          <p:cNvSpPr txBox="1">
            <a:spLocks/>
          </p:cNvSpPr>
          <p:nvPr/>
        </p:nvSpPr>
        <p:spPr>
          <a:xfrm>
            <a:off x="33378216" y="20418417"/>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u="none" dirty="0"/>
              <a:t>SVM</a:t>
            </a: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509</TotalTime>
  <Words>1134</Words>
  <Application>Microsoft Office PowerPoint</Application>
  <PresentationFormat>Personnalisé</PresentationFormat>
  <Paragraphs>73</Paragraphs>
  <Slides>1</Slides>
  <Notes>0</Notes>
  <HiddenSlides>0</HiddenSlides>
  <MMClips>0</MMClips>
  <ScaleCrop>false</ScaleCrop>
  <HeadingPairs>
    <vt:vector size="8" baseType="variant">
      <vt:variant>
        <vt:lpstr>Polices utilisées</vt:lpstr>
      </vt:variant>
      <vt:variant>
        <vt:i4>4</vt:i4>
      </vt:variant>
      <vt:variant>
        <vt:lpstr>Thème</vt:lpstr>
      </vt:variant>
      <vt:variant>
        <vt:i4>3</vt:i4>
      </vt:variant>
      <vt:variant>
        <vt:lpstr>Serveurs OLE incorporés</vt:lpstr>
      </vt:variant>
      <vt:variant>
        <vt:i4>1</vt:i4>
      </vt:variant>
      <vt:variant>
        <vt:lpstr>Titres des diapositives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Hugo Lafortune Brunet</cp:lastModifiedBy>
  <cp:revision>71</cp:revision>
  <dcterms:created xsi:type="dcterms:W3CDTF">2012-02-03T19:11:35Z</dcterms:created>
  <dcterms:modified xsi:type="dcterms:W3CDTF">2018-12-10T20:45:58Z</dcterms:modified>
</cp:coreProperties>
</file>