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39600188" cy="35999738"/>
  <p:notesSz cx="9144000" cy="6858000"/>
  <p:defaultTextStyle>
    <a:defPPr>
      <a:defRPr lang="en-US"/>
    </a:defPPr>
    <a:lvl1pPr marL="0" algn="l" defTabSz="3989200" rtl="0" eaLnBrk="1" latinLnBrk="0" hangingPunct="1">
      <a:defRPr sz="7819" kern="1200">
        <a:solidFill>
          <a:schemeClr val="tx1"/>
        </a:solidFill>
        <a:latin typeface="+mn-lt"/>
        <a:ea typeface="+mn-ea"/>
        <a:cs typeface="+mn-cs"/>
      </a:defRPr>
    </a:lvl1pPr>
    <a:lvl2pPr marL="1994601" algn="l" defTabSz="3989200" rtl="0" eaLnBrk="1" latinLnBrk="0" hangingPunct="1">
      <a:defRPr sz="7819" kern="1200">
        <a:solidFill>
          <a:schemeClr val="tx1"/>
        </a:solidFill>
        <a:latin typeface="+mn-lt"/>
        <a:ea typeface="+mn-ea"/>
        <a:cs typeface="+mn-cs"/>
      </a:defRPr>
    </a:lvl2pPr>
    <a:lvl3pPr marL="3989200" algn="l" defTabSz="3989200" rtl="0" eaLnBrk="1" latinLnBrk="0" hangingPunct="1">
      <a:defRPr sz="7819" kern="1200">
        <a:solidFill>
          <a:schemeClr val="tx1"/>
        </a:solidFill>
        <a:latin typeface="+mn-lt"/>
        <a:ea typeface="+mn-ea"/>
        <a:cs typeface="+mn-cs"/>
      </a:defRPr>
    </a:lvl3pPr>
    <a:lvl4pPr marL="5983801" algn="l" defTabSz="3989200" rtl="0" eaLnBrk="1" latinLnBrk="0" hangingPunct="1">
      <a:defRPr sz="7819" kern="1200">
        <a:solidFill>
          <a:schemeClr val="tx1"/>
        </a:solidFill>
        <a:latin typeface="+mn-lt"/>
        <a:ea typeface="+mn-ea"/>
        <a:cs typeface="+mn-cs"/>
      </a:defRPr>
    </a:lvl4pPr>
    <a:lvl5pPr marL="7978401" algn="l" defTabSz="3989200" rtl="0" eaLnBrk="1" latinLnBrk="0" hangingPunct="1">
      <a:defRPr sz="7819" kern="1200">
        <a:solidFill>
          <a:schemeClr val="tx1"/>
        </a:solidFill>
        <a:latin typeface="+mn-lt"/>
        <a:ea typeface="+mn-ea"/>
        <a:cs typeface="+mn-cs"/>
      </a:defRPr>
    </a:lvl5pPr>
    <a:lvl6pPr marL="9973002" algn="l" defTabSz="3989200" rtl="0" eaLnBrk="1" latinLnBrk="0" hangingPunct="1">
      <a:defRPr sz="7819" kern="1200">
        <a:solidFill>
          <a:schemeClr val="tx1"/>
        </a:solidFill>
        <a:latin typeface="+mn-lt"/>
        <a:ea typeface="+mn-ea"/>
        <a:cs typeface="+mn-cs"/>
      </a:defRPr>
    </a:lvl6pPr>
    <a:lvl7pPr marL="11967606" algn="l" defTabSz="3989200" rtl="0" eaLnBrk="1" latinLnBrk="0" hangingPunct="1">
      <a:defRPr sz="7819" kern="1200">
        <a:solidFill>
          <a:schemeClr val="tx1"/>
        </a:solidFill>
        <a:latin typeface="+mn-lt"/>
        <a:ea typeface="+mn-ea"/>
        <a:cs typeface="+mn-cs"/>
      </a:defRPr>
    </a:lvl7pPr>
    <a:lvl8pPr marL="13962202" algn="l" defTabSz="3989200" rtl="0" eaLnBrk="1" latinLnBrk="0" hangingPunct="1">
      <a:defRPr sz="7819" kern="1200">
        <a:solidFill>
          <a:schemeClr val="tx1"/>
        </a:solidFill>
        <a:latin typeface="+mn-lt"/>
        <a:ea typeface="+mn-ea"/>
        <a:cs typeface="+mn-cs"/>
      </a:defRPr>
    </a:lvl8pPr>
    <a:lvl9pPr marL="15956806" algn="l" defTabSz="3989200" rtl="0" eaLnBrk="1" latinLnBrk="0" hangingPunct="1">
      <a:defRPr sz="781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27" userDrawn="1">
          <p15:clr>
            <a:srgbClr val="A4A3A4"/>
          </p15:clr>
        </p15:guide>
        <p15:guide id="2" orient="horz" pos="315" userDrawn="1">
          <p15:clr>
            <a:srgbClr val="A4A3A4"/>
          </p15:clr>
        </p15:guide>
        <p15:guide id="3" orient="horz" pos="22047" userDrawn="1">
          <p15:clr>
            <a:srgbClr val="A4A3A4"/>
          </p15:clr>
        </p15:guide>
        <p15:guide id="4" orient="horz" userDrawn="1">
          <p15:clr>
            <a:srgbClr val="A4A3A4"/>
          </p15:clr>
        </p15:guide>
        <p15:guide id="5" pos="524" userDrawn="1">
          <p15:clr>
            <a:srgbClr val="A4A3A4"/>
          </p15:clr>
        </p15:guide>
        <p15:guide id="6" pos="24421" userDrawn="1">
          <p15:clr>
            <a:srgbClr val="A4A3A4"/>
          </p15:clr>
        </p15:guide>
        <p15:guide id="7" orient="horz" pos="3607" userDrawn="1">
          <p15:clr>
            <a:srgbClr val="A4A3A4"/>
          </p15:clr>
        </p15:guide>
        <p15:guide id="8" orient="horz" pos="22677" userDrawn="1">
          <p15:clr>
            <a:srgbClr val="A4A3A4"/>
          </p15:clr>
        </p15:guide>
        <p15:guide id="9" pos="288" userDrawn="1">
          <p15:clr>
            <a:srgbClr val="A4A3A4"/>
          </p15:clr>
        </p15:guide>
        <p15:guide id="10" pos="24945"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2DE"/>
    <a:srgbClr val="F3F5FA"/>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25" d="100"/>
          <a:sy n="25" d="100"/>
        </p:scale>
        <p:origin x="1962" y="-402"/>
      </p:cViewPr>
      <p:guideLst>
        <p:guide orient="horz" pos="3627"/>
        <p:guide orient="horz" pos="315"/>
        <p:guide orient="horz" pos="22047"/>
        <p:guide orient="horz"/>
        <p:guide pos="524"/>
        <p:guide pos="24421"/>
        <p:guide orient="horz" pos="3607"/>
        <p:guide orient="horz" pos="22677"/>
        <p:guide pos="288"/>
        <p:guide pos="2494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12/10/2018</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12/10/2018</a:t>
            </a:fld>
            <a:endParaRPr lang="en-US" dirty="0"/>
          </a:p>
        </p:txBody>
      </p:sp>
      <p:sp>
        <p:nvSpPr>
          <p:cNvPr id="4" name="Slide Image Placeholder 3"/>
          <p:cNvSpPr>
            <a:spLocks noGrp="1" noRot="1" noChangeAspect="1"/>
          </p:cNvSpPr>
          <p:nvPr>
            <p:ph type="sldImg" idx="2"/>
          </p:nvPr>
        </p:nvSpPr>
        <p:spPr>
          <a:xfrm>
            <a:off x="3157538" y="514350"/>
            <a:ext cx="282892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3989200" rtl="0" eaLnBrk="1" latinLnBrk="0" hangingPunct="1">
      <a:defRPr sz="5274" kern="1200">
        <a:solidFill>
          <a:schemeClr val="tx1"/>
        </a:solidFill>
        <a:latin typeface="+mn-lt"/>
        <a:ea typeface="+mn-ea"/>
        <a:cs typeface="+mn-cs"/>
      </a:defRPr>
    </a:lvl1pPr>
    <a:lvl2pPr marL="1994601" algn="l" defTabSz="3989200" rtl="0" eaLnBrk="1" latinLnBrk="0" hangingPunct="1">
      <a:defRPr sz="5274" kern="1200">
        <a:solidFill>
          <a:schemeClr val="tx1"/>
        </a:solidFill>
        <a:latin typeface="+mn-lt"/>
        <a:ea typeface="+mn-ea"/>
        <a:cs typeface="+mn-cs"/>
      </a:defRPr>
    </a:lvl2pPr>
    <a:lvl3pPr marL="3989200" algn="l" defTabSz="3989200" rtl="0" eaLnBrk="1" latinLnBrk="0" hangingPunct="1">
      <a:defRPr sz="5274" kern="1200">
        <a:solidFill>
          <a:schemeClr val="tx1"/>
        </a:solidFill>
        <a:latin typeface="+mn-lt"/>
        <a:ea typeface="+mn-ea"/>
        <a:cs typeface="+mn-cs"/>
      </a:defRPr>
    </a:lvl3pPr>
    <a:lvl4pPr marL="5983801" algn="l" defTabSz="3989200" rtl="0" eaLnBrk="1" latinLnBrk="0" hangingPunct="1">
      <a:defRPr sz="5274" kern="1200">
        <a:solidFill>
          <a:schemeClr val="tx1"/>
        </a:solidFill>
        <a:latin typeface="+mn-lt"/>
        <a:ea typeface="+mn-ea"/>
        <a:cs typeface="+mn-cs"/>
      </a:defRPr>
    </a:lvl4pPr>
    <a:lvl5pPr marL="7978401" algn="l" defTabSz="3989200" rtl="0" eaLnBrk="1" latinLnBrk="0" hangingPunct="1">
      <a:defRPr sz="5274" kern="1200">
        <a:solidFill>
          <a:schemeClr val="tx1"/>
        </a:solidFill>
        <a:latin typeface="+mn-lt"/>
        <a:ea typeface="+mn-ea"/>
        <a:cs typeface="+mn-cs"/>
      </a:defRPr>
    </a:lvl5pPr>
    <a:lvl6pPr marL="9973002" algn="l" defTabSz="3989200" rtl="0" eaLnBrk="1" latinLnBrk="0" hangingPunct="1">
      <a:defRPr sz="5274" kern="1200">
        <a:solidFill>
          <a:schemeClr val="tx1"/>
        </a:solidFill>
        <a:latin typeface="+mn-lt"/>
        <a:ea typeface="+mn-ea"/>
        <a:cs typeface="+mn-cs"/>
      </a:defRPr>
    </a:lvl6pPr>
    <a:lvl7pPr marL="11967606" algn="l" defTabSz="3989200" rtl="0" eaLnBrk="1" latinLnBrk="0" hangingPunct="1">
      <a:defRPr sz="5274" kern="1200">
        <a:solidFill>
          <a:schemeClr val="tx1"/>
        </a:solidFill>
        <a:latin typeface="+mn-lt"/>
        <a:ea typeface="+mn-ea"/>
        <a:cs typeface="+mn-cs"/>
      </a:defRPr>
    </a:lvl7pPr>
    <a:lvl8pPr marL="13962202" algn="l" defTabSz="3989200" rtl="0" eaLnBrk="1" latinLnBrk="0" hangingPunct="1">
      <a:defRPr sz="5274" kern="1200">
        <a:solidFill>
          <a:schemeClr val="tx1"/>
        </a:solidFill>
        <a:latin typeface="+mn-lt"/>
        <a:ea typeface="+mn-ea"/>
        <a:cs typeface="+mn-cs"/>
      </a:defRPr>
    </a:lvl8pPr>
    <a:lvl9pPr marL="15956806" algn="l" defTabSz="3989200" rtl="0" eaLnBrk="1" latinLnBrk="0" hangingPunct="1">
      <a:defRPr sz="527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7538" y="514350"/>
            <a:ext cx="2828925"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10695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3384" y="6975543"/>
            <a:ext cx="9073612" cy="788976"/>
          </a:xfrm>
          <a:prstGeom prst="rect">
            <a:avLst/>
          </a:prstGeom>
        </p:spPr>
        <p:txBody>
          <a:bodyPr wrap="square" lIns="228589" tIns="228589" rIns="228589" bIns="228589">
            <a:spAutoFit/>
          </a:bodyPr>
          <a:lstStyle>
            <a:lvl1pPr marL="0" indent="0">
              <a:buNone/>
              <a:defRPr sz="2127">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59762" y="6145915"/>
            <a:ext cx="9066449" cy="669086"/>
          </a:xfrm>
          <a:prstGeom prst="rect">
            <a:avLst/>
          </a:prstGeom>
          <a:noFill/>
        </p:spPr>
        <p:txBody>
          <a:bodyPr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59763" y="15620654"/>
            <a:ext cx="9067879"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0339766" y="6975543"/>
            <a:ext cx="9066449" cy="788976"/>
          </a:xfrm>
          <a:prstGeom prst="rect">
            <a:avLst/>
          </a:prstGeom>
        </p:spPr>
        <p:txBody>
          <a:bodyPr wrap="square" lIns="228589" tIns="228589" rIns="228589" bIns="228589">
            <a:spAutoFit/>
          </a:bodyPr>
          <a:lstStyle>
            <a:lvl1pPr marL="0" indent="0">
              <a:buNone/>
              <a:defRPr sz="2127">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339766" y="6145915"/>
            <a:ext cx="9066449" cy="669086"/>
          </a:xfrm>
          <a:prstGeom prst="rect">
            <a:avLst/>
          </a:prstGeom>
          <a:noFill/>
        </p:spPr>
        <p:txBody>
          <a:bodyPr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0196850" y="6975543"/>
            <a:ext cx="9066449" cy="788976"/>
          </a:xfrm>
          <a:prstGeom prst="rect">
            <a:avLst/>
          </a:prstGeom>
        </p:spPr>
        <p:txBody>
          <a:bodyPr wrap="square" lIns="228589" tIns="228589" rIns="228589" bIns="228589">
            <a:spAutoFit/>
          </a:bodyPr>
          <a:lstStyle>
            <a:lvl1pPr marL="0" indent="0">
              <a:buNone/>
              <a:defRPr sz="2127">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0189687" y="6145916"/>
            <a:ext cx="9075043" cy="669086"/>
          </a:xfrm>
          <a:prstGeom prst="rect">
            <a:avLst/>
          </a:prstGeom>
          <a:noFill/>
        </p:spPr>
        <p:txBody>
          <a:bodyPr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0097253" y="6145915"/>
            <a:ext cx="9064773"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0097253" y="6975543"/>
            <a:ext cx="9064773" cy="788976"/>
          </a:xfrm>
          <a:prstGeom prst="rect">
            <a:avLst/>
          </a:prstGeom>
        </p:spPr>
        <p:txBody>
          <a:bodyPr wrap="square" lIns="228589" tIns="228589" rIns="228589" bIns="228589">
            <a:spAutoFit/>
          </a:bodyPr>
          <a:lstStyle>
            <a:lvl1pPr marL="0" indent="0">
              <a:buNone/>
              <a:defRPr sz="2127">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0097253" y="15686518"/>
            <a:ext cx="9064773"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0097251" y="16416550"/>
            <a:ext cx="9069315" cy="788976"/>
          </a:xfrm>
          <a:prstGeom prst="rect">
            <a:avLst/>
          </a:prstGeom>
        </p:spPr>
        <p:txBody>
          <a:bodyPr wrap="square" lIns="228589" tIns="228589" rIns="228589" bIns="228589">
            <a:spAutoFit/>
          </a:bodyPr>
          <a:lstStyle>
            <a:lvl1pPr marL="0" indent="0">
              <a:buNone/>
              <a:defRPr sz="2127">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0097253" y="28160904"/>
            <a:ext cx="9064773"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0097251" y="28907762"/>
            <a:ext cx="9069315" cy="788976"/>
          </a:xfrm>
          <a:prstGeom prst="rect">
            <a:avLst/>
          </a:prstGeom>
        </p:spPr>
        <p:txBody>
          <a:bodyPr wrap="square" lIns="228589" tIns="228589" rIns="228589" bIns="228589">
            <a:spAutoFit/>
          </a:bodyPr>
          <a:lstStyle>
            <a:lvl1pPr marL="0" indent="0">
              <a:buNone/>
              <a:defRPr sz="2127">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3384" y="16351104"/>
            <a:ext cx="9073612" cy="788976"/>
          </a:xfrm>
          <a:prstGeom prst="rect">
            <a:avLst/>
          </a:prstGeom>
        </p:spPr>
        <p:txBody>
          <a:bodyPr wrap="square" lIns="228589" tIns="228589" rIns="228589" bIns="228589">
            <a:spAutoFit/>
          </a:bodyPr>
          <a:lstStyle>
            <a:lvl1pPr marL="0" indent="0">
              <a:buNone/>
              <a:defRPr sz="2127">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352596" y="3700704"/>
            <a:ext cx="28870596" cy="1399990"/>
          </a:xfrm>
          <a:prstGeom prst="rect">
            <a:avLst/>
          </a:prstGeom>
        </p:spPr>
        <p:txBody>
          <a:bodyPr>
            <a:normAutofit/>
          </a:bodyPr>
          <a:lstStyle>
            <a:lvl1pPr marL="0" indent="0" algn="ctr">
              <a:buFontTx/>
              <a:buNone/>
              <a:defRPr sz="5105">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affiliations</a:t>
            </a:r>
          </a:p>
        </p:txBody>
      </p:sp>
      <p:sp>
        <p:nvSpPr>
          <p:cNvPr id="78" name="Text Placeholder 76"/>
          <p:cNvSpPr>
            <a:spLocks noGrp="1"/>
          </p:cNvSpPr>
          <p:nvPr>
            <p:ph type="body" sz="quarter" idx="151" hasCustomPrompt="1"/>
          </p:nvPr>
        </p:nvSpPr>
        <p:spPr>
          <a:xfrm>
            <a:off x="5352596" y="2300713"/>
            <a:ext cx="28870596" cy="1399990"/>
          </a:xfrm>
          <a:prstGeom prst="rect">
            <a:avLst/>
          </a:prstGeom>
        </p:spPr>
        <p:txBody>
          <a:bodyPr anchor="t" anchorCtr="1">
            <a:normAutofit/>
          </a:bodyPr>
          <a:lstStyle>
            <a:lvl1pPr marL="0" indent="0" algn="ctr">
              <a:buFontTx/>
              <a:buNone/>
              <a:defRPr sz="7488">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authors</a:t>
            </a:r>
          </a:p>
        </p:txBody>
      </p:sp>
      <p:sp>
        <p:nvSpPr>
          <p:cNvPr id="79" name="Text Placeholder 76"/>
          <p:cNvSpPr>
            <a:spLocks noGrp="1"/>
          </p:cNvSpPr>
          <p:nvPr>
            <p:ph type="body" sz="quarter" idx="153" hasCustomPrompt="1"/>
          </p:nvPr>
        </p:nvSpPr>
        <p:spPr>
          <a:xfrm>
            <a:off x="5352596" y="509420"/>
            <a:ext cx="28870596" cy="1791294"/>
          </a:xfrm>
          <a:prstGeom prst="rect">
            <a:avLst/>
          </a:prstGeom>
        </p:spPr>
        <p:txBody>
          <a:bodyPr anchor="t" anchorCtr="1">
            <a:normAutofit/>
          </a:bodyPr>
          <a:lstStyle>
            <a:lvl1pPr marL="0" indent="0" algn="ctr">
              <a:buFontTx/>
              <a:buNone/>
              <a:defRPr sz="9786">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15789" y="6884633"/>
            <a:ext cx="12262530" cy="802057"/>
          </a:xfrm>
          <a:prstGeom prst="rect">
            <a:avLst/>
          </a:prstGeom>
        </p:spPr>
        <p:txBody>
          <a:bodyPr wrap="square" lIns="228589" tIns="228589" rIns="228589" bIns="228589">
            <a:spAutoFit/>
          </a:bodyPr>
          <a:lstStyle>
            <a:lvl1pPr marL="0" indent="0">
              <a:buNone/>
              <a:defRPr sz="2212">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32171" y="6018236"/>
            <a:ext cx="12246152"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32169" y="19947882"/>
            <a:ext cx="12263961" cy="802057"/>
          </a:xfrm>
          <a:prstGeom prst="rect">
            <a:avLst/>
          </a:prstGeom>
        </p:spPr>
        <p:txBody>
          <a:bodyPr wrap="square" lIns="228589" tIns="228589" rIns="228589" bIns="228589">
            <a:spAutoFit/>
          </a:bodyPr>
          <a:lstStyle>
            <a:lvl1pPr marL="0" indent="0">
              <a:buNone/>
              <a:defRPr sz="2212">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849980" y="19116604"/>
            <a:ext cx="12246152"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3672724" y="23616496"/>
            <a:ext cx="12244717" cy="802057"/>
          </a:xfrm>
          <a:prstGeom prst="rect">
            <a:avLst/>
          </a:prstGeom>
        </p:spPr>
        <p:txBody>
          <a:bodyPr wrap="square" lIns="228589" tIns="228589" rIns="228589" bIns="228589">
            <a:spAutoFit/>
          </a:bodyPr>
          <a:lstStyle>
            <a:lvl1pPr marL="0" indent="0">
              <a:buNone/>
              <a:defRPr sz="2212">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3672724" y="22758781"/>
            <a:ext cx="12244717"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3679887" y="6884633"/>
            <a:ext cx="12244717" cy="802057"/>
          </a:xfrm>
          <a:prstGeom prst="rect">
            <a:avLst/>
          </a:prstGeom>
        </p:spPr>
        <p:txBody>
          <a:bodyPr wrap="square" lIns="228589" tIns="228589" rIns="228589" bIns="228589">
            <a:spAutoFit/>
          </a:bodyPr>
          <a:lstStyle>
            <a:lvl1pPr marL="0" indent="0">
              <a:buNone/>
              <a:defRPr sz="2212">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672724" y="6018236"/>
            <a:ext cx="12251881"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6521877" y="6018236"/>
            <a:ext cx="12248771"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6521877" y="6884633"/>
            <a:ext cx="12248771" cy="802057"/>
          </a:xfrm>
          <a:prstGeom prst="rect">
            <a:avLst/>
          </a:prstGeom>
        </p:spPr>
        <p:txBody>
          <a:bodyPr wrap="square" lIns="228589" tIns="228589" rIns="228589" bIns="228589">
            <a:spAutoFit/>
          </a:bodyPr>
          <a:lstStyle>
            <a:lvl1pPr marL="0" indent="0">
              <a:buNone/>
              <a:defRPr sz="2212">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6521877" y="19081490"/>
            <a:ext cx="12248771" cy="669086"/>
          </a:xfrm>
          <a:prstGeom prst="rect">
            <a:avLst/>
          </a:prstGeom>
          <a:noFill/>
        </p:spPr>
        <p:txBody>
          <a:bodyPr wrap="square" lIns="91436" tIns="91436" rIns="91436" bIns="91436" anchor="ctr" anchorCtr="0">
            <a:spAutoFit/>
          </a:bodyPr>
          <a:lstStyle>
            <a:lvl1pPr marL="0" indent="0" algn="ctr">
              <a:buNone/>
              <a:tabLst/>
              <a:defRPr sz="3148"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6517335" y="19856974"/>
            <a:ext cx="12253312" cy="802057"/>
          </a:xfrm>
          <a:prstGeom prst="rect">
            <a:avLst/>
          </a:prstGeom>
        </p:spPr>
        <p:txBody>
          <a:bodyPr wrap="square" lIns="228589" tIns="228589" rIns="228589" bIns="228589">
            <a:spAutoFit/>
          </a:bodyPr>
          <a:lstStyle>
            <a:lvl1pPr marL="0" indent="0">
              <a:buNone/>
              <a:defRPr sz="2212">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6521877" y="28342725"/>
            <a:ext cx="12248771"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6521876" y="29118214"/>
            <a:ext cx="12253312" cy="802057"/>
          </a:xfrm>
          <a:prstGeom prst="rect">
            <a:avLst/>
          </a:prstGeom>
        </p:spPr>
        <p:txBody>
          <a:bodyPr wrap="square" lIns="228589" tIns="228589" rIns="228589" bIns="228589">
            <a:spAutoFit/>
          </a:bodyPr>
          <a:lstStyle>
            <a:lvl1pPr marL="0" indent="0">
              <a:buNone/>
              <a:defRPr sz="2212">
                <a:solidFill>
                  <a:schemeClr val="accent5">
                    <a:lumMod val="50000"/>
                  </a:schemeClr>
                </a:solidFill>
                <a:latin typeface="Times New Roman" pitchFamily="18" charset="0"/>
                <a:cs typeface="Times New Roman" pitchFamily="18"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352596" y="3700704"/>
            <a:ext cx="28870596" cy="1399990"/>
          </a:xfrm>
          <a:prstGeom prst="rect">
            <a:avLst/>
          </a:prstGeom>
        </p:spPr>
        <p:txBody>
          <a:bodyPr>
            <a:normAutofit/>
          </a:bodyPr>
          <a:lstStyle>
            <a:lvl1pPr marL="0" indent="0" algn="ctr">
              <a:buFontTx/>
              <a:buNone/>
              <a:defRPr sz="5105">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affiliations</a:t>
            </a:r>
          </a:p>
        </p:txBody>
      </p:sp>
      <p:sp>
        <p:nvSpPr>
          <p:cNvPr id="65" name="Text Placeholder 76"/>
          <p:cNvSpPr>
            <a:spLocks noGrp="1"/>
          </p:cNvSpPr>
          <p:nvPr>
            <p:ph type="body" sz="quarter" idx="151" hasCustomPrompt="1"/>
          </p:nvPr>
        </p:nvSpPr>
        <p:spPr>
          <a:xfrm>
            <a:off x="5352596" y="2300713"/>
            <a:ext cx="28870596" cy="1399990"/>
          </a:xfrm>
          <a:prstGeom prst="rect">
            <a:avLst/>
          </a:prstGeom>
        </p:spPr>
        <p:txBody>
          <a:bodyPr anchor="t" anchorCtr="1">
            <a:normAutofit/>
          </a:bodyPr>
          <a:lstStyle>
            <a:lvl1pPr marL="0" indent="0" algn="ctr">
              <a:buFontTx/>
              <a:buNone/>
              <a:defRPr sz="7488">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authors</a:t>
            </a:r>
          </a:p>
        </p:txBody>
      </p:sp>
      <p:sp>
        <p:nvSpPr>
          <p:cNvPr id="66" name="Text Placeholder 76"/>
          <p:cNvSpPr>
            <a:spLocks noGrp="1"/>
          </p:cNvSpPr>
          <p:nvPr>
            <p:ph type="body" sz="quarter" idx="153" hasCustomPrompt="1"/>
          </p:nvPr>
        </p:nvSpPr>
        <p:spPr>
          <a:xfrm>
            <a:off x="5352596" y="509420"/>
            <a:ext cx="28870596" cy="1791294"/>
          </a:xfrm>
          <a:prstGeom prst="rect">
            <a:avLst/>
          </a:prstGeom>
        </p:spPr>
        <p:txBody>
          <a:bodyPr anchor="t" anchorCtr="1">
            <a:normAutofit/>
          </a:bodyPr>
          <a:lstStyle>
            <a:lvl1pPr marL="0" indent="0" algn="ctr">
              <a:buFontTx/>
              <a:buNone/>
              <a:defRPr sz="9786">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15792" y="6793721"/>
            <a:ext cx="9073612" cy="788976"/>
          </a:xfrm>
          <a:prstGeom prst="rect">
            <a:avLst/>
          </a:prstGeom>
        </p:spPr>
        <p:txBody>
          <a:bodyPr wrap="square" lIns="228589" tIns="228589" rIns="228589" bIns="228589">
            <a:spAutoFit/>
          </a:bodyPr>
          <a:lstStyle>
            <a:lvl1pPr marL="0" indent="0">
              <a:buNone/>
              <a:defRPr sz="2127">
                <a:latin typeface="Trebuchet MS" pitchFamily="34"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32170" y="5927323"/>
            <a:ext cx="9066449" cy="669086"/>
          </a:xfrm>
          <a:prstGeom prst="rect">
            <a:avLst/>
          </a:prstGeom>
          <a:noFill/>
        </p:spPr>
        <p:txBody>
          <a:bodyPr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814357" y="16451940"/>
            <a:ext cx="9075043" cy="788976"/>
          </a:xfrm>
          <a:prstGeom prst="rect">
            <a:avLst/>
          </a:prstGeom>
        </p:spPr>
        <p:txBody>
          <a:bodyPr wrap="square" lIns="228589" tIns="228589" rIns="228589" bIns="228589">
            <a:spAutoFit/>
          </a:bodyPr>
          <a:lstStyle>
            <a:lvl1pPr marL="0" indent="0">
              <a:buNone/>
              <a:defRPr sz="2127">
                <a:latin typeface="Trebuchet MS" pitchFamily="34"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32169" y="15620654"/>
            <a:ext cx="9067879"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0454347" y="6785047"/>
            <a:ext cx="18694358" cy="788976"/>
          </a:xfrm>
          <a:prstGeom prst="rect">
            <a:avLst/>
          </a:prstGeom>
        </p:spPr>
        <p:txBody>
          <a:bodyPr wrap="square" lIns="228589" tIns="228589" rIns="228589" bIns="228589">
            <a:spAutoFit/>
          </a:bodyPr>
          <a:lstStyle>
            <a:lvl1pPr marL="0" indent="0">
              <a:buNone/>
              <a:defRPr sz="2127">
                <a:latin typeface="Trebuchet MS" pitchFamily="34"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0454350" y="5927323"/>
            <a:ext cx="18694358"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0454350" y="23946176"/>
            <a:ext cx="18694358" cy="788976"/>
          </a:xfrm>
          <a:prstGeom prst="rect">
            <a:avLst/>
          </a:prstGeom>
        </p:spPr>
        <p:txBody>
          <a:bodyPr wrap="square" lIns="228589" tIns="228589" rIns="228589" bIns="228589">
            <a:spAutoFit/>
          </a:bodyPr>
          <a:lstStyle>
            <a:lvl1pPr marL="0" indent="0">
              <a:buNone/>
              <a:defRPr sz="2127">
                <a:latin typeface="Trebuchet MS" pitchFamily="34"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0454347" y="23125231"/>
            <a:ext cx="18694358"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688538" y="5927323"/>
            <a:ext cx="9064773"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688538" y="6793721"/>
            <a:ext cx="9064773" cy="788976"/>
          </a:xfrm>
          <a:prstGeom prst="rect">
            <a:avLst/>
          </a:prstGeom>
        </p:spPr>
        <p:txBody>
          <a:bodyPr wrap="square" lIns="228589" tIns="228589" rIns="228589" bIns="228589">
            <a:spAutoFit/>
          </a:bodyPr>
          <a:lstStyle>
            <a:lvl1pPr marL="0" indent="0">
              <a:buNone/>
              <a:defRPr sz="2127">
                <a:latin typeface="Trebuchet MS" pitchFamily="34"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9688538" y="15686518"/>
            <a:ext cx="9064773"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688537" y="16416548"/>
            <a:ext cx="9069315" cy="788976"/>
          </a:xfrm>
          <a:prstGeom prst="rect">
            <a:avLst/>
          </a:prstGeom>
        </p:spPr>
        <p:txBody>
          <a:bodyPr wrap="square" lIns="228589" tIns="228589" rIns="228589" bIns="228589">
            <a:spAutoFit/>
          </a:bodyPr>
          <a:lstStyle>
            <a:lvl1pPr marL="0" indent="0">
              <a:buNone/>
              <a:defRPr sz="2127">
                <a:latin typeface="Trebuchet MS" pitchFamily="34"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9688538" y="28150489"/>
            <a:ext cx="9064773" cy="669086"/>
          </a:xfrm>
          <a:prstGeom prst="rect">
            <a:avLst/>
          </a:prstGeom>
          <a:noFill/>
        </p:spPr>
        <p:txBody>
          <a:bodyPr wrap="square" lIns="91436" tIns="91436" rIns="91436" bIns="91436" anchor="ctr" anchorCtr="0">
            <a:spAutoFit/>
          </a:bodyPr>
          <a:lstStyle>
            <a:lvl1pPr marL="0" indent="0" algn="ctr">
              <a:buNone/>
              <a:defRPr sz="3148"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688537" y="28911397"/>
            <a:ext cx="9069315" cy="788976"/>
          </a:xfrm>
          <a:prstGeom prst="rect">
            <a:avLst/>
          </a:prstGeom>
        </p:spPr>
        <p:txBody>
          <a:bodyPr wrap="square" lIns="228589" tIns="228589" rIns="228589" bIns="228589">
            <a:spAutoFit/>
          </a:bodyPr>
          <a:lstStyle>
            <a:lvl1pPr marL="0" indent="0">
              <a:buNone/>
              <a:defRPr sz="2127">
                <a:latin typeface="Trebuchet MS" pitchFamily="34" charset="0"/>
              </a:defRPr>
            </a:lvl1pPr>
            <a:lvl2pPr marL="1264298" indent="-486268">
              <a:defRPr sz="2127">
                <a:latin typeface="Trebuchet MS" pitchFamily="34" charset="0"/>
              </a:defRPr>
            </a:lvl2pPr>
            <a:lvl3pPr marL="1750567" indent="-486268">
              <a:defRPr sz="2127">
                <a:latin typeface="Trebuchet MS" pitchFamily="34" charset="0"/>
              </a:defRPr>
            </a:lvl3pPr>
            <a:lvl4pPr marL="2285463" indent="-534896">
              <a:defRPr sz="2127">
                <a:latin typeface="Trebuchet MS" pitchFamily="34" charset="0"/>
              </a:defRPr>
            </a:lvl4pPr>
            <a:lvl5pPr marL="2674478" indent="-389015">
              <a:defRPr sz="2127">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352596" y="3700704"/>
            <a:ext cx="28870596" cy="1399990"/>
          </a:xfrm>
          <a:prstGeom prst="rect">
            <a:avLst/>
          </a:prstGeom>
        </p:spPr>
        <p:txBody>
          <a:bodyPr>
            <a:normAutofit/>
          </a:bodyPr>
          <a:lstStyle>
            <a:lvl1pPr marL="0" indent="0" algn="ctr">
              <a:buFontTx/>
              <a:buNone/>
              <a:defRPr sz="5105">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affiliations</a:t>
            </a:r>
          </a:p>
        </p:txBody>
      </p:sp>
      <p:sp>
        <p:nvSpPr>
          <p:cNvPr id="65" name="Text Placeholder 76"/>
          <p:cNvSpPr>
            <a:spLocks noGrp="1"/>
          </p:cNvSpPr>
          <p:nvPr>
            <p:ph type="body" sz="quarter" idx="151" hasCustomPrompt="1"/>
          </p:nvPr>
        </p:nvSpPr>
        <p:spPr>
          <a:xfrm>
            <a:off x="5352596" y="2300713"/>
            <a:ext cx="28870596" cy="1399990"/>
          </a:xfrm>
          <a:prstGeom prst="rect">
            <a:avLst/>
          </a:prstGeom>
        </p:spPr>
        <p:txBody>
          <a:bodyPr anchor="t" anchorCtr="1">
            <a:normAutofit/>
          </a:bodyPr>
          <a:lstStyle>
            <a:lvl1pPr marL="0" indent="0" algn="ctr">
              <a:buFontTx/>
              <a:buNone/>
              <a:defRPr sz="7488">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authors</a:t>
            </a:r>
          </a:p>
        </p:txBody>
      </p:sp>
      <p:sp>
        <p:nvSpPr>
          <p:cNvPr id="66" name="Text Placeholder 76"/>
          <p:cNvSpPr>
            <a:spLocks noGrp="1"/>
          </p:cNvSpPr>
          <p:nvPr>
            <p:ph type="body" sz="quarter" idx="153" hasCustomPrompt="1"/>
          </p:nvPr>
        </p:nvSpPr>
        <p:spPr>
          <a:xfrm>
            <a:off x="5352596" y="509420"/>
            <a:ext cx="28870596" cy="1791294"/>
          </a:xfrm>
          <a:prstGeom prst="rect">
            <a:avLst/>
          </a:prstGeom>
        </p:spPr>
        <p:txBody>
          <a:bodyPr anchor="t" anchorCtr="1">
            <a:normAutofit/>
          </a:bodyPr>
          <a:lstStyle>
            <a:lvl1pPr marL="0" indent="0" algn="ctr">
              <a:buFontTx/>
              <a:buNone/>
              <a:defRPr sz="9786">
                <a:solidFill>
                  <a:schemeClr val="bg1"/>
                </a:solidFill>
                <a:latin typeface="+mj-lt"/>
              </a:defRPr>
            </a:lvl1pPr>
            <a:lvl2pPr>
              <a:buFontTx/>
              <a:buNone/>
              <a:defRPr sz="6127"/>
            </a:lvl2pPr>
            <a:lvl3pPr>
              <a:buFontTx/>
              <a:buNone/>
              <a:defRPr sz="6127"/>
            </a:lvl3pPr>
            <a:lvl4pPr>
              <a:buFontTx/>
              <a:buNone/>
              <a:defRPr sz="6127"/>
            </a:lvl4pPr>
            <a:lvl5pPr>
              <a:buFontTx/>
              <a:buNone/>
              <a:defRPr sz="6127"/>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2"/>
            <a:ext cx="39600188" cy="5249962"/>
          </a:xfrm>
          <a:prstGeom prst="rect">
            <a:avLst/>
          </a:prstGeom>
          <a:solidFill>
            <a:schemeClr val="accent5">
              <a:lumMod val="75000"/>
            </a:schemeClr>
          </a:solidFill>
          <a:ln w="9525">
            <a:solidFill>
              <a:schemeClr val="tx1"/>
            </a:solidFill>
            <a:miter lim="800000"/>
            <a:headEnd/>
            <a:tailEnd/>
          </a:ln>
          <a:effectLst/>
        </p:spPr>
        <p:txBody>
          <a:bodyPr wrap="none" lIns="77800" tIns="38899" rIns="77800" bIns="38899" anchor="ctr"/>
          <a:lstStyle/>
          <a:p>
            <a:pPr>
              <a:defRPr/>
            </a:pPr>
            <a:endParaRPr lang="en-US" sz="1597" dirty="0"/>
          </a:p>
        </p:txBody>
      </p:sp>
      <p:sp>
        <p:nvSpPr>
          <p:cNvPr id="9" name="Rectangle 9"/>
          <p:cNvSpPr>
            <a:spLocks noChangeArrowheads="1"/>
          </p:cNvSpPr>
          <p:nvPr/>
        </p:nvSpPr>
        <p:spPr bwMode="auto">
          <a:xfrm>
            <a:off x="0" y="5249965"/>
            <a:ext cx="39600188" cy="4999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77800" tIns="38899" rIns="77800" bIns="38899" anchor="ctr"/>
          <a:lstStyle/>
          <a:p>
            <a:pPr>
              <a:defRPr/>
            </a:pPr>
            <a:endParaRPr lang="en-US" sz="1597" dirty="0"/>
          </a:p>
        </p:txBody>
      </p:sp>
      <p:sp>
        <p:nvSpPr>
          <p:cNvPr id="10" name="Text Box 14"/>
          <p:cNvSpPr txBox="1">
            <a:spLocks noChangeArrowheads="1"/>
          </p:cNvSpPr>
          <p:nvPr/>
        </p:nvSpPr>
        <p:spPr bwMode="auto">
          <a:xfrm>
            <a:off x="1414080" y="35340655"/>
            <a:ext cx="2268760" cy="290508"/>
          </a:xfrm>
          <a:prstGeom prst="rect">
            <a:avLst/>
          </a:prstGeom>
          <a:noFill/>
          <a:ln w="9525">
            <a:noFill/>
            <a:miter lim="800000"/>
            <a:headEnd/>
            <a:tailEnd/>
          </a:ln>
          <a:effectLst/>
        </p:spPr>
        <p:txBody>
          <a:bodyPr lIns="77653" tIns="38820" rIns="77653" bIns="38820">
            <a:spAutoFit/>
          </a:bodyPr>
          <a:lstStyle/>
          <a:p>
            <a:pPr eaLnBrk="0" hangingPunct="0">
              <a:lnSpc>
                <a:spcPct val="65000"/>
              </a:lnSpc>
              <a:spcBef>
                <a:spcPct val="50000"/>
              </a:spcBef>
              <a:defRPr/>
            </a:pPr>
            <a:r>
              <a:rPr lang="en-US" sz="42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36" b="1" dirty="0">
                <a:solidFill>
                  <a:schemeClr val="bg1">
                    <a:lumMod val="75000"/>
                  </a:schemeClr>
                </a:solidFill>
                <a:latin typeface="Arial" charset="0"/>
              </a:rPr>
              <a:t>www.PosterPresentations.com</a:t>
            </a:r>
          </a:p>
        </p:txBody>
      </p:sp>
      <p:sp>
        <p:nvSpPr>
          <p:cNvPr id="2" name="Rounded Rectangle 1"/>
          <p:cNvSpPr/>
          <p:nvPr userDrawn="1"/>
        </p:nvSpPr>
        <p:spPr>
          <a:xfrm>
            <a:off x="431111" y="5987649"/>
            <a:ext cx="9075043" cy="29239373"/>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23" name="Rounded Rectangle 22"/>
          <p:cNvSpPr/>
          <p:nvPr userDrawn="1"/>
        </p:nvSpPr>
        <p:spPr>
          <a:xfrm>
            <a:off x="10321141" y="5987649"/>
            <a:ext cx="9075043" cy="29239373"/>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24" name="Rounded Rectangle 23"/>
          <p:cNvSpPr/>
          <p:nvPr userDrawn="1"/>
        </p:nvSpPr>
        <p:spPr>
          <a:xfrm>
            <a:off x="20211170" y="5987649"/>
            <a:ext cx="9075043" cy="29239373"/>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26" name="Rounded Rectangle 25"/>
          <p:cNvSpPr/>
          <p:nvPr userDrawn="1"/>
        </p:nvSpPr>
        <p:spPr>
          <a:xfrm>
            <a:off x="30101199" y="5987649"/>
            <a:ext cx="9075043" cy="29239373"/>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grpSp>
        <p:nvGrpSpPr>
          <p:cNvPr id="30" name="Group 29"/>
          <p:cNvGrpSpPr/>
          <p:nvPr userDrawn="1"/>
        </p:nvGrpSpPr>
        <p:grpSpPr>
          <a:xfrm>
            <a:off x="-10127761" y="4"/>
            <a:ext cx="9941610" cy="35999737"/>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91966" rtl="0" eaLnBrk="1" fontAlgn="auto" latinLnBrk="0" hangingPunct="1">
                <a:lnSpc>
                  <a:spcPct val="100000"/>
                </a:lnSpc>
                <a:spcBef>
                  <a:spcPts val="0"/>
                </a:spcBef>
                <a:spcAft>
                  <a:spcPts val="0"/>
                </a:spcAft>
                <a:buClrTx/>
                <a:buSzTx/>
                <a:buFontTx/>
                <a:buNone/>
                <a:tabLst/>
                <a:defRPr/>
              </a:pPr>
              <a:r>
                <a:rPr lang="en-US" sz="2723" b="1" spc="0" dirty="0">
                  <a:solidFill>
                    <a:srgbClr val="FF0000"/>
                  </a:solidFill>
                  <a:latin typeface="Trebuchet MS" pitchFamily="34" charset="0"/>
                </a:rPr>
                <a:t>(—THIS SIDEBAR DOES NOT PRINT—)</a:t>
              </a:r>
              <a:endParaRPr lang="en-US" sz="2723" b="1" spc="511" dirty="0">
                <a:solidFill>
                  <a:schemeClr val="bg1"/>
                </a:solidFill>
                <a:latin typeface="Trebuchet MS" pitchFamily="34" charset="0"/>
              </a:endParaRPr>
            </a:p>
            <a:p>
              <a:pPr algn="ctr"/>
              <a:r>
                <a:rPr lang="en-US" sz="3404" b="1" spc="511" dirty="0">
                  <a:solidFill>
                    <a:schemeClr val="bg1"/>
                  </a:solidFill>
                  <a:latin typeface="Trebuchet MS" pitchFamily="34" charset="0"/>
                </a:rPr>
                <a:t>DESIGN</a:t>
              </a:r>
              <a:r>
                <a:rPr lang="en-US" sz="3404" b="1" spc="511" baseline="0" dirty="0">
                  <a:solidFill>
                    <a:schemeClr val="bg1"/>
                  </a:solidFill>
                  <a:latin typeface="Trebuchet MS" pitchFamily="34" charset="0"/>
                </a:rPr>
                <a:t> </a:t>
              </a:r>
              <a:r>
                <a:rPr lang="en-US" sz="3404" b="1" spc="511" dirty="0">
                  <a:solidFill>
                    <a:schemeClr val="bg1"/>
                  </a:solidFill>
                  <a:latin typeface="Trebuchet MS" pitchFamily="34" charset="0"/>
                </a:rPr>
                <a:t>GUIDE</a:t>
              </a:r>
            </a:p>
            <a:p>
              <a:pPr algn="ctr"/>
              <a:endParaRPr lang="en-US" sz="2382" b="1" dirty="0">
                <a:latin typeface="Trebuchet MS" pitchFamily="34" charset="0"/>
              </a:endParaRPr>
            </a:p>
            <a:p>
              <a:pPr defTabSz="3204206"/>
              <a:r>
                <a:rPr lang="en-US" sz="2382" i="0" dirty="0">
                  <a:latin typeface="Trebuchet MS" pitchFamily="34" charset="0"/>
                </a:rPr>
                <a:t>This PowerPoint</a:t>
              </a:r>
              <a:r>
                <a:rPr lang="en-US" sz="2382" i="0" baseline="0" dirty="0">
                  <a:latin typeface="Trebuchet MS" pitchFamily="34" charset="0"/>
                </a:rPr>
                <a:t> </a:t>
              </a:r>
              <a:r>
                <a:rPr lang="en-US" sz="2382" i="0" dirty="0">
                  <a:latin typeface="Trebuchet MS" pitchFamily="34" charset="0"/>
                </a:rPr>
                <a:t>2007 template produces</a:t>
              </a:r>
              <a:r>
                <a:rPr lang="en-US" sz="2382" i="0" baseline="0" dirty="0">
                  <a:latin typeface="Trebuchet MS" pitchFamily="34" charset="0"/>
                </a:rPr>
                <a:t> </a:t>
              </a:r>
              <a:r>
                <a:rPr lang="en-US" sz="2382" i="0" dirty="0">
                  <a:latin typeface="Trebuchet MS" pitchFamily="34" charset="0"/>
                </a:rPr>
                <a:t>a 36”x48” presentation poster. </a:t>
              </a:r>
              <a:r>
                <a:rPr lang="en-US" sz="2382" dirty="0">
                  <a:latin typeface="Trebuchet MS" pitchFamily="34" charset="0"/>
                </a:rPr>
                <a:t>You</a:t>
              </a:r>
              <a:r>
                <a:rPr lang="en-US" sz="2382" baseline="0" dirty="0">
                  <a:latin typeface="Trebuchet MS" pitchFamily="34" charset="0"/>
                </a:rPr>
                <a:t> can u</a:t>
              </a:r>
              <a:r>
                <a:rPr lang="en-US" sz="2382" dirty="0">
                  <a:latin typeface="Trebuchet MS" pitchFamily="34" charset="0"/>
                </a:rPr>
                <a:t>se</a:t>
              </a:r>
              <a:r>
                <a:rPr lang="en-US" sz="2382" baseline="0" dirty="0">
                  <a:latin typeface="Trebuchet MS" pitchFamily="34" charset="0"/>
                </a:rPr>
                <a:t> it to create your research poster and </a:t>
              </a:r>
              <a:r>
                <a:rPr lang="en-US" sz="2382" dirty="0">
                  <a:latin typeface="Trebuchet MS" pitchFamily="34" charset="0"/>
                </a:rPr>
                <a:t>save valuable time placing titles, subtitles,</a:t>
              </a:r>
              <a:r>
                <a:rPr lang="en-US" sz="2382" baseline="0" dirty="0">
                  <a:latin typeface="Trebuchet MS" pitchFamily="34" charset="0"/>
                </a:rPr>
                <a:t> text, and graphics</a:t>
              </a:r>
              <a:r>
                <a:rPr lang="en-US" sz="2382" dirty="0">
                  <a:latin typeface="Trebuchet MS" pitchFamily="34" charset="0"/>
                </a:rPr>
                <a:t>. </a:t>
              </a:r>
            </a:p>
            <a:p>
              <a:pPr defTabSz="3204206"/>
              <a:endParaRPr lang="en-US" sz="2382" dirty="0">
                <a:latin typeface="Trebuchet MS" pitchFamily="34" charset="0"/>
              </a:endParaRPr>
            </a:p>
            <a:p>
              <a:pPr defTabSz="3734815"/>
              <a:r>
                <a:rPr lang="en-US" sz="2382" dirty="0">
                  <a:latin typeface="Trebuchet MS" pitchFamily="34" charset="0"/>
                </a:rPr>
                <a:t>We provide a series of online tutorials that will guide you through the poster design process and answer your poster production questions. To view our template tutorials, go online to </a:t>
              </a:r>
              <a:r>
                <a:rPr lang="en-US" sz="2382" b="1" dirty="0">
                  <a:solidFill>
                    <a:srgbClr val="FFC000"/>
                  </a:solidFill>
                  <a:latin typeface="Trebuchet MS" pitchFamily="34" charset="0"/>
                </a:rPr>
                <a:t>PosterPresentations.com</a:t>
              </a:r>
              <a:r>
                <a:rPr lang="en-US" sz="2382" b="1" dirty="0">
                  <a:solidFill>
                    <a:schemeClr val="bg1"/>
                  </a:solidFill>
                  <a:latin typeface="Trebuchet MS" pitchFamily="34" charset="0"/>
                </a:rPr>
                <a:t> </a:t>
              </a:r>
              <a:r>
                <a:rPr lang="en-US" sz="2382" dirty="0">
                  <a:solidFill>
                    <a:schemeClr val="bg1"/>
                  </a:solidFill>
                  <a:latin typeface="Trebuchet MS" pitchFamily="34" charset="0"/>
                </a:rPr>
                <a:t>and click on HELP DESK.</a:t>
              </a:r>
            </a:p>
            <a:p>
              <a:pPr defTabSz="3734815"/>
              <a:endParaRPr lang="en-US" sz="2382" dirty="0">
                <a:latin typeface="Trebuchet MS" pitchFamily="34" charset="0"/>
              </a:endParaRPr>
            </a:p>
            <a:p>
              <a:pPr defTabSz="3734815"/>
              <a:r>
                <a:rPr lang="en-US" sz="2382" dirty="0">
                  <a:solidFill>
                    <a:schemeClr val="bg1"/>
                  </a:solidFill>
                  <a:latin typeface="Trebuchet MS" pitchFamily="34" charset="0"/>
                </a:rPr>
                <a:t>When</a:t>
              </a:r>
              <a:r>
                <a:rPr lang="en-US" sz="2382" baseline="0" dirty="0">
                  <a:solidFill>
                    <a:schemeClr val="bg1"/>
                  </a:solidFill>
                  <a:latin typeface="Trebuchet MS" pitchFamily="34" charset="0"/>
                </a:rPr>
                <a:t> you are ready to print your poster</a:t>
              </a:r>
              <a:r>
                <a:rPr lang="en-US" sz="2382" dirty="0">
                  <a:solidFill>
                    <a:schemeClr val="bg1"/>
                  </a:solidFill>
                  <a:latin typeface="Trebuchet MS" pitchFamily="34" charset="0"/>
                </a:rPr>
                <a:t>,</a:t>
              </a:r>
              <a:r>
                <a:rPr lang="en-US" sz="2382" baseline="0" dirty="0">
                  <a:solidFill>
                    <a:schemeClr val="bg1"/>
                  </a:solidFill>
                  <a:latin typeface="Trebuchet MS" pitchFamily="34" charset="0"/>
                </a:rPr>
                <a:t> go online to </a:t>
              </a:r>
              <a:r>
                <a:rPr lang="en-US" sz="2382" b="0" dirty="0">
                  <a:solidFill>
                    <a:schemeClr val="bg1"/>
                  </a:solidFill>
                  <a:latin typeface="Trebuchet MS" pitchFamily="34" charset="0"/>
                </a:rPr>
                <a:t>PosterPresentations.com</a:t>
              </a:r>
              <a:br>
                <a:rPr lang="en-US" sz="2382" dirty="0">
                  <a:solidFill>
                    <a:schemeClr val="bg1"/>
                  </a:solidFill>
                  <a:latin typeface="Trebuchet MS" pitchFamily="34" charset="0"/>
                </a:rPr>
              </a:br>
              <a:endParaRPr lang="en-US" sz="2382" dirty="0">
                <a:solidFill>
                  <a:schemeClr val="bg1"/>
                </a:solidFill>
                <a:latin typeface="Trebuchet MS" pitchFamily="34" charset="0"/>
              </a:endParaRPr>
            </a:p>
            <a:p>
              <a:pPr algn="l" defTabSz="3204206"/>
              <a:r>
                <a:rPr lang="en-US" sz="2382" b="0" dirty="0">
                  <a:solidFill>
                    <a:schemeClr val="bg1"/>
                  </a:solidFill>
                  <a:latin typeface="Trebuchet MS" pitchFamily="34" charset="0"/>
                </a:rPr>
                <a:t>Need</a:t>
              </a:r>
              <a:r>
                <a:rPr lang="en-US" sz="2382" b="0" baseline="0" dirty="0">
                  <a:solidFill>
                    <a:schemeClr val="bg1"/>
                  </a:solidFill>
                  <a:latin typeface="Trebuchet MS" pitchFamily="34" charset="0"/>
                </a:rPr>
                <a:t> assistance? Call us at </a:t>
              </a:r>
              <a:r>
                <a:rPr lang="en-US" sz="2382" b="0" dirty="0">
                  <a:solidFill>
                    <a:srgbClr val="FFC000"/>
                  </a:solidFill>
                  <a:latin typeface="Trebuchet MS" pitchFamily="34" charset="0"/>
                </a:rPr>
                <a:t>1.510.649.3001</a:t>
              </a:r>
            </a:p>
            <a:p>
              <a:pPr algn="l" defTabSz="3204206"/>
              <a:endParaRPr lang="en-US" sz="3063" b="1" dirty="0">
                <a:solidFill>
                  <a:srgbClr val="FFFF00"/>
                </a:solidFill>
                <a:latin typeface="Trebuchet MS" pitchFamily="34" charset="0"/>
              </a:endParaRPr>
            </a:p>
            <a:p>
              <a:pPr algn="ctr"/>
              <a:endParaRPr lang="en-US" sz="2042" b="1" dirty="0">
                <a:solidFill>
                  <a:schemeClr val="bg1"/>
                </a:solidFill>
                <a:latin typeface="Trebuchet MS" pitchFamily="34" charset="0"/>
              </a:endParaRPr>
            </a:p>
            <a:p>
              <a:pPr algn="ctr"/>
              <a:r>
                <a:rPr lang="en-US" sz="3404" b="1" spc="511" dirty="0">
                  <a:solidFill>
                    <a:schemeClr val="bg1"/>
                  </a:solidFill>
                  <a:latin typeface="Trebuchet MS" pitchFamily="34" charset="0"/>
                </a:rPr>
                <a:t>QUICK START</a:t>
              </a:r>
            </a:p>
            <a:p>
              <a:pPr algn="ctr"/>
              <a:endParaRPr lang="en-US" sz="2723" b="1"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Zoom in and out</a:t>
              </a:r>
            </a:p>
            <a:p>
              <a:pPr marL="1610170" indent="-1610170" algn="l" defTabSz="724037"/>
              <a:r>
                <a:rPr lang="en-US" sz="2042" b="0" baseline="0" dirty="0">
                  <a:solidFill>
                    <a:schemeClr val="bg1"/>
                  </a:solidFill>
                  <a:latin typeface="Trebuchet MS" pitchFamily="34" charset="0"/>
                </a:rPr>
                <a:t>	</a:t>
              </a:r>
              <a:r>
                <a:rPr lang="en-US" sz="2042" b="0" baseline="0" dirty="0">
                  <a:solidFill>
                    <a:schemeClr val="bg1">
                      <a:lumMod val="75000"/>
                    </a:schemeClr>
                  </a:solidFill>
                  <a:latin typeface="Trebuchet MS" pitchFamily="34" charset="0"/>
                </a:rPr>
                <a:t>As you work on your poster zoom in and out to the level that is more comfortable to you. </a:t>
              </a:r>
            </a:p>
            <a:p>
              <a:pPr marL="1610170" indent="-1610170" algn="l" defTabSz="724037"/>
              <a:r>
                <a:rPr lang="en-US" sz="2042" b="1" baseline="0" dirty="0">
                  <a:solidFill>
                    <a:schemeClr val="bg1">
                      <a:lumMod val="75000"/>
                    </a:schemeClr>
                  </a:solidFill>
                  <a:latin typeface="Trebuchet MS" pitchFamily="34" charset="0"/>
                </a:rPr>
                <a:t>	</a:t>
              </a:r>
              <a:r>
                <a:rPr lang="en-US" sz="2042" b="0" baseline="0" dirty="0">
                  <a:solidFill>
                    <a:schemeClr val="bg1">
                      <a:lumMod val="75000"/>
                    </a:schemeClr>
                  </a:solidFill>
                  <a:latin typeface="Trebuchet MS" pitchFamily="34" charset="0"/>
                </a:rPr>
                <a:t>Go to VIEW &gt; ZOOM.</a:t>
              </a:r>
            </a:p>
            <a:p>
              <a:pPr algn="l"/>
              <a:endParaRPr lang="en-US" sz="2382" b="0"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Title, Authors, and Affiliations</a:t>
              </a:r>
            </a:p>
            <a:p>
              <a:pPr algn="l"/>
              <a:r>
                <a:rPr lang="en-US" sz="2042" b="0" baseline="0" dirty="0">
                  <a:solidFill>
                    <a:schemeClr val="bg1">
                      <a:lumMod val="75000"/>
                    </a:schemeClr>
                  </a:solidFill>
                  <a:latin typeface="Trebuchet MS" pitchFamily="34" charset="0"/>
                </a:rPr>
                <a:t>Start designing your poster by adding the title, the names of the authors, and the affiliated institutions. </a:t>
              </a:r>
              <a:r>
                <a:rPr lang="en-US" sz="2042"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42" b="0" spc="0" baseline="0" dirty="0">
                <a:solidFill>
                  <a:schemeClr val="bg1">
                    <a:lumMod val="75000"/>
                  </a:schemeClr>
                </a:solidFill>
                <a:latin typeface="Trebuchet MS" pitchFamily="34" charset="0"/>
              </a:endParaRPr>
            </a:p>
            <a:p>
              <a:pPr algn="l"/>
              <a:r>
                <a:rPr lang="en-US" sz="2042" b="1" spc="255" baseline="0" dirty="0">
                  <a:solidFill>
                    <a:srgbClr val="FFC000"/>
                  </a:solidFill>
                  <a:latin typeface="Trebuchet MS" pitchFamily="34" charset="0"/>
                </a:rPr>
                <a:t>TIP</a:t>
              </a:r>
              <a:r>
                <a:rPr lang="en-US" sz="2042" b="1" baseline="0" dirty="0">
                  <a:solidFill>
                    <a:srgbClr val="FFC000"/>
                  </a:solidFill>
                  <a:latin typeface="Trebuchet MS" pitchFamily="34" charset="0"/>
                </a:rPr>
                <a:t>: </a:t>
              </a:r>
              <a:r>
                <a:rPr lang="en-US" sz="2042" b="0" baseline="0" dirty="0">
                  <a:solidFill>
                    <a:schemeClr val="bg1">
                      <a:lumMod val="75000"/>
                    </a:schemeClr>
                  </a:solidFill>
                  <a:latin typeface="Trebuchet MS" pitchFamily="34" charset="0"/>
                </a:rPr>
                <a:t>The font size of your title should be bigger than your name(s) and institution name(s).</a:t>
              </a:r>
            </a:p>
            <a:p>
              <a:pPr algn="l"/>
              <a:br>
                <a:rPr lang="en-US" sz="2382" b="1" baseline="0" dirty="0">
                  <a:solidFill>
                    <a:schemeClr val="bg1"/>
                  </a:solidFill>
                  <a:latin typeface="Trebuchet MS" pitchFamily="34" charset="0"/>
                </a:rPr>
              </a:br>
              <a:endParaRPr lang="en-US" sz="2382" b="1" dirty="0">
                <a:solidFill>
                  <a:schemeClr val="bg1"/>
                </a:solidFill>
                <a:latin typeface="Trebuchet MS" pitchFamily="34" charset="0"/>
              </a:endParaRPr>
            </a:p>
            <a:p>
              <a:pPr algn="ctr"/>
              <a:endParaRPr lang="en-US" sz="2382" b="1" dirty="0">
                <a:solidFill>
                  <a:srgbClr val="FFC000"/>
                </a:solidFill>
                <a:latin typeface="Trebuchet MS" pitchFamily="34" charset="0"/>
              </a:endParaRPr>
            </a:p>
            <a:p>
              <a:pPr algn="ctr"/>
              <a:endParaRPr lang="en-US" sz="2382" b="1" dirty="0">
                <a:solidFill>
                  <a:srgbClr val="FFC000"/>
                </a:solidFill>
                <a:latin typeface="Trebuchet MS" pitchFamily="34" charset="0"/>
              </a:endParaRPr>
            </a:p>
            <a:p>
              <a:pPr algn="ctr"/>
              <a:r>
                <a:rPr lang="en-US" sz="2723" b="1" dirty="0">
                  <a:solidFill>
                    <a:srgbClr val="FFC000"/>
                  </a:solidFill>
                  <a:latin typeface="Trebuchet MS" pitchFamily="34" charset="0"/>
                </a:rPr>
                <a:t>Adding Logos</a:t>
              </a:r>
              <a:r>
                <a:rPr lang="en-US" sz="2723" b="1" baseline="0" dirty="0">
                  <a:solidFill>
                    <a:srgbClr val="FFC000"/>
                  </a:solidFill>
                  <a:latin typeface="Trebuchet MS" pitchFamily="34" charset="0"/>
                </a:rPr>
                <a:t> / Seals</a:t>
              </a:r>
            </a:p>
            <a:p>
              <a:pPr algn="l"/>
              <a:r>
                <a:rPr lang="en-US" sz="2042"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42" b="0" spc="255" baseline="0" dirty="0">
                <a:solidFill>
                  <a:schemeClr val="bg1">
                    <a:lumMod val="75000"/>
                  </a:schemeClr>
                </a:solidFill>
                <a:latin typeface="Trebuchet MS" pitchFamily="34" charset="0"/>
              </a:endParaRPr>
            </a:p>
            <a:p>
              <a:pPr algn="l"/>
              <a:r>
                <a:rPr lang="en-US" sz="2042" b="1" spc="255" baseline="0" dirty="0">
                  <a:solidFill>
                    <a:srgbClr val="FFC000"/>
                  </a:solidFill>
                  <a:latin typeface="Trebuchet MS" pitchFamily="34" charset="0"/>
                </a:rPr>
                <a:t>TIP:</a:t>
              </a:r>
              <a:r>
                <a:rPr lang="en-US" sz="2042" b="1" spc="0" baseline="0" dirty="0">
                  <a:solidFill>
                    <a:srgbClr val="FFC000"/>
                  </a:solidFill>
                  <a:latin typeface="Trebuchet MS" pitchFamily="34" charset="0"/>
                </a:rPr>
                <a:t> </a:t>
              </a:r>
              <a:r>
                <a:rPr lang="en-US" sz="2042" b="0" baseline="0" dirty="0">
                  <a:solidFill>
                    <a:schemeClr val="bg1">
                      <a:lumMod val="75000"/>
                    </a:schemeClr>
                  </a:solidFill>
                  <a:latin typeface="Trebuchet MS" pitchFamily="34" charset="0"/>
                </a:rPr>
                <a:t>See if your school’s logo is available on our free poster templates page.</a:t>
              </a:r>
            </a:p>
            <a:p>
              <a:pPr algn="l"/>
              <a:endParaRPr lang="en-US" sz="2042" b="0" baseline="0" dirty="0">
                <a:latin typeface="Trebuchet MS" pitchFamily="34" charset="0"/>
              </a:endParaRPr>
            </a:p>
            <a:p>
              <a:pPr algn="ctr"/>
              <a:r>
                <a:rPr lang="en-US" sz="2723" b="1" baseline="0" dirty="0">
                  <a:solidFill>
                    <a:srgbClr val="FFC000"/>
                  </a:solidFill>
                  <a:latin typeface="Trebuchet MS" pitchFamily="34" charset="0"/>
                </a:rPr>
                <a:t>Photographs / Graphics</a:t>
              </a:r>
            </a:p>
            <a:p>
              <a:pPr algn="l" defTabSz="832102"/>
              <a:r>
                <a:rPr lang="en-US" sz="2042"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42" b="0" spc="0" baseline="0" dirty="0">
                  <a:solidFill>
                    <a:schemeClr val="bg1">
                      <a:lumMod val="75000"/>
                    </a:schemeClr>
                  </a:solidFill>
                  <a:latin typeface="Trebuchet MS" pitchFamily="34" charset="0"/>
                </a:rPr>
                <a:t>disproportionally.</a:t>
              </a:r>
            </a:p>
            <a:p>
              <a:pPr algn="l" defTabSz="832102"/>
              <a:endParaRPr lang="en-US" sz="2042" b="0" baseline="0" dirty="0">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r>
                <a:rPr lang="en-US" sz="2723" b="1" baseline="0" dirty="0">
                  <a:solidFill>
                    <a:srgbClr val="FFC000"/>
                  </a:solidFill>
                  <a:latin typeface="Trebuchet MS" pitchFamily="34" charset="0"/>
                </a:rPr>
                <a:t>Image Quality Check</a:t>
              </a:r>
            </a:p>
            <a:p>
              <a:pPr lvl="0" algn="l" defTabSz="832102"/>
              <a:r>
                <a:rPr lang="en-US" sz="2042" b="0" baseline="0" dirty="0">
                  <a:solidFill>
                    <a:schemeClr val="bg1">
                      <a:lumMod val="75000"/>
                    </a:schemeClr>
                  </a:solidFill>
                  <a:latin typeface="Trebuchet MS" pitchFamily="34" charset="0"/>
                </a:rPr>
                <a:t>Zoom in and look at your images at 100% magnification. If they look good they will print well. </a:t>
              </a:r>
              <a:endParaRPr lang="en-US" sz="2382"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61"/>
              <a:ext cx="7531182" cy="2026371"/>
              <a:chOff x="-4470427" y="11016658"/>
              <a:chExt cx="3470785" cy="931001"/>
            </a:xfrm>
          </p:grpSpPr>
          <p:grpSp>
            <p:nvGrpSpPr>
              <p:cNvPr id="46" name="Group 45"/>
              <p:cNvGrpSpPr/>
              <p:nvPr userDrawn="1"/>
            </p:nvGrpSpPr>
            <p:grpSpPr>
              <a:xfrm>
                <a:off x="-2783495" y="11060895"/>
                <a:ext cx="624431" cy="861210"/>
                <a:chOff x="-3958697" y="11117435"/>
                <a:chExt cx="779338" cy="1234107"/>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9"/>
                  <a:ext cx="779338" cy="237363"/>
                </a:xfrm>
                <a:prstGeom prst="rect">
                  <a:avLst/>
                </a:prstGeom>
                <a:solidFill>
                  <a:schemeClr val="accent1"/>
                </a:solidFill>
                <a:ln>
                  <a:noFill/>
                </a:ln>
              </p:spPr>
              <p:txBody>
                <a:bodyPr wrap="square" lIns="91440" tIns="91440" rIns="91440" bIns="91440" rtlCol="0">
                  <a:spAutoFit/>
                </a:bodyPr>
                <a:lstStyle/>
                <a:p>
                  <a:pPr algn="ctr"/>
                  <a:r>
                    <a:rPr lang="en-US" sz="1362" b="1" dirty="0">
                      <a:solidFill>
                        <a:schemeClr val="tx1"/>
                      </a:solidFill>
                    </a:rPr>
                    <a:t>ORIGINAL</a:t>
                  </a:r>
                </a:p>
              </p:txBody>
            </p:sp>
          </p:grpSp>
          <p:grpSp>
            <p:nvGrpSpPr>
              <p:cNvPr id="47" name="Group 46"/>
              <p:cNvGrpSpPr/>
              <p:nvPr userDrawn="1"/>
            </p:nvGrpSpPr>
            <p:grpSpPr>
              <a:xfrm>
                <a:off x="-2033159" y="11060886"/>
                <a:ext cx="1033517" cy="864358"/>
                <a:chOff x="-2921738" y="11200127"/>
                <a:chExt cx="1420279" cy="1187817"/>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9"/>
                  <a:ext cx="1417532" cy="212525"/>
                </a:xfrm>
                <a:prstGeom prst="rect">
                  <a:avLst/>
                </a:prstGeom>
                <a:solidFill>
                  <a:srgbClr val="FF0000"/>
                </a:solidFill>
              </p:spPr>
              <p:txBody>
                <a:bodyPr wrap="square" lIns="457200" tIns="91440" rIns="457200" bIns="91440" rtlCol="0">
                  <a:spAutoFit/>
                </a:bodyPr>
                <a:lstStyle/>
                <a:p>
                  <a:pPr algn="ctr"/>
                  <a:r>
                    <a:rPr lang="en-US" sz="1192" b="1" dirty="0">
                      <a:solidFill>
                        <a:schemeClr val="bg1"/>
                      </a:solidFill>
                    </a:rPr>
                    <a:t>DISTORTED</a:t>
                  </a:r>
                  <a:endParaRPr lang="en-US" sz="596"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6" cy="282014"/>
              </a:xfrm>
              <a:prstGeom prst="rect">
                <a:avLst/>
              </a:prstGeom>
              <a:noFill/>
            </p:spPr>
            <p:txBody>
              <a:bodyPr wrap="square" lIns="457200" tIns="457200" rIns="457200" bIns="0" rtlCol="0">
                <a:spAutoFit/>
              </a:bodyPr>
              <a:lstStyle/>
              <a:p>
                <a:pPr algn="ctr"/>
                <a:r>
                  <a:rPr lang="en-US" sz="1362" dirty="0">
                    <a:solidFill>
                      <a:schemeClr val="bg1"/>
                    </a:solidFill>
                  </a:rPr>
                  <a:t>Corner</a:t>
                </a:r>
                <a:r>
                  <a:rPr lang="en-US" sz="1362" baseline="0" dirty="0">
                    <a:solidFill>
                      <a:schemeClr val="bg1"/>
                    </a:solidFill>
                  </a:rPr>
                  <a:t> handles</a:t>
                </a:r>
                <a:endParaRPr lang="en-US" sz="1362" dirty="0">
                  <a:solidFill>
                    <a:schemeClr val="bg1"/>
                  </a:solidFill>
                </a:endParaRPr>
              </a:p>
            </p:txBody>
          </p:sp>
        </p:grpSp>
        <p:grpSp>
          <p:nvGrpSpPr>
            <p:cNvPr id="39" name="Group 38"/>
            <p:cNvGrpSpPr/>
            <p:nvPr userDrawn="1"/>
          </p:nvGrpSpPr>
          <p:grpSpPr>
            <a:xfrm>
              <a:off x="-10396845" y="27751402"/>
              <a:ext cx="9319117" cy="2453257"/>
              <a:chOff x="-4754098" y="12734135"/>
              <a:chExt cx="4294764" cy="1127131"/>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5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5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4" y="13215821"/>
                <a:ext cx="1117601" cy="154230"/>
              </a:xfrm>
              <a:prstGeom prst="rect">
                <a:avLst/>
              </a:prstGeom>
              <a:noFill/>
            </p:spPr>
            <p:txBody>
              <a:bodyPr wrap="square" lIns="91440" tIns="91440" rIns="91440" bIns="0" rtlCol="0">
                <a:spAutoFit/>
              </a:bodyPr>
              <a:lstStyle/>
              <a:p>
                <a:pPr algn="ctr"/>
                <a:r>
                  <a:rPr lang="en-US" sz="1362" dirty="0">
                    <a:solidFill>
                      <a:srgbClr val="92D050"/>
                    </a:solidFill>
                  </a:rPr>
                  <a:t>Good</a:t>
                </a:r>
                <a:r>
                  <a:rPr lang="en-US" sz="1362" baseline="0" dirty="0">
                    <a:solidFill>
                      <a:srgbClr val="92D050"/>
                    </a:solidFill>
                  </a:rPr>
                  <a:t> </a:t>
                </a:r>
                <a:r>
                  <a:rPr lang="en-US" sz="1362" baseline="0" dirty="0">
                    <a:solidFill>
                      <a:schemeClr val="bg1"/>
                    </a:solidFill>
                  </a:rPr>
                  <a:t>printing quality</a:t>
                </a:r>
                <a:endParaRPr lang="en-US" sz="1362" dirty="0">
                  <a:solidFill>
                    <a:schemeClr val="bg1"/>
                  </a:solidFill>
                </a:endParaRPr>
              </a:p>
            </p:txBody>
          </p:sp>
          <p:sp>
            <p:nvSpPr>
              <p:cNvPr id="45" name="TextBox 44"/>
              <p:cNvSpPr txBox="1"/>
              <p:nvPr userDrawn="1"/>
            </p:nvSpPr>
            <p:spPr>
              <a:xfrm rot="16200000">
                <a:off x="-1095250" y="13225350"/>
                <a:ext cx="1117602" cy="154230"/>
              </a:xfrm>
              <a:prstGeom prst="rect">
                <a:avLst/>
              </a:prstGeom>
              <a:noFill/>
            </p:spPr>
            <p:txBody>
              <a:bodyPr wrap="square" lIns="91440" tIns="91440" rIns="91440" bIns="0" rtlCol="0">
                <a:spAutoFit/>
              </a:bodyPr>
              <a:lstStyle/>
              <a:p>
                <a:pPr algn="ctr"/>
                <a:r>
                  <a:rPr lang="en-US" sz="1362" dirty="0">
                    <a:solidFill>
                      <a:srgbClr val="FF0000"/>
                    </a:solidFill>
                  </a:rPr>
                  <a:t>Bad </a:t>
                </a:r>
                <a:r>
                  <a:rPr lang="en-US" sz="1362" dirty="0">
                    <a:solidFill>
                      <a:schemeClr val="bg1"/>
                    </a:solidFill>
                  </a:rPr>
                  <a:t>printing quality</a:t>
                </a:r>
              </a:p>
            </p:txBody>
          </p:sp>
        </p:grpSp>
      </p:grpSp>
      <p:grpSp>
        <p:nvGrpSpPr>
          <p:cNvPr id="54" name="Group 53"/>
          <p:cNvGrpSpPr/>
          <p:nvPr userDrawn="1"/>
        </p:nvGrpSpPr>
        <p:grpSpPr>
          <a:xfrm>
            <a:off x="39840762" y="-60219"/>
            <a:ext cx="9980651" cy="36059958"/>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404" b="1" spc="511" dirty="0">
                  <a:solidFill>
                    <a:schemeClr val="bg1"/>
                  </a:solidFill>
                  <a:latin typeface="Trebuchet MS" pitchFamily="34" charset="0"/>
                </a:rPr>
                <a:t>QUICK START (cont.)</a:t>
              </a:r>
            </a:p>
            <a:p>
              <a:pPr algn="ctr"/>
              <a:endParaRPr lang="en-US" sz="3063" b="1"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How to change the template color theme</a:t>
              </a:r>
            </a:p>
            <a:p>
              <a:pPr marL="0" marR="0" lvl="2" indent="0" algn="l" defTabSz="97259" rtl="0" eaLnBrk="1" fontAlgn="auto" latinLnBrk="0" hangingPunct="1">
                <a:lnSpc>
                  <a:spcPct val="100000"/>
                </a:lnSpc>
                <a:spcBef>
                  <a:spcPts val="0"/>
                </a:spcBef>
                <a:spcAft>
                  <a:spcPts val="0"/>
                </a:spcAft>
                <a:buClrTx/>
                <a:buSzTx/>
                <a:buFontTx/>
                <a:buNone/>
                <a:tabLst/>
                <a:defRPr/>
              </a:pPr>
              <a:r>
                <a:rPr lang="en-US" sz="2042"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42" b="0" spc="0" baseline="0" dirty="0">
                  <a:solidFill>
                    <a:schemeClr val="bg1">
                      <a:lumMod val="75000"/>
                    </a:schemeClr>
                  </a:solidFill>
                  <a:latin typeface="Trebuchet MS" pitchFamily="34" charset="0"/>
                </a:rPr>
                <a:t>also create your own color theme.</a:t>
              </a:r>
            </a:p>
            <a:p>
              <a:pPr marL="0" marR="0" lvl="2" indent="0" algn="l" defTabSz="97259" rtl="0" eaLnBrk="1" fontAlgn="auto" latinLnBrk="0" hangingPunct="1">
                <a:lnSpc>
                  <a:spcPct val="100000"/>
                </a:lnSpc>
                <a:spcBef>
                  <a:spcPts val="0"/>
                </a:spcBef>
                <a:spcAft>
                  <a:spcPts val="0"/>
                </a:spcAft>
                <a:buClrTx/>
                <a:buSzTx/>
                <a:buFontTx/>
                <a:buNone/>
                <a:tabLst/>
                <a:defRPr/>
              </a:pPr>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r>
                <a:rPr lang="en-US" sz="2042"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7259"/>
              <a:endParaRPr lang="en-US" sz="2042" b="0" baseline="0" dirty="0">
                <a:solidFill>
                  <a:schemeClr val="bg1">
                    <a:lumMod val="75000"/>
                  </a:schemeClr>
                </a:solidFill>
                <a:latin typeface="Trebuchet MS" pitchFamily="34" charset="0"/>
              </a:endParaRPr>
            </a:p>
            <a:p>
              <a:pPr algn="ctr"/>
              <a:r>
                <a:rPr lang="en-US" sz="2723" b="1" baseline="0" dirty="0">
                  <a:solidFill>
                    <a:srgbClr val="FFC000"/>
                  </a:solidFill>
                  <a:latin typeface="Trebuchet MS" pitchFamily="34" charset="0"/>
                </a:rPr>
                <a:t>How to add Text</a:t>
              </a:r>
            </a:p>
            <a:p>
              <a:pPr marL="2778624" lvl="2" indent="0" algn="l" defTabSz="97259"/>
              <a:r>
                <a:rPr lang="en-US" sz="2042"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91966" lvl="2" indent="0" algn="l" defTabSz="97259"/>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lang="en-US" sz="2042" b="0" baseline="0" dirty="0">
                  <a:solidFill>
                    <a:schemeClr val="bg1">
                      <a:lumMod val="75000"/>
                    </a:schemeClr>
                  </a:solidFill>
                  <a:latin typeface="Trebuchet MS" pitchFamily="34" charset="0"/>
                </a:rPr>
                <a:t> </a:t>
              </a:r>
              <a:r>
                <a:rPr kumimoji="0" lang="en-US" sz="2723"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42" b="0" baseline="0" dirty="0">
                <a:solidFill>
                  <a:schemeClr val="bg1">
                    <a:lumMod val="75000"/>
                  </a:schemeClr>
                </a:solidFill>
                <a:latin typeface="Trebuchet MS" pitchFamily="34" charset="0"/>
              </a:endParaRPr>
            </a:p>
            <a:p>
              <a:pPr marL="1291966" lvl="2" indent="0" algn="l" defTabSz="97259"/>
              <a:endParaRPr lang="en-US" sz="2042" b="0" baseline="0" dirty="0">
                <a:solidFill>
                  <a:schemeClr val="bg1">
                    <a:lumMod val="75000"/>
                  </a:schemeClr>
                </a:solidFill>
                <a:latin typeface="Trebuchet MS" pitchFamily="34" charset="0"/>
              </a:endParaRPr>
            </a:p>
            <a:p>
              <a:pPr algn="ctr"/>
              <a:r>
                <a:rPr lang="en-US" sz="2723" b="1" baseline="0" dirty="0">
                  <a:solidFill>
                    <a:srgbClr val="FFC000"/>
                  </a:solidFill>
                  <a:latin typeface="Trebuchet MS" pitchFamily="34" charset="0"/>
                </a:rPr>
                <a:t>How to add Tables</a:t>
              </a:r>
            </a:p>
            <a:p>
              <a:pPr marL="1472387" lvl="1" indent="0" algn="l" defTabSz="97259"/>
              <a:r>
                <a:rPr lang="en-US" sz="2042" b="0" baseline="0" dirty="0">
                  <a:solidFill>
                    <a:schemeClr val="bg1">
                      <a:lumMod val="75000"/>
                    </a:schemeClr>
                  </a:solidFill>
                  <a:latin typeface="Trebuchet MS" pitchFamily="34" charset="0"/>
                </a:rPr>
                <a:t>To add a table from scratch go to the INSERT menu and </a:t>
              </a:r>
              <a:br>
                <a:rPr lang="en-US" sz="2042" b="0" baseline="0" dirty="0">
                  <a:solidFill>
                    <a:schemeClr val="bg1">
                      <a:lumMod val="75000"/>
                    </a:schemeClr>
                  </a:solidFill>
                  <a:latin typeface="Trebuchet MS" pitchFamily="34" charset="0"/>
                </a:rPr>
              </a:br>
              <a:r>
                <a:rPr lang="en-US" sz="2042" b="0" baseline="0" dirty="0">
                  <a:solidFill>
                    <a:schemeClr val="bg1">
                      <a:lumMod val="75000"/>
                    </a:schemeClr>
                  </a:solidFill>
                  <a:latin typeface="Trebuchet MS" pitchFamily="34" charset="0"/>
                </a:rPr>
                <a:t>click on TABLE. A drop-down box will help you select rows and columns. </a:t>
              </a:r>
            </a:p>
            <a:p>
              <a:pPr marL="0" lvl="0" indent="0" algn="l" defTabSz="97259"/>
              <a:r>
                <a:rPr lang="en-US" sz="2042"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7259"/>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04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91966" rtl="0" eaLnBrk="1" fontAlgn="auto" latinLnBrk="0" hangingPunct="1">
                <a:lnSpc>
                  <a:spcPct val="100000"/>
                </a:lnSpc>
                <a:spcBef>
                  <a:spcPts val="0"/>
                </a:spcBef>
                <a:spcAft>
                  <a:spcPts val="0"/>
                </a:spcAft>
                <a:buClrTx/>
                <a:buSzTx/>
                <a:buFontTx/>
                <a:buNone/>
                <a:tabLst/>
                <a:defRPr/>
              </a:pPr>
              <a:endParaRPr kumimoji="0" lang="en-US" sz="2723"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04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7259" rtl="0" eaLnBrk="1" fontAlgn="auto" latinLnBrk="0" hangingPunct="1">
                <a:lnSpc>
                  <a:spcPct val="100000"/>
                </a:lnSpc>
                <a:spcBef>
                  <a:spcPts val="0"/>
                </a:spcBef>
                <a:spcAft>
                  <a:spcPts val="0"/>
                </a:spcAft>
                <a:buClrTx/>
                <a:buSzTx/>
                <a:buFontTx/>
                <a:buNone/>
                <a:tabLst/>
                <a:defRPr/>
              </a:pPr>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382"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5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5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6"/>
                <a:ext cx="8671189" cy="568003"/>
              </a:xfrm>
              <a:prstGeom prst="rect">
                <a:avLst/>
              </a:prstGeom>
              <a:noFill/>
              <a:ln>
                <a:noFill/>
              </a:ln>
            </p:spPr>
            <p:txBody>
              <a:bodyPr wrap="square" rtlCol="0">
                <a:spAutoFit/>
              </a:bodyPr>
              <a:lstStyle/>
              <a:p>
                <a:r>
                  <a:rPr lang="en-US" sz="2042" dirty="0">
                    <a:solidFill>
                      <a:schemeClr val="tx2"/>
                    </a:solidFill>
                    <a:latin typeface="Trebuchet MS" pitchFamily="34" charset="0"/>
                  </a:rPr>
                  <a:t>Student</a:t>
                </a:r>
                <a:r>
                  <a:rPr lang="en-US" sz="2042" baseline="0" dirty="0">
                    <a:solidFill>
                      <a:schemeClr val="tx2"/>
                    </a:solidFill>
                    <a:latin typeface="Trebuchet MS" pitchFamily="34" charset="0"/>
                  </a:rPr>
                  <a:t> discounts are available on our </a:t>
                </a:r>
                <a:r>
                  <a:rPr lang="en-US" sz="2042" baseline="0" dirty="0" err="1">
                    <a:solidFill>
                      <a:schemeClr val="tx2"/>
                    </a:solidFill>
                    <a:latin typeface="Trebuchet MS" pitchFamily="34" charset="0"/>
                  </a:rPr>
                  <a:t>Facebook</a:t>
                </a:r>
                <a:r>
                  <a:rPr lang="en-US" sz="2042" baseline="0" dirty="0">
                    <a:solidFill>
                      <a:schemeClr val="tx2"/>
                    </a:solidFill>
                    <a:latin typeface="Trebuchet MS" pitchFamily="34" charset="0"/>
                  </a:rPr>
                  <a:t> page.</a:t>
                </a:r>
                <a:br>
                  <a:rPr lang="en-US" sz="2042" baseline="0" dirty="0">
                    <a:solidFill>
                      <a:schemeClr val="tx2"/>
                    </a:solidFill>
                    <a:latin typeface="Trebuchet MS" pitchFamily="34" charset="0"/>
                  </a:rPr>
                </a:br>
                <a:r>
                  <a:rPr lang="en-US" sz="2042" baseline="0" dirty="0">
                    <a:solidFill>
                      <a:schemeClr val="tx2"/>
                    </a:solidFill>
                    <a:latin typeface="Trebuchet MS" pitchFamily="34" charset="0"/>
                  </a:rPr>
                  <a:t>Go to </a:t>
                </a:r>
                <a:r>
                  <a:rPr lang="en-US" sz="2042" u="sng" baseline="0" dirty="0">
                    <a:solidFill>
                      <a:schemeClr val="tx2"/>
                    </a:solidFill>
                    <a:latin typeface="Trebuchet MS" pitchFamily="34" charset="0"/>
                  </a:rPr>
                  <a:t>PosterPresentations.com</a:t>
                </a:r>
                <a:r>
                  <a:rPr lang="en-US" sz="2042" baseline="0" dirty="0">
                    <a:solidFill>
                      <a:schemeClr val="tx2"/>
                    </a:solidFill>
                    <a:latin typeface="Trebuchet MS" pitchFamily="34" charset="0"/>
                  </a:rPr>
                  <a:t> and click on the FB icon. </a:t>
                </a:r>
                <a:endParaRPr lang="en-US" sz="2042" dirty="0">
                  <a:solidFill>
                    <a:schemeClr val="tx2"/>
                  </a:solidFill>
                  <a:latin typeface="Trebuchet MS" pitchFamily="34" charset="0"/>
                </a:endParaRPr>
              </a:p>
            </p:txBody>
          </p:sp>
        </p:grpSp>
        <p:sp>
          <p:nvSpPr>
            <p:cNvPr id="60" name="TextBox 59"/>
            <p:cNvSpPr txBox="1"/>
            <p:nvPr userDrawn="1"/>
          </p:nvSpPr>
          <p:spPr>
            <a:xfrm>
              <a:off x="44262808" y="31169780"/>
              <a:ext cx="6870214" cy="1092217"/>
            </a:xfrm>
            <a:prstGeom prst="rect">
              <a:avLst/>
            </a:prstGeom>
            <a:noFill/>
          </p:spPr>
          <p:txBody>
            <a:bodyPr wrap="square" lIns="65304" tIns="32651" rIns="65304" bIns="32651" rtlCol="0">
              <a:spAutoFit/>
            </a:bodyPr>
            <a:lstStyle/>
            <a:p>
              <a:pPr>
                <a:lnSpc>
                  <a:spcPts val="2212"/>
                </a:lnSpc>
              </a:pPr>
              <a:r>
                <a:rPr lang="en-US" sz="2382" dirty="0">
                  <a:solidFill>
                    <a:schemeClr val="bg1"/>
                  </a:solidFill>
                </a:rPr>
                <a:t>© 2015</a:t>
              </a:r>
              <a:r>
                <a:rPr lang="en-US" sz="2382" baseline="0" dirty="0">
                  <a:solidFill>
                    <a:schemeClr val="bg1"/>
                  </a:solidFill>
                </a:rPr>
                <a:t> </a:t>
              </a:r>
              <a:r>
                <a:rPr lang="en-US" sz="2382" dirty="0">
                  <a:solidFill>
                    <a:schemeClr val="bg1"/>
                  </a:solidFill>
                </a:rPr>
                <a:t>PosterPresentations.com</a:t>
              </a:r>
              <a:br>
                <a:rPr lang="en-US" sz="2382" dirty="0">
                  <a:solidFill>
                    <a:schemeClr val="bg1"/>
                  </a:solidFill>
                </a:rPr>
              </a:br>
              <a:r>
                <a:rPr lang="en-US" sz="2382" dirty="0">
                  <a:solidFill>
                    <a:schemeClr val="bg1"/>
                  </a:solidFill>
                </a:rPr>
                <a:t>    </a:t>
              </a:r>
              <a:r>
                <a:rPr lang="en-US" sz="2042" dirty="0">
                  <a:solidFill>
                    <a:schemeClr val="bg1"/>
                  </a:solidFill>
                </a:rPr>
                <a:t>2117 Fourth Street ,</a:t>
              </a:r>
              <a:r>
                <a:rPr lang="en-US" sz="2042" baseline="0" dirty="0">
                  <a:solidFill>
                    <a:schemeClr val="bg1"/>
                  </a:solidFill>
                </a:rPr>
                <a:t> Unit C        </a:t>
              </a:r>
            </a:p>
            <a:p>
              <a:pPr>
                <a:lnSpc>
                  <a:spcPts val="2212"/>
                </a:lnSpc>
              </a:pPr>
              <a:r>
                <a:rPr lang="en-US" sz="2042" baseline="0" dirty="0">
                  <a:solidFill>
                    <a:schemeClr val="bg1"/>
                  </a:solidFill>
                </a:rPr>
                <a:t>     Berkeley CA </a:t>
              </a:r>
              <a:r>
                <a:rPr lang="en-US" sz="1701" baseline="0" dirty="0">
                  <a:solidFill>
                    <a:schemeClr val="bg1"/>
                  </a:solidFill>
                </a:rPr>
                <a:t>94710</a:t>
              </a:r>
              <a:br>
                <a:rPr lang="en-US" sz="2042" baseline="0" dirty="0">
                  <a:solidFill>
                    <a:schemeClr val="bg1"/>
                  </a:solidFill>
                </a:rPr>
              </a:br>
              <a:r>
                <a:rPr lang="en-US" sz="2042" baseline="0" dirty="0">
                  <a:solidFill>
                    <a:schemeClr val="bg1"/>
                  </a:solidFill>
                </a:rPr>
                <a:t>    </a:t>
              </a:r>
              <a:r>
                <a:rPr lang="en-US" sz="2042" b="1" baseline="0" dirty="0">
                  <a:solidFill>
                    <a:srgbClr val="FFFF00"/>
                  </a:solidFill>
                </a:rPr>
                <a:t>posterpresenter@gmail.com</a:t>
              </a:r>
              <a:endParaRPr lang="en-US" sz="2382"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734543" rtl="0" eaLnBrk="1" latinLnBrk="0" hangingPunct="1">
        <a:spcBef>
          <a:spcPct val="0"/>
        </a:spcBef>
        <a:buNone/>
        <a:defRPr sz="7488" kern="1200">
          <a:solidFill>
            <a:schemeClr val="bg1"/>
          </a:solidFill>
          <a:latin typeface="Trebuchet MS" pitchFamily="34" charset="0"/>
          <a:ea typeface="+mj-ea"/>
          <a:cs typeface="+mj-cs"/>
        </a:defRPr>
      </a:lvl1pPr>
    </p:titleStyle>
    <p:bodyStyle>
      <a:lvl1pPr marL="1400454" indent="-1400454" algn="l" defTabSz="3734543" rtl="0" eaLnBrk="1" latinLnBrk="0" hangingPunct="1">
        <a:spcBef>
          <a:spcPct val="20000"/>
        </a:spcBef>
        <a:buFont typeface="Arial" pitchFamily="34" charset="0"/>
        <a:buChar char="•"/>
        <a:defRPr sz="13104" kern="1200">
          <a:solidFill>
            <a:schemeClr val="tx1"/>
          </a:solidFill>
          <a:latin typeface="+mn-lt"/>
          <a:ea typeface="+mn-ea"/>
          <a:cs typeface="+mn-cs"/>
        </a:defRPr>
      </a:lvl1pPr>
      <a:lvl2pPr marL="3034317" indent="-1167045" algn="l" defTabSz="3734543" rtl="0" eaLnBrk="1" latinLnBrk="0" hangingPunct="1">
        <a:spcBef>
          <a:spcPct val="20000"/>
        </a:spcBef>
        <a:buFont typeface="Arial" pitchFamily="34" charset="0"/>
        <a:buChar char="–"/>
        <a:defRPr sz="11487" kern="1200">
          <a:solidFill>
            <a:schemeClr val="tx1"/>
          </a:solidFill>
          <a:latin typeface="+mn-lt"/>
          <a:ea typeface="+mn-ea"/>
          <a:cs typeface="+mn-cs"/>
        </a:defRPr>
      </a:lvl2pPr>
      <a:lvl3pPr marL="4668180" indent="-933637" algn="l" defTabSz="3734543" rtl="0" eaLnBrk="1" latinLnBrk="0" hangingPunct="1">
        <a:spcBef>
          <a:spcPct val="20000"/>
        </a:spcBef>
        <a:buFont typeface="Arial" pitchFamily="34" charset="0"/>
        <a:buChar char="•"/>
        <a:defRPr sz="9871" kern="1200">
          <a:solidFill>
            <a:schemeClr val="tx1"/>
          </a:solidFill>
          <a:latin typeface="+mn-lt"/>
          <a:ea typeface="+mn-ea"/>
          <a:cs typeface="+mn-cs"/>
        </a:defRPr>
      </a:lvl3pPr>
      <a:lvl4pPr marL="6535453"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4pPr>
      <a:lvl5pPr marL="8402723"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5pPr>
      <a:lvl6pPr marL="10269996"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6pPr>
      <a:lvl7pPr marL="12137267"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7pPr>
      <a:lvl8pPr marL="14004539"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8pPr>
      <a:lvl9pPr marL="15871811"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9pPr>
    </p:bodyStyle>
    <p:otherStyle>
      <a:defPPr>
        <a:defRPr lang="en-US"/>
      </a:defPPr>
      <a:lvl1pPr marL="0" algn="l" defTabSz="3734543" rtl="0" eaLnBrk="1" latinLnBrk="0" hangingPunct="1">
        <a:defRPr sz="7317" kern="1200">
          <a:solidFill>
            <a:schemeClr val="tx1"/>
          </a:solidFill>
          <a:latin typeface="+mn-lt"/>
          <a:ea typeface="+mn-ea"/>
          <a:cs typeface="+mn-cs"/>
        </a:defRPr>
      </a:lvl1pPr>
      <a:lvl2pPr marL="1867273" algn="l" defTabSz="3734543" rtl="0" eaLnBrk="1" latinLnBrk="0" hangingPunct="1">
        <a:defRPr sz="7317" kern="1200">
          <a:solidFill>
            <a:schemeClr val="tx1"/>
          </a:solidFill>
          <a:latin typeface="+mn-lt"/>
          <a:ea typeface="+mn-ea"/>
          <a:cs typeface="+mn-cs"/>
        </a:defRPr>
      </a:lvl2pPr>
      <a:lvl3pPr marL="3734543" algn="l" defTabSz="3734543" rtl="0" eaLnBrk="1" latinLnBrk="0" hangingPunct="1">
        <a:defRPr sz="7317" kern="1200">
          <a:solidFill>
            <a:schemeClr val="tx1"/>
          </a:solidFill>
          <a:latin typeface="+mn-lt"/>
          <a:ea typeface="+mn-ea"/>
          <a:cs typeface="+mn-cs"/>
        </a:defRPr>
      </a:lvl3pPr>
      <a:lvl4pPr marL="5601816" algn="l" defTabSz="3734543" rtl="0" eaLnBrk="1" latinLnBrk="0" hangingPunct="1">
        <a:defRPr sz="7317" kern="1200">
          <a:solidFill>
            <a:schemeClr val="tx1"/>
          </a:solidFill>
          <a:latin typeface="+mn-lt"/>
          <a:ea typeface="+mn-ea"/>
          <a:cs typeface="+mn-cs"/>
        </a:defRPr>
      </a:lvl4pPr>
      <a:lvl5pPr marL="7469088" algn="l" defTabSz="3734543" rtl="0" eaLnBrk="1" latinLnBrk="0" hangingPunct="1">
        <a:defRPr sz="7317" kern="1200">
          <a:solidFill>
            <a:schemeClr val="tx1"/>
          </a:solidFill>
          <a:latin typeface="+mn-lt"/>
          <a:ea typeface="+mn-ea"/>
          <a:cs typeface="+mn-cs"/>
        </a:defRPr>
      </a:lvl5pPr>
      <a:lvl6pPr marL="9336360" algn="l" defTabSz="3734543" rtl="0" eaLnBrk="1" latinLnBrk="0" hangingPunct="1">
        <a:defRPr sz="7317" kern="1200">
          <a:solidFill>
            <a:schemeClr val="tx1"/>
          </a:solidFill>
          <a:latin typeface="+mn-lt"/>
          <a:ea typeface="+mn-ea"/>
          <a:cs typeface="+mn-cs"/>
        </a:defRPr>
      </a:lvl6pPr>
      <a:lvl7pPr marL="11203633" algn="l" defTabSz="3734543" rtl="0" eaLnBrk="1" latinLnBrk="0" hangingPunct="1">
        <a:defRPr sz="7317" kern="1200">
          <a:solidFill>
            <a:schemeClr val="tx1"/>
          </a:solidFill>
          <a:latin typeface="+mn-lt"/>
          <a:ea typeface="+mn-ea"/>
          <a:cs typeface="+mn-cs"/>
        </a:defRPr>
      </a:lvl7pPr>
      <a:lvl8pPr marL="13070903" algn="l" defTabSz="3734543" rtl="0" eaLnBrk="1" latinLnBrk="0" hangingPunct="1">
        <a:defRPr sz="7317" kern="1200">
          <a:solidFill>
            <a:schemeClr val="tx1"/>
          </a:solidFill>
          <a:latin typeface="+mn-lt"/>
          <a:ea typeface="+mn-ea"/>
          <a:cs typeface="+mn-cs"/>
        </a:defRPr>
      </a:lvl8pPr>
      <a:lvl9pPr marL="14938176" algn="l" defTabSz="3734543" rtl="0" eaLnBrk="1" latinLnBrk="0" hangingPunct="1">
        <a:defRPr sz="731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2"/>
            <a:ext cx="39600188" cy="5249962"/>
          </a:xfrm>
          <a:prstGeom prst="rect">
            <a:avLst/>
          </a:prstGeom>
          <a:solidFill>
            <a:schemeClr val="accent5">
              <a:lumMod val="75000"/>
            </a:schemeClr>
          </a:solidFill>
          <a:ln w="9525">
            <a:solidFill>
              <a:schemeClr val="tx1"/>
            </a:solidFill>
            <a:miter lim="800000"/>
            <a:headEnd/>
            <a:tailEnd/>
          </a:ln>
          <a:effectLst/>
        </p:spPr>
        <p:txBody>
          <a:bodyPr wrap="none" lIns="77800" tIns="38899" rIns="77800" bIns="38899" anchor="ctr"/>
          <a:lstStyle/>
          <a:p>
            <a:pPr>
              <a:defRPr/>
            </a:pPr>
            <a:endParaRPr lang="en-US" sz="1597" dirty="0"/>
          </a:p>
        </p:txBody>
      </p:sp>
      <p:sp>
        <p:nvSpPr>
          <p:cNvPr id="9" name="Rectangle 9"/>
          <p:cNvSpPr>
            <a:spLocks noChangeArrowheads="1"/>
          </p:cNvSpPr>
          <p:nvPr/>
        </p:nvSpPr>
        <p:spPr bwMode="auto">
          <a:xfrm>
            <a:off x="0" y="5255171"/>
            <a:ext cx="39600188" cy="166665"/>
          </a:xfrm>
          <a:prstGeom prst="rect">
            <a:avLst/>
          </a:prstGeom>
          <a:solidFill>
            <a:schemeClr val="accent5">
              <a:lumMod val="50000"/>
            </a:schemeClr>
          </a:solidFill>
          <a:ln w="152400">
            <a:noFill/>
            <a:miter lim="800000"/>
            <a:headEnd/>
            <a:tailEnd/>
          </a:ln>
          <a:effectLst/>
        </p:spPr>
        <p:txBody>
          <a:bodyPr wrap="none" lIns="77800" tIns="38899" rIns="77800" bIns="38899" anchor="ctr"/>
          <a:lstStyle/>
          <a:p>
            <a:pPr>
              <a:defRPr/>
            </a:pPr>
            <a:endParaRPr lang="en-US" sz="1597" dirty="0"/>
          </a:p>
        </p:txBody>
      </p:sp>
      <p:cxnSp>
        <p:nvCxnSpPr>
          <p:cNvPr id="38" name="Straight Connector 37"/>
          <p:cNvCxnSpPr/>
          <p:nvPr/>
        </p:nvCxnSpPr>
        <p:spPr>
          <a:xfrm flipV="1">
            <a:off x="-12583113" y="12605027"/>
            <a:ext cx="12250042" cy="89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832168" y="5896743"/>
            <a:ext cx="12250042" cy="29239373"/>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22" name="Rounded Rectangle 21"/>
          <p:cNvSpPr/>
          <p:nvPr userDrawn="1"/>
        </p:nvSpPr>
        <p:spPr>
          <a:xfrm>
            <a:off x="13672926" y="5896743"/>
            <a:ext cx="12250042" cy="29239373"/>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23" name="Rounded Rectangle 22"/>
          <p:cNvSpPr/>
          <p:nvPr userDrawn="1"/>
        </p:nvSpPr>
        <p:spPr>
          <a:xfrm>
            <a:off x="26513689" y="5896743"/>
            <a:ext cx="12250042" cy="29239373"/>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grpSp>
        <p:nvGrpSpPr>
          <p:cNvPr id="44" name="Group 43"/>
          <p:cNvGrpSpPr/>
          <p:nvPr userDrawn="1"/>
        </p:nvGrpSpPr>
        <p:grpSpPr>
          <a:xfrm>
            <a:off x="39840762" y="-60219"/>
            <a:ext cx="9980651" cy="36059958"/>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404" b="1" spc="511" dirty="0">
                  <a:solidFill>
                    <a:schemeClr val="bg1"/>
                  </a:solidFill>
                  <a:latin typeface="Trebuchet MS" pitchFamily="34" charset="0"/>
                </a:rPr>
                <a:t>QUICK START (cont.)</a:t>
              </a:r>
            </a:p>
            <a:p>
              <a:pPr algn="ctr"/>
              <a:endParaRPr lang="en-US" sz="3063" b="1"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How to change the template color theme</a:t>
              </a:r>
            </a:p>
            <a:p>
              <a:pPr marL="0" marR="0" lvl="2" indent="0" algn="l" defTabSz="97259" rtl="0" eaLnBrk="1" fontAlgn="auto" latinLnBrk="0" hangingPunct="1">
                <a:lnSpc>
                  <a:spcPct val="100000"/>
                </a:lnSpc>
                <a:spcBef>
                  <a:spcPts val="0"/>
                </a:spcBef>
                <a:spcAft>
                  <a:spcPts val="0"/>
                </a:spcAft>
                <a:buClrTx/>
                <a:buSzTx/>
                <a:buFontTx/>
                <a:buNone/>
                <a:tabLst/>
                <a:defRPr/>
              </a:pPr>
              <a:r>
                <a:rPr lang="en-US" sz="2042"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42" b="0" spc="0" baseline="0" dirty="0">
                  <a:solidFill>
                    <a:schemeClr val="bg1">
                      <a:lumMod val="75000"/>
                    </a:schemeClr>
                  </a:solidFill>
                  <a:latin typeface="Trebuchet MS" pitchFamily="34" charset="0"/>
                </a:rPr>
                <a:t>also create your own color theme.</a:t>
              </a:r>
            </a:p>
            <a:p>
              <a:pPr marL="0" marR="0" lvl="2" indent="0" algn="l" defTabSz="97259" rtl="0" eaLnBrk="1" fontAlgn="auto" latinLnBrk="0" hangingPunct="1">
                <a:lnSpc>
                  <a:spcPct val="100000"/>
                </a:lnSpc>
                <a:spcBef>
                  <a:spcPts val="0"/>
                </a:spcBef>
                <a:spcAft>
                  <a:spcPts val="0"/>
                </a:spcAft>
                <a:buClrTx/>
                <a:buSzTx/>
                <a:buFontTx/>
                <a:buNone/>
                <a:tabLst/>
                <a:defRPr/>
              </a:pPr>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r>
                <a:rPr lang="en-US" sz="2042"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7259"/>
              <a:endParaRPr lang="en-US" sz="2042" b="0" baseline="0" dirty="0">
                <a:solidFill>
                  <a:schemeClr val="bg1">
                    <a:lumMod val="75000"/>
                  </a:schemeClr>
                </a:solidFill>
                <a:latin typeface="Trebuchet MS" pitchFamily="34" charset="0"/>
              </a:endParaRPr>
            </a:p>
            <a:p>
              <a:pPr algn="ctr"/>
              <a:r>
                <a:rPr lang="en-US" sz="2723" b="1" baseline="0" dirty="0">
                  <a:solidFill>
                    <a:srgbClr val="FFC000"/>
                  </a:solidFill>
                  <a:latin typeface="Trebuchet MS" pitchFamily="34" charset="0"/>
                </a:rPr>
                <a:t>How to add Text</a:t>
              </a:r>
            </a:p>
            <a:p>
              <a:pPr marL="2778624" lvl="2" indent="0" algn="l" defTabSz="97259"/>
              <a:r>
                <a:rPr lang="en-US" sz="2042"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91966" lvl="2" indent="0" algn="l" defTabSz="97259"/>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lang="en-US" sz="2042" b="0" baseline="0" dirty="0">
                  <a:solidFill>
                    <a:schemeClr val="bg1">
                      <a:lumMod val="75000"/>
                    </a:schemeClr>
                  </a:solidFill>
                  <a:latin typeface="Trebuchet MS" pitchFamily="34" charset="0"/>
                </a:rPr>
                <a:t> </a:t>
              </a:r>
              <a:r>
                <a:rPr kumimoji="0" lang="en-US" sz="2723"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42" b="0" baseline="0" dirty="0">
                <a:solidFill>
                  <a:schemeClr val="bg1">
                    <a:lumMod val="75000"/>
                  </a:schemeClr>
                </a:solidFill>
                <a:latin typeface="Trebuchet MS" pitchFamily="34" charset="0"/>
              </a:endParaRPr>
            </a:p>
            <a:p>
              <a:pPr marL="1291966" lvl="2" indent="0" algn="l" defTabSz="97259"/>
              <a:endParaRPr lang="en-US" sz="2042" b="0" baseline="0" dirty="0">
                <a:solidFill>
                  <a:schemeClr val="bg1">
                    <a:lumMod val="75000"/>
                  </a:schemeClr>
                </a:solidFill>
                <a:latin typeface="Trebuchet MS" pitchFamily="34" charset="0"/>
              </a:endParaRPr>
            </a:p>
            <a:p>
              <a:pPr algn="ctr"/>
              <a:r>
                <a:rPr lang="en-US" sz="2723" b="1" baseline="0" dirty="0">
                  <a:solidFill>
                    <a:srgbClr val="FFC000"/>
                  </a:solidFill>
                  <a:latin typeface="Trebuchet MS" pitchFamily="34" charset="0"/>
                </a:rPr>
                <a:t>How to add Tables</a:t>
              </a:r>
            </a:p>
            <a:p>
              <a:pPr marL="1472387" lvl="1" indent="0" algn="l" defTabSz="97259"/>
              <a:r>
                <a:rPr lang="en-US" sz="2042" b="0" baseline="0" dirty="0">
                  <a:solidFill>
                    <a:schemeClr val="bg1">
                      <a:lumMod val="75000"/>
                    </a:schemeClr>
                  </a:solidFill>
                  <a:latin typeface="Trebuchet MS" pitchFamily="34" charset="0"/>
                </a:rPr>
                <a:t>To add a table from scratch go to the INSERT menu and </a:t>
              </a:r>
              <a:br>
                <a:rPr lang="en-US" sz="2042" b="0" baseline="0" dirty="0">
                  <a:solidFill>
                    <a:schemeClr val="bg1">
                      <a:lumMod val="75000"/>
                    </a:schemeClr>
                  </a:solidFill>
                  <a:latin typeface="Trebuchet MS" pitchFamily="34" charset="0"/>
                </a:rPr>
              </a:br>
              <a:r>
                <a:rPr lang="en-US" sz="2042" b="0" baseline="0" dirty="0">
                  <a:solidFill>
                    <a:schemeClr val="bg1">
                      <a:lumMod val="75000"/>
                    </a:schemeClr>
                  </a:solidFill>
                  <a:latin typeface="Trebuchet MS" pitchFamily="34" charset="0"/>
                </a:rPr>
                <a:t>click on TABLE. A drop-down box will help you select rows and columns. </a:t>
              </a:r>
            </a:p>
            <a:p>
              <a:pPr marL="0" lvl="0" indent="0" algn="l" defTabSz="97259"/>
              <a:r>
                <a:rPr lang="en-US" sz="2042"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7259"/>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04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91966" rtl="0" eaLnBrk="1" fontAlgn="auto" latinLnBrk="0" hangingPunct="1">
                <a:lnSpc>
                  <a:spcPct val="100000"/>
                </a:lnSpc>
                <a:spcBef>
                  <a:spcPts val="0"/>
                </a:spcBef>
                <a:spcAft>
                  <a:spcPts val="0"/>
                </a:spcAft>
                <a:buClrTx/>
                <a:buSzTx/>
                <a:buFontTx/>
                <a:buNone/>
                <a:tabLst/>
                <a:defRPr/>
              </a:pPr>
              <a:endParaRPr kumimoji="0" lang="en-US" sz="2723"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04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7259" rtl="0" eaLnBrk="1" fontAlgn="auto" latinLnBrk="0" hangingPunct="1">
                <a:lnSpc>
                  <a:spcPct val="100000"/>
                </a:lnSpc>
                <a:spcBef>
                  <a:spcPts val="0"/>
                </a:spcBef>
                <a:spcAft>
                  <a:spcPts val="0"/>
                </a:spcAft>
                <a:buClrTx/>
                <a:buSzTx/>
                <a:buFontTx/>
                <a:buNone/>
                <a:tabLst/>
                <a:defRPr/>
              </a:pPr>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382"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76"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77"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6"/>
                <a:ext cx="8671189" cy="568003"/>
              </a:xfrm>
              <a:prstGeom prst="rect">
                <a:avLst/>
              </a:prstGeom>
              <a:noFill/>
              <a:ln>
                <a:noFill/>
              </a:ln>
            </p:spPr>
            <p:txBody>
              <a:bodyPr wrap="square" rtlCol="0">
                <a:spAutoFit/>
              </a:bodyPr>
              <a:lstStyle/>
              <a:p>
                <a:r>
                  <a:rPr lang="en-US" sz="2042" dirty="0">
                    <a:solidFill>
                      <a:schemeClr val="tx2"/>
                    </a:solidFill>
                    <a:latin typeface="Trebuchet MS" pitchFamily="34" charset="0"/>
                  </a:rPr>
                  <a:t>Student</a:t>
                </a:r>
                <a:r>
                  <a:rPr lang="en-US" sz="2042" baseline="0" dirty="0">
                    <a:solidFill>
                      <a:schemeClr val="tx2"/>
                    </a:solidFill>
                    <a:latin typeface="Trebuchet MS" pitchFamily="34" charset="0"/>
                  </a:rPr>
                  <a:t> discounts are available on our </a:t>
                </a:r>
                <a:r>
                  <a:rPr lang="en-US" sz="2042" baseline="0" dirty="0" err="1">
                    <a:solidFill>
                      <a:schemeClr val="tx2"/>
                    </a:solidFill>
                    <a:latin typeface="Trebuchet MS" pitchFamily="34" charset="0"/>
                  </a:rPr>
                  <a:t>Facebook</a:t>
                </a:r>
                <a:r>
                  <a:rPr lang="en-US" sz="2042" baseline="0" dirty="0">
                    <a:solidFill>
                      <a:schemeClr val="tx2"/>
                    </a:solidFill>
                    <a:latin typeface="Trebuchet MS" pitchFamily="34" charset="0"/>
                  </a:rPr>
                  <a:t> page.</a:t>
                </a:r>
                <a:br>
                  <a:rPr lang="en-US" sz="2042" baseline="0" dirty="0">
                    <a:solidFill>
                      <a:schemeClr val="tx2"/>
                    </a:solidFill>
                    <a:latin typeface="Trebuchet MS" pitchFamily="34" charset="0"/>
                  </a:rPr>
                </a:br>
                <a:r>
                  <a:rPr lang="en-US" sz="2042" baseline="0" dirty="0">
                    <a:solidFill>
                      <a:schemeClr val="tx2"/>
                    </a:solidFill>
                    <a:latin typeface="Trebuchet MS" pitchFamily="34" charset="0"/>
                  </a:rPr>
                  <a:t>Go to </a:t>
                </a:r>
                <a:r>
                  <a:rPr lang="en-US" sz="2042" u="sng" baseline="0" dirty="0">
                    <a:solidFill>
                      <a:schemeClr val="tx2"/>
                    </a:solidFill>
                    <a:latin typeface="Trebuchet MS" pitchFamily="34" charset="0"/>
                  </a:rPr>
                  <a:t>PosterPresentations.com</a:t>
                </a:r>
                <a:r>
                  <a:rPr lang="en-US" sz="2042" baseline="0" dirty="0">
                    <a:solidFill>
                      <a:schemeClr val="tx2"/>
                    </a:solidFill>
                    <a:latin typeface="Trebuchet MS" pitchFamily="34" charset="0"/>
                  </a:rPr>
                  <a:t> and click on the FB icon. </a:t>
                </a:r>
                <a:endParaRPr lang="en-US" sz="2042" dirty="0">
                  <a:solidFill>
                    <a:schemeClr val="tx2"/>
                  </a:solidFill>
                  <a:latin typeface="Trebuchet MS" pitchFamily="34" charset="0"/>
                </a:endParaRPr>
              </a:p>
            </p:txBody>
          </p:sp>
        </p:grpSp>
        <p:sp>
          <p:nvSpPr>
            <p:cNvPr id="50" name="TextBox 49"/>
            <p:cNvSpPr txBox="1"/>
            <p:nvPr userDrawn="1"/>
          </p:nvSpPr>
          <p:spPr>
            <a:xfrm>
              <a:off x="44262808" y="31169780"/>
              <a:ext cx="6870214" cy="1092217"/>
            </a:xfrm>
            <a:prstGeom prst="rect">
              <a:avLst/>
            </a:prstGeom>
            <a:noFill/>
          </p:spPr>
          <p:txBody>
            <a:bodyPr wrap="square" lIns="65304" tIns="32651" rIns="65304" bIns="32651" rtlCol="0">
              <a:spAutoFit/>
            </a:bodyPr>
            <a:lstStyle/>
            <a:p>
              <a:pPr>
                <a:lnSpc>
                  <a:spcPts val="2212"/>
                </a:lnSpc>
              </a:pPr>
              <a:r>
                <a:rPr lang="en-US" sz="2382" dirty="0">
                  <a:solidFill>
                    <a:schemeClr val="bg1"/>
                  </a:solidFill>
                </a:rPr>
                <a:t>© 2015</a:t>
              </a:r>
              <a:r>
                <a:rPr lang="en-US" sz="2382" baseline="0" dirty="0">
                  <a:solidFill>
                    <a:schemeClr val="bg1"/>
                  </a:solidFill>
                </a:rPr>
                <a:t> </a:t>
              </a:r>
              <a:r>
                <a:rPr lang="en-US" sz="2382" dirty="0">
                  <a:solidFill>
                    <a:schemeClr val="bg1"/>
                  </a:solidFill>
                </a:rPr>
                <a:t>PosterPresentations.com</a:t>
              </a:r>
              <a:br>
                <a:rPr lang="en-US" sz="2382" dirty="0">
                  <a:solidFill>
                    <a:schemeClr val="bg1"/>
                  </a:solidFill>
                </a:rPr>
              </a:br>
              <a:r>
                <a:rPr lang="en-US" sz="2382" dirty="0">
                  <a:solidFill>
                    <a:schemeClr val="bg1"/>
                  </a:solidFill>
                </a:rPr>
                <a:t>    </a:t>
              </a:r>
              <a:r>
                <a:rPr lang="en-US" sz="2042" dirty="0">
                  <a:solidFill>
                    <a:schemeClr val="bg1"/>
                  </a:solidFill>
                </a:rPr>
                <a:t>2117 Fourth Street ,</a:t>
              </a:r>
              <a:r>
                <a:rPr lang="en-US" sz="2042" baseline="0" dirty="0">
                  <a:solidFill>
                    <a:schemeClr val="bg1"/>
                  </a:solidFill>
                </a:rPr>
                <a:t> Unit C        </a:t>
              </a:r>
            </a:p>
            <a:p>
              <a:pPr>
                <a:lnSpc>
                  <a:spcPts val="2212"/>
                </a:lnSpc>
              </a:pPr>
              <a:r>
                <a:rPr lang="en-US" sz="2042" baseline="0" dirty="0">
                  <a:solidFill>
                    <a:schemeClr val="bg1"/>
                  </a:solidFill>
                </a:rPr>
                <a:t>     Berkeley CA </a:t>
              </a:r>
              <a:r>
                <a:rPr lang="en-US" sz="1701" baseline="0" dirty="0">
                  <a:solidFill>
                    <a:schemeClr val="bg1"/>
                  </a:solidFill>
                </a:rPr>
                <a:t>94710</a:t>
              </a:r>
              <a:br>
                <a:rPr lang="en-US" sz="2042" baseline="0" dirty="0">
                  <a:solidFill>
                    <a:schemeClr val="bg1"/>
                  </a:solidFill>
                </a:rPr>
              </a:br>
              <a:r>
                <a:rPr lang="en-US" sz="2042" baseline="0" dirty="0">
                  <a:solidFill>
                    <a:schemeClr val="bg1"/>
                  </a:solidFill>
                </a:rPr>
                <a:t>    </a:t>
              </a:r>
              <a:r>
                <a:rPr lang="en-US" sz="2042" b="1" baseline="0" dirty="0">
                  <a:solidFill>
                    <a:srgbClr val="FFFF00"/>
                  </a:solidFill>
                </a:rPr>
                <a:t>posterpresenter@gmail.com</a:t>
              </a:r>
              <a:endParaRPr lang="en-US" sz="2382" b="1" dirty="0">
                <a:solidFill>
                  <a:srgbClr val="FFFF00"/>
                </a:solidFill>
              </a:endParaRPr>
            </a:p>
          </p:txBody>
        </p:sp>
      </p:grpSp>
      <p:grpSp>
        <p:nvGrpSpPr>
          <p:cNvPr id="54" name="Group 53"/>
          <p:cNvGrpSpPr/>
          <p:nvPr userDrawn="1"/>
        </p:nvGrpSpPr>
        <p:grpSpPr>
          <a:xfrm>
            <a:off x="-10127761" y="4"/>
            <a:ext cx="9941610" cy="35999737"/>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91966" rtl="0" eaLnBrk="1" fontAlgn="auto" latinLnBrk="0" hangingPunct="1">
                <a:lnSpc>
                  <a:spcPct val="100000"/>
                </a:lnSpc>
                <a:spcBef>
                  <a:spcPts val="0"/>
                </a:spcBef>
                <a:spcAft>
                  <a:spcPts val="0"/>
                </a:spcAft>
                <a:buClrTx/>
                <a:buSzTx/>
                <a:buFontTx/>
                <a:buNone/>
                <a:tabLst/>
                <a:defRPr/>
              </a:pPr>
              <a:r>
                <a:rPr lang="en-US" sz="2723" b="1" spc="0" dirty="0">
                  <a:solidFill>
                    <a:srgbClr val="FF0000"/>
                  </a:solidFill>
                  <a:latin typeface="Trebuchet MS" pitchFamily="34" charset="0"/>
                </a:rPr>
                <a:t>(—THIS SIDEBAR DOES NOT PRINT—)</a:t>
              </a:r>
              <a:endParaRPr lang="en-US" sz="2723" b="1" spc="511" dirty="0">
                <a:solidFill>
                  <a:schemeClr val="bg1"/>
                </a:solidFill>
                <a:latin typeface="Trebuchet MS" pitchFamily="34" charset="0"/>
              </a:endParaRPr>
            </a:p>
            <a:p>
              <a:pPr algn="ctr"/>
              <a:r>
                <a:rPr lang="en-US" sz="3404" b="1" spc="511" dirty="0">
                  <a:solidFill>
                    <a:schemeClr val="bg1"/>
                  </a:solidFill>
                  <a:latin typeface="Trebuchet MS" pitchFamily="34" charset="0"/>
                </a:rPr>
                <a:t>DESIGN</a:t>
              </a:r>
              <a:r>
                <a:rPr lang="en-US" sz="3404" b="1" spc="511" baseline="0" dirty="0">
                  <a:solidFill>
                    <a:schemeClr val="bg1"/>
                  </a:solidFill>
                  <a:latin typeface="Trebuchet MS" pitchFamily="34" charset="0"/>
                </a:rPr>
                <a:t> </a:t>
              </a:r>
              <a:r>
                <a:rPr lang="en-US" sz="3404" b="1" spc="511" dirty="0">
                  <a:solidFill>
                    <a:schemeClr val="bg1"/>
                  </a:solidFill>
                  <a:latin typeface="Trebuchet MS" pitchFamily="34" charset="0"/>
                </a:rPr>
                <a:t>GUIDE</a:t>
              </a:r>
            </a:p>
            <a:p>
              <a:pPr algn="ctr"/>
              <a:endParaRPr lang="en-US" sz="2382" b="1" dirty="0">
                <a:latin typeface="Trebuchet MS" pitchFamily="34" charset="0"/>
              </a:endParaRPr>
            </a:p>
            <a:p>
              <a:pPr defTabSz="3204206"/>
              <a:r>
                <a:rPr lang="en-US" sz="2382" i="0" dirty="0">
                  <a:latin typeface="Trebuchet MS" pitchFamily="34" charset="0"/>
                </a:rPr>
                <a:t>This PowerPoint</a:t>
              </a:r>
              <a:r>
                <a:rPr lang="en-US" sz="2382" i="0" baseline="0" dirty="0">
                  <a:latin typeface="Trebuchet MS" pitchFamily="34" charset="0"/>
                </a:rPr>
                <a:t> </a:t>
              </a:r>
              <a:r>
                <a:rPr lang="en-US" sz="2382" i="0" dirty="0">
                  <a:latin typeface="Trebuchet MS" pitchFamily="34" charset="0"/>
                </a:rPr>
                <a:t>2007 template produces</a:t>
              </a:r>
              <a:r>
                <a:rPr lang="en-US" sz="2382" i="0" baseline="0" dirty="0">
                  <a:latin typeface="Trebuchet MS" pitchFamily="34" charset="0"/>
                </a:rPr>
                <a:t> </a:t>
              </a:r>
              <a:r>
                <a:rPr lang="en-US" sz="2382" i="0" dirty="0">
                  <a:latin typeface="Trebuchet MS" pitchFamily="34" charset="0"/>
                </a:rPr>
                <a:t>a 36”x48” presentation poster. </a:t>
              </a:r>
              <a:r>
                <a:rPr lang="en-US" sz="2382" dirty="0">
                  <a:latin typeface="Trebuchet MS" pitchFamily="34" charset="0"/>
                </a:rPr>
                <a:t>You</a:t>
              </a:r>
              <a:r>
                <a:rPr lang="en-US" sz="2382" baseline="0" dirty="0">
                  <a:latin typeface="Trebuchet MS" pitchFamily="34" charset="0"/>
                </a:rPr>
                <a:t> can u</a:t>
              </a:r>
              <a:r>
                <a:rPr lang="en-US" sz="2382" dirty="0">
                  <a:latin typeface="Trebuchet MS" pitchFamily="34" charset="0"/>
                </a:rPr>
                <a:t>se</a:t>
              </a:r>
              <a:r>
                <a:rPr lang="en-US" sz="2382" baseline="0" dirty="0">
                  <a:latin typeface="Trebuchet MS" pitchFamily="34" charset="0"/>
                </a:rPr>
                <a:t> it to create your research poster and </a:t>
              </a:r>
              <a:r>
                <a:rPr lang="en-US" sz="2382" dirty="0">
                  <a:latin typeface="Trebuchet MS" pitchFamily="34" charset="0"/>
                </a:rPr>
                <a:t>save valuable time placing titles, subtitles,</a:t>
              </a:r>
              <a:r>
                <a:rPr lang="en-US" sz="2382" baseline="0" dirty="0">
                  <a:latin typeface="Trebuchet MS" pitchFamily="34" charset="0"/>
                </a:rPr>
                <a:t> text, and graphics</a:t>
              </a:r>
              <a:r>
                <a:rPr lang="en-US" sz="2382" dirty="0">
                  <a:latin typeface="Trebuchet MS" pitchFamily="34" charset="0"/>
                </a:rPr>
                <a:t>. </a:t>
              </a:r>
            </a:p>
            <a:p>
              <a:pPr defTabSz="3204206"/>
              <a:endParaRPr lang="en-US" sz="2382" dirty="0">
                <a:latin typeface="Trebuchet MS" pitchFamily="34" charset="0"/>
              </a:endParaRPr>
            </a:p>
            <a:p>
              <a:pPr defTabSz="3734815"/>
              <a:r>
                <a:rPr lang="en-US" sz="2382" dirty="0">
                  <a:latin typeface="Trebuchet MS" pitchFamily="34" charset="0"/>
                </a:rPr>
                <a:t>We provide a series of online tutorials that will guide you through the poster design process and answer your poster production questions. To view our template tutorials, go online to </a:t>
              </a:r>
              <a:r>
                <a:rPr lang="en-US" sz="2382" b="1" dirty="0">
                  <a:solidFill>
                    <a:srgbClr val="FFC000"/>
                  </a:solidFill>
                  <a:latin typeface="Trebuchet MS" pitchFamily="34" charset="0"/>
                </a:rPr>
                <a:t>PosterPresentations.com</a:t>
              </a:r>
              <a:r>
                <a:rPr lang="en-US" sz="2382" b="1" dirty="0">
                  <a:solidFill>
                    <a:schemeClr val="bg1"/>
                  </a:solidFill>
                  <a:latin typeface="Trebuchet MS" pitchFamily="34" charset="0"/>
                </a:rPr>
                <a:t> </a:t>
              </a:r>
              <a:r>
                <a:rPr lang="en-US" sz="2382" dirty="0">
                  <a:solidFill>
                    <a:schemeClr val="bg1"/>
                  </a:solidFill>
                  <a:latin typeface="Trebuchet MS" pitchFamily="34" charset="0"/>
                </a:rPr>
                <a:t>and click on HELP DESK.</a:t>
              </a:r>
            </a:p>
            <a:p>
              <a:pPr defTabSz="3734815"/>
              <a:endParaRPr lang="en-US" sz="2382" dirty="0">
                <a:latin typeface="Trebuchet MS" pitchFamily="34" charset="0"/>
              </a:endParaRPr>
            </a:p>
            <a:p>
              <a:pPr defTabSz="3734815"/>
              <a:r>
                <a:rPr lang="en-US" sz="2382" dirty="0">
                  <a:solidFill>
                    <a:schemeClr val="bg1"/>
                  </a:solidFill>
                  <a:latin typeface="Trebuchet MS" pitchFamily="34" charset="0"/>
                </a:rPr>
                <a:t>When</a:t>
              </a:r>
              <a:r>
                <a:rPr lang="en-US" sz="2382" baseline="0" dirty="0">
                  <a:solidFill>
                    <a:schemeClr val="bg1"/>
                  </a:solidFill>
                  <a:latin typeface="Trebuchet MS" pitchFamily="34" charset="0"/>
                </a:rPr>
                <a:t> you are ready to print your poster</a:t>
              </a:r>
              <a:r>
                <a:rPr lang="en-US" sz="2382" dirty="0">
                  <a:solidFill>
                    <a:schemeClr val="bg1"/>
                  </a:solidFill>
                  <a:latin typeface="Trebuchet MS" pitchFamily="34" charset="0"/>
                </a:rPr>
                <a:t>,</a:t>
              </a:r>
              <a:r>
                <a:rPr lang="en-US" sz="2382" baseline="0" dirty="0">
                  <a:solidFill>
                    <a:schemeClr val="bg1"/>
                  </a:solidFill>
                  <a:latin typeface="Trebuchet MS" pitchFamily="34" charset="0"/>
                </a:rPr>
                <a:t> go online to </a:t>
              </a:r>
              <a:r>
                <a:rPr lang="en-US" sz="2382" b="0" dirty="0">
                  <a:solidFill>
                    <a:schemeClr val="bg1"/>
                  </a:solidFill>
                  <a:latin typeface="Trebuchet MS" pitchFamily="34" charset="0"/>
                </a:rPr>
                <a:t>PosterPresentations.com</a:t>
              </a:r>
              <a:br>
                <a:rPr lang="en-US" sz="2382" dirty="0">
                  <a:solidFill>
                    <a:schemeClr val="bg1"/>
                  </a:solidFill>
                  <a:latin typeface="Trebuchet MS" pitchFamily="34" charset="0"/>
                </a:rPr>
              </a:br>
              <a:endParaRPr lang="en-US" sz="2382" dirty="0">
                <a:solidFill>
                  <a:schemeClr val="bg1"/>
                </a:solidFill>
                <a:latin typeface="Trebuchet MS" pitchFamily="34" charset="0"/>
              </a:endParaRPr>
            </a:p>
            <a:p>
              <a:pPr algn="l" defTabSz="3204206"/>
              <a:r>
                <a:rPr lang="en-US" sz="2382" b="0" dirty="0">
                  <a:solidFill>
                    <a:schemeClr val="bg1"/>
                  </a:solidFill>
                  <a:latin typeface="Trebuchet MS" pitchFamily="34" charset="0"/>
                </a:rPr>
                <a:t>Need</a:t>
              </a:r>
              <a:r>
                <a:rPr lang="en-US" sz="2382" b="0" baseline="0" dirty="0">
                  <a:solidFill>
                    <a:schemeClr val="bg1"/>
                  </a:solidFill>
                  <a:latin typeface="Trebuchet MS" pitchFamily="34" charset="0"/>
                </a:rPr>
                <a:t> assistance? Call us at </a:t>
              </a:r>
              <a:r>
                <a:rPr lang="en-US" sz="2382" b="0" dirty="0">
                  <a:solidFill>
                    <a:srgbClr val="FFC000"/>
                  </a:solidFill>
                  <a:latin typeface="Trebuchet MS" pitchFamily="34" charset="0"/>
                </a:rPr>
                <a:t>1.510.649.3001</a:t>
              </a:r>
            </a:p>
            <a:p>
              <a:pPr algn="l" defTabSz="3204206"/>
              <a:endParaRPr lang="en-US" sz="3063" b="1" dirty="0">
                <a:solidFill>
                  <a:srgbClr val="FFFF00"/>
                </a:solidFill>
                <a:latin typeface="Trebuchet MS" pitchFamily="34" charset="0"/>
              </a:endParaRPr>
            </a:p>
            <a:p>
              <a:pPr algn="ctr"/>
              <a:endParaRPr lang="en-US" sz="2042" b="1" dirty="0">
                <a:solidFill>
                  <a:schemeClr val="bg1"/>
                </a:solidFill>
                <a:latin typeface="Trebuchet MS" pitchFamily="34" charset="0"/>
              </a:endParaRPr>
            </a:p>
            <a:p>
              <a:pPr algn="ctr"/>
              <a:r>
                <a:rPr lang="en-US" sz="3404" b="1" spc="511" dirty="0">
                  <a:solidFill>
                    <a:schemeClr val="bg1"/>
                  </a:solidFill>
                  <a:latin typeface="Trebuchet MS" pitchFamily="34" charset="0"/>
                </a:rPr>
                <a:t>QUICK START</a:t>
              </a:r>
            </a:p>
            <a:p>
              <a:pPr algn="ctr"/>
              <a:endParaRPr lang="en-US" sz="2723" b="1"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Zoom in and out</a:t>
              </a:r>
            </a:p>
            <a:p>
              <a:pPr marL="1610170" indent="-1610170" algn="l" defTabSz="724037"/>
              <a:r>
                <a:rPr lang="en-US" sz="2042" b="0" baseline="0" dirty="0">
                  <a:solidFill>
                    <a:schemeClr val="bg1"/>
                  </a:solidFill>
                  <a:latin typeface="Trebuchet MS" pitchFamily="34" charset="0"/>
                </a:rPr>
                <a:t>	</a:t>
              </a:r>
              <a:r>
                <a:rPr lang="en-US" sz="2042" b="0" baseline="0" dirty="0">
                  <a:solidFill>
                    <a:schemeClr val="bg1">
                      <a:lumMod val="75000"/>
                    </a:schemeClr>
                  </a:solidFill>
                  <a:latin typeface="Trebuchet MS" pitchFamily="34" charset="0"/>
                </a:rPr>
                <a:t>As you work on your poster zoom in and out to the level that is more comfortable to you. </a:t>
              </a:r>
            </a:p>
            <a:p>
              <a:pPr marL="1610170" indent="-1610170" algn="l" defTabSz="724037"/>
              <a:r>
                <a:rPr lang="en-US" sz="2042" b="1" baseline="0" dirty="0">
                  <a:solidFill>
                    <a:schemeClr val="bg1">
                      <a:lumMod val="75000"/>
                    </a:schemeClr>
                  </a:solidFill>
                  <a:latin typeface="Trebuchet MS" pitchFamily="34" charset="0"/>
                </a:rPr>
                <a:t>	</a:t>
              </a:r>
              <a:r>
                <a:rPr lang="en-US" sz="2042" b="0" baseline="0" dirty="0">
                  <a:solidFill>
                    <a:schemeClr val="bg1">
                      <a:lumMod val="75000"/>
                    </a:schemeClr>
                  </a:solidFill>
                  <a:latin typeface="Trebuchet MS" pitchFamily="34" charset="0"/>
                </a:rPr>
                <a:t>Go to VIEW &gt; ZOOM.</a:t>
              </a:r>
            </a:p>
            <a:p>
              <a:pPr algn="l"/>
              <a:endParaRPr lang="en-US" sz="2382" b="0"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Title, Authors, and Affiliations</a:t>
              </a:r>
            </a:p>
            <a:p>
              <a:pPr algn="l"/>
              <a:r>
                <a:rPr lang="en-US" sz="2042" b="0" baseline="0" dirty="0">
                  <a:solidFill>
                    <a:schemeClr val="bg1">
                      <a:lumMod val="75000"/>
                    </a:schemeClr>
                  </a:solidFill>
                  <a:latin typeface="Trebuchet MS" pitchFamily="34" charset="0"/>
                </a:rPr>
                <a:t>Start designing your poster by adding the title, the names of the authors, and the affiliated institutions. </a:t>
              </a:r>
              <a:r>
                <a:rPr lang="en-US" sz="2042"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42" b="0" spc="0" baseline="0" dirty="0">
                <a:solidFill>
                  <a:schemeClr val="bg1">
                    <a:lumMod val="75000"/>
                  </a:schemeClr>
                </a:solidFill>
                <a:latin typeface="Trebuchet MS" pitchFamily="34" charset="0"/>
              </a:endParaRPr>
            </a:p>
            <a:p>
              <a:pPr algn="l"/>
              <a:r>
                <a:rPr lang="en-US" sz="2042" b="1" spc="255" baseline="0" dirty="0">
                  <a:solidFill>
                    <a:srgbClr val="FFC000"/>
                  </a:solidFill>
                  <a:latin typeface="Trebuchet MS" pitchFamily="34" charset="0"/>
                </a:rPr>
                <a:t>TIP</a:t>
              </a:r>
              <a:r>
                <a:rPr lang="en-US" sz="2042" b="1" baseline="0" dirty="0">
                  <a:solidFill>
                    <a:srgbClr val="FFC000"/>
                  </a:solidFill>
                  <a:latin typeface="Trebuchet MS" pitchFamily="34" charset="0"/>
                </a:rPr>
                <a:t>: </a:t>
              </a:r>
              <a:r>
                <a:rPr lang="en-US" sz="2042" b="0" baseline="0" dirty="0">
                  <a:solidFill>
                    <a:schemeClr val="bg1">
                      <a:lumMod val="75000"/>
                    </a:schemeClr>
                  </a:solidFill>
                  <a:latin typeface="Trebuchet MS" pitchFamily="34" charset="0"/>
                </a:rPr>
                <a:t>The font size of your title should be bigger than your name(s) and institution name(s).</a:t>
              </a:r>
            </a:p>
            <a:p>
              <a:pPr algn="l"/>
              <a:br>
                <a:rPr lang="en-US" sz="2382" b="1" baseline="0" dirty="0">
                  <a:solidFill>
                    <a:schemeClr val="bg1"/>
                  </a:solidFill>
                  <a:latin typeface="Trebuchet MS" pitchFamily="34" charset="0"/>
                </a:rPr>
              </a:br>
              <a:endParaRPr lang="en-US" sz="2382" b="1" dirty="0">
                <a:solidFill>
                  <a:schemeClr val="bg1"/>
                </a:solidFill>
                <a:latin typeface="Trebuchet MS" pitchFamily="34" charset="0"/>
              </a:endParaRPr>
            </a:p>
            <a:p>
              <a:pPr algn="ctr"/>
              <a:endParaRPr lang="en-US" sz="2382" b="1" dirty="0">
                <a:solidFill>
                  <a:srgbClr val="FFC000"/>
                </a:solidFill>
                <a:latin typeface="Trebuchet MS" pitchFamily="34" charset="0"/>
              </a:endParaRPr>
            </a:p>
            <a:p>
              <a:pPr algn="ctr"/>
              <a:endParaRPr lang="en-US" sz="2382" b="1" dirty="0">
                <a:solidFill>
                  <a:srgbClr val="FFC000"/>
                </a:solidFill>
                <a:latin typeface="Trebuchet MS" pitchFamily="34" charset="0"/>
              </a:endParaRPr>
            </a:p>
            <a:p>
              <a:pPr algn="ctr"/>
              <a:r>
                <a:rPr lang="en-US" sz="2723" b="1" dirty="0">
                  <a:solidFill>
                    <a:srgbClr val="FFC000"/>
                  </a:solidFill>
                  <a:latin typeface="Trebuchet MS" pitchFamily="34" charset="0"/>
                </a:rPr>
                <a:t>Adding Logos</a:t>
              </a:r>
              <a:r>
                <a:rPr lang="en-US" sz="2723" b="1" baseline="0" dirty="0">
                  <a:solidFill>
                    <a:srgbClr val="FFC000"/>
                  </a:solidFill>
                  <a:latin typeface="Trebuchet MS" pitchFamily="34" charset="0"/>
                </a:rPr>
                <a:t> / Seals</a:t>
              </a:r>
            </a:p>
            <a:p>
              <a:pPr algn="l"/>
              <a:r>
                <a:rPr lang="en-US" sz="2042"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42" b="0" spc="255" baseline="0" dirty="0">
                <a:solidFill>
                  <a:schemeClr val="bg1">
                    <a:lumMod val="75000"/>
                  </a:schemeClr>
                </a:solidFill>
                <a:latin typeface="Trebuchet MS" pitchFamily="34" charset="0"/>
              </a:endParaRPr>
            </a:p>
            <a:p>
              <a:pPr algn="l"/>
              <a:r>
                <a:rPr lang="en-US" sz="2042" b="1" spc="255" baseline="0" dirty="0">
                  <a:solidFill>
                    <a:srgbClr val="FFC000"/>
                  </a:solidFill>
                  <a:latin typeface="Trebuchet MS" pitchFamily="34" charset="0"/>
                </a:rPr>
                <a:t>TIP:</a:t>
              </a:r>
              <a:r>
                <a:rPr lang="en-US" sz="2042" b="1" spc="0" baseline="0" dirty="0">
                  <a:solidFill>
                    <a:srgbClr val="FFC000"/>
                  </a:solidFill>
                  <a:latin typeface="Trebuchet MS" pitchFamily="34" charset="0"/>
                </a:rPr>
                <a:t> </a:t>
              </a:r>
              <a:r>
                <a:rPr lang="en-US" sz="2042" b="0" baseline="0" dirty="0">
                  <a:solidFill>
                    <a:schemeClr val="bg1">
                      <a:lumMod val="75000"/>
                    </a:schemeClr>
                  </a:solidFill>
                  <a:latin typeface="Trebuchet MS" pitchFamily="34" charset="0"/>
                </a:rPr>
                <a:t>See if your school’s logo is available on our free poster templates page.</a:t>
              </a:r>
            </a:p>
            <a:p>
              <a:pPr algn="l"/>
              <a:endParaRPr lang="en-US" sz="2042" b="0" baseline="0" dirty="0">
                <a:latin typeface="Trebuchet MS" pitchFamily="34" charset="0"/>
              </a:endParaRPr>
            </a:p>
            <a:p>
              <a:pPr algn="ctr"/>
              <a:r>
                <a:rPr lang="en-US" sz="2723" b="1" baseline="0" dirty="0">
                  <a:solidFill>
                    <a:srgbClr val="FFC000"/>
                  </a:solidFill>
                  <a:latin typeface="Trebuchet MS" pitchFamily="34" charset="0"/>
                </a:rPr>
                <a:t>Photographs / Graphics</a:t>
              </a:r>
            </a:p>
            <a:p>
              <a:pPr algn="l" defTabSz="832102"/>
              <a:r>
                <a:rPr lang="en-US" sz="2042"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42" b="0" spc="0" baseline="0" dirty="0">
                  <a:solidFill>
                    <a:schemeClr val="bg1">
                      <a:lumMod val="75000"/>
                    </a:schemeClr>
                  </a:solidFill>
                  <a:latin typeface="Trebuchet MS" pitchFamily="34" charset="0"/>
                </a:rPr>
                <a:t>disproportionally.</a:t>
              </a:r>
            </a:p>
            <a:p>
              <a:pPr algn="l" defTabSz="832102"/>
              <a:endParaRPr lang="en-US" sz="2042" b="0" baseline="0" dirty="0">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r>
                <a:rPr lang="en-US" sz="2723" b="1" baseline="0" dirty="0">
                  <a:solidFill>
                    <a:srgbClr val="FFC000"/>
                  </a:solidFill>
                  <a:latin typeface="Trebuchet MS" pitchFamily="34" charset="0"/>
                </a:rPr>
                <a:t>Image Quality Check</a:t>
              </a:r>
            </a:p>
            <a:p>
              <a:pPr lvl="0" algn="l" defTabSz="832102"/>
              <a:r>
                <a:rPr lang="en-US" sz="2042" b="0" baseline="0" dirty="0">
                  <a:solidFill>
                    <a:schemeClr val="bg1">
                      <a:lumMod val="75000"/>
                    </a:schemeClr>
                  </a:solidFill>
                  <a:latin typeface="Trebuchet MS" pitchFamily="34" charset="0"/>
                </a:rPr>
                <a:t>Zoom in and look at your images at 100% magnification. If they look good they will print well. </a:t>
              </a:r>
              <a:endParaRPr lang="en-US" sz="2382"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61"/>
              <a:ext cx="7531182" cy="2026371"/>
              <a:chOff x="-4470427" y="11016658"/>
              <a:chExt cx="3470785" cy="931001"/>
            </a:xfrm>
          </p:grpSpPr>
          <p:grpSp>
            <p:nvGrpSpPr>
              <p:cNvPr id="65" name="Group 64"/>
              <p:cNvGrpSpPr/>
              <p:nvPr userDrawn="1"/>
            </p:nvGrpSpPr>
            <p:grpSpPr>
              <a:xfrm>
                <a:off x="-2783495" y="11060895"/>
                <a:ext cx="624431" cy="861210"/>
                <a:chOff x="-3958697" y="11117435"/>
                <a:chExt cx="779338" cy="1234107"/>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9"/>
                  <a:ext cx="779338" cy="237363"/>
                </a:xfrm>
                <a:prstGeom prst="rect">
                  <a:avLst/>
                </a:prstGeom>
                <a:solidFill>
                  <a:schemeClr val="accent1"/>
                </a:solidFill>
                <a:ln>
                  <a:noFill/>
                </a:ln>
              </p:spPr>
              <p:txBody>
                <a:bodyPr wrap="square" lIns="91440" tIns="91440" rIns="91440" bIns="91440" rtlCol="0">
                  <a:spAutoFit/>
                </a:bodyPr>
                <a:lstStyle/>
                <a:p>
                  <a:pPr algn="ctr"/>
                  <a:r>
                    <a:rPr lang="en-US" sz="1362" b="1" dirty="0">
                      <a:solidFill>
                        <a:schemeClr val="tx1"/>
                      </a:solidFill>
                    </a:rPr>
                    <a:t>ORIGINAL</a:t>
                  </a:r>
                </a:p>
              </p:txBody>
            </p:sp>
          </p:grpSp>
          <p:grpSp>
            <p:nvGrpSpPr>
              <p:cNvPr id="66" name="Group 65"/>
              <p:cNvGrpSpPr/>
              <p:nvPr userDrawn="1"/>
            </p:nvGrpSpPr>
            <p:grpSpPr>
              <a:xfrm>
                <a:off x="-2033159" y="11060886"/>
                <a:ext cx="1033517" cy="864358"/>
                <a:chOff x="-2921738" y="11200127"/>
                <a:chExt cx="1420279" cy="1187817"/>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9"/>
                  <a:ext cx="1417532" cy="212525"/>
                </a:xfrm>
                <a:prstGeom prst="rect">
                  <a:avLst/>
                </a:prstGeom>
                <a:solidFill>
                  <a:srgbClr val="FF0000"/>
                </a:solidFill>
              </p:spPr>
              <p:txBody>
                <a:bodyPr wrap="square" lIns="457200" tIns="91440" rIns="457200" bIns="91440" rtlCol="0">
                  <a:spAutoFit/>
                </a:bodyPr>
                <a:lstStyle/>
                <a:p>
                  <a:pPr algn="ctr"/>
                  <a:r>
                    <a:rPr lang="en-US" sz="1192" b="1" dirty="0">
                      <a:solidFill>
                        <a:schemeClr val="bg1"/>
                      </a:solidFill>
                    </a:rPr>
                    <a:t>DISTORTED</a:t>
                  </a:r>
                  <a:endParaRPr lang="en-US" sz="596"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6" cy="282014"/>
              </a:xfrm>
              <a:prstGeom prst="rect">
                <a:avLst/>
              </a:prstGeom>
              <a:noFill/>
            </p:spPr>
            <p:txBody>
              <a:bodyPr wrap="square" lIns="457200" tIns="457200" rIns="457200" bIns="0" rtlCol="0">
                <a:spAutoFit/>
              </a:bodyPr>
              <a:lstStyle/>
              <a:p>
                <a:pPr algn="ctr"/>
                <a:r>
                  <a:rPr lang="en-US" sz="1362" dirty="0">
                    <a:solidFill>
                      <a:schemeClr val="bg1"/>
                    </a:solidFill>
                  </a:rPr>
                  <a:t>Corner</a:t>
                </a:r>
                <a:r>
                  <a:rPr lang="en-US" sz="1362" baseline="0" dirty="0">
                    <a:solidFill>
                      <a:schemeClr val="bg1"/>
                    </a:solidFill>
                  </a:rPr>
                  <a:t> handles</a:t>
                </a:r>
                <a:endParaRPr lang="en-US" sz="1362" dirty="0">
                  <a:solidFill>
                    <a:schemeClr val="bg1"/>
                  </a:solidFill>
                </a:endParaRPr>
              </a:p>
            </p:txBody>
          </p:sp>
        </p:grpSp>
        <p:grpSp>
          <p:nvGrpSpPr>
            <p:cNvPr id="60" name="Group 59"/>
            <p:cNvGrpSpPr/>
            <p:nvPr userDrawn="1"/>
          </p:nvGrpSpPr>
          <p:grpSpPr>
            <a:xfrm>
              <a:off x="-10396845" y="27751402"/>
              <a:ext cx="9319117" cy="2453257"/>
              <a:chOff x="-4754098" y="12734135"/>
              <a:chExt cx="4294764" cy="1127131"/>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78"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79"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4" y="13215821"/>
                <a:ext cx="1117601" cy="154230"/>
              </a:xfrm>
              <a:prstGeom prst="rect">
                <a:avLst/>
              </a:prstGeom>
              <a:noFill/>
            </p:spPr>
            <p:txBody>
              <a:bodyPr wrap="square" lIns="91440" tIns="91440" rIns="91440" bIns="0" rtlCol="0">
                <a:spAutoFit/>
              </a:bodyPr>
              <a:lstStyle/>
              <a:p>
                <a:pPr algn="ctr"/>
                <a:r>
                  <a:rPr lang="en-US" sz="1362" dirty="0">
                    <a:solidFill>
                      <a:srgbClr val="92D050"/>
                    </a:solidFill>
                  </a:rPr>
                  <a:t>Good</a:t>
                </a:r>
                <a:r>
                  <a:rPr lang="en-US" sz="1362" baseline="0" dirty="0">
                    <a:solidFill>
                      <a:srgbClr val="92D050"/>
                    </a:solidFill>
                  </a:rPr>
                  <a:t> </a:t>
                </a:r>
                <a:r>
                  <a:rPr lang="en-US" sz="1362" baseline="0" dirty="0">
                    <a:solidFill>
                      <a:schemeClr val="bg1"/>
                    </a:solidFill>
                  </a:rPr>
                  <a:t>printing quality</a:t>
                </a:r>
                <a:endParaRPr lang="en-US" sz="1362" dirty="0">
                  <a:solidFill>
                    <a:schemeClr val="bg1"/>
                  </a:solidFill>
                </a:endParaRPr>
              </a:p>
            </p:txBody>
          </p:sp>
          <p:sp>
            <p:nvSpPr>
              <p:cNvPr id="64" name="TextBox 63"/>
              <p:cNvSpPr txBox="1"/>
              <p:nvPr userDrawn="1"/>
            </p:nvSpPr>
            <p:spPr>
              <a:xfrm rot="16200000">
                <a:off x="-1095250" y="13225350"/>
                <a:ext cx="1117602" cy="154230"/>
              </a:xfrm>
              <a:prstGeom prst="rect">
                <a:avLst/>
              </a:prstGeom>
              <a:noFill/>
            </p:spPr>
            <p:txBody>
              <a:bodyPr wrap="square" lIns="91440" tIns="91440" rIns="91440" bIns="0" rtlCol="0">
                <a:spAutoFit/>
              </a:bodyPr>
              <a:lstStyle/>
              <a:p>
                <a:pPr algn="ctr"/>
                <a:r>
                  <a:rPr lang="en-US" sz="1362" dirty="0">
                    <a:solidFill>
                      <a:srgbClr val="FF0000"/>
                    </a:solidFill>
                  </a:rPr>
                  <a:t>Bad </a:t>
                </a:r>
                <a:r>
                  <a:rPr lang="en-US" sz="1362" dirty="0">
                    <a:solidFill>
                      <a:schemeClr val="bg1"/>
                    </a:solidFill>
                  </a:rPr>
                  <a:t>printing quality</a:t>
                </a:r>
              </a:p>
            </p:txBody>
          </p:sp>
        </p:grpSp>
      </p:grpSp>
      <p:sp>
        <p:nvSpPr>
          <p:cNvPr id="40" name="Text Box 14"/>
          <p:cNvSpPr txBox="1">
            <a:spLocks noChangeArrowheads="1"/>
          </p:cNvSpPr>
          <p:nvPr userDrawn="1"/>
        </p:nvSpPr>
        <p:spPr bwMode="auto">
          <a:xfrm>
            <a:off x="1414080" y="35340655"/>
            <a:ext cx="2268760" cy="290508"/>
          </a:xfrm>
          <a:prstGeom prst="rect">
            <a:avLst/>
          </a:prstGeom>
          <a:noFill/>
          <a:ln w="9525">
            <a:noFill/>
            <a:miter lim="800000"/>
            <a:headEnd/>
            <a:tailEnd/>
          </a:ln>
          <a:effectLst/>
        </p:spPr>
        <p:txBody>
          <a:bodyPr lIns="77653" tIns="38820" rIns="77653" bIns="38820">
            <a:spAutoFit/>
          </a:bodyPr>
          <a:lstStyle/>
          <a:p>
            <a:pPr eaLnBrk="0" hangingPunct="0">
              <a:lnSpc>
                <a:spcPct val="65000"/>
              </a:lnSpc>
              <a:spcBef>
                <a:spcPct val="50000"/>
              </a:spcBef>
              <a:defRPr/>
            </a:pPr>
            <a:r>
              <a:rPr lang="en-US" sz="42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36"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734543" rtl="0" eaLnBrk="1" latinLnBrk="0" hangingPunct="1">
        <a:spcBef>
          <a:spcPct val="0"/>
        </a:spcBef>
        <a:buNone/>
        <a:defRPr sz="7488" kern="1200">
          <a:solidFill>
            <a:schemeClr val="bg1"/>
          </a:solidFill>
          <a:latin typeface="Trebuchet MS" pitchFamily="34" charset="0"/>
          <a:ea typeface="+mj-ea"/>
          <a:cs typeface="+mj-cs"/>
        </a:defRPr>
      </a:lvl1pPr>
    </p:titleStyle>
    <p:bodyStyle>
      <a:lvl1pPr marL="1400454" indent="-1400454" algn="l" defTabSz="3734543" rtl="0" eaLnBrk="1" latinLnBrk="0" hangingPunct="1">
        <a:spcBef>
          <a:spcPct val="20000"/>
        </a:spcBef>
        <a:buFont typeface="Arial" pitchFamily="34" charset="0"/>
        <a:buChar char="•"/>
        <a:defRPr sz="13104" kern="1200">
          <a:solidFill>
            <a:schemeClr val="tx1"/>
          </a:solidFill>
          <a:latin typeface="+mn-lt"/>
          <a:ea typeface="+mn-ea"/>
          <a:cs typeface="+mn-cs"/>
        </a:defRPr>
      </a:lvl1pPr>
      <a:lvl2pPr marL="3034317" indent="-1167045" algn="l" defTabSz="3734543" rtl="0" eaLnBrk="1" latinLnBrk="0" hangingPunct="1">
        <a:spcBef>
          <a:spcPct val="20000"/>
        </a:spcBef>
        <a:buFont typeface="Arial" pitchFamily="34" charset="0"/>
        <a:buChar char="–"/>
        <a:defRPr sz="11487" kern="1200">
          <a:solidFill>
            <a:schemeClr val="tx1"/>
          </a:solidFill>
          <a:latin typeface="+mn-lt"/>
          <a:ea typeface="+mn-ea"/>
          <a:cs typeface="+mn-cs"/>
        </a:defRPr>
      </a:lvl2pPr>
      <a:lvl3pPr marL="4668180" indent="-933637" algn="l" defTabSz="3734543" rtl="0" eaLnBrk="1" latinLnBrk="0" hangingPunct="1">
        <a:spcBef>
          <a:spcPct val="20000"/>
        </a:spcBef>
        <a:buFont typeface="Arial" pitchFamily="34" charset="0"/>
        <a:buChar char="•"/>
        <a:defRPr sz="9871" kern="1200">
          <a:solidFill>
            <a:schemeClr val="tx1"/>
          </a:solidFill>
          <a:latin typeface="+mn-lt"/>
          <a:ea typeface="+mn-ea"/>
          <a:cs typeface="+mn-cs"/>
        </a:defRPr>
      </a:lvl3pPr>
      <a:lvl4pPr marL="6535453"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4pPr>
      <a:lvl5pPr marL="8402723"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5pPr>
      <a:lvl6pPr marL="10269996"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6pPr>
      <a:lvl7pPr marL="12137267"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7pPr>
      <a:lvl8pPr marL="14004539"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8pPr>
      <a:lvl9pPr marL="15871811"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9pPr>
    </p:bodyStyle>
    <p:otherStyle>
      <a:defPPr>
        <a:defRPr lang="en-US"/>
      </a:defPPr>
      <a:lvl1pPr marL="0" algn="l" defTabSz="3734543" rtl="0" eaLnBrk="1" latinLnBrk="0" hangingPunct="1">
        <a:defRPr sz="7317" kern="1200">
          <a:solidFill>
            <a:schemeClr val="tx1"/>
          </a:solidFill>
          <a:latin typeface="+mn-lt"/>
          <a:ea typeface="+mn-ea"/>
          <a:cs typeface="+mn-cs"/>
        </a:defRPr>
      </a:lvl1pPr>
      <a:lvl2pPr marL="1867273" algn="l" defTabSz="3734543" rtl="0" eaLnBrk="1" latinLnBrk="0" hangingPunct="1">
        <a:defRPr sz="7317" kern="1200">
          <a:solidFill>
            <a:schemeClr val="tx1"/>
          </a:solidFill>
          <a:latin typeface="+mn-lt"/>
          <a:ea typeface="+mn-ea"/>
          <a:cs typeface="+mn-cs"/>
        </a:defRPr>
      </a:lvl2pPr>
      <a:lvl3pPr marL="3734543" algn="l" defTabSz="3734543" rtl="0" eaLnBrk="1" latinLnBrk="0" hangingPunct="1">
        <a:defRPr sz="7317" kern="1200">
          <a:solidFill>
            <a:schemeClr val="tx1"/>
          </a:solidFill>
          <a:latin typeface="+mn-lt"/>
          <a:ea typeface="+mn-ea"/>
          <a:cs typeface="+mn-cs"/>
        </a:defRPr>
      </a:lvl3pPr>
      <a:lvl4pPr marL="5601816" algn="l" defTabSz="3734543" rtl="0" eaLnBrk="1" latinLnBrk="0" hangingPunct="1">
        <a:defRPr sz="7317" kern="1200">
          <a:solidFill>
            <a:schemeClr val="tx1"/>
          </a:solidFill>
          <a:latin typeface="+mn-lt"/>
          <a:ea typeface="+mn-ea"/>
          <a:cs typeface="+mn-cs"/>
        </a:defRPr>
      </a:lvl4pPr>
      <a:lvl5pPr marL="7469088" algn="l" defTabSz="3734543" rtl="0" eaLnBrk="1" latinLnBrk="0" hangingPunct="1">
        <a:defRPr sz="7317" kern="1200">
          <a:solidFill>
            <a:schemeClr val="tx1"/>
          </a:solidFill>
          <a:latin typeface="+mn-lt"/>
          <a:ea typeface="+mn-ea"/>
          <a:cs typeface="+mn-cs"/>
        </a:defRPr>
      </a:lvl5pPr>
      <a:lvl6pPr marL="9336360" algn="l" defTabSz="3734543" rtl="0" eaLnBrk="1" latinLnBrk="0" hangingPunct="1">
        <a:defRPr sz="7317" kern="1200">
          <a:solidFill>
            <a:schemeClr val="tx1"/>
          </a:solidFill>
          <a:latin typeface="+mn-lt"/>
          <a:ea typeface="+mn-ea"/>
          <a:cs typeface="+mn-cs"/>
        </a:defRPr>
      </a:lvl6pPr>
      <a:lvl7pPr marL="11203633" algn="l" defTabSz="3734543" rtl="0" eaLnBrk="1" latinLnBrk="0" hangingPunct="1">
        <a:defRPr sz="7317" kern="1200">
          <a:solidFill>
            <a:schemeClr val="tx1"/>
          </a:solidFill>
          <a:latin typeface="+mn-lt"/>
          <a:ea typeface="+mn-ea"/>
          <a:cs typeface="+mn-cs"/>
        </a:defRPr>
      </a:lvl7pPr>
      <a:lvl8pPr marL="13070903" algn="l" defTabSz="3734543" rtl="0" eaLnBrk="1" latinLnBrk="0" hangingPunct="1">
        <a:defRPr sz="7317" kern="1200">
          <a:solidFill>
            <a:schemeClr val="tx1"/>
          </a:solidFill>
          <a:latin typeface="+mn-lt"/>
          <a:ea typeface="+mn-ea"/>
          <a:cs typeface="+mn-cs"/>
        </a:defRPr>
      </a:lvl8pPr>
      <a:lvl9pPr marL="14938176" algn="l" defTabSz="3734543" rtl="0" eaLnBrk="1" latinLnBrk="0" hangingPunct="1">
        <a:defRPr sz="731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2"/>
            <a:ext cx="39600188" cy="5249962"/>
          </a:xfrm>
          <a:prstGeom prst="rect">
            <a:avLst/>
          </a:prstGeom>
          <a:solidFill>
            <a:schemeClr val="accent5">
              <a:lumMod val="75000"/>
            </a:schemeClr>
          </a:solidFill>
          <a:ln w="9525">
            <a:solidFill>
              <a:schemeClr val="tx1"/>
            </a:solidFill>
            <a:miter lim="800000"/>
            <a:headEnd/>
            <a:tailEnd/>
          </a:ln>
          <a:effectLst/>
        </p:spPr>
        <p:txBody>
          <a:bodyPr wrap="none" lIns="77800" tIns="38899" rIns="77800" bIns="38899" anchor="ctr"/>
          <a:lstStyle/>
          <a:p>
            <a:pPr>
              <a:defRPr/>
            </a:pPr>
            <a:endParaRPr lang="en-US" sz="1597" dirty="0"/>
          </a:p>
        </p:txBody>
      </p:sp>
      <p:sp>
        <p:nvSpPr>
          <p:cNvPr id="9" name="Rectangle 9"/>
          <p:cNvSpPr>
            <a:spLocks noChangeArrowheads="1"/>
          </p:cNvSpPr>
          <p:nvPr/>
        </p:nvSpPr>
        <p:spPr bwMode="auto">
          <a:xfrm>
            <a:off x="0" y="5255171"/>
            <a:ext cx="39600188" cy="166665"/>
          </a:xfrm>
          <a:prstGeom prst="rect">
            <a:avLst/>
          </a:prstGeom>
          <a:solidFill>
            <a:schemeClr val="accent5">
              <a:lumMod val="50000"/>
            </a:schemeClr>
          </a:solidFill>
          <a:ln w="152400">
            <a:noFill/>
            <a:miter lim="800000"/>
            <a:headEnd/>
            <a:tailEnd/>
          </a:ln>
          <a:effectLst/>
        </p:spPr>
        <p:txBody>
          <a:bodyPr wrap="none" lIns="77800" tIns="38899" rIns="77800" bIns="38899" anchor="ctr"/>
          <a:lstStyle/>
          <a:p>
            <a:pPr>
              <a:defRPr/>
            </a:pPr>
            <a:endParaRPr lang="en-US" sz="1597" dirty="0"/>
          </a:p>
        </p:txBody>
      </p:sp>
      <p:sp>
        <p:nvSpPr>
          <p:cNvPr id="21" name="Rounded Rectangle 20"/>
          <p:cNvSpPr/>
          <p:nvPr userDrawn="1"/>
        </p:nvSpPr>
        <p:spPr>
          <a:xfrm>
            <a:off x="832169" y="5749961"/>
            <a:ext cx="9067879" cy="29239373"/>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22" name="Rounded Rectangle 21"/>
          <p:cNvSpPr/>
          <p:nvPr userDrawn="1"/>
        </p:nvSpPr>
        <p:spPr>
          <a:xfrm>
            <a:off x="29700144" y="5749961"/>
            <a:ext cx="9067879" cy="29239373"/>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sp>
        <p:nvSpPr>
          <p:cNvPr id="23" name="Rounded Rectangle 22"/>
          <p:cNvSpPr/>
          <p:nvPr userDrawn="1"/>
        </p:nvSpPr>
        <p:spPr>
          <a:xfrm>
            <a:off x="10450770" y="5760376"/>
            <a:ext cx="18698656" cy="29239373"/>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grpSp>
        <p:nvGrpSpPr>
          <p:cNvPr id="43" name="Group 42"/>
          <p:cNvGrpSpPr/>
          <p:nvPr userDrawn="1"/>
        </p:nvGrpSpPr>
        <p:grpSpPr>
          <a:xfrm>
            <a:off x="39840762" y="-60219"/>
            <a:ext cx="9980651" cy="36059958"/>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404" b="1" spc="511" dirty="0">
                  <a:solidFill>
                    <a:schemeClr val="bg1"/>
                  </a:solidFill>
                  <a:latin typeface="Trebuchet MS" pitchFamily="34" charset="0"/>
                </a:rPr>
                <a:t>QUICK START (cont.)</a:t>
              </a:r>
            </a:p>
            <a:p>
              <a:pPr algn="ctr"/>
              <a:endParaRPr lang="en-US" sz="3063" b="1"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How to change the template color theme</a:t>
              </a:r>
            </a:p>
            <a:p>
              <a:pPr marL="0" marR="0" lvl="2" indent="0" algn="l" defTabSz="97259" rtl="0" eaLnBrk="1" fontAlgn="auto" latinLnBrk="0" hangingPunct="1">
                <a:lnSpc>
                  <a:spcPct val="100000"/>
                </a:lnSpc>
                <a:spcBef>
                  <a:spcPts val="0"/>
                </a:spcBef>
                <a:spcAft>
                  <a:spcPts val="0"/>
                </a:spcAft>
                <a:buClrTx/>
                <a:buSzTx/>
                <a:buFontTx/>
                <a:buNone/>
                <a:tabLst/>
                <a:defRPr/>
              </a:pPr>
              <a:r>
                <a:rPr lang="en-US" sz="2042"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042" b="0" spc="0" baseline="0" dirty="0">
                  <a:solidFill>
                    <a:schemeClr val="bg1">
                      <a:lumMod val="75000"/>
                    </a:schemeClr>
                  </a:solidFill>
                  <a:latin typeface="Trebuchet MS" pitchFamily="34" charset="0"/>
                </a:rPr>
                <a:t>also create your own color theme.</a:t>
              </a:r>
            </a:p>
            <a:p>
              <a:pPr marL="0" marR="0" lvl="2" indent="0" algn="l" defTabSz="97259" rtl="0" eaLnBrk="1" fontAlgn="auto" latinLnBrk="0" hangingPunct="1">
                <a:lnSpc>
                  <a:spcPct val="100000"/>
                </a:lnSpc>
                <a:spcBef>
                  <a:spcPts val="0"/>
                </a:spcBef>
                <a:spcAft>
                  <a:spcPts val="0"/>
                </a:spcAft>
                <a:buClrTx/>
                <a:buSzTx/>
                <a:buFontTx/>
                <a:buNone/>
                <a:tabLst/>
                <a:defRPr/>
              </a:pPr>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endParaRPr lang="en-US" sz="2042" b="0" baseline="0" dirty="0">
                <a:solidFill>
                  <a:schemeClr val="bg1">
                    <a:lumMod val="75000"/>
                  </a:schemeClr>
                </a:solidFill>
                <a:latin typeface="Trebuchet MS" pitchFamily="34" charset="0"/>
              </a:endParaRPr>
            </a:p>
            <a:p>
              <a:pPr marL="0" indent="0" algn="l" defTabSz="97259"/>
              <a:r>
                <a:rPr lang="en-US" sz="2042"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97259"/>
              <a:endParaRPr lang="en-US" sz="2042" b="0" baseline="0" dirty="0">
                <a:solidFill>
                  <a:schemeClr val="bg1">
                    <a:lumMod val="75000"/>
                  </a:schemeClr>
                </a:solidFill>
                <a:latin typeface="Trebuchet MS" pitchFamily="34" charset="0"/>
              </a:endParaRPr>
            </a:p>
            <a:p>
              <a:pPr algn="ctr"/>
              <a:r>
                <a:rPr lang="en-US" sz="2723" b="1" baseline="0" dirty="0">
                  <a:solidFill>
                    <a:srgbClr val="FFC000"/>
                  </a:solidFill>
                  <a:latin typeface="Trebuchet MS" pitchFamily="34" charset="0"/>
                </a:rPr>
                <a:t>How to add Text</a:t>
              </a:r>
            </a:p>
            <a:p>
              <a:pPr marL="2778624" lvl="2" indent="0" algn="l" defTabSz="97259"/>
              <a:r>
                <a:rPr lang="en-US" sz="2042"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291966" lvl="2" indent="0" algn="l" defTabSz="97259"/>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lang="en-US" sz="2042" b="0" baseline="0" dirty="0">
                  <a:solidFill>
                    <a:schemeClr val="bg1">
                      <a:lumMod val="75000"/>
                    </a:schemeClr>
                  </a:solidFill>
                  <a:latin typeface="Trebuchet MS" pitchFamily="34" charset="0"/>
                </a:rPr>
                <a:t> </a:t>
              </a:r>
              <a:r>
                <a:rPr kumimoji="0" lang="en-US" sz="2723"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042" b="0" baseline="0" dirty="0">
                <a:solidFill>
                  <a:schemeClr val="bg1">
                    <a:lumMod val="75000"/>
                  </a:schemeClr>
                </a:solidFill>
                <a:latin typeface="Trebuchet MS" pitchFamily="34" charset="0"/>
              </a:endParaRPr>
            </a:p>
            <a:p>
              <a:pPr marL="1291966" lvl="2" indent="0" algn="l" defTabSz="97259"/>
              <a:endParaRPr lang="en-US" sz="2042" b="0" baseline="0" dirty="0">
                <a:solidFill>
                  <a:schemeClr val="bg1">
                    <a:lumMod val="75000"/>
                  </a:schemeClr>
                </a:solidFill>
                <a:latin typeface="Trebuchet MS" pitchFamily="34" charset="0"/>
              </a:endParaRPr>
            </a:p>
            <a:p>
              <a:pPr algn="ctr"/>
              <a:r>
                <a:rPr lang="en-US" sz="2723" b="1" baseline="0" dirty="0">
                  <a:solidFill>
                    <a:srgbClr val="FFC000"/>
                  </a:solidFill>
                  <a:latin typeface="Trebuchet MS" pitchFamily="34" charset="0"/>
                </a:rPr>
                <a:t>How to add Tables</a:t>
              </a:r>
            </a:p>
            <a:p>
              <a:pPr marL="1472387" lvl="1" indent="0" algn="l" defTabSz="97259"/>
              <a:r>
                <a:rPr lang="en-US" sz="2042" b="0" baseline="0" dirty="0">
                  <a:solidFill>
                    <a:schemeClr val="bg1">
                      <a:lumMod val="75000"/>
                    </a:schemeClr>
                  </a:solidFill>
                  <a:latin typeface="Trebuchet MS" pitchFamily="34" charset="0"/>
                </a:rPr>
                <a:t>To add a table from scratch go to the INSERT menu and </a:t>
              </a:r>
              <a:br>
                <a:rPr lang="en-US" sz="2042" b="0" baseline="0" dirty="0">
                  <a:solidFill>
                    <a:schemeClr val="bg1">
                      <a:lumMod val="75000"/>
                    </a:schemeClr>
                  </a:solidFill>
                  <a:latin typeface="Trebuchet MS" pitchFamily="34" charset="0"/>
                </a:rPr>
              </a:br>
              <a:r>
                <a:rPr lang="en-US" sz="2042" b="0" baseline="0" dirty="0">
                  <a:solidFill>
                    <a:schemeClr val="bg1">
                      <a:lumMod val="75000"/>
                    </a:schemeClr>
                  </a:solidFill>
                  <a:latin typeface="Trebuchet MS" pitchFamily="34" charset="0"/>
                </a:rPr>
                <a:t>click on TABLE. A drop-down box will help you select rows and columns. </a:t>
              </a:r>
            </a:p>
            <a:p>
              <a:pPr marL="0" lvl="0" indent="0" algn="l" defTabSz="97259"/>
              <a:r>
                <a:rPr lang="en-US" sz="2042"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97259"/>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04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291966" rtl="0" eaLnBrk="1" fontAlgn="auto" latinLnBrk="0" hangingPunct="1">
                <a:lnSpc>
                  <a:spcPct val="100000"/>
                </a:lnSpc>
                <a:spcBef>
                  <a:spcPts val="0"/>
                </a:spcBef>
                <a:spcAft>
                  <a:spcPts val="0"/>
                </a:spcAft>
                <a:buClrTx/>
                <a:buSzTx/>
                <a:buFontTx/>
                <a:buNone/>
                <a:tabLst/>
                <a:defRPr/>
              </a:pPr>
              <a:endParaRPr kumimoji="0" lang="en-US" sz="2723"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042"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97259" rtl="0" eaLnBrk="1" fontAlgn="auto" latinLnBrk="0" hangingPunct="1">
                <a:lnSpc>
                  <a:spcPct val="100000"/>
                </a:lnSpc>
                <a:spcBef>
                  <a:spcPts val="0"/>
                </a:spcBef>
                <a:spcAft>
                  <a:spcPts val="0"/>
                </a:spcAft>
                <a:buClrTx/>
                <a:buSzTx/>
                <a:buFontTx/>
                <a:buNone/>
                <a:tabLst/>
                <a:defRPr/>
              </a:pPr>
              <a:endParaRPr lang="en-US" sz="2042" b="0" baseline="0" dirty="0">
                <a:solidFill>
                  <a:schemeClr val="bg1">
                    <a:lumMod val="75000"/>
                  </a:schemeClr>
                </a:solidFill>
                <a:latin typeface="Trebuchet MS" pitchFamily="34" charset="0"/>
              </a:endParaRPr>
            </a:p>
            <a:p>
              <a:pPr marL="0" marR="0" lvl="0" indent="0" algn="ctr" defTabSz="1291966" rtl="0" eaLnBrk="1" fontAlgn="auto" latinLnBrk="0" hangingPunct="1">
                <a:lnSpc>
                  <a:spcPct val="100000"/>
                </a:lnSpc>
                <a:spcBef>
                  <a:spcPts val="0"/>
                </a:spcBef>
                <a:spcAft>
                  <a:spcPts val="0"/>
                </a:spcAft>
                <a:buClrTx/>
                <a:buSzTx/>
                <a:buFontTx/>
                <a:buNone/>
                <a:tabLst/>
                <a:defRPr/>
              </a:pPr>
              <a:r>
                <a:rPr kumimoji="0" lang="en-US" sz="2723"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97259" rtl="0" eaLnBrk="1" fontAlgn="auto" latinLnBrk="0" hangingPunct="1">
                <a:lnSpc>
                  <a:spcPct val="100000"/>
                </a:lnSpc>
                <a:spcBef>
                  <a:spcPts val="0"/>
                </a:spcBef>
                <a:spcAft>
                  <a:spcPts val="0"/>
                </a:spcAft>
                <a:buClrTx/>
                <a:buSzTx/>
                <a:buFontTx/>
                <a:buNone/>
                <a:tabLst/>
                <a:defRPr/>
              </a:pPr>
              <a:r>
                <a:rPr kumimoji="0" lang="en-US" sz="2042"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97259" rtl="0" eaLnBrk="1" fontAlgn="auto" latinLnBrk="0" hangingPunct="1">
                <a:lnSpc>
                  <a:spcPct val="100000"/>
                </a:lnSpc>
                <a:spcBef>
                  <a:spcPts val="0"/>
                </a:spcBef>
                <a:spcAft>
                  <a:spcPts val="0"/>
                </a:spcAft>
                <a:buClrTx/>
                <a:buSzTx/>
                <a:buFontTx/>
                <a:buNone/>
                <a:tabLst/>
                <a:defRPr/>
              </a:pPr>
              <a:endParaRPr kumimoji="0" lang="en-US" sz="2382"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0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0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97"/>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6"/>
                <a:ext cx="8671189" cy="568003"/>
              </a:xfrm>
              <a:prstGeom prst="rect">
                <a:avLst/>
              </a:prstGeom>
              <a:noFill/>
              <a:ln>
                <a:noFill/>
              </a:ln>
            </p:spPr>
            <p:txBody>
              <a:bodyPr wrap="square" rtlCol="0">
                <a:spAutoFit/>
              </a:bodyPr>
              <a:lstStyle/>
              <a:p>
                <a:r>
                  <a:rPr lang="en-US" sz="2042" dirty="0">
                    <a:solidFill>
                      <a:schemeClr val="tx2"/>
                    </a:solidFill>
                    <a:latin typeface="Trebuchet MS" pitchFamily="34" charset="0"/>
                  </a:rPr>
                  <a:t>Student</a:t>
                </a:r>
                <a:r>
                  <a:rPr lang="en-US" sz="2042" baseline="0" dirty="0">
                    <a:solidFill>
                      <a:schemeClr val="tx2"/>
                    </a:solidFill>
                    <a:latin typeface="Trebuchet MS" pitchFamily="34" charset="0"/>
                  </a:rPr>
                  <a:t> discounts are available on our </a:t>
                </a:r>
                <a:r>
                  <a:rPr lang="en-US" sz="2042" baseline="0" dirty="0" err="1">
                    <a:solidFill>
                      <a:schemeClr val="tx2"/>
                    </a:solidFill>
                    <a:latin typeface="Trebuchet MS" pitchFamily="34" charset="0"/>
                  </a:rPr>
                  <a:t>Facebook</a:t>
                </a:r>
                <a:r>
                  <a:rPr lang="en-US" sz="2042" baseline="0" dirty="0">
                    <a:solidFill>
                      <a:schemeClr val="tx2"/>
                    </a:solidFill>
                    <a:latin typeface="Trebuchet MS" pitchFamily="34" charset="0"/>
                  </a:rPr>
                  <a:t> page.</a:t>
                </a:r>
                <a:br>
                  <a:rPr lang="en-US" sz="2042" baseline="0" dirty="0">
                    <a:solidFill>
                      <a:schemeClr val="tx2"/>
                    </a:solidFill>
                    <a:latin typeface="Trebuchet MS" pitchFamily="34" charset="0"/>
                  </a:rPr>
                </a:br>
                <a:r>
                  <a:rPr lang="en-US" sz="2042" baseline="0" dirty="0">
                    <a:solidFill>
                      <a:schemeClr val="tx2"/>
                    </a:solidFill>
                    <a:latin typeface="Trebuchet MS" pitchFamily="34" charset="0"/>
                  </a:rPr>
                  <a:t>Go to </a:t>
                </a:r>
                <a:r>
                  <a:rPr lang="en-US" sz="2042" u="sng" baseline="0" dirty="0">
                    <a:solidFill>
                      <a:schemeClr val="tx2"/>
                    </a:solidFill>
                    <a:latin typeface="Trebuchet MS" pitchFamily="34" charset="0"/>
                  </a:rPr>
                  <a:t>PosterPresentations.com</a:t>
                </a:r>
                <a:r>
                  <a:rPr lang="en-US" sz="2042" baseline="0" dirty="0">
                    <a:solidFill>
                      <a:schemeClr val="tx2"/>
                    </a:solidFill>
                    <a:latin typeface="Trebuchet MS" pitchFamily="34" charset="0"/>
                  </a:rPr>
                  <a:t> and click on the FB icon. </a:t>
                </a:r>
                <a:endParaRPr lang="en-US" sz="2042" dirty="0">
                  <a:solidFill>
                    <a:schemeClr val="tx2"/>
                  </a:solidFill>
                  <a:latin typeface="Trebuchet MS" pitchFamily="34" charset="0"/>
                </a:endParaRPr>
              </a:p>
            </p:txBody>
          </p:sp>
        </p:grpSp>
        <p:sp>
          <p:nvSpPr>
            <p:cNvPr id="49" name="TextBox 48"/>
            <p:cNvSpPr txBox="1"/>
            <p:nvPr userDrawn="1"/>
          </p:nvSpPr>
          <p:spPr>
            <a:xfrm>
              <a:off x="44262808" y="31169780"/>
              <a:ext cx="6870214" cy="1092217"/>
            </a:xfrm>
            <a:prstGeom prst="rect">
              <a:avLst/>
            </a:prstGeom>
            <a:noFill/>
          </p:spPr>
          <p:txBody>
            <a:bodyPr wrap="square" lIns="65304" tIns="32651" rIns="65304" bIns="32651" rtlCol="0">
              <a:spAutoFit/>
            </a:bodyPr>
            <a:lstStyle/>
            <a:p>
              <a:pPr>
                <a:lnSpc>
                  <a:spcPts val="2212"/>
                </a:lnSpc>
              </a:pPr>
              <a:r>
                <a:rPr lang="en-US" sz="2382" dirty="0">
                  <a:solidFill>
                    <a:schemeClr val="bg1"/>
                  </a:solidFill>
                </a:rPr>
                <a:t>© 2015</a:t>
              </a:r>
              <a:r>
                <a:rPr lang="en-US" sz="2382" baseline="0" dirty="0">
                  <a:solidFill>
                    <a:schemeClr val="bg1"/>
                  </a:solidFill>
                </a:rPr>
                <a:t> </a:t>
              </a:r>
              <a:r>
                <a:rPr lang="en-US" sz="2382" dirty="0">
                  <a:solidFill>
                    <a:schemeClr val="bg1"/>
                  </a:solidFill>
                </a:rPr>
                <a:t>PosterPresentations.com</a:t>
              </a:r>
              <a:br>
                <a:rPr lang="en-US" sz="2382" dirty="0">
                  <a:solidFill>
                    <a:schemeClr val="bg1"/>
                  </a:solidFill>
                </a:rPr>
              </a:br>
              <a:r>
                <a:rPr lang="en-US" sz="2382" dirty="0">
                  <a:solidFill>
                    <a:schemeClr val="bg1"/>
                  </a:solidFill>
                </a:rPr>
                <a:t>    </a:t>
              </a:r>
              <a:r>
                <a:rPr lang="en-US" sz="2042" dirty="0">
                  <a:solidFill>
                    <a:schemeClr val="bg1"/>
                  </a:solidFill>
                </a:rPr>
                <a:t>2117 Fourth Street ,</a:t>
              </a:r>
              <a:r>
                <a:rPr lang="en-US" sz="2042" baseline="0" dirty="0">
                  <a:solidFill>
                    <a:schemeClr val="bg1"/>
                  </a:solidFill>
                </a:rPr>
                <a:t> Unit C        </a:t>
              </a:r>
            </a:p>
            <a:p>
              <a:pPr>
                <a:lnSpc>
                  <a:spcPts val="2212"/>
                </a:lnSpc>
              </a:pPr>
              <a:r>
                <a:rPr lang="en-US" sz="2042" baseline="0" dirty="0">
                  <a:solidFill>
                    <a:schemeClr val="bg1"/>
                  </a:solidFill>
                </a:rPr>
                <a:t>     Berkeley CA </a:t>
              </a:r>
              <a:r>
                <a:rPr lang="en-US" sz="1701" baseline="0" dirty="0">
                  <a:solidFill>
                    <a:schemeClr val="bg1"/>
                  </a:solidFill>
                </a:rPr>
                <a:t>94710</a:t>
              </a:r>
              <a:br>
                <a:rPr lang="en-US" sz="2042" baseline="0" dirty="0">
                  <a:solidFill>
                    <a:schemeClr val="bg1"/>
                  </a:solidFill>
                </a:rPr>
              </a:br>
              <a:r>
                <a:rPr lang="en-US" sz="2042" baseline="0" dirty="0">
                  <a:solidFill>
                    <a:schemeClr val="bg1"/>
                  </a:solidFill>
                </a:rPr>
                <a:t>    </a:t>
              </a:r>
              <a:r>
                <a:rPr lang="en-US" sz="2042" b="1" baseline="0" dirty="0">
                  <a:solidFill>
                    <a:srgbClr val="FFFF00"/>
                  </a:solidFill>
                </a:rPr>
                <a:t>posterpresenter@gmail.com</a:t>
              </a:r>
              <a:endParaRPr lang="en-US" sz="2382" b="1" dirty="0">
                <a:solidFill>
                  <a:srgbClr val="FFFF00"/>
                </a:solidFill>
              </a:endParaRPr>
            </a:p>
          </p:txBody>
        </p:sp>
      </p:grpSp>
      <p:grpSp>
        <p:nvGrpSpPr>
          <p:cNvPr id="53" name="Group 52"/>
          <p:cNvGrpSpPr/>
          <p:nvPr userDrawn="1"/>
        </p:nvGrpSpPr>
        <p:grpSpPr>
          <a:xfrm>
            <a:off x="-10127761" y="4"/>
            <a:ext cx="9941610" cy="35999737"/>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291966" rtl="0" eaLnBrk="1" fontAlgn="auto" latinLnBrk="0" hangingPunct="1">
                <a:lnSpc>
                  <a:spcPct val="100000"/>
                </a:lnSpc>
                <a:spcBef>
                  <a:spcPts val="0"/>
                </a:spcBef>
                <a:spcAft>
                  <a:spcPts val="0"/>
                </a:spcAft>
                <a:buClrTx/>
                <a:buSzTx/>
                <a:buFontTx/>
                <a:buNone/>
                <a:tabLst/>
                <a:defRPr/>
              </a:pPr>
              <a:r>
                <a:rPr lang="en-US" sz="2723" b="1" spc="0" dirty="0">
                  <a:solidFill>
                    <a:srgbClr val="FF0000"/>
                  </a:solidFill>
                  <a:latin typeface="Trebuchet MS" pitchFamily="34" charset="0"/>
                </a:rPr>
                <a:t>(—THIS SIDEBAR DOES NOT PRINT—)</a:t>
              </a:r>
              <a:endParaRPr lang="en-US" sz="2723" b="1" spc="511" dirty="0">
                <a:solidFill>
                  <a:schemeClr val="bg1"/>
                </a:solidFill>
                <a:latin typeface="Trebuchet MS" pitchFamily="34" charset="0"/>
              </a:endParaRPr>
            </a:p>
            <a:p>
              <a:pPr algn="ctr"/>
              <a:r>
                <a:rPr lang="en-US" sz="3404" b="1" spc="511" dirty="0">
                  <a:solidFill>
                    <a:schemeClr val="bg1"/>
                  </a:solidFill>
                  <a:latin typeface="Trebuchet MS" pitchFamily="34" charset="0"/>
                </a:rPr>
                <a:t>DESIGN</a:t>
              </a:r>
              <a:r>
                <a:rPr lang="en-US" sz="3404" b="1" spc="511" baseline="0" dirty="0">
                  <a:solidFill>
                    <a:schemeClr val="bg1"/>
                  </a:solidFill>
                  <a:latin typeface="Trebuchet MS" pitchFamily="34" charset="0"/>
                </a:rPr>
                <a:t> </a:t>
              </a:r>
              <a:r>
                <a:rPr lang="en-US" sz="3404" b="1" spc="511" dirty="0">
                  <a:solidFill>
                    <a:schemeClr val="bg1"/>
                  </a:solidFill>
                  <a:latin typeface="Trebuchet MS" pitchFamily="34" charset="0"/>
                </a:rPr>
                <a:t>GUIDE</a:t>
              </a:r>
            </a:p>
            <a:p>
              <a:pPr algn="ctr"/>
              <a:endParaRPr lang="en-US" sz="2382" b="1" dirty="0">
                <a:latin typeface="Trebuchet MS" pitchFamily="34" charset="0"/>
              </a:endParaRPr>
            </a:p>
            <a:p>
              <a:pPr defTabSz="3204206"/>
              <a:r>
                <a:rPr lang="en-US" sz="2382" i="0" dirty="0">
                  <a:latin typeface="Trebuchet MS" pitchFamily="34" charset="0"/>
                </a:rPr>
                <a:t>This PowerPoint</a:t>
              </a:r>
              <a:r>
                <a:rPr lang="en-US" sz="2382" i="0" baseline="0" dirty="0">
                  <a:latin typeface="Trebuchet MS" pitchFamily="34" charset="0"/>
                </a:rPr>
                <a:t> </a:t>
              </a:r>
              <a:r>
                <a:rPr lang="en-US" sz="2382" i="0" dirty="0">
                  <a:latin typeface="Trebuchet MS" pitchFamily="34" charset="0"/>
                </a:rPr>
                <a:t>2007 template produces</a:t>
              </a:r>
              <a:r>
                <a:rPr lang="en-US" sz="2382" i="0" baseline="0" dirty="0">
                  <a:latin typeface="Trebuchet MS" pitchFamily="34" charset="0"/>
                </a:rPr>
                <a:t> </a:t>
              </a:r>
              <a:r>
                <a:rPr lang="en-US" sz="2382" i="0" dirty="0">
                  <a:latin typeface="Trebuchet MS" pitchFamily="34" charset="0"/>
                </a:rPr>
                <a:t>a 36”x48” presentation poster. </a:t>
              </a:r>
              <a:r>
                <a:rPr lang="en-US" sz="2382" dirty="0">
                  <a:latin typeface="Trebuchet MS" pitchFamily="34" charset="0"/>
                </a:rPr>
                <a:t>You</a:t>
              </a:r>
              <a:r>
                <a:rPr lang="en-US" sz="2382" baseline="0" dirty="0">
                  <a:latin typeface="Trebuchet MS" pitchFamily="34" charset="0"/>
                </a:rPr>
                <a:t> can u</a:t>
              </a:r>
              <a:r>
                <a:rPr lang="en-US" sz="2382" dirty="0">
                  <a:latin typeface="Trebuchet MS" pitchFamily="34" charset="0"/>
                </a:rPr>
                <a:t>se</a:t>
              </a:r>
              <a:r>
                <a:rPr lang="en-US" sz="2382" baseline="0" dirty="0">
                  <a:latin typeface="Trebuchet MS" pitchFamily="34" charset="0"/>
                </a:rPr>
                <a:t> it to create your research poster and </a:t>
              </a:r>
              <a:r>
                <a:rPr lang="en-US" sz="2382" dirty="0">
                  <a:latin typeface="Trebuchet MS" pitchFamily="34" charset="0"/>
                </a:rPr>
                <a:t>save valuable time placing titles, subtitles,</a:t>
              </a:r>
              <a:r>
                <a:rPr lang="en-US" sz="2382" baseline="0" dirty="0">
                  <a:latin typeface="Trebuchet MS" pitchFamily="34" charset="0"/>
                </a:rPr>
                <a:t> text, and graphics</a:t>
              </a:r>
              <a:r>
                <a:rPr lang="en-US" sz="2382" dirty="0">
                  <a:latin typeface="Trebuchet MS" pitchFamily="34" charset="0"/>
                </a:rPr>
                <a:t>. </a:t>
              </a:r>
            </a:p>
            <a:p>
              <a:pPr defTabSz="3204206"/>
              <a:endParaRPr lang="en-US" sz="2382" dirty="0">
                <a:latin typeface="Trebuchet MS" pitchFamily="34" charset="0"/>
              </a:endParaRPr>
            </a:p>
            <a:p>
              <a:pPr defTabSz="3734815"/>
              <a:r>
                <a:rPr lang="en-US" sz="2382" dirty="0">
                  <a:latin typeface="Trebuchet MS" pitchFamily="34" charset="0"/>
                </a:rPr>
                <a:t>We provide a series of online tutorials that will guide you through the poster design process and answer your poster production questions. To view our template tutorials, go online to </a:t>
              </a:r>
              <a:r>
                <a:rPr lang="en-US" sz="2382" b="1" dirty="0">
                  <a:solidFill>
                    <a:srgbClr val="FFC000"/>
                  </a:solidFill>
                  <a:latin typeface="Trebuchet MS" pitchFamily="34" charset="0"/>
                </a:rPr>
                <a:t>PosterPresentations.com</a:t>
              </a:r>
              <a:r>
                <a:rPr lang="en-US" sz="2382" b="1" dirty="0">
                  <a:solidFill>
                    <a:schemeClr val="bg1"/>
                  </a:solidFill>
                  <a:latin typeface="Trebuchet MS" pitchFamily="34" charset="0"/>
                </a:rPr>
                <a:t> </a:t>
              </a:r>
              <a:r>
                <a:rPr lang="en-US" sz="2382" dirty="0">
                  <a:solidFill>
                    <a:schemeClr val="bg1"/>
                  </a:solidFill>
                  <a:latin typeface="Trebuchet MS" pitchFamily="34" charset="0"/>
                </a:rPr>
                <a:t>and click on HELP DESK.</a:t>
              </a:r>
            </a:p>
            <a:p>
              <a:pPr defTabSz="3734815"/>
              <a:endParaRPr lang="en-US" sz="2382" dirty="0">
                <a:latin typeface="Trebuchet MS" pitchFamily="34" charset="0"/>
              </a:endParaRPr>
            </a:p>
            <a:p>
              <a:pPr defTabSz="3734815"/>
              <a:r>
                <a:rPr lang="en-US" sz="2382" dirty="0">
                  <a:solidFill>
                    <a:schemeClr val="bg1"/>
                  </a:solidFill>
                  <a:latin typeface="Trebuchet MS" pitchFamily="34" charset="0"/>
                </a:rPr>
                <a:t>When</a:t>
              </a:r>
              <a:r>
                <a:rPr lang="en-US" sz="2382" baseline="0" dirty="0">
                  <a:solidFill>
                    <a:schemeClr val="bg1"/>
                  </a:solidFill>
                  <a:latin typeface="Trebuchet MS" pitchFamily="34" charset="0"/>
                </a:rPr>
                <a:t> you are ready to print your poster</a:t>
              </a:r>
              <a:r>
                <a:rPr lang="en-US" sz="2382" dirty="0">
                  <a:solidFill>
                    <a:schemeClr val="bg1"/>
                  </a:solidFill>
                  <a:latin typeface="Trebuchet MS" pitchFamily="34" charset="0"/>
                </a:rPr>
                <a:t>,</a:t>
              </a:r>
              <a:r>
                <a:rPr lang="en-US" sz="2382" baseline="0" dirty="0">
                  <a:solidFill>
                    <a:schemeClr val="bg1"/>
                  </a:solidFill>
                  <a:latin typeface="Trebuchet MS" pitchFamily="34" charset="0"/>
                </a:rPr>
                <a:t> go online to </a:t>
              </a:r>
              <a:r>
                <a:rPr lang="en-US" sz="2382" b="0" dirty="0">
                  <a:solidFill>
                    <a:schemeClr val="bg1"/>
                  </a:solidFill>
                  <a:latin typeface="Trebuchet MS" pitchFamily="34" charset="0"/>
                </a:rPr>
                <a:t>PosterPresentations.com</a:t>
              </a:r>
              <a:br>
                <a:rPr lang="en-US" sz="2382" dirty="0">
                  <a:solidFill>
                    <a:schemeClr val="bg1"/>
                  </a:solidFill>
                  <a:latin typeface="Trebuchet MS" pitchFamily="34" charset="0"/>
                </a:rPr>
              </a:br>
              <a:endParaRPr lang="en-US" sz="2382" dirty="0">
                <a:solidFill>
                  <a:schemeClr val="bg1"/>
                </a:solidFill>
                <a:latin typeface="Trebuchet MS" pitchFamily="34" charset="0"/>
              </a:endParaRPr>
            </a:p>
            <a:p>
              <a:pPr algn="l" defTabSz="3204206"/>
              <a:r>
                <a:rPr lang="en-US" sz="2382" b="0" dirty="0">
                  <a:solidFill>
                    <a:schemeClr val="bg1"/>
                  </a:solidFill>
                  <a:latin typeface="Trebuchet MS" pitchFamily="34" charset="0"/>
                </a:rPr>
                <a:t>Need</a:t>
              </a:r>
              <a:r>
                <a:rPr lang="en-US" sz="2382" b="0" baseline="0" dirty="0">
                  <a:solidFill>
                    <a:schemeClr val="bg1"/>
                  </a:solidFill>
                  <a:latin typeface="Trebuchet MS" pitchFamily="34" charset="0"/>
                </a:rPr>
                <a:t> assistance? Call us at </a:t>
              </a:r>
              <a:r>
                <a:rPr lang="en-US" sz="2382" b="0" dirty="0">
                  <a:solidFill>
                    <a:srgbClr val="FFC000"/>
                  </a:solidFill>
                  <a:latin typeface="Trebuchet MS" pitchFamily="34" charset="0"/>
                </a:rPr>
                <a:t>1.510.649.3001</a:t>
              </a:r>
            </a:p>
            <a:p>
              <a:pPr algn="l" defTabSz="3204206"/>
              <a:endParaRPr lang="en-US" sz="3063" b="1" dirty="0">
                <a:solidFill>
                  <a:srgbClr val="FFFF00"/>
                </a:solidFill>
                <a:latin typeface="Trebuchet MS" pitchFamily="34" charset="0"/>
              </a:endParaRPr>
            </a:p>
            <a:p>
              <a:pPr algn="ctr"/>
              <a:endParaRPr lang="en-US" sz="2042" b="1" dirty="0">
                <a:solidFill>
                  <a:schemeClr val="bg1"/>
                </a:solidFill>
                <a:latin typeface="Trebuchet MS" pitchFamily="34" charset="0"/>
              </a:endParaRPr>
            </a:p>
            <a:p>
              <a:pPr algn="ctr"/>
              <a:r>
                <a:rPr lang="en-US" sz="3404" b="1" spc="511" dirty="0">
                  <a:solidFill>
                    <a:schemeClr val="bg1"/>
                  </a:solidFill>
                  <a:latin typeface="Trebuchet MS" pitchFamily="34" charset="0"/>
                </a:rPr>
                <a:t>QUICK START</a:t>
              </a:r>
            </a:p>
            <a:p>
              <a:pPr algn="ctr"/>
              <a:endParaRPr lang="en-US" sz="2723" b="1"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Zoom in and out</a:t>
              </a:r>
            </a:p>
            <a:p>
              <a:pPr marL="1610170" indent="-1610170" algn="l" defTabSz="724037"/>
              <a:r>
                <a:rPr lang="en-US" sz="2042" b="0" baseline="0" dirty="0">
                  <a:solidFill>
                    <a:schemeClr val="bg1"/>
                  </a:solidFill>
                  <a:latin typeface="Trebuchet MS" pitchFamily="34" charset="0"/>
                </a:rPr>
                <a:t>	</a:t>
              </a:r>
              <a:r>
                <a:rPr lang="en-US" sz="2042" b="0" baseline="0" dirty="0">
                  <a:solidFill>
                    <a:schemeClr val="bg1">
                      <a:lumMod val="75000"/>
                    </a:schemeClr>
                  </a:solidFill>
                  <a:latin typeface="Trebuchet MS" pitchFamily="34" charset="0"/>
                </a:rPr>
                <a:t>As you work on your poster zoom in and out to the level that is more comfortable to you. </a:t>
              </a:r>
            </a:p>
            <a:p>
              <a:pPr marL="1610170" indent="-1610170" algn="l" defTabSz="724037"/>
              <a:r>
                <a:rPr lang="en-US" sz="2042" b="1" baseline="0" dirty="0">
                  <a:solidFill>
                    <a:schemeClr val="bg1">
                      <a:lumMod val="75000"/>
                    </a:schemeClr>
                  </a:solidFill>
                  <a:latin typeface="Trebuchet MS" pitchFamily="34" charset="0"/>
                </a:rPr>
                <a:t>	</a:t>
              </a:r>
              <a:r>
                <a:rPr lang="en-US" sz="2042" b="0" baseline="0" dirty="0">
                  <a:solidFill>
                    <a:schemeClr val="bg1">
                      <a:lumMod val="75000"/>
                    </a:schemeClr>
                  </a:solidFill>
                  <a:latin typeface="Trebuchet MS" pitchFamily="34" charset="0"/>
                </a:rPr>
                <a:t>Go to VIEW &gt; ZOOM.</a:t>
              </a:r>
            </a:p>
            <a:p>
              <a:pPr algn="l"/>
              <a:endParaRPr lang="en-US" sz="2382" b="0" baseline="0" dirty="0">
                <a:solidFill>
                  <a:schemeClr val="bg1"/>
                </a:solidFill>
                <a:latin typeface="Trebuchet MS" pitchFamily="34" charset="0"/>
              </a:endParaRPr>
            </a:p>
            <a:p>
              <a:pPr algn="ctr"/>
              <a:r>
                <a:rPr lang="en-US" sz="2723" b="1" baseline="0" dirty="0">
                  <a:solidFill>
                    <a:srgbClr val="FFC000"/>
                  </a:solidFill>
                  <a:latin typeface="Trebuchet MS" pitchFamily="34" charset="0"/>
                </a:rPr>
                <a:t>Title, Authors, and Affiliations</a:t>
              </a:r>
            </a:p>
            <a:p>
              <a:pPr algn="l"/>
              <a:r>
                <a:rPr lang="en-US" sz="2042" b="0" baseline="0" dirty="0">
                  <a:solidFill>
                    <a:schemeClr val="bg1">
                      <a:lumMod val="75000"/>
                    </a:schemeClr>
                  </a:solidFill>
                  <a:latin typeface="Trebuchet MS" pitchFamily="34" charset="0"/>
                </a:rPr>
                <a:t>Start designing your poster by adding the title, the names of the authors, and the affiliated institutions. </a:t>
              </a:r>
              <a:r>
                <a:rPr lang="en-US" sz="2042"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042" b="0" spc="0" baseline="0" dirty="0">
                <a:solidFill>
                  <a:schemeClr val="bg1">
                    <a:lumMod val="75000"/>
                  </a:schemeClr>
                </a:solidFill>
                <a:latin typeface="Trebuchet MS" pitchFamily="34" charset="0"/>
              </a:endParaRPr>
            </a:p>
            <a:p>
              <a:pPr algn="l"/>
              <a:r>
                <a:rPr lang="en-US" sz="2042" b="1" spc="255" baseline="0" dirty="0">
                  <a:solidFill>
                    <a:srgbClr val="FFC000"/>
                  </a:solidFill>
                  <a:latin typeface="Trebuchet MS" pitchFamily="34" charset="0"/>
                </a:rPr>
                <a:t>TIP</a:t>
              </a:r>
              <a:r>
                <a:rPr lang="en-US" sz="2042" b="1" baseline="0" dirty="0">
                  <a:solidFill>
                    <a:srgbClr val="FFC000"/>
                  </a:solidFill>
                  <a:latin typeface="Trebuchet MS" pitchFamily="34" charset="0"/>
                </a:rPr>
                <a:t>: </a:t>
              </a:r>
              <a:r>
                <a:rPr lang="en-US" sz="2042" b="0" baseline="0" dirty="0">
                  <a:solidFill>
                    <a:schemeClr val="bg1">
                      <a:lumMod val="75000"/>
                    </a:schemeClr>
                  </a:solidFill>
                  <a:latin typeface="Trebuchet MS" pitchFamily="34" charset="0"/>
                </a:rPr>
                <a:t>The font size of your title should be bigger than your name(s) and institution name(s).</a:t>
              </a:r>
            </a:p>
            <a:p>
              <a:pPr algn="l"/>
              <a:br>
                <a:rPr lang="en-US" sz="2382" b="1" baseline="0" dirty="0">
                  <a:solidFill>
                    <a:schemeClr val="bg1"/>
                  </a:solidFill>
                  <a:latin typeface="Trebuchet MS" pitchFamily="34" charset="0"/>
                </a:rPr>
              </a:br>
              <a:endParaRPr lang="en-US" sz="2382" b="1" dirty="0">
                <a:solidFill>
                  <a:schemeClr val="bg1"/>
                </a:solidFill>
                <a:latin typeface="Trebuchet MS" pitchFamily="34" charset="0"/>
              </a:endParaRPr>
            </a:p>
            <a:p>
              <a:pPr algn="ctr"/>
              <a:endParaRPr lang="en-US" sz="2382" b="1" dirty="0">
                <a:solidFill>
                  <a:srgbClr val="FFC000"/>
                </a:solidFill>
                <a:latin typeface="Trebuchet MS" pitchFamily="34" charset="0"/>
              </a:endParaRPr>
            </a:p>
            <a:p>
              <a:pPr algn="ctr"/>
              <a:endParaRPr lang="en-US" sz="2382" b="1" dirty="0">
                <a:solidFill>
                  <a:srgbClr val="FFC000"/>
                </a:solidFill>
                <a:latin typeface="Trebuchet MS" pitchFamily="34" charset="0"/>
              </a:endParaRPr>
            </a:p>
            <a:p>
              <a:pPr algn="ctr"/>
              <a:r>
                <a:rPr lang="en-US" sz="2723" b="1" dirty="0">
                  <a:solidFill>
                    <a:srgbClr val="FFC000"/>
                  </a:solidFill>
                  <a:latin typeface="Trebuchet MS" pitchFamily="34" charset="0"/>
                </a:rPr>
                <a:t>Adding Logos</a:t>
              </a:r>
              <a:r>
                <a:rPr lang="en-US" sz="2723" b="1" baseline="0" dirty="0">
                  <a:solidFill>
                    <a:srgbClr val="FFC000"/>
                  </a:solidFill>
                  <a:latin typeface="Trebuchet MS" pitchFamily="34" charset="0"/>
                </a:rPr>
                <a:t> / Seals</a:t>
              </a:r>
            </a:p>
            <a:p>
              <a:pPr algn="l"/>
              <a:r>
                <a:rPr lang="en-US" sz="2042"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042" b="0" spc="255" baseline="0" dirty="0">
                <a:solidFill>
                  <a:schemeClr val="bg1">
                    <a:lumMod val="75000"/>
                  </a:schemeClr>
                </a:solidFill>
                <a:latin typeface="Trebuchet MS" pitchFamily="34" charset="0"/>
              </a:endParaRPr>
            </a:p>
            <a:p>
              <a:pPr algn="l"/>
              <a:r>
                <a:rPr lang="en-US" sz="2042" b="1" spc="255" baseline="0" dirty="0">
                  <a:solidFill>
                    <a:srgbClr val="FFC000"/>
                  </a:solidFill>
                  <a:latin typeface="Trebuchet MS" pitchFamily="34" charset="0"/>
                </a:rPr>
                <a:t>TIP:</a:t>
              </a:r>
              <a:r>
                <a:rPr lang="en-US" sz="2042" b="1" spc="0" baseline="0" dirty="0">
                  <a:solidFill>
                    <a:srgbClr val="FFC000"/>
                  </a:solidFill>
                  <a:latin typeface="Trebuchet MS" pitchFamily="34" charset="0"/>
                </a:rPr>
                <a:t> </a:t>
              </a:r>
              <a:r>
                <a:rPr lang="en-US" sz="2042" b="0" baseline="0" dirty="0">
                  <a:solidFill>
                    <a:schemeClr val="bg1">
                      <a:lumMod val="75000"/>
                    </a:schemeClr>
                  </a:solidFill>
                  <a:latin typeface="Trebuchet MS" pitchFamily="34" charset="0"/>
                </a:rPr>
                <a:t>See if your school’s logo is available on our free poster templates page.</a:t>
              </a:r>
            </a:p>
            <a:p>
              <a:pPr algn="l"/>
              <a:endParaRPr lang="en-US" sz="2042" b="0" baseline="0" dirty="0">
                <a:latin typeface="Trebuchet MS" pitchFamily="34" charset="0"/>
              </a:endParaRPr>
            </a:p>
            <a:p>
              <a:pPr algn="ctr"/>
              <a:r>
                <a:rPr lang="en-US" sz="2723" b="1" baseline="0" dirty="0">
                  <a:solidFill>
                    <a:srgbClr val="FFC000"/>
                  </a:solidFill>
                  <a:latin typeface="Trebuchet MS" pitchFamily="34" charset="0"/>
                </a:rPr>
                <a:t>Photographs / Graphics</a:t>
              </a:r>
            </a:p>
            <a:p>
              <a:pPr algn="l" defTabSz="832102"/>
              <a:r>
                <a:rPr lang="en-US" sz="2042"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042" b="0" spc="0" baseline="0" dirty="0">
                  <a:solidFill>
                    <a:schemeClr val="bg1">
                      <a:lumMod val="75000"/>
                    </a:schemeClr>
                  </a:solidFill>
                  <a:latin typeface="Trebuchet MS" pitchFamily="34" charset="0"/>
                </a:rPr>
                <a:t>disproportionally.</a:t>
              </a:r>
            </a:p>
            <a:p>
              <a:pPr algn="l" defTabSz="832102"/>
              <a:endParaRPr lang="en-US" sz="2042" b="0" baseline="0" dirty="0">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endParaRPr lang="en-US" sz="2382" b="1" baseline="0" dirty="0">
                <a:solidFill>
                  <a:srgbClr val="FFC000"/>
                </a:solidFill>
                <a:latin typeface="Trebuchet MS" pitchFamily="34" charset="0"/>
              </a:endParaRPr>
            </a:p>
            <a:p>
              <a:pPr algn="ctr"/>
              <a:r>
                <a:rPr lang="en-US" sz="2723" b="1" baseline="0" dirty="0">
                  <a:solidFill>
                    <a:srgbClr val="FFC000"/>
                  </a:solidFill>
                  <a:latin typeface="Trebuchet MS" pitchFamily="34" charset="0"/>
                </a:rPr>
                <a:t>Image Quality Check</a:t>
              </a:r>
            </a:p>
            <a:p>
              <a:pPr lvl="0" algn="l" defTabSz="832102"/>
              <a:r>
                <a:rPr lang="en-US" sz="2042" b="0" baseline="0" dirty="0">
                  <a:solidFill>
                    <a:schemeClr val="bg1">
                      <a:lumMod val="75000"/>
                    </a:schemeClr>
                  </a:solidFill>
                  <a:latin typeface="Trebuchet MS" pitchFamily="34" charset="0"/>
                </a:rPr>
                <a:t>Zoom in and look at your images at 100% magnification. If they look good they will print well. </a:t>
              </a:r>
              <a:endParaRPr lang="en-US" sz="2382"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61"/>
              <a:ext cx="7531182" cy="2026371"/>
              <a:chOff x="-4470427" y="11016658"/>
              <a:chExt cx="3470785" cy="931001"/>
            </a:xfrm>
          </p:grpSpPr>
          <p:grpSp>
            <p:nvGrpSpPr>
              <p:cNvPr id="64" name="Group 63"/>
              <p:cNvGrpSpPr/>
              <p:nvPr userDrawn="1"/>
            </p:nvGrpSpPr>
            <p:grpSpPr>
              <a:xfrm>
                <a:off x="-2783495" y="11060895"/>
                <a:ext cx="624431" cy="861210"/>
                <a:chOff x="-3958697" y="11117435"/>
                <a:chExt cx="779338" cy="1234107"/>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9"/>
                  <a:ext cx="779338" cy="237363"/>
                </a:xfrm>
                <a:prstGeom prst="rect">
                  <a:avLst/>
                </a:prstGeom>
                <a:solidFill>
                  <a:schemeClr val="accent1"/>
                </a:solidFill>
                <a:ln>
                  <a:noFill/>
                </a:ln>
              </p:spPr>
              <p:txBody>
                <a:bodyPr wrap="square" lIns="91440" tIns="91440" rIns="91440" bIns="91440" rtlCol="0">
                  <a:spAutoFit/>
                </a:bodyPr>
                <a:lstStyle/>
                <a:p>
                  <a:pPr algn="ctr"/>
                  <a:r>
                    <a:rPr lang="en-US" sz="1362" b="1" dirty="0">
                      <a:solidFill>
                        <a:schemeClr val="tx1"/>
                      </a:solidFill>
                    </a:rPr>
                    <a:t>ORIGINAL</a:t>
                  </a:r>
                </a:p>
              </p:txBody>
            </p:sp>
          </p:grpSp>
          <p:grpSp>
            <p:nvGrpSpPr>
              <p:cNvPr id="65" name="Group 64"/>
              <p:cNvGrpSpPr/>
              <p:nvPr userDrawn="1"/>
            </p:nvGrpSpPr>
            <p:grpSpPr>
              <a:xfrm>
                <a:off x="-2033159" y="11060886"/>
                <a:ext cx="1033517" cy="864358"/>
                <a:chOff x="-2921738" y="11200127"/>
                <a:chExt cx="1420279" cy="1187817"/>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9"/>
                  <a:ext cx="1417532" cy="212525"/>
                </a:xfrm>
                <a:prstGeom prst="rect">
                  <a:avLst/>
                </a:prstGeom>
                <a:solidFill>
                  <a:srgbClr val="FF0000"/>
                </a:solidFill>
              </p:spPr>
              <p:txBody>
                <a:bodyPr wrap="square" lIns="457200" tIns="91440" rIns="457200" bIns="91440" rtlCol="0">
                  <a:spAutoFit/>
                </a:bodyPr>
                <a:lstStyle/>
                <a:p>
                  <a:pPr algn="ctr"/>
                  <a:r>
                    <a:rPr lang="en-US" sz="1192" b="1" dirty="0">
                      <a:solidFill>
                        <a:schemeClr val="bg1"/>
                      </a:solidFill>
                    </a:rPr>
                    <a:t>DISTORTED</a:t>
                  </a:r>
                  <a:endParaRPr lang="en-US" sz="596"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6" cy="282014"/>
              </a:xfrm>
              <a:prstGeom prst="rect">
                <a:avLst/>
              </a:prstGeom>
              <a:noFill/>
            </p:spPr>
            <p:txBody>
              <a:bodyPr wrap="square" lIns="457200" tIns="457200" rIns="457200" bIns="0" rtlCol="0">
                <a:spAutoFit/>
              </a:bodyPr>
              <a:lstStyle/>
              <a:p>
                <a:pPr algn="ctr"/>
                <a:r>
                  <a:rPr lang="en-US" sz="1362" dirty="0">
                    <a:solidFill>
                      <a:schemeClr val="bg1"/>
                    </a:solidFill>
                  </a:rPr>
                  <a:t>Corner</a:t>
                </a:r>
                <a:r>
                  <a:rPr lang="en-US" sz="1362" baseline="0" dirty="0">
                    <a:solidFill>
                      <a:schemeClr val="bg1"/>
                    </a:solidFill>
                  </a:rPr>
                  <a:t> handles</a:t>
                </a:r>
                <a:endParaRPr lang="en-US" sz="1362" dirty="0">
                  <a:solidFill>
                    <a:schemeClr val="bg1"/>
                  </a:solidFill>
                </a:endParaRPr>
              </a:p>
            </p:txBody>
          </p:sp>
        </p:grpSp>
        <p:grpSp>
          <p:nvGrpSpPr>
            <p:cNvPr id="59" name="Group 58"/>
            <p:cNvGrpSpPr/>
            <p:nvPr userDrawn="1"/>
          </p:nvGrpSpPr>
          <p:grpSpPr>
            <a:xfrm>
              <a:off x="-10396845" y="27751402"/>
              <a:ext cx="9319117" cy="2453257"/>
              <a:chOff x="-4754098" y="12734135"/>
              <a:chExt cx="4294764" cy="1127131"/>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0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0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4" y="13215821"/>
                <a:ext cx="1117601" cy="154230"/>
              </a:xfrm>
              <a:prstGeom prst="rect">
                <a:avLst/>
              </a:prstGeom>
              <a:noFill/>
            </p:spPr>
            <p:txBody>
              <a:bodyPr wrap="square" lIns="91440" tIns="91440" rIns="91440" bIns="0" rtlCol="0">
                <a:spAutoFit/>
              </a:bodyPr>
              <a:lstStyle/>
              <a:p>
                <a:pPr algn="ctr"/>
                <a:r>
                  <a:rPr lang="en-US" sz="1362" dirty="0">
                    <a:solidFill>
                      <a:srgbClr val="92D050"/>
                    </a:solidFill>
                  </a:rPr>
                  <a:t>Good</a:t>
                </a:r>
                <a:r>
                  <a:rPr lang="en-US" sz="1362" baseline="0" dirty="0">
                    <a:solidFill>
                      <a:srgbClr val="92D050"/>
                    </a:solidFill>
                  </a:rPr>
                  <a:t> </a:t>
                </a:r>
                <a:r>
                  <a:rPr lang="en-US" sz="1362" baseline="0" dirty="0">
                    <a:solidFill>
                      <a:schemeClr val="bg1"/>
                    </a:solidFill>
                  </a:rPr>
                  <a:t>printing quality</a:t>
                </a:r>
                <a:endParaRPr lang="en-US" sz="1362" dirty="0">
                  <a:solidFill>
                    <a:schemeClr val="bg1"/>
                  </a:solidFill>
                </a:endParaRPr>
              </a:p>
            </p:txBody>
          </p:sp>
          <p:sp>
            <p:nvSpPr>
              <p:cNvPr id="63" name="TextBox 62"/>
              <p:cNvSpPr txBox="1"/>
              <p:nvPr userDrawn="1"/>
            </p:nvSpPr>
            <p:spPr>
              <a:xfrm rot="16200000">
                <a:off x="-1095250" y="13225350"/>
                <a:ext cx="1117602" cy="154230"/>
              </a:xfrm>
              <a:prstGeom prst="rect">
                <a:avLst/>
              </a:prstGeom>
              <a:noFill/>
            </p:spPr>
            <p:txBody>
              <a:bodyPr wrap="square" lIns="91440" tIns="91440" rIns="91440" bIns="0" rtlCol="0">
                <a:spAutoFit/>
              </a:bodyPr>
              <a:lstStyle/>
              <a:p>
                <a:pPr algn="ctr"/>
                <a:r>
                  <a:rPr lang="en-US" sz="1362" dirty="0">
                    <a:solidFill>
                      <a:srgbClr val="FF0000"/>
                    </a:solidFill>
                  </a:rPr>
                  <a:t>Bad </a:t>
                </a:r>
                <a:r>
                  <a:rPr lang="en-US" sz="1362" dirty="0">
                    <a:solidFill>
                      <a:schemeClr val="bg1"/>
                    </a:solidFill>
                  </a:rPr>
                  <a:t>printing quality</a:t>
                </a:r>
              </a:p>
            </p:txBody>
          </p:sp>
        </p:grpSp>
      </p:grpSp>
      <p:sp>
        <p:nvSpPr>
          <p:cNvPr id="38" name="Text Box 14"/>
          <p:cNvSpPr txBox="1">
            <a:spLocks noChangeArrowheads="1"/>
          </p:cNvSpPr>
          <p:nvPr userDrawn="1"/>
        </p:nvSpPr>
        <p:spPr bwMode="auto">
          <a:xfrm>
            <a:off x="1414080" y="35340655"/>
            <a:ext cx="2268760" cy="290508"/>
          </a:xfrm>
          <a:prstGeom prst="rect">
            <a:avLst/>
          </a:prstGeom>
          <a:noFill/>
          <a:ln w="9525">
            <a:noFill/>
            <a:miter lim="800000"/>
            <a:headEnd/>
            <a:tailEnd/>
          </a:ln>
          <a:effectLst/>
        </p:spPr>
        <p:txBody>
          <a:bodyPr lIns="77653" tIns="38820" rIns="77653" bIns="38820">
            <a:spAutoFit/>
          </a:bodyPr>
          <a:lstStyle/>
          <a:p>
            <a:pPr eaLnBrk="0" hangingPunct="0">
              <a:lnSpc>
                <a:spcPct val="65000"/>
              </a:lnSpc>
              <a:spcBef>
                <a:spcPct val="50000"/>
              </a:spcBef>
              <a:defRPr/>
            </a:pPr>
            <a:r>
              <a:rPr lang="en-US" sz="426"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36"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734543" rtl="0" eaLnBrk="1" latinLnBrk="0" hangingPunct="1">
        <a:spcBef>
          <a:spcPct val="0"/>
        </a:spcBef>
        <a:buNone/>
        <a:defRPr sz="7488" kern="1200">
          <a:solidFill>
            <a:schemeClr val="bg1"/>
          </a:solidFill>
          <a:latin typeface="Trebuchet MS" pitchFamily="34" charset="0"/>
          <a:ea typeface="+mj-ea"/>
          <a:cs typeface="+mj-cs"/>
        </a:defRPr>
      </a:lvl1pPr>
    </p:titleStyle>
    <p:bodyStyle>
      <a:lvl1pPr marL="1400454" indent="-1400454" algn="l" defTabSz="3734543" rtl="0" eaLnBrk="1" latinLnBrk="0" hangingPunct="1">
        <a:spcBef>
          <a:spcPct val="20000"/>
        </a:spcBef>
        <a:buFont typeface="Arial" pitchFamily="34" charset="0"/>
        <a:buChar char="•"/>
        <a:defRPr sz="13104" kern="1200">
          <a:solidFill>
            <a:schemeClr val="tx1"/>
          </a:solidFill>
          <a:latin typeface="+mn-lt"/>
          <a:ea typeface="+mn-ea"/>
          <a:cs typeface="+mn-cs"/>
        </a:defRPr>
      </a:lvl1pPr>
      <a:lvl2pPr marL="3034317" indent="-1167045" algn="l" defTabSz="3734543" rtl="0" eaLnBrk="1" latinLnBrk="0" hangingPunct="1">
        <a:spcBef>
          <a:spcPct val="20000"/>
        </a:spcBef>
        <a:buFont typeface="Arial" pitchFamily="34" charset="0"/>
        <a:buChar char="–"/>
        <a:defRPr sz="11487" kern="1200">
          <a:solidFill>
            <a:schemeClr val="tx1"/>
          </a:solidFill>
          <a:latin typeface="+mn-lt"/>
          <a:ea typeface="+mn-ea"/>
          <a:cs typeface="+mn-cs"/>
        </a:defRPr>
      </a:lvl2pPr>
      <a:lvl3pPr marL="4668180" indent="-933637" algn="l" defTabSz="3734543" rtl="0" eaLnBrk="1" latinLnBrk="0" hangingPunct="1">
        <a:spcBef>
          <a:spcPct val="20000"/>
        </a:spcBef>
        <a:buFont typeface="Arial" pitchFamily="34" charset="0"/>
        <a:buChar char="•"/>
        <a:defRPr sz="9871" kern="1200">
          <a:solidFill>
            <a:schemeClr val="tx1"/>
          </a:solidFill>
          <a:latin typeface="+mn-lt"/>
          <a:ea typeface="+mn-ea"/>
          <a:cs typeface="+mn-cs"/>
        </a:defRPr>
      </a:lvl3pPr>
      <a:lvl4pPr marL="6535453"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4pPr>
      <a:lvl5pPr marL="8402723"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5pPr>
      <a:lvl6pPr marL="10269996"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6pPr>
      <a:lvl7pPr marL="12137267"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7pPr>
      <a:lvl8pPr marL="14004539"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8pPr>
      <a:lvl9pPr marL="15871811" indent="-933637" algn="l" defTabSz="3734543" rtl="0" eaLnBrk="1" latinLnBrk="0" hangingPunct="1">
        <a:spcBef>
          <a:spcPct val="20000"/>
        </a:spcBef>
        <a:buFont typeface="Arial" pitchFamily="34" charset="0"/>
        <a:buChar char="•"/>
        <a:defRPr sz="8169" kern="1200">
          <a:solidFill>
            <a:schemeClr val="tx1"/>
          </a:solidFill>
          <a:latin typeface="+mn-lt"/>
          <a:ea typeface="+mn-ea"/>
          <a:cs typeface="+mn-cs"/>
        </a:defRPr>
      </a:lvl9pPr>
    </p:bodyStyle>
    <p:otherStyle>
      <a:defPPr>
        <a:defRPr lang="en-US"/>
      </a:defPPr>
      <a:lvl1pPr marL="0" algn="l" defTabSz="3734543" rtl="0" eaLnBrk="1" latinLnBrk="0" hangingPunct="1">
        <a:defRPr sz="7317" kern="1200">
          <a:solidFill>
            <a:schemeClr val="tx1"/>
          </a:solidFill>
          <a:latin typeface="+mn-lt"/>
          <a:ea typeface="+mn-ea"/>
          <a:cs typeface="+mn-cs"/>
        </a:defRPr>
      </a:lvl1pPr>
      <a:lvl2pPr marL="1867273" algn="l" defTabSz="3734543" rtl="0" eaLnBrk="1" latinLnBrk="0" hangingPunct="1">
        <a:defRPr sz="7317" kern="1200">
          <a:solidFill>
            <a:schemeClr val="tx1"/>
          </a:solidFill>
          <a:latin typeface="+mn-lt"/>
          <a:ea typeface="+mn-ea"/>
          <a:cs typeface="+mn-cs"/>
        </a:defRPr>
      </a:lvl2pPr>
      <a:lvl3pPr marL="3734543" algn="l" defTabSz="3734543" rtl="0" eaLnBrk="1" latinLnBrk="0" hangingPunct="1">
        <a:defRPr sz="7317" kern="1200">
          <a:solidFill>
            <a:schemeClr val="tx1"/>
          </a:solidFill>
          <a:latin typeface="+mn-lt"/>
          <a:ea typeface="+mn-ea"/>
          <a:cs typeface="+mn-cs"/>
        </a:defRPr>
      </a:lvl3pPr>
      <a:lvl4pPr marL="5601816" algn="l" defTabSz="3734543" rtl="0" eaLnBrk="1" latinLnBrk="0" hangingPunct="1">
        <a:defRPr sz="7317" kern="1200">
          <a:solidFill>
            <a:schemeClr val="tx1"/>
          </a:solidFill>
          <a:latin typeface="+mn-lt"/>
          <a:ea typeface="+mn-ea"/>
          <a:cs typeface="+mn-cs"/>
        </a:defRPr>
      </a:lvl4pPr>
      <a:lvl5pPr marL="7469088" algn="l" defTabSz="3734543" rtl="0" eaLnBrk="1" latinLnBrk="0" hangingPunct="1">
        <a:defRPr sz="7317" kern="1200">
          <a:solidFill>
            <a:schemeClr val="tx1"/>
          </a:solidFill>
          <a:latin typeface="+mn-lt"/>
          <a:ea typeface="+mn-ea"/>
          <a:cs typeface="+mn-cs"/>
        </a:defRPr>
      </a:lvl5pPr>
      <a:lvl6pPr marL="9336360" algn="l" defTabSz="3734543" rtl="0" eaLnBrk="1" latinLnBrk="0" hangingPunct="1">
        <a:defRPr sz="7317" kern="1200">
          <a:solidFill>
            <a:schemeClr val="tx1"/>
          </a:solidFill>
          <a:latin typeface="+mn-lt"/>
          <a:ea typeface="+mn-ea"/>
          <a:cs typeface="+mn-cs"/>
        </a:defRPr>
      </a:lvl6pPr>
      <a:lvl7pPr marL="11203633" algn="l" defTabSz="3734543" rtl="0" eaLnBrk="1" latinLnBrk="0" hangingPunct="1">
        <a:defRPr sz="7317" kern="1200">
          <a:solidFill>
            <a:schemeClr val="tx1"/>
          </a:solidFill>
          <a:latin typeface="+mn-lt"/>
          <a:ea typeface="+mn-ea"/>
          <a:cs typeface="+mn-cs"/>
        </a:defRPr>
      </a:lvl7pPr>
      <a:lvl8pPr marL="13070903" algn="l" defTabSz="3734543" rtl="0" eaLnBrk="1" latinLnBrk="0" hangingPunct="1">
        <a:defRPr sz="7317" kern="1200">
          <a:solidFill>
            <a:schemeClr val="tx1"/>
          </a:solidFill>
          <a:latin typeface="+mn-lt"/>
          <a:ea typeface="+mn-ea"/>
          <a:cs typeface="+mn-cs"/>
        </a:defRPr>
      </a:lvl8pPr>
      <a:lvl9pPr marL="14938176" algn="l" defTabSz="3734543" rtl="0" eaLnBrk="1" latinLnBrk="0" hangingPunct="1">
        <a:defRPr sz="73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00420" y="7864929"/>
            <a:ext cx="8581359" cy="3203741"/>
          </a:xfrm>
        </p:spPr>
        <p:txBody>
          <a:bodyPr/>
          <a:lstStyle/>
          <a:p>
            <a:r>
              <a:rPr lang="en-US" dirty="0"/>
              <a:t>In this project, investigates the versatility of Support Vector Machine, Gradient Boosted Decision Trees and Convolutional Neural Networks by testing them on both an image recognition task and a tabular data classification task. The three algorithms are trained on a Bank telemarketing dataset for structured data and on the CIFAR-10 for image classification. We compares the results of the algorithms, the performance problems encountered and suggests the optimal tested algorithm for specific tasks</a:t>
            </a:r>
          </a:p>
          <a:p>
            <a:endParaRPr lang="en-US" dirty="0"/>
          </a:p>
          <a:p>
            <a:endParaRPr lang="en-US" dirty="0"/>
          </a:p>
          <a:p>
            <a:endParaRPr lang="en-US" dirty="0"/>
          </a:p>
          <a:p>
            <a:endParaRPr lang="en-US" dirty="0"/>
          </a:p>
        </p:txBody>
      </p:sp>
      <p:sp>
        <p:nvSpPr>
          <p:cNvPr id="4" name="Text Placeholder 3"/>
          <p:cNvSpPr>
            <a:spLocks noGrp="1"/>
          </p:cNvSpPr>
          <p:nvPr>
            <p:ph type="body" sz="quarter" idx="20"/>
          </p:nvPr>
        </p:nvSpPr>
        <p:spPr>
          <a:xfrm>
            <a:off x="715276" y="12242814"/>
            <a:ext cx="8551648" cy="669086"/>
          </a:xfrm>
        </p:spPr>
        <p:txBody>
          <a:bodyPr/>
          <a:lstStyle/>
          <a:p>
            <a:r>
              <a:rPr lang="en-US" dirty="0"/>
              <a:t>Our Approach</a:t>
            </a:r>
          </a:p>
        </p:txBody>
      </p:sp>
      <p:sp>
        <p:nvSpPr>
          <p:cNvPr id="6" name="Text Placeholder 5"/>
          <p:cNvSpPr>
            <a:spLocks noGrp="1"/>
          </p:cNvSpPr>
          <p:nvPr>
            <p:ph type="body" sz="quarter" idx="22"/>
          </p:nvPr>
        </p:nvSpPr>
        <p:spPr>
          <a:xfrm>
            <a:off x="10349893" y="6819900"/>
            <a:ext cx="9043614" cy="669086"/>
          </a:xfrm>
        </p:spPr>
        <p:txBody>
          <a:bodyPr/>
          <a:lstStyle/>
          <a:p>
            <a:r>
              <a:rPr lang="en-US" dirty="0"/>
              <a:t>Bank Marketing Results</a:t>
            </a:r>
          </a:p>
        </p:txBody>
      </p:sp>
      <p:sp>
        <p:nvSpPr>
          <p:cNvPr id="9" name="Text Placeholder 8"/>
          <p:cNvSpPr>
            <a:spLocks noGrp="1"/>
          </p:cNvSpPr>
          <p:nvPr>
            <p:ph type="body" sz="quarter" idx="25"/>
          </p:nvPr>
        </p:nvSpPr>
        <p:spPr>
          <a:xfrm>
            <a:off x="30099493" y="6819900"/>
            <a:ext cx="9041416" cy="669086"/>
          </a:xfrm>
        </p:spPr>
        <p:txBody>
          <a:bodyPr/>
          <a:lstStyle/>
          <a:p>
            <a:r>
              <a:rPr lang="en-CA" dirty="0"/>
              <a:t>Analysis</a:t>
            </a:r>
          </a:p>
        </p:txBody>
      </p:sp>
      <p:sp>
        <p:nvSpPr>
          <p:cNvPr id="10" name="Text Placeholder 9"/>
          <p:cNvSpPr>
            <a:spLocks noGrp="1"/>
          </p:cNvSpPr>
          <p:nvPr>
            <p:ph type="body" sz="quarter" idx="26"/>
          </p:nvPr>
        </p:nvSpPr>
        <p:spPr>
          <a:xfrm>
            <a:off x="30271315" y="18589315"/>
            <a:ext cx="8697770" cy="8707431"/>
          </a:xfrm>
        </p:spPr>
        <p:txBody>
          <a:bodyPr/>
          <a:lstStyle/>
          <a:p>
            <a:r>
              <a:rPr lang="en-US" dirty="0"/>
              <a:t>The GBDT fits the data by separating the space into regions. It does this by building an ensemble of decision trees in a stage-wise boosting fashion and it makes no interpolation. As a result, it is likely to perform very poorly for out of domain data. Also it seems to have trouble when the density of the data is too low. The training and validation errors tends to quickly overfit when training on CIFAR-10. In other words, it merely memorizes the training set. </a:t>
            </a:r>
          </a:p>
          <a:p>
            <a:endParaRPr lang="en-US" dirty="0"/>
          </a:p>
          <a:p>
            <a:endParaRPr lang="en-US" dirty="0"/>
          </a:p>
          <a:p>
            <a:r>
              <a:rPr lang="en-US" dirty="0"/>
              <a:t>CNN makes the prior assumptions that the samples are image-like to use local connectivity and parameter sharing. It is true in the case of the CIFAR and we see that CNN outperforms the other methods. For the banking data, the input is not an image and both the local connectivity and the parameter sharing can hurt the model. While CNN can outperform a dummy classifier, it does not perform significantly better than SVM or GBDT.</a:t>
            </a:r>
          </a:p>
          <a:p>
            <a:endParaRPr lang="en-US" dirty="0"/>
          </a:p>
          <a:p>
            <a:endParaRPr lang="en-US" dirty="0"/>
          </a:p>
          <a:p>
            <a:r>
              <a:rPr lang="en-US" dirty="0"/>
              <a:t>The linear SVM tries to separate the data with a hyperplane and shows lower results when the data is not linearly separable. However, the SVM using a gaussian kernel and a 1v1 approach shows much better results than expected on the CIFAR-10 and results comparable to GBDT. It benefits greatly from the kernel trick where we implicitly map inputs to a higher dimension.</a:t>
            </a:r>
          </a:p>
          <a:p>
            <a:endParaRPr lang="en-US" dirty="0"/>
          </a:p>
        </p:txBody>
      </p:sp>
      <p:sp>
        <p:nvSpPr>
          <p:cNvPr id="13" name="Text Placeholder 12"/>
          <p:cNvSpPr>
            <a:spLocks noGrp="1"/>
          </p:cNvSpPr>
          <p:nvPr>
            <p:ph type="body" sz="quarter" idx="29"/>
          </p:nvPr>
        </p:nvSpPr>
        <p:spPr>
          <a:xfrm>
            <a:off x="30345841" y="26429784"/>
            <a:ext cx="8548717" cy="669086"/>
          </a:xfrm>
        </p:spPr>
        <p:txBody>
          <a:bodyPr/>
          <a:lstStyle/>
          <a:p>
            <a:r>
              <a:rPr lang="en-US" dirty="0"/>
              <a:t>CONCLUSIONS</a:t>
            </a:r>
          </a:p>
        </p:txBody>
      </p:sp>
      <p:sp>
        <p:nvSpPr>
          <p:cNvPr id="16" name="Text Placeholder 15"/>
          <p:cNvSpPr>
            <a:spLocks noGrp="1"/>
          </p:cNvSpPr>
          <p:nvPr>
            <p:ph type="body" sz="quarter" idx="150"/>
          </p:nvPr>
        </p:nvSpPr>
        <p:spPr/>
        <p:txBody>
          <a:bodyPr/>
          <a:lstStyle/>
          <a:p>
            <a:r>
              <a:rPr lang="en-CA" dirty="0"/>
              <a:t>University of Montreal</a:t>
            </a:r>
            <a:endParaRPr lang="en-US" dirty="0"/>
          </a:p>
        </p:txBody>
      </p:sp>
      <p:sp>
        <p:nvSpPr>
          <p:cNvPr id="17" name="Text Placeholder 16"/>
          <p:cNvSpPr>
            <a:spLocks noGrp="1"/>
          </p:cNvSpPr>
          <p:nvPr>
            <p:ph type="body" sz="quarter" idx="151"/>
          </p:nvPr>
        </p:nvSpPr>
        <p:spPr/>
        <p:txBody>
          <a:bodyPr>
            <a:normAutofit/>
          </a:bodyPr>
          <a:lstStyle/>
          <a:p>
            <a:r>
              <a:rPr lang="fr-CA" dirty="0" err="1"/>
              <a:t>Saber</a:t>
            </a:r>
            <a:r>
              <a:rPr lang="fr-CA" dirty="0"/>
              <a:t> </a:t>
            </a:r>
            <a:r>
              <a:rPr lang="fr-CA" dirty="0" err="1"/>
              <a:t>Benchalel</a:t>
            </a:r>
            <a:r>
              <a:rPr lang="fr-CA" dirty="0"/>
              <a:t>, Raphaël Jean, </a:t>
            </a:r>
            <a:r>
              <a:rPr lang="fr-CA" dirty="0" err="1"/>
              <a:t>Aditya</a:t>
            </a:r>
            <a:r>
              <a:rPr lang="fr-CA" dirty="0"/>
              <a:t> Joshi,</a:t>
            </a:r>
            <a:r>
              <a:rPr lang="en-US" dirty="0"/>
              <a:t> </a:t>
            </a:r>
            <a:r>
              <a:rPr lang="fr-CA" dirty="0"/>
              <a:t>Hugo Lafortune-Brunet</a:t>
            </a:r>
            <a:endParaRPr lang="en-US" dirty="0"/>
          </a:p>
        </p:txBody>
      </p:sp>
      <p:sp>
        <p:nvSpPr>
          <p:cNvPr id="18" name="Text Placeholder 17"/>
          <p:cNvSpPr>
            <a:spLocks noGrp="1"/>
          </p:cNvSpPr>
          <p:nvPr>
            <p:ph type="body" sz="quarter" idx="153"/>
          </p:nvPr>
        </p:nvSpPr>
        <p:spPr/>
        <p:txBody>
          <a:bodyPr>
            <a:normAutofit/>
          </a:bodyPr>
          <a:lstStyle/>
          <a:p>
            <a:r>
              <a:rPr lang="fr-CA" dirty="0" err="1"/>
              <a:t>Which</a:t>
            </a:r>
            <a:r>
              <a:rPr lang="fr-CA" dirty="0"/>
              <a:t> </a:t>
            </a:r>
            <a:r>
              <a:rPr lang="fr-CA" dirty="0" err="1"/>
              <a:t>algorithm</a:t>
            </a:r>
            <a:r>
              <a:rPr lang="fr-CA" dirty="0"/>
              <a:t> </a:t>
            </a:r>
            <a:r>
              <a:rPr lang="fr-CA" dirty="0" err="1"/>
              <a:t>is</a:t>
            </a:r>
            <a:r>
              <a:rPr lang="fr-CA" dirty="0"/>
              <a:t> the </a:t>
            </a:r>
            <a:r>
              <a:rPr lang="fr-CA" dirty="0" err="1"/>
              <a:t>most</a:t>
            </a:r>
            <a:r>
              <a:rPr lang="fr-CA" dirty="0"/>
              <a:t> versatile?</a:t>
            </a:r>
            <a:endParaRPr lang="en-US" dirty="0"/>
          </a:p>
        </p:txBody>
      </p:sp>
      <p:sp>
        <p:nvSpPr>
          <p:cNvPr id="61" name="Text Placeholder 1">
            <a:extLst>
              <a:ext uri="{FF2B5EF4-FFF2-40B4-BE49-F238E27FC236}">
                <a16:creationId xmlns:a16="http://schemas.microsoft.com/office/drawing/2014/main" id="{BD0BE338-FCD8-4013-AA1A-1377F5831046}"/>
              </a:ext>
            </a:extLst>
          </p:cNvPr>
          <p:cNvSpPr txBox="1">
            <a:spLocks/>
          </p:cNvSpPr>
          <p:nvPr/>
        </p:nvSpPr>
        <p:spPr>
          <a:xfrm>
            <a:off x="712574" y="12794064"/>
            <a:ext cx="8557052" cy="3404262"/>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27" dirty="0"/>
              <a:t>In order to investigate this question, we decided to use a structured and an unstructured dataset to compare the algorithms. </a:t>
            </a:r>
          </a:p>
          <a:p>
            <a:endParaRPr lang="en-US" sz="2127" dirty="0"/>
          </a:p>
          <a:p>
            <a:endParaRPr lang="en-US" sz="2127" dirty="0"/>
          </a:p>
          <a:p>
            <a:endParaRPr lang="en-US" sz="2127" dirty="0"/>
          </a:p>
          <a:p>
            <a:endParaRPr lang="en-US" sz="2127" dirty="0"/>
          </a:p>
          <a:p>
            <a:endParaRPr lang="en-US" sz="2127" dirty="0"/>
          </a:p>
          <a:p>
            <a:endParaRPr lang="en-US" sz="2127" dirty="0"/>
          </a:p>
        </p:txBody>
      </p:sp>
      <p:sp>
        <p:nvSpPr>
          <p:cNvPr id="62" name="Text Placeholder 3">
            <a:extLst>
              <a:ext uri="{FF2B5EF4-FFF2-40B4-BE49-F238E27FC236}">
                <a16:creationId xmlns:a16="http://schemas.microsoft.com/office/drawing/2014/main" id="{7E08011E-EE77-4DC9-AF06-84D466716BEC}"/>
              </a:ext>
            </a:extLst>
          </p:cNvPr>
          <p:cNvSpPr txBox="1">
            <a:spLocks/>
          </p:cNvSpPr>
          <p:nvPr/>
        </p:nvSpPr>
        <p:spPr>
          <a:xfrm>
            <a:off x="715276" y="14253632"/>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Bank Telemarketing </a:t>
            </a:r>
          </a:p>
        </p:txBody>
      </p:sp>
      <p:sp>
        <p:nvSpPr>
          <p:cNvPr id="64" name="Text Placeholder 1">
            <a:extLst>
              <a:ext uri="{FF2B5EF4-FFF2-40B4-BE49-F238E27FC236}">
                <a16:creationId xmlns:a16="http://schemas.microsoft.com/office/drawing/2014/main" id="{096753B5-42F2-446C-9642-2F643247618E}"/>
              </a:ext>
            </a:extLst>
          </p:cNvPr>
          <p:cNvSpPr txBox="1">
            <a:spLocks/>
          </p:cNvSpPr>
          <p:nvPr/>
        </p:nvSpPr>
        <p:spPr>
          <a:xfrm>
            <a:off x="712574" y="15021326"/>
            <a:ext cx="8557052" cy="6677594"/>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27" dirty="0"/>
              <a:t>The structured dataset is the Bank Marketing Data Set provided by UCI. This dataset was produced from phone marketing campaigns of a Portuguese banking institution. The data contains various attributes of clients and is used to predict if a client will subscribe to a term</a:t>
            </a:r>
          </a:p>
          <a:p>
            <a:r>
              <a:rPr lang="en-US" sz="2127" dirty="0"/>
              <a:t>deposit or not. The banking data is unbalanced with 11.3% ‘Yes’ and 88.7% ‘No’. </a:t>
            </a:r>
          </a:p>
          <a:p>
            <a:endParaRPr lang="en-US" sz="2127" dirty="0"/>
          </a:p>
          <a:p>
            <a:r>
              <a:rPr lang="en-US" sz="2127" dirty="0"/>
              <a:t>We used one-hot encoding as a preprocessing step for</a:t>
            </a:r>
          </a:p>
          <a:p>
            <a:r>
              <a:rPr lang="en-US" sz="2127" dirty="0"/>
              <a:t>all the categorical variables. We have also used data normalization. After the one hot encoding our dataset has 63 features. We use 20% of our</a:t>
            </a:r>
          </a:p>
          <a:p>
            <a:r>
              <a:rPr lang="en-US" sz="2127" dirty="0"/>
              <a:t>data for our test dataset</a:t>
            </a:r>
          </a:p>
          <a:p>
            <a:endParaRPr lang="en-US" sz="2127" dirty="0"/>
          </a:p>
          <a:p>
            <a:endParaRPr lang="en-US" sz="2127" dirty="0"/>
          </a:p>
          <a:p>
            <a:endParaRPr lang="en-US" sz="2127" dirty="0"/>
          </a:p>
          <a:p>
            <a:endParaRPr lang="en-US" sz="2127" dirty="0"/>
          </a:p>
          <a:p>
            <a:endParaRPr lang="en-US" sz="2127" dirty="0"/>
          </a:p>
          <a:p>
            <a:endParaRPr lang="en-US" sz="2127" dirty="0"/>
          </a:p>
        </p:txBody>
      </p:sp>
      <p:sp>
        <p:nvSpPr>
          <p:cNvPr id="65" name="Text Placeholder 3">
            <a:extLst>
              <a:ext uri="{FF2B5EF4-FFF2-40B4-BE49-F238E27FC236}">
                <a16:creationId xmlns:a16="http://schemas.microsoft.com/office/drawing/2014/main" id="{010EDB36-C56A-4E96-8595-820587DED269}"/>
              </a:ext>
            </a:extLst>
          </p:cNvPr>
          <p:cNvSpPr txBox="1">
            <a:spLocks/>
          </p:cNvSpPr>
          <p:nvPr/>
        </p:nvSpPr>
        <p:spPr>
          <a:xfrm>
            <a:off x="715276" y="19150372"/>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CIFAR-10</a:t>
            </a:r>
          </a:p>
        </p:txBody>
      </p:sp>
      <p:sp>
        <p:nvSpPr>
          <p:cNvPr id="66" name="Text Placeholder 1">
            <a:extLst>
              <a:ext uri="{FF2B5EF4-FFF2-40B4-BE49-F238E27FC236}">
                <a16:creationId xmlns:a16="http://schemas.microsoft.com/office/drawing/2014/main" id="{5D37FF19-6937-4E51-8212-DF9B4E0663B4}"/>
              </a:ext>
            </a:extLst>
          </p:cNvPr>
          <p:cNvSpPr txBox="1">
            <a:spLocks/>
          </p:cNvSpPr>
          <p:nvPr/>
        </p:nvSpPr>
        <p:spPr>
          <a:xfrm>
            <a:off x="715952" y="19791943"/>
            <a:ext cx="8550296" cy="4386262"/>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27" dirty="0"/>
              <a:t>The chosen unstructured dataset CIFAR-10 is an image dataset that contains 60 000 32x32 RGB images split in 10 balanced classes. The dataset is pre-split with 50 000 training images and 10 000 test images. The images were flattened to produce a single 3 072 feature vector per sample</a:t>
            </a:r>
          </a:p>
          <a:p>
            <a:endParaRPr lang="en-US" sz="2127" dirty="0"/>
          </a:p>
          <a:p>
            <a:endParaRPr lang="en-US" sz="2127" dirty="0"/>
          </a:p>
          <a:p>
            <a:endParaRPr lang="en-US" sz="2127" dirty="0"/>
          </a:p>
          <a:p>
            <a:endParaRPr lang="en-US" sz="2127" dirty="0"/>
          </a:p>
          <a:p>
            <a:endParaRPr lang="en-US" sz="2127" dirty="0"/>
          </a:p>
          <a:p>
            <a:endParaRPr lang="en-US" sz="2127" dirty="0"/>
          </a:p>
        </p:txBody>
      </p:sp>
      <p:sp>
        <p:nvSpPr>
          <p:cNvPr id="68" name="Text Placeholder 3">
            <a:extLst>
              <a:ext uri="{FF2B5EF4-FFF2-40B4-BE49-F238E27FC236}">
                <a16:creationId xmlns:a16="http://schemas.microsoft.com/office/drawing/2014/main" id="{2D75B461-6173-4DB4-9E23-E8B1C05D68F1}"/>
              </a:ext>
            </a:extLst>
          </p:cNvPr>
          <p:cNvSpPr txBox="1">
            <a:spLocks/>
          </p:cNvSpPr>
          <p:nvPr/>
        </p:nvSpPr>
        <p:spPr>
          <a:xfrm>
            <a:off x="715276" y="13698377"/>
            <a:ext cx="8551648" cy="576145"/>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723" dirty="0"/>
              <a:t>The Dataset</a:t>
            </a:r>
          </a:p>
        </p:txBody>
      </p:sp>
      <p:sp>
        <p:nvSpPr>
          <p:cNvPr id="69" name="Text Placeholder 3">
            <a:extLst>
              <a:ext uri="{FF2B5EF4-FFF2-40B4-BE49-F238E27FC236}">
                <a16:creationId xmlns:a16="http://schemas.microsoft.com/office/drawing/2014/main" id="{E9395295-2C3F-4139-933C-C9962EC56ADE}"/>
              </a:ext>
            </a:extLst>
          </p:cNvPr>
          <p:cNvSpPr txBox="1">
            <a:spLocks/>
          </p:cNvSpPr>
          <p:nvPr/>
        </p:nvSpPr>
        <p:spPr>
          <a:xfrm>
            <a:off x="715276" y="21722176"/>
            <a:ext cx="8551648" cy="576145"/>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723" dirty="0"/>
              <a:t>The Algorithm</a:t>
            </a:r>
          </a:p>
        </p:txBody>
      </p:sp>
      <p:sp>
        <p:nvSpPr>
          <p:cNvPr id="70" name="Text Placeholder 3">
            <a:extLst>
              <a:ext uri="{FF2B5EF4-FFF2-40B4-BE49-F238E27FC236}">
                <a16:creationId xmlns:a16="http://schemas.microsoft.com/office/drawing/2014/main" id="{0FAF2AD8-A63F-45AA-9463-DD2125DC981F}"/>
              </a:ext>
            </a:extLst>
          </p:cNvPr>
          <p:cNvSpPr txBox="1">
            <a:spLocks/>
          </p:cNvSpPr>
          <p:nvPr/>
        </p:nvSpPr>
        <p:spPr>
          <a:xfrm>
            <a:off x="715276" y="22362513"/>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Gradient Boosting Decision Tree (GBDT)</a:t>
            </a:r>
          </a:p>
        </p:txBody>
      </p:sp>
      <p:sp>
        <p:nvSpPr>
          <p:cNvPr id="71" name="Text Placeholder 3">
            <a:extLst>
              <a:ext uri="{FF2B5EF4-FFF2-40B4-BE49-F238E27FC236}">
                <a16:creationId xmlns:a16="http://schemas.microsoft.com/office/drawing/2014/main" id="{2832098E-93E3-4A08-A998-D0C8F45E1E7F}"/>
              </a:ext>
            </a:extLst>
          </p:cNvPr>
          <p:cNvSpPr txBox="1">
            <a:spLocks/>
          </p:cNvSpPr>
          <p:nvPr/>
        </p:nvSpPr>
        <p:spPr>
          <a:xfrm>
            <a:off x="1560802" y="24842537"/>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Support Vector Machine (SVM)</a:t>
            </a:r>
          </a:p>
        </p:txBody>
      </p:sp>
      <p:sp>
        <p:nvSpPr>
          <p:cNvPr id="73" name="Text Placeholder 3">
            <a:extLst>
              <a:ext uri="{FF2B5EF4-FFF2-40B4-BE49-F238E27FC236}">
                <a16:creationId xmlns:a16="http://schemas.microsoft.com/office/drawing/2014/main" id="{2D48B33D-2F30-4E73-81D1-1B78925D0A60}"/>
              </a:ext>
            </a:extLst>
          </p:cNvPr>
          <p:cNvSpPr txBox="1">
            <a:spLocks/>
          </p:cNvSpPr>
          <p:nvPr/>
        </p:nvSpPr>
        <p:spPr>
          <a:xfrm>
            <a:off x="1582418" y="27296769"/>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Convolutional Neural Networks (CNN)</a:t>
            </a:r>
          </a:p>
        </p:txBody>
      </p:sp>
      <p:sp>
        <p:nvSpPr>
          <p:cNvPr id="75" name="Text Placeholder 1">
            <a:extLst>
              <a:ext uri="{FF2B5EF4-FFF2-40B4-BE49-F238E27FC236}">
                <a16:creationId xmlns:a16="http://schemas.microsoft.com/office/drawing/2014/main" id="{4D1C0E03-9E50-48EB-A9BA-4F3E80BA062E}"/>
              </a:ext>
            </a:extLst>
          </p:cNvPr>
          <p:cNvSpPr txBox="1">
            <a:spLocks/>
          </p:cNvSpPr>
          <p:nvPr/>
        </p:nvSpPr>
        <p:spPr>
          <a:xfrm>
            <a:off x="715952" y="22934274"/>
            <a:ext cx="8550296" cy="2945996"/>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27" dirty="0"/>
              <a:t>GBDT is an ensemble of decision trees built in a stage-wise boosting fashion. GBDT is renown for its great results in data science competitions with structured data. </a:t>
            </a:r>
          </a:p>
          <a:p>
            <a:endParaRPr lang="en-US" sz="2127" dirty="0"/>
          </a:p>
          <a:p>
            <a:endParaRPr lang="en-US" sz="2127" dirty="0"/>
          </a:p>
          <a:p>
            <a:endParaRPr lang="en-US" sz="2127" dirty="0"/>
          </a:p>
          <a:p>
            <a:endParaRPr lang="en-US" sz="2127" dirty="0"/>
          </a:p>
        </p:txBody>
      </p:sp>
      <p:sp>
        <p:nvSpPr>
          <p:cNvPr id="76" name="Text Placeholder 1">
            <a:extLst>
              <a:ext uri="{FF2B5EF4-FFF2-40B4-BE49-F238E27FC236}">
                <a16:creationId xmlns:a16="http://schemas.microsoft.com/office/drawing/2014/main" id="{4319F988-120D-42A5-B06F-C222BBB154B4}"/>
              </a:ext>
            </a:extLst>
          </p:cNvPr>
          <p:cNvSpPr txBox="1">
            <a:spLocks/>
          </p:cNvSpPr>
          <p:nvPr/>
        </p:nvSpPr>
        <p:spPr>
          <a:xfrm>
            <a:off x="675523" y="25406420"/>
            <a:ext cx="8631154" cy="2880529"/>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27" dirty="0"/>
              <a:t>SVM is an algorithm that classifies data points that belong to two classes with an optimal separating hyperplane. This algorithm deals well with high dimensionality and can be generalized to classification problems with more than two classes. </a:t>
            </a:r>
          </a:p>
          <a:p>
            <a:endParaRPr lang="en-US" sz="2127" dirty="0"/>
          </a:p>
          <a:p>
            <a:endParaRPr lang="en-US" sz="2127" dirty="0"/>
          </a:p>
          <a:p>
            <a:endParaRPr lang="en-US" sz="2127" dirty="0"/>
          </a:p>
        </p:txBody>
      </p:sp>
      <p:sp>
        <p:nvSpPr>
          <p:cNvPr id="77" name="Text Placeholder 1">
            <a:extLst>
              <a:ext uri="{FF2B5EF4-FFF2-40B4-BE49-F238E27FC236}">
                <a16:creationId xmlns:a16="http://schemas.microsoft.com/office/drawing/2014/main" id="{33810047-30E2-4E2A-AF8C-386A84ADC8B7}"/>
              </a:ext>
            </a:extLst>
          </p:cNvPr>
          <p:cNvSpPr txBox="1">
            <a:spLocks/>
          </p:cNvSpPr>
          <p:nvPr/>
        </p:nvSpPr>
        <p:spPr>
          <a:xfrm>
            <a:off x="715275" y="27822829"/>
            <a:ext cx="8551649" cy="3797062"/>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27" dirty="0"/>
              <a:t>CNN is a variant of the feedforward neural network designed for image analysis. Similarly to a neural network, if enough data is used, the algorithm designs and learns the parameters without a need for hand picking the features. CNN performs well on grid-like datasets such as images. It uses local connectivity and parameter sharing to reduce the number of parameters to learn. CNN also uses pooling to reduce the number of hidden units in a hidden layer and makes the algorithm invariant to translations in the sample.</a:t>
            </a:r>
          </a:p>
          <a:p>
            <a:endParaRPr lang="en-US" sz="2127" dirty="0"/>
          </a:p>
          <a:p>
            <a:endParaRPr lang="en-US" sz="2127" dirty="0"/>
          </a:p>
        </p:txBody>
      </p:sp>
      <p:sp>
        <p:nvSpPr>
          <p:cNvPr id="80" name="Text Placeholder 3">
            <a:extLst>
              <a:ext uri="{FF2B5EF4-FFF2-40B4-BE49-F238E27FC236}">
                <a16:creationId xmlns:a16="http://schemas.microsoft.com/office/drawing/2014/main" id="{1B8E08C2-F64E-45DC-A8BC-A32D80A2859C}"/>
              </a:ext>
            </a:extLst>
          </p:cNvPr>
          <p:cNvSpPr txBox="1">
            <a:spLocks/>
          </p:cNvSpPr>
          <p:nvPr/>
        </p:nvSpPr>
        <p:spPr>
          <a:xfrm>
            <a:off x="10595870" y="11524023"/>
            <a:ext cx="8551648" cy="576145"/>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723" dirty="0"/>
              <a:t>Confusion Matrix</a:t>
            </a:r>
          </a:p>
        </p:txBody>
      </p:sp>
      <p:sp>
        <p:nvSpPr>
          <p:cNvPr id="81" name="Text Placeholder 3">
            <a:extLst>
              <a:ext uri="{FF2B5EF4-FFF2-40B4-BE49-F238E27FC236}">
                <a16:creationId xmlns:a16="http://schemas.microsoft.com/office/drawing/2014/main" id="{EB0AA535-405C-4C55-AFBB-969165580FE5}"/>
              </a:ext>
            </a:extLst>
          </p:cNvPr>
          <p:cNvSpPr txBox="1">
            <a:spLocks/>
          </p:cNvSpPr>
          <p:nvPr/>
        </p:nvSpPr>
        <p:spPr>
          <a:xfrm>
            <a:off x="10593174" y="7772400"/>
            <a:ext cx="8557052" cy="576145"/>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723" dirty="0"/>
              <a:t>Accuracy comparison</a:t>
            </a:r>
          </a:p>
        </p:txBody>
      </p:sp>
      <p:sp>
        <p:nvSpPr>
          <p:cNvPr id="89" name="Text Placeholder 3">
            <a:extLst>
              <a:ext uri="{FF2B5EF4-FFF2-40B4-BE49-F238E27FC236}">
                <a16:creationId xmlns:a16="http://schemas.microsoft.com/office/drawing/2014/main" id="{043FC392-5D5D-4823-AC25-3BDD67C3E15C}"/>
              </a:ext>
            </a:extLst>
          </p:cNvPr>
          <p:cNvSpPr txBox="1">
            <a:spLocks/>
          </p:cNvSpPr>
          <p:nvPr/>
        </p:nvSpPr>
        <p:spPr>
          <a:xfrm>
            <a:off x="20476476" y="7772400"/>
            <a:ext cx="8551648" cy="576145"/>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723" dirty="0"/>
              <a:t>Accuracy comparison</a:t>
            </a:r>
          </a:p>
        </p:txBody>
      </p:sp>
      <p:sp>
        <p:nvSpPr>
          <p:cNvPr id="90" name="Text Placeholder 3">
            <a:extLst>
              <a:ext uri="{FF2B5EF4-FFF2-40B4-BE49-F238E27FC236}">
                <a16:creationId xmlns:a16="http://schemas.microsoft.com/office/drawing/2014/main" id="{0413ABFB-577F-4F71-B294-5EF0788807A5}"/>
              </a:ext>
            </a:extLst>
          </p:cNvPr>
          <p:cNvSpPr txBox="1">
            <a:spLocks/>
          </p:cNvSpPr>
          <p:nvPr/>
        </p:nvSpPr>
        <p:spPr>
          <a:xfrm>
            <a:off x="20476476" y="10873282"/>
            <a:ext cx="8551648" cy="576145"/>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723" dirty="0"/>
              <a:t>Confusion Matrix</a:t>
            </a:r>
          </a:p>
        </p:txBody>
      </p:sp>
      <p:sp>
        <p:nvSpPr>
          <p:cNvPr id="109" name="Text Placeholder 3">
            <a:extLst>
              <a:ext uri="{FF2B5EF4-FFF2-40B4-BE49-F238E27FC236}">
                <a16:creationId xmlns:a16="http://schemas.microsoft.com/office/drawing/2014/main" id="{BB4B790C-8A77-4537-907E-4FCE6B8CC7F0}"/>
              </a:ext>
            </a:extLst>
          </p:cNvPr>
          <p:cNvSpPr txBox="1">
            <a:spLocks/>
          </p:cNvSpPr>
          <p:nvPr/>
        </p:nvSpPr>
        <p:spPr>
          <a:xfrm>
            <a:off x="30344377" y="17608984"/>
            <a:ext cx="8551648" cy="576145"/>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723" dirty="0"/>
              <a:t>Prior Assumptions</a:t>
            </a:r>
          </a:p>
        </p:txBody>
      </p:sp>
      <p:sp>
        <p:nvSpPr>
          <p:cNvPr id="110" name="Text Placeholder 9">
            <a:extLst>
              <a:ext uri="{FF2B5EF4-FFF2-40B4-BE49-F238E27FC236}">
                <a16:creationId xmlns:a16="http://schemas.microsoft.com/office/drawing/2014/main" id="{BA8F527A-D525-4931-A0F4-934C9BAE00CA}"/>
              </a:ext>
            </a:extLst>
          </p:cNvPr>
          <p:cNvSpPr txBox="1">
            <a:spLocks/>
          </p:cNvSpPr>
          <p:nvPr/>
        </p:nvSpPr>
        <p:spPr>
          <a:xfrm>
            <a:off x="30310661" y="27097459"/>
            <a:ext cx="8619077" cy="4320795"/>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27" dirty="0"/>
              <a:t>Our main objective in this project was to explore the versatility of different algorithms. Each algorithm performs better with a certain type of data and no algorithm is consistently better than the other on both datasets. The GBDT shows the best results when used on structural data but has difficulty in higher dimensions when the data is less dense. The CNN performs very well for image classification, but is outperformed when the local connectivity and parameter sharing likely hurt the performance of the model. The SVM is consistently in the middle of the pack and doesn't outshine the other algorithms on either dataset. We find that the prior assumptions are indicative of when an algorithm should be used and preference should be given to the algorithms that have their prior assumptions respected. </a:t>
            </a:r>
          </a:p>
        </p:txBody>
      </p:sp>
      <p:sp>
        <p:nvSpPr>
          <p:cNvPr id="113" name="Text Placeholder 3">
            <a:extLst>
              <a:ext uri="{FF2B5EF4-FFF2-40B4-BE49-F238E27FC236}">
                <a16:creationId xmlns:a16="http://schemas.microsoft.com/office/drawing/2014/main" id="{8701F572-19AE-4CBC-8FC1-6730A483BBF4}"/>
              </a:ext>
            </a:extLst>
          </p:cNvPr>
          <p:cNvSpPr txBox="1">
            <a:spLocks/>
          </p:cNvSpPr>
          <p:nvPr/>
        </p:nvSpPr>
        <p:spPr>
          <a:xfrm>
            <a:off x="30344377" y="9451366"/>
            <a:ext cx="8551648" cy="576145"/>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723" dirty="0"/>
              <a:t>Performance Comparison</a:t>
            </a:r>
          </a:p>
        </p:txBody>
      </p:sp>
      <p:sp>
        <p:nvSpPr>
          <p:cNvPr id="115" name="Text Placeholder 3">
            <a:extLst>
              <a:ext uri="{FF2B5EF4-FFF2-40B4-BE49-F238E27FC236}">
                <a16:creationId xmlns:a16="http://schemas.microsoft.com/office/drawing/2014/main" id="{494F4B9B-2B58-4C79-9A7F-1555DF085E02}"/>
              </a:ext>
            </a:extLst>
          </p:cNvPr>
          <p:cNvSpPr txBox="1">
            <a:spLocks/>
          </p:cNvSpPr>
          <p:nvPr/>
        </p:nvSpPr>
        <p:spPr>
          <a:xfrm>
            <a:off x="30344377" y="9969683"/>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Bank Telemarketing </a:t>
            </a:r>
          </a:p>
        </p:txBody>
      </p:sp>
      <p:sp>
        <p:nvSpPr>
          <p:cNvPr id="116" name="Text Placeholder 9">
            <a:extLst>
              <a:ext uri="{FF2B5EF4-FFF2-40B4-BE49-F238E27FC236}">
                <a16:creationId xmlns:a16="http://schemas.microsoft.com/office/drawing/2014/main" id="{2A9AC764-6867-42F8-88B1-AEAA72EB4F35}"/>
              </a:ext>
            </a:extLst>
          </p:cNvPr>
          <p:cNvSpPr txBox="1">
            <a:spLocks/>
          </p:cNvSpPr>
          <p:nvPr/>
        </p:nvSpPr>
        <p:spPr>
          <a:xfrm>
            <a:off x="30345841" y="10522756"/>
            <a:ext cx="8548717" cy="2029463"/>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27" dirty="0"/>
              <a:t>All the algorithms we tested had issues with the data imbalance in the banking dataset, and had a relatively low True Positive Rate (TPR) when compared to the True Negative Rate. This seems to imply that all the models we used for training are assuming a balanced training set. The SVM outperformed the other methods with regards to the TPR. </a:t>
            </a:r>
          </a:p>
        </p:txBody>
      </p:sp>
      <p:sp>
        <p:nvSpPr>
          <p:cNvPr id="117" name="Text Placeholder 3">
            <a:extLst>
              <a:ext uri="{FF2B5EF4-FFF2-40B4-BE49-F238E27FC236}">
                <a16:creationId xmlns:a16="http://schemas.microsoft.com/office/drawing/2014/main" id="{A803B66C-3B5F-4DF6-9828-6C013D47F499}"/>
              </a:ext>
            </a:extLst>
          </p:cNvPr>
          <p:cNvSpPr txBox="1">
            <a:spLocks/>
          </p:cNvSpPr>
          <p:nvPr/>
        </p:nvSpPr>
        <p:spPr>
          <a:xfrm>
            <a:off x="30344377" y="12379115"/>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CIFAR-10</a:t>
            </a:r>
          </a:p>
        </p:txBody>
      </p:sp>
      <p:sp>
        <p:nvSpPr>
          <p:cNvPr id="118" name="Text Placeholder 9">
            <a:extLst>
              <a:ext uri="{FF2B5EF4-FFF2-40B4-BE49-F238E27FC236}">
                <a16:creationId xmlns:a16="http://schemas.microsoft.com/office/drawing/2014/main" id="{D62074A0-1B14-449E-A0DD-9FB0E6037D80}"/>
              </a:ext>
            </a:extLst>
          </p:cNvPr>
          <p:cNvSpPr txBox="1">
            <a:spLocks/>
          </p:cNvSpPr>
          <p:nvPr/>
        </p:nvSpPr>
        <p:spPr>
          <a:xfrm>
            <a:off x="30345841" y="12747210"/>
            <a:ext cx="8548717" cy="4975462"/>
          </a:xfrm>
          <a:prstGeom prst="rect">
            <a:avLst/>
          </a:prstGeom>
        </p:spPr>
        <p:txBody>
          <a:bodyPr wrap="square" lIns="194499" tIns="194499" rIns="194499" bIns="19449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2127" dirty="0"/>
              <a:t>The performance of the CNN on CIFAR-10 greatly exceeded all other methods, but it still has a 12% error rate. Using the confusion matrix, we can see that most algorithms have a higher misclassification rate between similar concepts. For instances, we see higher misclassification between animals, such as cat vs dog vs deer, but almost no confusion between horse and automobile. Ship is in the easiest thing to classify for all algorithms, while cat is the hardest. This seems to be consistent with the fact that ships have some distinctive visual features, such as being surrounded by water and lack features that are shared by other classes like wheels, legs or eyes. The higher misclassification rate between misclassification between animals could be explained by them all being hairy creatures, with ears, legs and eyes. Obviously, it might not be those features that the algorithms capture, but the idea is that some classes of images are visually further apart from each other than others. </a:t>
            </a:r>
          </a:p>
        </p:txBody>
      </p:sp>
      <p:sp>
        <p:nvSpPr>
          <p:cNvPr id="119" name="Text Placeholder 3">
            <a:extLst>
              <a:ext uri="{FF2B5EF4-FFF2-40B4-BE49-F238E27FC236}">
                <a16:creationId xmlns:a16="http://schemas.microsoft.com/office/drawing/2014/main" id="{61F8916C-5683-4A70-8D70-8F4F34E07B5C}"/>
              </a:ext>
            </a:extLst>
          </p:cNvPr>
          <p:cNvSpPr txBox="1">
            <a:spLocks/>
          </p:cNvSpPr>
          <p:nvPr/>
        </p:nvSpPr>
        <p:spPr>
          <a:xfrm>
            <a:off x="30344377" y="24119966"/>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GBDT</a:t>
            </a:r>
          </a:p>
        </p:txBody>
      </p:sp>
      <p:sp>
        <p:nvSpPr>
          <p:cNvPr id="120" name="Text Placeholder 3">
            <a:extLst>
              <a:ext uri="{FF2B5EF4-FFF2-40B4-BE49-F238E27FC236}">
                <a16:creationId xmlns:a16="http://schemas.microsoft.com/office/drawing/2014/main" id="{21F22DBC-8C21-4117-B102-DCF8F856CB35}"/>
              </a:ext>
            </a:extLst>
          </p:cNvPr>
          <p:cNvSpPr txBox="1">
            <a:spLocks/>
          </p:cNvSpPr>
          <p:nvPr/>
        </p:nvSpPr>
        <p:spPr>
          <a:xfrm>
            <a:off x="30344377" y="18072998"/>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CNN</a:t>
            </a:r>
          </a:p>
        </p:txBody>
      </p:sp>
      <p:sp>
        <p:nvSpPr>
          <p:cNvPr id="121" name="Text Placeholder 3">
            <a:extLst>
              <a:ext uri="{FF2B5EF4-FFF2-40B4-BE49-F238E27FC236}">
                <a16:creationId xmlns:a16="http://schemas.microsoft.com/office/drawing/2014/main" id="{7EB0C2E0-EE83-4049-8DD6-3D4F96AEA8E9}"/>
              </a:ext>
            </a:extLst>
          </p:cNvPr>
          <p:cNvSpPr txBox="1">
            <a:spLocks/>
          </p:cNvSpPr>
          <p:nvPr/>
        </p:nvSpPr>
        <p:spPr>
          <a:xfrm>
            <a:off x="30344377" y="21368677"/>
            <a:ext cx="8551648"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SVM</a:t>
            </a:r>
          </a:p>
        </p:txBody>
      </p:sp>
      <p:graphicFrame>
        <p:nvGraphicFramePr>
          <p:cNvPr id="5" name="Table 4">
            <a:extLst>
              <a:ext uri="{FF2B5EF4-FFF2-40B4-BE49-F238E27FC236}">
                <a16:creationId xmlns:a16="http://schemas.microsoft.com/office/drawing/2014/main" id="{6BD7B187-0221-42A2-940A-BA91418366E4}"/>
              </a:ext>
            </a:extLst>
          </p:cNvPr>
          <p:cNvGraphicFramePr>
            <a:graphicFrameLocks noGrp="1"/>
          </p:cNvGraphicFramePr>
          <p:nvPr>
            <p:extLst>
              <p:ext uri="{D42A27DB-BD31-4B8C-83A1-F6EECF244321}">
                <p14:modId xmlns:p14="http://schemas.microsoft.com/office/powerpoint/2010/main" val="720825974"/>
              </p:ext>
            </p:extLst>
          </p:nvPr>
        </p:nvGraphicFramePr>
        <p:xfrm>
          <a:off x="11046351" y="8455664"/>
          <a:ext cx="7650697" cy="1831024"/>
        </p:xfrm>
        <a:graphic>
          <a:graphicData uri="http://schemas.openxmlformats.org/drawingml/2006/table">
            <a:tbl>
              <a:tblPr firstRow="1" bandRow="1">
                <a:tableStyleId>{5C22544A-7EE6-4342-B048-85BDC9FD1C3A}</a:tableStyleId>
              </a:tblPr>
              <a:tblGrid>
                <a:gridCol w="2397445">
                  <a:extLst>
                    <a:ext uri="{9D8B030D-6E8A-4147-A177-3AD203B41FA5}">
                      <a16:colId xmlns:a16="http://schemas.microsoft.com/office/drawing/2014/main" val="2858605107"/>
                    </a:ext>
                  </a:extLst>
                </a:gridCol>
                <a:gridCol w="1313313">
                  <a:extLst>
                    <a:ext uri="{9D8B030D-6E8A-4147-A177-3AD203B41FA5}">
                      <a16:colId xmlns:a16="http://schemas.microsoft.com/office/drawing/2014/main" val="258195668"/>
                    </a:ext>
                  </a:extLst>
                </a:gridCol>
                <a:gridCol w="1313313">
                  <a:extLst>
                    <a:ext uri="{9D8B030D-6E8A-4147-A177-3AD203B41FA5}">
                      <a16:colId xmlns:a16="http://schemas.microsoft.com/office/drawing/2014/main" val="3024664962"/>
                    </a:ext>
                  </a:extLst>
                </a:gridCol>
                <a:gridCol w="1313313">
                  <a:extLst>
                    <a:ext uri="{9D8B030D-6E8A-4147-A177-3AD203B41FA5}">
                      <a16:colId xmlns:a16="http://schemas.microsoft.com/office/drawing/2014/main" val="1422594885"/>
                    </a:ext>
                  </a:extLst>
                </a:gridCol>
                <a:gridCol w="1313313">
                  <a:extLst>
                    <a:ext uri="{9D8B030D-6E8A-4147-A177-3AD203B41FA5}">
                      <a16:colId xmlns:a16="http://schemas.microsoft.com/office/drawing/2014/main" val="2476133065"/>
                    </a:ext>
                  </a:extLst>
                </a:gridCol>
              </a:tblGrid>
              <a:tr h="457756">
                <a:tc>
                  <a:txBody>
                    <a:bodyPr/>
                    <a:lstStyle/>
                    <a:p>
                      <a:pPr algn="ctr"/>
                      <a:endParaRPr lang="en-US" sz="2000" dirty="0"/>
                    </a:p>
                  </a:txBody>
                  <a:tcPr marL="77804" marR="77804" marT="38902" marB="38902"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solidFill>
                            <a:sysClr val="windowText" lastClr="000000"/>
                          </a:solidFill>
                        </a:rPr>
                        <a:t>SVM</a:t>
                      </a:r>
                      <a:endParaRPr lang="en-US" sz="2000" dirty="0">
                        <a:solidFill>
                          <a:sysClr val="windowText" lastClr="000000"/>
                        </a:solidFill>
                      </a:endParaRPr>
                    </a:p>
                  </a:txBody>
                  <a:tcPr marL="77804" marR="77804" marT="38902" marB="389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solidFill>
                            <a:sysClr val="windowText" lastClr="000000"/>
                          </a:solidFill>
                        </a:rPr>
                        <a:t>GBDT</a:t>
                      </a:r>
                      <a:endParaRPr lang="en-US" sz="2000" dirty="0">
                        <a:solidFill>
                          <a:sysClr val="windowText" lastClr="000000"/>
                        </a:solidFill>
                      </a:endParaRPr>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solidFill>
                            <a:sysClr val="windowText" lastClr="000000"/>
                          </a:solidFill>
                        </a:rPr>
                        <a:t>CNN</a:t>
                      </a:r>
                      <a:endParaRPr lang="en-US" sz="2000" dirty="0">
                        <a:solidFill>
                          <a:sysClr val="windowText" lastClr="000000"/>
                        </a:solidFill>
                      </a:endParaRPr>
                    </a:p>
                  </a:txBody>
                  <a:tcPr marL="77804" marR="77804" marT="38902" marB="389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solidFill>
                            <a:sysClr val="windowText" lastClr="000000"/>
                          </a:solidFill>
                        </a:rPr>
                        <a:t>Always No</a:t>
                      </a:r>
                      <a:endParaRPr lang="en-US" sz="2000" dirty="0">
                        <a:solidFill>
                          <a:sysClr val="windowText" lastClr="000000"/>
                        </a:solidFill>
                      </a:endParaRPr>
                    </a:p>
                  </a:txBody>
                  <a:tcPr marL="77804" marR="77804" marT="38902" marB="38902"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32471"/>
                  </a:ext>
                </a:extLst>
              </a:tr>
              <a:tr h="457756">
                <a:tc>
                  <a:txBody>
                    <a:bodyPr/>
                    <a:lstStyle/>
                    <a:p>
                      <a:pPr algn="ctr"/>
                      <a:r>
                        <a:rPr lang="en-CA" sz="2000" dirty="0"/>
                        <a:t>Accuracy</a:t>
                      </a:r>
                      <a:endParaRPr lang="en-US" sz="2000" dirty="0"/>
                    </a:p>
                  </a:txBody>
                  <a:tcPr marL="77804" marR="77804" marT="38902" marB="38902"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90.8%</a:t>
                      </a:r>
                      <a:endParaRPr lang="en-US" sz="2000" dirty="0"/>
                    </a:p>
                  </a:txBody>
                  <a:tcPr marL="77804" marR="77804" marT="38902" marB="389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b="1" dirty="0"/>
                        <a:t>91.4%</a:t>
                      </a:r>
                      <a:endParaRPr lang="en-US" sz="2000" b="1" dirty="0"/>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90.7%</a:t>
                      </a:r>
                      <a:endParaRPr lang="en-US" sz="2000" dirty="0"/>
                    </a:p>
                  </a:txBody>
                  <a:tcPr marL="77804" marR="77804" marT="38902" marB="389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88.7%</a:t>
                      </a:r>
                      <a:endParaRPr lang="en-US" sz="2000" dirty="0"/>
                    </a:p>
                  </a:txBody>
                  <a:tcPr marL="77804" marR="77804" marT="38902" marB="38902"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6302515"/>
                  </a:ext>
                </a:extLst>
              </a:tr>
              <a:tr h="457756">
                <a:tc>
                  <a:txBody>
                    <a:bodyPr/>
                    <a:lstStyle/>
                    <a:p>
                      <a:pPr algn="ctr"/>
                      <a:r>
                        <a:rPr lang="en-CA" sz="2000" dirty="0"/>
                        <a:t>True Positive Rate</a:t>
                      </a:r>
                      <a:endParaRPr lang="en-US" sz="2000" dirty="0"/>
                    </a:p>
                  </a:txBody>
                  <a:tcPr marL="77804" marR="77804" marT="38902" marB="38902"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b="1" dirty="0"/>
                        <a:t>67.0%</a:t>
                      </a:r>
                      <a:endParaRPr lang="en-US" sz="2000" b="1" dirty="0"/>
                    </a:p>
                  </a:txBody>
                  <a:tcPr marL="77804" marR="77804" marT="38902" marB="389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64.3%</a:t>
                      </a:r>
                      <a:endParaRPr lang="en-US" sz="2000" dirty="0"/>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61.5%</a:t>
                      </a:r>
                      <a:endParaRPr lang="en-US" sz="2000" dirty="0"/>
                    </a:p>
                  </a:txBody>
                  <a:tcPr marL="77804" marR="77804" marT="38902" marB="389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a:t>
                      </a:r>
                      <a:endParaRPr lang="en-US" sz="2000" dirty="0"/>
                    </a:p>
                  </a:txBody>
                  <a:tcPr marL="77804" marR="77804" marT="38902" marB="38902"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0547455"/>
                  </a:ext>
                </a:extLst>
              </a:tr>
              <a:tr h="457756">
                <a:tc>
                  <a:txBody>
                    <a:bodyPr/>
                    <a:lstStyle/>
                    <a:p>
                      <a:pPr algn="ctr"/>
                      <a:r>
                        <a:rPr lang="en-CA" sz="2000" dirty="0"/>
                        <a:t>True Negative Rate</a:t>
                      </a:r>
                      <a:endParaRPr lang="en-US" sz="2000" dirty="0"/>
                    </a:p>
                  </a:txBody>
                  <a:tcPr marL="77804" marR="77804" marT="38902" marB="38902"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92.4%</a:t>
                      </a:r>
                      <a:endParaRPr lang="en-US" sz="2000" dirty="0"/>
                    </a:p>
                  </a:txBody>
                  <a:tcPr marL="77804" marR="77804" marT="38902" marB="389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b="1" dirty="0"/>
                        <a:t>94.4%</a:t>
                      </a:r>
                      <a:endParaRPr lang="en-US" sz="2000" b="1" dirty="0"/>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93.7%</a:t>
                      </a:r>
                      <a:endParaRPr lang="en-US" sz="2000" dirty="0"/>
                    </a:p>
                  </a:txBody>
                  <a:tcPr marL="77804" marR="77804" marT="38902" marB="389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88.7%</a:t>
                      </a:r>
                      <a:endParaRPr lang="en-US" sz="2000" dirty="0"/>
                    </a:p>
                  </a:txBody>
                  <a:tcPr marL="77804" marR="77804" marT="38902" marB="38902"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1519767"/>
                  </a:ext>
                </a:extLst>
              </a:tr>
            </a:tbl>
          </a:graphicData>
        </a:graphic>
      </p:graphicFrame>
      <p:grpSp>
        <p:nvGrpSpPr>
          <p:cNvPr id="23" name="Group 22">
            <a:extLst>
              <a:ext uri="{FF2B5EF4-FFF2-40B4-BE49-F238E27FC236}">
                <a16:creationId xmlns:a16="http://schemas.microsoft.com/office/drawing/2014/main" id="{4CF4CB84-F017-4A24-BA88-2C9FEF9A2907}"/>
              </a:ext>
            </a:extLst>
          </p:cNvPr>
          <p:cNvGrpSpPr/>
          <p:nvPr/>
        </p:nvGrpSpPr>
        <p:grpSpPr>
          <a:xfrm>
            <a:off x="10882693" y="12193640"/>
            <a:ext cx="7978014" cy="5216975"/>
            <a:chOff x="10882693" y="12193640"/>
            <a:chExt cx="7978014" cy="5216975"/>
          </a:xfrm>
        </p:grpSpPr>
        <p:grpSp>
          <p:nvGrpSpPr>
            <p:cNvPr id="20" name="Group 19">
              <a:extLst>
                <a:ext uri="{FF2B5EF4-FFF2-40B4-BE49-F238E27FC236}">
                  <a16:creationId xmlns:a16="http://schemas.microsoft.com/office/drawing/2014/main" id="{2554B932-F820-4A24-940C-FA8BA151A29B}"/>
                </a:ext>
              </a:extLst>
            </p:cNvPr>
            <p:cNvGrpSpPr/>
            <p:nvPr/>
          </p:nvGrpSpPr>
          <p:grpSpPr>
            <a:xfrm>
              <a:off x="10882693" y="12193640"/>
              <a:ext cx="7978014" cy="4343284"/>
              <a:chOff x="10882693" y="12193640"/>
              <a:chExt cx="7978014" cy="4343284"/>
            </a:xfrm>
          </p:grpSpPr>
          <p:sp>
            <p:nvSpPr>
              <p:cNvPr id="84" name="Text Placeholder 3">
                <a:extLst>
                  <a:ext uri="{FF2B5EF4-FFF2-40B4-BE49-F238E27FC236}">
                    <a16:creationId xmlns:a16="http://schemas.microsoft.com/office/drawing/2014/main" id="{13C58814-ED06-4900-A96D-E4D39D154D5F}"/>
                  </a:ext>
                </a:extLst>
              </p:cNvPr>
              <p:cNvSpPr txBox="1">
                <a:spLocks/>
              </p:cNvSpPr>
              <p:nvPr/>
            </p:nvSpPr>
            <p:spPr>
              <a:xfrm>
                <a:off x="10882693" y="12193640"/>
                <a:ext cx="7978014"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GBDT</a:t>
                </a:r>
              </a:p>
            </p:txBody>
          </p:sp>
          <p:pic>
            <p:nvPicPr>
              <p:cNvPr id="28" name="Image 27">
                <a:extLst>
                  <a:ext uri="{FF2B5EF4-FFF2-40B4-BE49-F238E27FC236}">
                    <a16:creationId xmlns:a16="http://schemas.microsoft.com/office/drawing/2014/main" id="{14F1AB2F-A2E9-4CB8-AD6C-C364CB91B24F}"/>
                  </a:ext>
                </a:extLst>
              </p:cNvPr>
              <p:cNvPicPr>
                <a:picLocks noChangeAspect="1"/>
              </p:cNvPicPr>
              <p:nvPr/>
            </p:nvPicPr>
            <p:blipFill rotWithShape="1">
              <a:blip r:embed="rId3">
                <a:extLst>
                  <a:ext uri="{28A0092B-C50C-407E-A947-70E740481C1C}">
                    <a14:useLocalDpi xmlns:a14="http://schemas.microsoft.com/office/drawing/2010/main" val="0"/>
                  </a:ext>
                </a:extLst>
              </a:blip>
              <a:srcRect l="24980" t="7109" r="19690" b="18475"/>
              <a:stretch/>
            </p:blipFill>
            <p:spPr>
              <a:xfrm>
                <a:off x="13093838" y="12965091"/>
                <a:ext cx="3555724" cy="3571833"/>
              </a:xfrm>
              <a:prstGeom prst="rect">
                <a:avLst/>
              </a:prstGeom>
            </p:spPr>
          </p:pic>
        </p:grpSp>
        <p:grpSp>
          <p:nvGrpSpPr>
            <p:cNvPr id="19" name="Group 18">
              <a:extLst>
                <a:ext uri="{FF2B5EF4-FFF2-40B4-BE49-F238E27FC236}">
                  <a16:creationId xmlns:a16="http://schemas.microsoft.com/office/drawing/2014/main" id="{E37C98C4-E534-4AA1-BEEF-831044429E04}"/>
                </a:ext>
              </a:extLst>
            </p:cNvPr>
            <p:cNvGrpSpPr/>
            <p:nvPr/>
          </p:nvGrpSpPr>
          <p:grpSpPr>
            <a:xfrm>
              <a:off x="11976100" y="13539178"/>
              <a:ext cx="4323373" cy="3871437"/>
              <a:chOff x="11981085" y="13691578"/>
              <a:chExt cx="4323373" cy="3871437"/>
            </a:xfrm>
          </p:grpSpPr>
          <p:sp>
            <p:nvSpPr>
              <p:cNvPr id="11" name="TextBox 10">
                <a:extLst>
                  <a:ext uri="{FF2B5EF4-FFF2-40B4-BE49-F238E27FC236}">
                    <a16:creationId xmlns:a16="http://schemas.microsoft.com/office/drawing/2014/main" id="{BB129D67-14DA-4286-97E6-2A86CA7D3A26}"/>
                  </a:ext>
                </a:extLst>
              </p:cNvPr>
              <p:cNvSpPr txBox="1"/>
              <p:nvPr/>
            </p:nvSpPr>
            <p:spPr>
              <a:xfrm>
                <a:off x="12504983" y="13691578"/>
                <a:ext cx="588855" cy="485197"/>
              </a:xfrm>
              <a:prstGeom prst="rect">
                <a:avLst/>
              </a:prstGeom>
              <a:noFill/>
            </p:spPr>
            <p:txBody>
              <a:bodyPr wrap="square" rtlCol="0">
                <a:spAutoFit/>
              </a:bodyPr>
              <a:lstStyle/>
              <a:p>
                <a:pPr algn="r"/>
                <a:r>
                  <a:rPr lang="en-CA" sz="2553" dirty="0"/>
                  <a:t>No</a:t>
                </a:r>
                <a:endParaRPr lang="en-US" sz="2553" dirty="0"/>
              </a:p>
            </p:txBody>
          </p:sp>
          <p:sp>
            <p:nvSpPr>
              <p:cNvPr id="63" name="TextBox 62">
                <a:extLst>
                  <a:ext uri="{FF2B5EF4-FFF2-40B4-BE49-F238E27FC236}">
                    <a16:creationId xmlns:a16="http://schemas.microsoft.com/office/drawing/2014/main" id="{D0B60F98-FD4D-4770-B3B6-9BB577BCAF00}"/>
                  </a:ext>
                </a:extLst>
              </p:cNvPr>
              <p:cNvSpPr txBox="1"/>
              <p:nvPr/>
            </p:nvSpPr>
            <p:spPr>
              <a:xfrm>
                <a:off x="13707220" y="16685153"/>
                <a:ext cx="588855" cy="485197"/>
              </a:xfrm>
              <a:prstGeom prst="rect">
                <a:avLst/>
              </a:prstGeom>
              <a:noFill/>
            </p:spPr>
            <p:txBody>
              <a:bodyPr wrap="square" rtlCol="0">
                <a:spAutoFit/>
              </a:bodyPr>
              <a:lstStyle/>
              <a:p>
                <a:r>
                  <a:rPr lang="en-CA" sz="2553" dirty="0"/>
                  <a:t>No</a:t>
                </a:r>
                <a:endParaRPr lang="en-US" sz="2553" dirty="0"/>
              </a:p>
            </p:txBody>
          </p:sp>
          <p:sp>
            <p:nvSpPr>
              <p:cNvPr id="67" name="TextBox 66">
                <a:extLst>
                  <a:ext uri="{FF2B5EF4-FFF2-40B4-BE49-F238E27FC236}">
                    <a16:creationId xmlns:a16="http://schemas.microsoft.com/office/drawing/2014/main" id="{5CEB30EF-3920-45F1-90C1-E65090047AC8}"/>
                  </a:ext>
                </a:extLst>
              </p:cNvPr>
              <p:cNvSpPr txBox="1"/>
              <p:nvPr/>
            </p:nvSpPr>
            <p:spPr>
              <a:xfrm>
                <a:off x="12311777" y="15458214"/>
                <a:ext cx="786170" cy="485197"/>
              </a:xfrm>
              <a:prstGeom prst="rect">
                <a:avLst/>
              </a:prstGeom>
              <a:noFill/>
            </p:spPr>
            <p:txBody>
              <a:bodyPr wrap="square" rtlCol="0">
                <a:spAutoFit/>
              </a:bodyPr>
              <a:lstStyle/>
              <a:p>
                <a:pPr algn="r"/>
                <a:r>
                  <a:rPr lang="en-CA" sz="2553" dirty="0"/>
                  <a:t>Yes</a:t>
                </a:r>
                <a:endParaRPr lang="en-US" sz="2553" dirty="0"/>
              </a:p>
            </p:txBody>
          </p:sp>
          <p:sp>
            <p:nvSpPr>
              <p:cNvPr id="74" name="TextBox 73">
                <a:extLst>
                  <a:ext uri="{FF2B5EF4-FFF2-40B4-BE49-F238E27FC236}">
                    <a16:creationId xmlns:a16="http://schemas.microsoft.com/office/drawing/2014/main" id="{EDB75D26-F67B-4F45-BDC1-CA3F74688F41}"/>
                  </a:ext>
                </a:extLst>
              </p:cNvPr>
              <p:cNvSpPr txBox="1"/>
              <p:nvPr/>
            </p:nvSpPr>
            <p:spPr>
              <a:xfrm>
                <a:off x="15503954" y="16683775"/>
                <a:ext cx="800504" cy="485197"/>
              </a:xfrm>
              <a:prstGeom prst="rect">
                <a:avLst/>
              </a:prstGeom>
              <a:noFill/>
            </p:spPr>
            <p:txBody>
              <a:bodyPr wrap="square" rtlCol="0">
                <a:spAutoFit/>
              </a:bodyPr>
              <a:lstStyle/>
              <a:p>
                <a:r>
                  <a:rPr lang="en-CA" sz="2553" dirty="0"/>
                  <a:t>Yes</a:t>
                </a:r>
                <a:endParaRPr lang="en-US" sz="2553" dirty="0"/>
              </a:p>
            </p:txBody>
          </p:sp>
          <p:sp>
            <p:nvSpPr>
              <p:cNvPr id="78" name="TextBox 77">
                <a:extLst>
                  <a:ext uri="{FF2B5EF4-FFF2-40B4-BE49-F238E27FC236}">
                    <a16:creationId xmlns:a16="http://schemas.microsoft.com/office/drawing/2014/main" id="{5CC3E2EC-67B3-46F4-B281-FE7B9AF51A41}"/>
                  </a:ext>
                </a:extLst>
              </p:cNvPr>
              <p:cNvSpPr txBox="1"/>
              <p:nvPr/>
            </p:nvSpPr>
            <p:spPr>
              <a:xfrm>
                <a:off x="11981085" y="14161680"/>
                <a:ext cx="577530" cy="1456349"/>
              </a:xfrm>
              <a:prstGeom prst="rect">
                <a:avLst/>
              </a:prstGeom>
              <a:noFill/>
            </p:spPr>
            <p:txBody>
              <a:bodyPr vert="vert270" wrap="square" rtlCol="0">
                <a:spAutoFit/>
              </a:bodyPr>
              <a:lstStyle/>
              <a:p>
                <a:pPr algn="ctr"/>
                <a:r>
                  <a:rPr lang="en-CA" sz="2553" dirty="0"/>
                  <a:t>True Label</a:t>
                </a:r>
                <a:endParaRPr lang="en-US" sz="2553" dirty="0"/>
              </a:p>
            </p:txBody>
          </p:sp>
          <p:sp>
            <p:nvSpPr>
              <p:cNvPr id="79" name="TextBox 78">
                <a:extLst>
                  <a:ext uri="{FF2B5EF4-FFF2-40B4-BE49-F238E27FC236}">
                    <a16:creationId xmlns:a16="http://schemas.microsoft.com/office/drawing/2014/main" id="{49EC30C4-3E5A-42A9-A04C-4AB884060C49}"/>
                  </a:ext>
                </a:extLst>
              </p:cNvPr>
              <p:cNvSpPr txBox="1"/>
              <p:nvPr/>
            </p:nvSpPr>
            <p:spPr>
              <a:xfrm>
                <a:off x="13744437" y="17077818"/>
                <a:ext cx="2254527" cy="485197"/>
              </a:xfrm>
              <a:prstGeom prst="rect">
                <a:avLst/>
              </a:prstGeom>
              <a:noFill/>
            </p:spPr>
            <p:txBody>
              <a:bodyPr wrap="square" rtlCol="0">
                <a:spAutoFit/>
              </a:bodyPr>
              <a:lstStyle/>
              <a:p>
                <a:pPr algn="ctr"/>
                <a:r>
                  <a:rPr lang="en-CA" sz="2553" dirty="0"/>
                  <a:t>Predicted Label</a:t>
                </a:r>
                <a:endParaRPr lang="en-US" sz="2553" dirty="0"/>
              </a:p>
            </p:txBody>
          </p:sp>
        </p:grpSp>
      </p:grpSp>
      <p:graphicFrame>
        <p:nvGraphicFramePr>
          <p:cNvPr id="107" name="Table 106">
            <a:extLst>
              <a:ext uri="{FF2B5EF4-FFF2-40B4-BE49-F238E27FC236}">
                <a16:creationId xmlns:a16="http://schemas.microsoft.com/office/drawing/2014/main" id="{64C7167B-4CEF-450B-93B9-70B4EB591BC3}"/>
              </a:ext>
            </a:extLst>
          </p:cNvPr>
          <p:cNvGraphicFramePr>
            <a:graphicFrameLocks noGrp="1"/>
          </p:cNvGraphicFramePr>
          <p:nvPr>
            <p:extLst>
              <p:ext uri="{D42A27DB-BD31-4B8C-83A1-F6EECF244321}">
                <p14:modId xmlns:p14="http://schemas.microsoft.com/office/powerpoint/2010/main" val="1773445577"/>
              </p:ext>
            </p:extLst>
          </p:nvPr>
        </p:nvGraphicFramePr>
        <p:xfrm>
          <a:off x="20926951" y="8424745"/>
          <a:ext cx="7650700" cy="1605471"/>
        </p:xfrm>
        <a:graphic>
          <a:graphicData uri="http://schemas.openxmlformats.org/drawingml/2006/table">
            <a:tbl>
              <a:tblPr firstRow="1" bandRow="1">
                <a:tableStyleId>{5C22544A-7EE6-4342-B048-85BDC9FD1C3A}</a:tableStyleId>
              </a:tblPr>
              <a:tblGrid>
                <a:gridCol w="1709060">
                  <a:extLst>
                    <a:ext uri="{9D8B030D-6E8A-4147-A177-3AD203B41FA5}">
                      <a16:colId xmlns:a16="http://schemas.microsoft.com/office/drawing/2014/main" val="2858605107"/>
                    </a:ext>
                  </a:extLst>
                </a:gridCol>
                <a:gridCol w="1188328">
                  <a:extLst>
                    <a:ext uri="{9D8B030D-6E8A-4147-A177-3AD203B41FA5}">
                      <a16:colId xmlns:a16="http://schemas.microsoft.com/office/drawing/2014/main" val="258195668"/>
                    </a:ext>
                  </a:extLst>
                </a:gridCol>
                <a:gridCol w="1188328">
                  <a:extLst>
                    <a:ext uri="{9D8B030D-6E8A-4147-A177-3AD203B41FA5}">
                      <a16:colId xmlns:a16="http://schemas.microsoft.com/office/drawing/2014/main" val="3170654178"/>
                    </a:ext>
                  </a:extLst>
                </a:gridCol>
                <a:gridCol w="1188328">
                  <a:extLst>
                    <a:ext uri="{9D8B030D-6E8A-4147-A177-3AD203B41FA5}">
                      <a16:colId xmlns:a16="http://schemas.microsoft.com/office/drawing/2014/main" val="3024664962"/>
                    </a:ext>
                  </a:extLst>
                </a:gridCol>
                <a:gridCol w="1188328">
                  <a:extLst>
                    <a:ext uri="{9D8B030D-6E8A-4147-A177-3AD203B41FA5}">
                      <a16:colId xmlns:a16="http://schemas.microsoft.com/office/drawing/2014/main" val="1422594885"/>
                    </a:ext>
                  </a:extLst>
                </a:gridCol>
                <a:gridCol w="1188328">
                  <a:extLst>
                    <a:ext uri="{9D8B030D-6E8A-4147-A177-3AD203B41FA5}">
                      <a16:colId xmlns:a16="http://schemas.microsoft.com/office/drawing/2014/main" val="2476133065"/>
                    </a:ext>
                  </a:extLst>
                </a:gridCol>
              </a:tblGrid>
              <a:tr h="389018">
                <a:tc rowSpan="2">
                  <a:txBody>
                    <a:bodyPr/>
                    <a:lstStyle/>
                    <a:p>
                      <a:pPr algn="ctr"/>
                      <a:endParaRPr lang="en-US" sz="2000" dirty="0"/>
                    </a:p>
                  </a:txBody>
                  <a:tcPr marL="77804" marR="77804" marT="38902" marB="38902"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CA" sz="2000" dirty="0">
                          <a:solidFill>
                            <a:sysClr val="windowText" lastClr="000000"/>
                          </a:solidFill>
                        </a:rPr>
                        <a:t>SVM</a:t>
                      </a:r>
                      <a:endParaRPr lang="en-US" sz="2000" dirty="0">
                        <a:solidFill>
                          <a:sysClr val="windowText" lastClr="000000"/>
                        </a:solidFill>
                      </a:endParaRPr>
                    </a:p>
                  </a:txBody>
                  <a:tcPr marL="77804" marR="77804" marT="38902" marB="389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CA" sz="2000" dirty="0">
                          <a:solidFill>
                            <a:sysClr val="windowText" lastClr="000000"/>
                          </a:solidFill>
                        </a:rPr>
                        <a:t>GBDT</a:t>
                      </a:r>
                      <a:endParaRPr lang="en-US" sz="2000" dirty="0">
                        <a:solidFill>
                          <a:sysClr val="windowText" lastClr="000000"/>
                        </a:solidFill>
                      </a:endParaRPr>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CA" sz="2000" dirty="0">
                          <a:solidFill>
                            <a:sysClr val="windowText" lastClr="000000"/>
                          </a:solidFill>
                        </a:rPr>
                        <a:t>CNN</a:t>
                      </a:r>
                      <a:endParaRPr lang="en-US" sz="2000" dirty="0">
                        <a:solidFill>
                          <a:sysClr val="windowText" lastClr="000000"/>
                        </a:solidFill>
                      </a:endParaRPr>
                    </a:p>
                  </a:txBody>
                  <a:tcPr marL="77804" marR="77804" marT="38902" marB="389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CA" sz="2000" dirty="0">
                          <a:solidFill>
                            <a:sysClr val="windowText" lastClr="000000"/>
                          </a:solidFill>
                        </a:rPr>
                        <a:t>Random</a:t>
                      </a:r>
                      <a:endParaRPr lang="en-US" sz="2000" dirty="0">
                        <a:solidFill>
                          <a:sysClr val="windowText" lastClr="000000"/>
                        </a:solidFill>
                      </a:endParaRPr>
                    </a:p>
                  </a:txBody>
                  <a:tcPr marL="77804" marR="77804" marT="38902" marB="38902"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32471"/>
                  </a:ext>
                </a:extLst>
              </a:tr>
              <a:tr h="389018">
                <a:tc vMerge="1">
                  <a:txBody>
                    <a:bodyPr/>
                    <a:lstStyle/>
                    <a:p>
                      <a:endParaRPr lang="en-US"/>
                    </a:p>
                  </a:txBody>
                  <a:tcPr/>
                </a:tc>
                <a:tc>
                  <a:txBody>
                    <a:bodyPr/>
                    <a:lstStyle/>
                    <a:p>
                      <a:pPr algn="ctr"/>
                      <a:r>
                        <a:rPr lang="en-CA" sz="2000" dirty="0">
                          <a:solidFill>
                            <a:sysClr val="windowText" lastClr="000000"/>
                          </a:solidFill>
                        </a:rPr>
                        <a:t>1 vs 1</a:t>
                      </a:r>
                      <a:endParaRPr lang="en-US" sz="2000" dirty="0">
                        <a:solidFill>
                          <a:sysClr val="windowText" lastClr="000000"/>
                        </a:solidFill>
                      </a:endParaRPr>
                    </a:p>
                  </a:txBody>
                  <a:tcPr marL="77804" marR="77804" marT="38902" marB="389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solidFill>
                            <a:sysClr val="windowText" lastClr="000000"/>
                          </a:solidFill>
                        </a:rPr>
                        <a:t>1 vs All</a:t>
                      </a:r>
                      <a:endParaRPr lang="en-US" sz="2000" dirty="0">
                        <a:solidFill>
                          <a:sysClr val="windowText" lastClr="000000"/>
                        </a:solidFill>
                      </a:endParaRPr>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949598042"/>
                  </a:ext>
                </a:extLst>
              </a:tr>
              <a:tr h="827435">
                <a:tc>
                  <a:txBody>
                    <a:bodyPr/>
                    <a:lstStyle/>
                    <a:p>
                      <a:pPr algn="ctr"/>
                      <a:r>
                        <a:rPr lang="en-CA" sz="2000" dirty="0"/>
                        <a:t>Accuracy</a:t>
                      </a:r>
                      <a:endParaRPr lang="en-US" sz="2000" dirty="0"/>
                    </a:p>
                  </a:txBody>
                  <a:tcPr marL="77804" marR="77804" marT="38902" marB="38902"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49.1%</a:t>
                      </a:r>
                      <a:endParaRPr lang="en-US" sz="2000" dirty="0"/>
                    </a:p>
                  </a:txBody>
                  <a:tcPr marL="77804" marR="77804" marT="38902" marB="38902"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b="0" dirty="0"/>
                        <a:t>33.6%</a:t>
                      </a:r>
                      <a:endParaRPr lang="en-US" sz="2000" b="0" dirty="0"/>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b="0" dirty="0"/>
                        <a:t>47.8%</a:t>
                      </a:r>
                      <a:endParaRPr lang="en-US" sz="2000" b="0" dirty="0"/>
                    </a:p>
                  </a:txBody>
                  <a:tcPr marL="77804" marR="77804" marT="38902" marB="38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b="1" dirty="0"/>
                        <a:t>88.2%</a:t>
                      </a:r>
                      <a:endParaRPr lang="en-US" sz="2000" b="1" dirty="0"/>
                    </a:p>
                  </a:txBody>
                  <a:tcPr marL="77804" marR="77804" marT="38902" marB="38902"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2000" dirty="0"/>
                        <a:t>10.0%</a:t>
                      </a:r>
                      <a:endParaRPr lang="en-US" sz="2000" dirty="0"/>
                    </a:p>
                  </a:txBody>
                  <a:tcPr marL="77804" marR="77804" marT="38902" marB="38902"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6302515"/>
                  </a:ext>
                </a:extLst>
              </a:tr>
            </a:tbl>
          </a:graphicData>
        </a:graphic>
      </p:graphicFrame>
      <p:pic>
        <p:nvPicPr>
          <p:cNvPr id="33" name="Image 32">
            <a:extLst>
              <a:ext uri="{FF2B5EF4-FFF2-40B4-BE49-F238E27FC236}">
                <a16:creationId xmlns:a16="http://schemas.microsoft.com/office/drawing/2014/main" id="{09F41FD4-CFA4-4FEF-913D-FBC181983EE6}"/>
              </a:ext>
            </a:extLst>
          </p:cNvPr>
          <p:cNvPicPr>
            <a:picLocks noChangeAspect="1"/>
          </p:cNvPicPr>
          <p:nvPr/>
        </p:nvPicPr>
        <p:blipFill rotWithShape="1">
          <a:blip r:embed="rId4">
            <a:extLst>
              <a:ext uri="{28A0092B-C50C-407E-A947-70E740481C1C}">
                <a14:useLocalDpi xmlns:a14="http://schemas.microsoft.com/office/drawing/2010/main" val="0"/>
              </a:ext>
            </a:extLst>
          </a:blip>
          <a:srcRect l="25079" t="7368" r="19718" b="18477"/>
          <a:stretch/>
        </p:blipFill>
        <p:spPr>
          <a:xfrm>
            <a:off x="13095373" y="18766598"/>
            <a:ext cx="3552654" cy="3564298"/>
          </a:xfrm>
          <a:prstGeom prst="rect">
            <a:avLst/>
          </a:prstGeom>
        </p:spPr>
      </p:pic>
      <p:grpSp>
        <p:nvGrpSpPr>
          <p:cNvPr id="169" name="Group 168">
            <a:extLst>
              <a:ext uri="{FF2B5EF4-FFF2-40B4-BE49-F238E27FC236}">
                <a16:creationId xmlns:a16="http://schemas.microsoft.com/office/drawing/2014/main" id="{28E5E742-A2C0-4E2A-AF05-36296441DFB3}"/>
              </a:ext>
            </a:extLst>
          </p:cNvPr>
          <p:cNvGrpSpPr/>
          <p:nvPr/>
        </p:nvGrpSpPr>
        <p:grpSpPr>
          <a:xfrm>
            <a:off x="11976100" y="19333595"/>
            <a:ext cx="4323373" cy="3871437"/>
            <a:chOff x="11981085" y="13691578"/>
            <a:chExt cx="4323373" cy="3871437"/>
          </a:xfrm>
        </p:grpSpPr>
        <p:sp>
          <p:nvSpPr>
            <p:cNvPr id="170" name="TextBox 169">
              <a:extLst>
                <a:ext uri="{FF2B5EF4-FFF2-40B4-BE49-F238E27FC236}">
                  <a16:creationId xmlns:a16="http://schemas.microsoft.com/office/drawing/2014/main" id="{4932FBB0-71DF-4020-B034-6585847A8CB7}"/>
                </a:ext>
              </a:extLst>
            </p:cNvPr>
            <p:cNvSpPr txBox="1"/>
            <p:nvPr/>
          </p:nvSpPr>
          <p:spPr>
            <a:xfrm>
              <a:off x="12504983" y="13691578"/>
              <a:ext cx="588855" cy="485197"/>
            </a:xfrm>
            <a:prstGeom prst="rect">
              <a:avLst/>
            </a:prstGeom>
            <a:noFill/>
          </p:spPr>
          <p:txBody>
            <a:bodyPr wrap="square" rtlCol="0">
              <a:spAutoFit/>
            </a:bodyPr>
            <a:lstStyle/>
            <a:p>
              <a:pPr algn="r"/>
              <a:r>
                <a:rPr lang="en-CA" sz="2553" dirty="0"/>
                <a:t>No</a:t>
              </a:r>
              <a:endParaRPr lang="en-US" sz="2553" dirty="0"/>
            </a:p>
          </p:txBody>
        </p:sp>
        <p:sp>
          <p:nvSpPr>
            <p:cNvPr id="171" name="TextBox 170">
              <a:extLst>
                <a:ext uri="{FF2B5EF4-FFF2-40B4-BE49-F238E27FC236}">
                  <a16:creationId xmlns:a16="http://schemas.microsoft.com/office/drawing/2014/main" id="{40FB0C50-0FF3-4F1A-8B86-0CAAE6A57FCE}"/>
                </a:ext>
              </a:extLst>
            </p:cNvPr>
            <p:cNvSpPr txBox="1"/>
            <p:nvPr/>
          </p:nvSpPr>
          <p:spPr>
            <a:xfrm>
              <a:off x="13707220" y="16685153"/>
              <a:ext cx="588855" cy="485197"/>
            </a:xfrm>
            <a:prstGeom prst="rect">
              <a:avLst/>
            </a:prstGeom>
            <a:noFill/>
          </p:spPr>
          <p:txBody>
            <a:bodyPr wrap="square" rtlCol="0">
              <a:spAutoFit/>
            </a:bodyPr>
            <a:lstStyle/>
            <a:p>
              <a:r>
                <a:rPr lang="en-CA" sz="2553" dirty="0"/>
                <a:t>No</a:t>
              </a:r>
              <a:endParaRPr lang="en-US" sz="2553" dirty="0"/>
            </a:p>
          </p:txBody>
        </p:sp>
        <p:sp>
          <p:nvSpPr>
            <p:cNvPr id="172" name="TextBox 171">
              <a:extLst>
                <a:ext uri="{FF2B5EF4-FFF2-40B4-BE49-F238E27FC236}">
                  <a16:creationId xmlns:a16="http://schemas.microsoft.com/office/drawing/2014/main" id="{9BD33D8E-0446-48E2-959A-08F57C7DC7C8}"/>
                </a:ext>
              </a:extLst>
            </p:cNvPr>
            <p:cNvSpPr txBox="1"/>
            <p:nvPr/>
          </p:nvSpPr>
          <p:spPr>
            <a:xfrm>
              <a:off x="12311777" y="15458214"/>
              <a:ext cx="786170" cy="485197"/>
            </a:xfrm>
            <a:prstGeom prst="rect">
              <a:avLst/>
            </a:prstGeom>
            <a:noFill/>
          </p:spPr>
          <p:txBody>
            <a:bodyPr wrap="square" rtlCol="0">
              <a:spAutoFit/>
            </a:bodyPr>
            <a:lstStyle/>
            <a:p>
              <a:pPr algn="r"/>
              <a:r>
                <a:rPr lang="en-CA" sz="2553" dirty="0"/>
                <a:t>Yes</a:t>
              </a:r>
              <a:endParaRPr lang="en-US" sz="2553" dirty="0"/>
            </a:p>
          </p:txBody>
        </p:sp>
        <p:sp>
          <p:nvSpPr>
            <p:cNvPr id="173" name="TextBox 172">
              <a:extLst>
                <a:ext uri="{FF2B5EF4-FFF2-40B4-BE49-F238E27FC236}">
                  <a16:creationId xmlns:a16="http://schemas.microsoft.com/office/drawing/2014/main" id="{5108729B-914A-4987-811D-61640A422872}"/>
                </a:ext>
              </a:extLst>
            </p:cNvPr>
            <p:cNvSpPr txBox="1"/>
            <p:nvPr/>
          </p:nvSpPr>
          <p:spPr>
            <a:xfrm>
              <a:off x="15503954" y="16683775"/>
              <a:ext cx="800504" cy="485197"/>
            </a:xfrm>
            <a:prstGeom prst="rect">
              <a:avLst/>
            </a:prstGeom>
            <a:noFill/>
          </p:spPr>
          <p:txBody>
            <a:bodyPr wrap="square" rtlCol="0">
              <a:spAutoFit/>
            </a:bodyPr>
            <a:lstStyle/>
            <a:p>
              <a:r>
                <a:rPr lang="en-CA" sz="2553" dirty="0"/>
                <a:t>Yes</a:t>
              </a:r>
              <a:endParaRPr lang="en-US" sz="2553" dirty="0"/>
            </a:p>
          </p:txBody>
        </p:sp>
        <p:sp>
          <p:nvSpPr>
            <p:cNvPr id="174" name="TextBox 173">
              <a:extLst>
                <a:ext uri="{FF2B5EF4-FFF2-40B4-BE49-F238E27FC236}">
                  <a16:creationId xmlns:a16="http://schemas.microsoft.com/office/drawing/2014/main" id="{BDF39341-D503-4D41-98B9-8D9870877831}"/>
                </a:ext>
              </a:extLst>
            </p:cNvPr>
            <p:cNvSpPr txBox="1"/>
            <p:nvPr/>
          </p:nvSpPr>
          <p:spPr>
            <a:xfrm>
              <a:off x="11981085" y="14161680"/>
              <a:ext cx="577530" cy="1456349"/>
            </a:xfrm>
            <a:prstGeom prst="rect">
              <a:avLst/>
            </a:prstGeom>
            <a:noFill/>
          </p:spPr>
          <p:txBody>
            <a:bodyPr vert="vert270" wrap="square" rtlCol="0">
              <a:spAutoFit/>
            </a:bodyPr>
            <a:lstStyle/>
            <a:p>
              <a:pPr algn="ctr"/>
              <a:r>
                <a:rPr lang="en-CA" sz="2553" dirty="0"/>
                <a:t>True Label</a:t>
              </a:r>
              <a:endParaRPr lang="en-US" sz="2553" dirty="0"/>
            </a:p>
          </p:txBody>
        </p:sp>
        <p:sp>
          <p:nvSpPr>
            <p:cNvPr id="175" name="TextBox 174">
              <a:extLst>
                <a:ext uri="{FF2B5EF4-FFF2-40B4-BE49-F238E27FC236}">
                  <a16:creationId xmlns:a16="http://schemas.microsoft.com/office/drawing/2014/main" id="{FDA79928-A65A-408D-8878-723AF4124B83}"/>
                </a:ext>
              </a:extLst>
            </p:cNvPr>
            <p:cNvSpPr txBox="1"/>
            <p:nvPr/>
          </p:nvSpPr>
          <p:spPr>
            <a:xfrm>
              <a:off x="13744437" y="17077818"/>
              <a:ext cx="2254527" cy="485197"/>
            </a:xfrm>
            <a:prstGeom prst="rect">
              <a:avLst/>
            </a:prstGeom>
            <a:noFill/>
          </p:spPr>
          <p:txBody>
            <a:bodyPr wrap="square" rtlCol="0">
              <a:spAutoFit/>
            </a:bodyPr>
            <a:lstStyle/>
            <a:p>
              <a:pPr algn="ctr"/>
              <a:r>
                <a:rPr lang="en-CA" sz="2553" dirty="0"/>
                <a:t>Predicted Label</a:t>
              </a:r>
              <a:endParaRPr lang="en-US" sz="2553" dirty="0"/>
            </a:p>
          </p:txBody>
        </p:sp>
      </p:grpSp>
      <p:sp>
        <p:nvSpPr>
          <p:cNvPr id="176" name="Text Placeholder 3">
            <a:extLst>
              <a:ext uri="{FF2B5EF4-FFF2-40B4-BE49-F238E27FC236}">
                <a16:creationId xmlns:a16="http://schemas.microsoft.com/office/drawing/2014/main" id="{958A4C2B-1EBF-43FB-8882-8F6BDF231CA7}"/>
              </a:ext>
            </a:extLst>
          </p:cNvPr>
          <p:cNvSpPr txBox="1">
            <a:spLocks/>
          </p:cNvSpPr>
          <p:nvPr/>
        </p:nvSpPr>
        <p:spPr>
          <a:xfrm>
            <a:off x="10882693" y="17949003"/>
            <a:ext cx="7978014"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CA" sz="3148" u="none" dirty="0"/>
              <a:t>C</a:t>
            </a:r>
            <a:r>
              <a:rPr lang="en-US" sz="3148" u="none" dirty="0"/>
              <a:t>NN</a:t>
            </a:r>
          </a:p>
        </p:txBody>
      </p:sp>
      <p:grpSp>
        <p:nvGrpSpPr>
          <p:cNvPr id="34" name="Group 33">
            <a:extLst>
              <a:ext uri="{FF2B5EF4-FFF2-40B4-BE49-F238E27FC236}">
                <a16:creationId xmlns:a16="http://schemas.microsoft.com/office/drawing/2014/main" id="{545BB5DA-E4F5-4786-BEB1-A2F574D71BFB}"/>
              </a:ext>
            </a:extLst>
          </p:cNvPr>
          <p:cNvGrpSpPr/>
          <p:nvPr/>
        </p:nvGrpSpPr>
        <p:grpSpPr>
          <a:xfrm>
            <a:off x="10882693" y="24314832"/>
            <a:ext cx="7978014" cy="5397323"/>
            <a:chOff x="10882693" y="24314832"/>
            <a:chExt cx="7978014" cy="5397323"/>
          </a:xfrm>
        </p:grpSpPr>
        <p:sp>
          <p:nvSpPr>
            <p:cNvPr id="177" name="Text Placeholder 3">
              <a:extLst>
                <a:ext uri="{FF2B5EF4-FFF2-40B4-BE49-F238E27FC236}">
                  <a16:creationId xmlns:a16="http://schemas.microsoft.com/office/drawing/2014/main" id="{C5229F2E-CF46-40E8-AE56-A98A683A8011}"/>
                </a:ext>
              </a:extLst>
            </p:cNvPr>
            <p:cNvSpPr txBox="1">
              <a:spLocks/>
            </p:cNvSpPr>
            <p:nvPr/>
          </p:nvSpPr>
          <p:spPr>
            <a:xfrm>
              <a:off x="10882693" y="24314832"/>
              <a:ext cx="7978014"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SVM</a:t>
              </a:r>
            </a:p>
          </p:txBody>
        </p:sp>
        <p:grpSp>
          <p:nvGrpSpPr>
            <p:cNvPr id="32" name="Group 31">
              <a:extLst>
                <a:ext uri="{FF2B5EF4-FFF2-40B4-BE49-F238E27FC236}">
                  <a16:creationId xmlns:a16="http://schemas.microsoft.com/office/drawing/2014/main" id="{8E5DE26E-0BAC-4706-AF46-D462230BC169}"/>
                </a:ext>
              </a:extLst>
            </p:cNvPr>
            <p:cNvGrpSpPr/>
            <p:nvPr/>
          </p:nvGrpSpPr>
          <p:grpSpPr>
            <a:xfrm>
              <a:off x="11976100" y="25251994"/>
              <a:ext cx="4671927" cy="4460161"/>
              <a:chOff x="11976100" y="25785394"/>
              <a:chExt cx="4671927" cy="4460161"/>
            </a:xfrm>
          </p:grpSpPr>
          <p:pic>
            <p:nvPicPr>
              <p:cNvPr id="38" name="Image 37">
                <a:extLst>
                  <a:ext uri="{FF2B5EF4-FFF2-40B4-BE49-F238E27FC236}">
                    <a16:creationId xmlns:a16="http://schemas.microsoft.com/office/drawing/2014/main" id="{43B0B31F-7902-4B67-AA68-2C7D98832D60}"/>
                  </a:ext>
                </a:extLst>
              </p:cNvPr>
              <p:cNvPicPr>
                <a:picLocks noChangeAspect="1"/>
              </p:cNvPicPr>
              <p:nvPr/>
            </p:nvPicPr>
            <p:blipFill rotWithShape="1">
              <a:blip r:embed="rId5">
                <a:extLst>
                  <a:ext uri="{28A0092B-C50C-407E-A947-70E740481C1C}">
                    <a14:useLocalDpi xmlns:a14="http://schemas.microsoft.com/office/drawing/2010/main" val="0"/>
                  </a:ext>
                </a:extLst>
              </a:blip>
              <a:srcRect l="25053" t="7348" r="19764" b="18387"/>
              <a:stretch/>
            </p:blipFill>
            <p:spPr>
              <a:xfrm>
                <a:off x="13095373" y="25785394"/>
                <a:ext cx="3552654" cy="3570841"/>
              </a:xfrm>
              <a:prstGeom prst="rect">
                <a:avLst/>
              </a:prstGeom>
            </p:spPr>
          </p:pic>
          <p:grpSp>
            <p:nvGrpSpPr>
              <p:cNvPr id="184" name="Group 183">
                <a:extLst>
                  <a:ext uri="{FF2B5EF4-FFF2-40B4-BE49-F238E27FC236}">
                    <a16:creationId xmlns:a16="http://schemas.microsoft.com/office/drawing/2014/main" id="{600F77F6-CB05-4461-AD8F-47E420DA05CA}"/>
                  </a:ext>
                </a:extLst>
              </p:cNvPr>
              <p:cNvGrpSpPr/>
              <p:nvPr/>
            </p:nvGrpSpPr>
            <p:grpSpPr>
              <a:xfrm>
                <a:off x="11976100" y="26374118"/>
                <a:ext cx="4323373" cy="3871437"/>
                <a:chOff x="11981085" y="13691578"/>
                <a:chExt cx="4323373" cy="3871437"/>
              </a:xfrm>
            </p:grpSpPr>
            <p:sp>
              <p:nvSpPr>
                <p:cNvPr id="185" name="TextBox 184">
                  <a:extLst>
                    <a:ext uri="{FF2B5EF4-FFF2-40B4-BE49-F238E27FC236}">
                      <a16:creationId xmlns:a16="http://schemas.microsoft.com/office/drawing/2014/main" id="{3A93E79C-1E25-473B-A4C3-E8CA1A353A1D}"/>
                    </a:ext>
                  </a:extLst>
                </p:cNvPr>
                <p:cNvSpPr txBox="1"/>
                <p:nvPr/>
              </p:nvSpPr>
              <p:spPr>
                <a:xfrm>
                  <a:off x="12504983" y="13691578"/>
                  <a:ext cx="588855" cy="485197"/>
                </a:xfrm>
                <a:prstGeom prst="rect">
                  <a:avLst/>
                </a:prstGeom>
                <a:noFill/>
              </p:spPr>
              <p:txBody>
                <a:bodyPr wrap="square" rtlCol="0">
                  <a:spAutoFit/>
                </a:bodyPr>
                <a:lstStyle/>
                <a:p>
                  <a:pPr algn="r"/>
                  <a:r>
                    <a:rPr lang="en-CA" sz="2553" dirty="0"/>
                    <a:t>No</a:t>
                  </a:r>
                  <a:endParaRPr lang="en-US" sz="2553" dirty="0"/>
                </a:p>
              </p:txBody>
            </p:sp>
            <p:sp>
              <p:nvSpPr>
                <p:cNvPr id="186" name="TextBox 185">
                  <a:extLst>
                    <a:ext uri="{FF2B5EF4-FFF2-40B4-BE49-F238E27FC236}">
                      <a16:creationId xmlns:a16="http://schemas.microsoft.com/office/drawing/2014/main" id="{2A9B7B3B-767D-4BD1-AC15-C9B460FA0FA7}"/>
                    </a:ext>
                  </a:extLst>
                </p:cNvPr>
                <p:cNvSpPr txBox="1"/>
                <p:nvPr/>
              </p:nvSpPr>
              <p:spPr>
                <a:xfrm>
                  <a:off x="13707220" y="16685153"/>
                  <a:ext cx="588855" cy="485197"/>
                </a:xfrm>
                <a:prstGeom prst="rect">
                  <a:avLst/>
                </a:prstGeom>
                <a:noFill/>
              </p:spPr>
              <p:txBody>
                <a:bodyPr wrap="square" rtlCol="0">
                  <a:spAutoFit/>
                </a:bodyPr>
                <a:lstStyle/>
                <a:p>
                  <a:r>
                    <a:rPr lang="en-CA" sz="2553" dirty="0"/>
                    <a:t>No</a:t>
                  </a:r>
                  <a:endParaRPr lang="en-US" sz="2553" dirty="0"/>
                </a:p>
              </p:txBody>
            </p:sp>
            <p:sp>
              <p:nvSpPr>
                <p:cNvPr id="187" name="TextBox 186">
                  <a:extLst>
                    <a:ext uri="{FF2B5EF4-FFF2-40B4-BE49-F238E27FC236}">
                      <a16:creationId xmlns:a16="http://schemas.microsoft.com/office/drawing/2014/main" id="{4A50AFB1-7A6F-4C48-B9CB-F444C2500D62}"/>
                    </a:ext>
                  </a:extLst>
                </p:cNvPr>
                <p:cNvSpPr txBox="1"/>
                <p:nvPr/>
              </p:nvSpPr>
              <p:spPr>
                <a:xfrm>
                  <a:off x="12311777" y="15458214"/>
                  <a:ext cx="786170" cy="485197"/>
                </a:xfrm>
                <a:prstGeom prst="rect">
                  <a:avLst/>
                </a:prstGeom>
                <a:noFill/>
              </p:spPr>
              <p:txBody>
                <a:bodyPr wrap="square" rtlCol="0">
                  <a:spAutoFit/>
                </a:bodyPr>
                <a:lstStyle/>
                <a:p>
                  <a:pPr algn="r"/>
                  <a:r>
                    <a:rPr lang="en-CA" sz="2553" dirty="0"/>
                    <a:t>Yes</a:t>
                  </a:r>
                  <a:endParaRPr lang="en-US" sz="2553" dirty="0"/>
                </a:p>
              </p:txBody>
            </p:sp>
            <p:sp>
              <p:nvSpPr>
                <p:cNvPr id="212" name="TextBox 211">
                  <a:extLst>
                    <a:ext uri="{FF2B5EF4-FFF2-40B4-BE49-F238E27FC236}">
                      <a16:creationId xmlns:a16="http://schemas.microsoft.com/office/drawing/2014/main" id="{7181F716-932E-42A0-BE5A-1BEEF0C82556}"/>
                    </a:ext>
                  </a:extLst>
                </p:cNvPr>
                <p:cNvSpPr txBox="1"/>
                <p:nvPr/>
              </p:nvSpPr>
              <p:spPr>
                <a:xfrm>
                  <a:off x="15503954" y="16683775"/>
                  <a:ext cx="800504" cy="485197"/>
                </a:xfrm>
                <a:prstGeom prst="rect">
                  <a:avLst/>
                </a:prstGeom>
                <a:noFill/>
              </p:spPr>
              <p:txBody>
                <a:bodyPr wrap="square" rtlCol="0">
                  <a:spAutoFit/>
                </a:bodyPr>
                <a:lstStyle/>
                <a:p>
                  <a:r>
                    <a:rPr lang="en-CA" sz="2553" dirty="0"/>
                    <a:t>Yes</a:t>
                  </a:r>
                  <a:endParaRPr lang="en-US" sz="2553" dirty="0"/>
                </a:p>
              </p:txBody>
            </p:sp>
            <p:sp>
              <p:nvSpPr>
                <p:cNvPr id="216" name="TextBox 215">
                  <a:extLst>
                    <a:ext uri="{FF2B5EF4-FFF2-40B4-BE49-F238E27FC236}">
                      <a16:creationId xmlns:a16="http://schemas.microsoft.com/office/drawing/2014/main" id="{468AF530-F304-4675-AB70-662CDC37F877}"/>
                    </a:ext>
                  </a:extLst>
                </p:cNvPr>
                <p:cNvSpPr txBox="1"/>
                <p:nvPr/>
              </p:nvSpPr>
              <p:spPr>
                <a:xfrm>
                  <a:off x="11981085" y="14161680"/>
                  <a:ext cx="577530" cy="1456349"/>
                </a:xfrm>
                <a:prstGeom prst="rect">
                  <a:avLst/>
                </a:prstGeom>
                <a:noFill/>
              </p:spPr>
              <p:txBody>
                <a:bodyPr vert="vert270" wrap="square" rtlCol="0">
                  <a:spAutoFit/>
                </a:bodyPr>
                <a:lstStyle/>
                <a:p>
                  <a:pPr algn="ctr"/>
                  <a:r>
                    <a:rPr lang="en-CA" sz="2553" dirty="0"/>
                    <a:t>True Label</a:t>
                  </a:r>
                  <a:endParaRPr lang="en-US" sz="2553" dirty="0"/>
                </a:p>
              </p:txBody>
            </p:sp>
            <p:sp>
              <p:nvSpPr>
                <p:cNvPr id="217" name="TextBox 216">
                  <a:extLst>
                    <a:ext uri="{FF2B5EF4-FFF2-40B4-BE49-F238E27FC236}">
                      <a16:creationId xmlns:a16="http://schemas.microsoft.com/office/drawing/2014/main" id="{01760FD4-B943-4CA6-ACD3-32A95692005D}"/>
                    </a:ext>
                  </a:extLst>
                </p:cNvPr>
                <p:cNvSpPr txBox="1"/>
                <p:nvPr/>
              </p:nvSpPr>
              <p:spPr>
                <a:xfrm>
                  <a:off x="13744437" y="17077818"/>
                  <a:ext cx="2254527" cy="485197"/>
                </a:xfrm>
                <a:prstGeom prst="rect">
                  <a:avLst/>
                </a:prstGeom>
                <a:noFill/>
              </p:spPr>
              <p:txBody>
                <a:bodyPr wrap="square" rtlCol="0">
                  <a:spAutoFit/>
                </a:bodyPr>
                <a:lstStyle/>
                <a:p>
                  <a:pPr algn="ctr"/>
                  <a:r>
                    <a:rPr lang="en-CA" sz="2553" dirty="0"/>
                    <a:t>Predicted Label</a:t>
                  </a:r>
                  <a:endParaRPr lang="en-US" sz="2553" dirty="0"/>
                </a:p>
              </p:txBody>
            </p:sp>
          </p:grpSp>
        </p:grpSp>
      </p:grpSp>
      <p:sp>
        <p:nvSpPr>
          <p:cNvPr id="36" name="Text Placeholder 35">
            <a:extLst>
              <a:ext uri="{FF2B5EF4-FFF2-40B4-BE49-F238E27FC236}">
                <a16:creationId xmlns:a16="http://schemas.microsoft.com/office/drawing/2014/main" id="{6ED77953-166E-46A7-9489-9ACF0A944425}"/>
              </a:ext>
            </a:extLst>
          </p:cNvPr>
          <p:cNvSpPr>
            <a:spLocks noGrp="1"/>
          </p:cNvSpPr>
          <p:nvPr>
            <p:ph type="body" sz="quarter" idx="24"/>
          </p:nvPr>
        </p:nvSpPr>
        <p:spPr>
          <a:xfrm>
            <a:off x="20208737" y="6819900"/>
            <a:ext cx="9075043" cy="669086"/>
          </a:xfrm>
        </p:spPr>
        <p:txBody>
          <a:bodyPr/>
          <a:lstStyle/>
          <a:p>
            <a:r>
              <a:rPr lang="en-CA" dirty="0"/>
              <a:t>CIFAR-10 Results</a:t>
            </a:r>
            <a:endParaRPr lang="en-US" dirty="0"/>
          </a:p>
        </p:txBody>
      </p:sp>
      <p:sp>
        <p:nvSpPr>
          <p:cNvPr id="39" name="Text Placeholder 38">
            <a:extLst>
              <a:ext uri="{FF2B5EF4-FFF2-40B4-BE49-F238E27FC236}">
                <a16:creationId xmlns:a16="http://schemas.microsoft.com/office/drawing/2014/main" id="{0D7B45F8-301D-475C-90AA-0AFD9745B9BF}"/>
              </a:ext>
            </a:extLst>
          </p:cNvPr>
          <p:cNvSpPr>
            <a:spLocks noGrp="1"/>
          </p:cNvSpPr>
          <p:nvPr>
            <p:ph type="body" sz="quarter" idx="11"/>
          </p:nvPr>
        </p:nvSpPr>
        <p:spPr>
          <a:xfrm>
            <a:off x="459762" y="6819900"/>
            <a:ext cx="9066449" cy="669086"/>
          </a:xfrm>
        </p:spPr>
        <p:txBody>
          <a:bodyPr/>
          <a:lstStyle/>
          <a:p>
            <a:r>
              <a:rPr lang="en-CA" dirty="0"/>
              <a:t>Abstract</a:t>
            </a:r>
            <a:endParaRPr lang="en-US" dirty="0"/>
          </a:p>
        </p:txBody>
      </p:sp>
      <p:grpSp>
        <p:nvGrpSpPr>
          <p:cNvPr id="53" name="Group 52">
            <a:extLst>
              <a:ext uri="{FF2B5EF4-FFF2-40B4-BE49-F238E27FC236}">
                <a16:creationId xmlns:a16="http://schemas.microsoft.com/office/drawing/2014/main" id="{E9285DC4-AE67-4113-85B5-60F5D50476BB}"/>
              </a:ext>
            </a:extLst>
          </p:cNvPr>
          <p:cNvGrpSpPr/>
          <p:nvPr/>
        </p:nvGrpSpPr>
        <p:grpSpPr>
          <a:xfrm>
            <a:off x="20763294" y="11545829"/>
            <a:ext cx="7978014" cy="5551468"/>
            <a:chOff x="20763294" y="11545829"/>
            <a:chExt cx="7978014" cy="5551468"/>
          </a:xfrm>
        </p:grpSpPr>
        <p:grpSp>
          <p:nvGrpSpPr>
            <p:cNvPr id="51" name="Group 50">
              <a:extLst>
                <a:ext uri="{FF2B5EF4-FFF2-40B4-BE49-F238E27FC236}">
                  <a16:creationId xmlns:a16="http://schemas.microsoft.com/office/drawing/2014/main" id="{03F927DE-D5A9-4E80-8709-7C80F053F09C}"/>
                </a:ext>
              </a:extLst>
            </p:cNvPr>
            <p:cNvGrpSpPr/>
            <p:nvPr/>
          </p:nvGrpSpPr>
          <p:grpSpPr>
            <a:xfrm>
              <a:off x="21590000" y="12257767"/>
              <a:ext cx="4998541" cy="4839530"/>
              <a:chOff x="21590000" y="12185197"/>
              <a:chExt cx="4998541" cy="4839530"/>
            </a:xfrm>
          </p:grpSpPr>
          <p:pic>
            <p:nvPicPr>
              <p:cNvPr id="42" name="Image 41">
                <a:extLst>
                  <a:ext uri="{FF2B5EF4-FFF2-40B4-BE49-F238E27FC236}">
                    <a16:creationId xmlns:a16="http://schemas.microsoft.com/office/drawing/2014/main" id="{5637E55D-A47A-4B10-ABDE-FC741516E6E7}"/>
                  </a:ext>
                </a:extLst>
              </p:cNvPr>
              <p:cNvPicPr>
                <a:picLocks noChangeAspect="1"/>
              </p:cNvPicPr>
              <p:nvPr/>
            </p:nvPicPr>
            <p:blipFill rotWithShape="1">
              <a:blip r:embed="rId6">
                <a:extLst>
                  <a:ext uri="{28A0092B-C50C-407E-A947-70E740481C1C}">
                    <a14:useLocalDpi xmlns:a14="http://schemas.microsoft.com/office/drawing/2010/main" val="0"/>
                  </a:ext>
                </a:extLst>
              </a:blip>
              <a:srcRect l="23339" t="7332" r="20036" b="16714"/>
              <a:stretch/>
            </p:blipFill>
            <p:spPr>
              <a:xfrm>
                <a:off x="22932830" y="12207412"/>
                <a:ext cx="3638942" cy="3645655"/>
              </a:xfrm>
              <a:prstGeom prst="rect">
                <a:avLst/>
              </a:prstGeom>
            </p:spPr>
          </p:pic>
          <p:grpSp>
            <p:nvGrpSpPr>
              <p:cNvPr id="40" name="Group 39">
                <a:extLst>
                  <a:ext uri="{FF2B5EF4-FFF2-40B4-BE49-F238E27FC236}">
                    <a16:creationId xmlns:a16="http://schemas.microsoft.com/office/drawing/2014/main" id="{36AD45FD-B99D-4A2F-8051-C2CBEB165EBF}"/>
                  </a:ext>
                </a:extLst>
              </p:cNvPr>
              <p:cNvGrpSpPr/>
              <p:nvPr/>
            </p:nvGrpSpPr>
            <p:grpSpPr>
              <a:xfrm>
                <a:off x="21590000" y="12185197"/>
                <a:ext cx="4998541" cy="4839530"/>
                <a:chOff x="21597710" y="12318547"/>
                <a:chExt cx="4998541" cy="4839530"/>
              </a:xfrm>
            </p:grpSpPr>
            <p:sp>
              <p:nvSpPr>
                <p:cNvPr id="122" name="TextBox 121">
                  <a:extLst>
                    <a:ext uri="{FF2B5EF4-FFF2-40B4-BE49-F238E27FC236}">
                      <a16:creationId xmlns:a16="http://schemas.microsoft.com/office/drawing/2014/main" id="{56C2A89D-3F6F-40DC-9004-85B05CDABF2E}"/>
                    </a:ext>
                  </a:extLst>
                </p:cNvPr>
                <p:cNvSpPr txBox="1"/>
                <p:nvPr/>
              </p:nvSpPr>
              <p:spPr>
                <a:xfrm>
                  <a:off x="21933992" y="12318547"/>
                  <a:ext cx="1008847" cy="354071"/>
                </a:xfrm>
                <a:prstGeom prst="rect">
                  <a:avLst/>
                </a:prstGeom>
                <a:noFill/>
              </p:spPr>
              <p:txBody>
                <a:bodyPr wrap="square" rtlCol="0">
                  <a:spAutoFit/>
                </a:bodyPr>
                <a:lstStyle/>
                <a:p>
                  <a:pPr algn="r"/>
                  <a:r>
                    <a:rPr lang="en-CA" sz="1701" dirty="0"/>
                    <a:t>Airplane</a:t>
                  </a:r>
                  <a:endParaRPr lang="en-US" sz="1701" dirty="0"/>
                </a:p>
              </p:txBody>
            </p:sp>
            <p:sp>
              <p:nvSpPr>
                <p:cNvPr id="112" name="TextBox 111">
                  <a:extLst>
                    <a:ext uri="{FF2B5EF4-FFF2-40B4-BE49-F238E27FC236}">
                      <a16:creationId xmlns:a16="http://schemas.microsoft.com/office/drawing/2014/main" id="{F287CB62-F62B-4086-B31A-BFE74342185D}"/>
                    </a:ext>
                  </a:extLst>
                </p:cNvPr>
                <p:cNvSpPr txBox="1"/>
                <p:nvPr/>
              </p:nvSpPr>
              <p:spPr>
                <a:xfrm>
                  <a:off x="21662124" y="13422709"/>
                  <a:ext cx="577530" cy="1456348"/>
                </a:xfrm>
                <a:prstGeom prst="rect">
                  <a:avLst/>
                </a:prstGeom>
                <a:noFill/>
              </p:spPr>
              <p:txBody>
                <a:bodyPr vert="vert270" wrap="square" rtlCol="0">
                  <a:spAutoFit/>
                </a:bodyPr>
                <a:lstStyle/>
                <a:p>
                  <a:pPr algn="ctr"/>
                  <a:r>
                    <a:rPr lang="en-CA" sz="2553" dirty="0"/>
                    <a:t>True Label</a:t>
                  </a:r>
                  <a:endParaRPr lang="en-US" sz="2553" dirty="0"/>
                </a:p>
              </p:txBody>
            </p:sp>
            <p:sp>
              <p:nvSpPr>
                <p:cNvPr id="114" name="TextBox 113">
                  <a:extLst>
                    <a:ext uri="{FF2B5EF4-FFF2-40B4-BE49-F238E27FC236}">
                      <a16:creationId xmlns:a16="http://schemas.microsoft.com/office/drawing/2014/main" id="{19BB10DF-23F9-4F06-8AF2-65008F9B36C3}"/>
                    </a:ext>
                  </a:extLst>
                </p:cNvPr>
                <p:cNvSpPr txBox="1"/>
                <p:nvPr/>
              </p:nvSpPr>
              <p:spPr>
                <a:xfrm>
                  <a:off x="23625037" y="16592377"/>
                  <a:ext cx="2254527" cy="485197"/>
                </a:xfrm>
                <a:prstGeom prst="rect">
                  <a:avLst/>
                </a:prstGeom>
                <a:noFill/>
              </p:spPr>
              <p:txBody>
                <a:bodyPr wrap="square" rtlCol="0">
                  <a:spAutoFit/>
                </a:bodyPr>
                <a:lstStyle/>
                <a:p>
                  <a:pPr algn="ctr"/>
                  <a:r>
                    <a:rPr lang="en-CA" sz="2553" dirty="0"/>
                    <a:t>Predicted Label</a:t>
                  </a:r>
                  <a:endParaRPr lang="en-US" sz="2553" dirty="0"/>
                </a:p>
              </p:txBody>
            </p:sp>
            <p:sp>
              <p:nvSpPr>
                <p:cNvPr id="123" name="TextBox 122">
                  <a:extLst>
                    <a:ext uri="{FF2B5EF4-FFF2-40B4-BE49-F238E27FC236}">
                      <a16:creationId xmlns:a16="http://schemas.microsoft.com/office/drawing/2014/main" id="{BFA34AF0-2E2F-4516-A1DD-D17F686B571C}"/>
                    </a:ext>
                  </a:extLst>
                </p:cNvPr>
                <p:cNvSpPr txBox="1"/>
                <p:nvPr/>
              </p:nvSpPr>
              <p:spPr>
                <a:xfrm>
                  <a:off x="21597710" y="12688866"/>
                  <a:ext cx="1345129" cy="354071"/>
                </a:xfrm>
                <a:prstGeom prst="rect">
                  <a:avLst/>
                </a:prstGeom>
                <a:noFill/>
              </p:spPr>
              <p:txBody>
                <a:bodyPr wrap="square" rtlCol="0">
                  <a:spAutoFit/>
                </a:bodyPr>
                <a:lstStyle/>
                <a:p>
                  <a:pPr algn="r"/>
                  <a:r>
                    <a:rPr lang="en-CA" sz="1701" dirty="0"/>
                    <a:t>Automobile</a:t>
                  </a:r>
                  <a:endParaRPr lang="en-US" sz="1701" dirty="0"/>
                </a:p>
              </p:txBody>
            </p:sp>
            <p:sp>
              <p:nvSpPr>
                <p:cNvPr id="124" name="TextBox 123">
                  <a:extLst>
                    <a:ext uri="{FF2B5EF4-FFF2-40B4-BE49-F238E27FC236}">
                      <a16:creationId xmlns:a16="http://schemas.microsoft.com/office/drawing/2014/main" id="{EB1794A6-E660-4B14-8447-53242FAFC377}"/>
                    </a:ext>
                  </a:extLst>
                </p:cNvPr>
                <p:cNvSpPr txBox="1"/>
                <p:nvPr/>
              </p:nvSpPr>
              <p:spPr>
                <a:xfrm>
                  <a:off x="21597710" y="13053479"/>
                  <a:ext cx="1345129" cy="354071"/>
                </a:xfrm>
                <a:prstGeom prst="rect">
                  <a:avLst/>
                </a:prstGeom>
                <a:noFill/>
              </p:spPr>
              <p:txBody>
                <a:bodyPr wrap="square" rtlCol="0">
                  <a:spAutoFit/>
                </a:bodyPr>
                <a:lstStyle/>
                <a:p>
                  <a:pPr algn="r"/>
                  <a:r>
                    <a:rPr lang="en-CA" sz="1701" dirty="0"/>
                    <a:t>Bird</a:t>
                  </a:r>
                  <a:endParaRPr lang="en-US" sz="1701" dirty="0"/>
                </a:p>
              </p:txBody>
            </p:sp>
            <p:sp>
              <p:nvSpPr>
                <p:cNvPr id="125" name="TextBox 124">
                  <a:extLst>
                    <a:ext uri="{FF2B5EF4-FFF2-40B4-BE49-F238E27FC236}">
                      <a16:creationId xmlns:a16="http://schemas.microsoft.com/office/drawing/2014/main" id="{B3B62217-783B-4EC3-9DFC-B987CC53D4FC}"/>
                    </a:ext>
                  </a:extLst>
                </p:cNvPr>
                <p:cNvSpPr txBox="1"/>
                <p:nvPr/>
              </p:nvSpPr>
              <p:spPr>
                <a:xfrm>
                  <a:off x="21597710" y="13431057"/>
                  <a:ext cx="1345129" cy="354071"/>
                </a:xfrm>
                <a:prstGeom prst="rect">
                  <a:avLst/>
                </a:prstGeom>
                <a:noFill/>
              </p:spPr>
              <p:txBody>
                <a:bodyPr wrap="square" rtlCol="0">
                  <a:spAutoFit/>
                </a:bodyPr>
                <a:lstStyle/>
                <a:p>
                  <a:pPr algn="r"/>
                  <a:r>
                    <a:rPr lang="en-CA" sz="1701" dirty="0"/>
                    <a:t>Cat</a:t>
                  </a:r>
                  <a:endParaRPr lang="en-US" sz="1701" dirty="0"/>
                </a:p>
              </p:txBody>
            </p:sp>
            <p:sp>
              <p:nvSpPr>
                <p:cNvPr id="126" name="TextBox 125">
                  <a:extLst>
                    <a:ext uri="{FF2B5EF4-FFF2-40B4-BE49-F238E27FC236}">
                      <a16:creationId xmlns:a16="http://schemas.microsoft.com/office/drawing/2014/main" id="{284AA138-B989-44E2-97DA-4FA3C7BCB242}"/>
                    </a:ext>
                  </a:extLst>
                </p:cNvPr>
                <p:cNvSpPr txBox="1"/>
                <p:nvPr/>
              </p:nvSpPr>
              <p:spPr>
                <a:xfrm>
                  <a:off x="21597710" y="13777619"/>
                  <a:ext cx="1345129" cy="354071"/>
                </a:xfrm>
                <a:prstGeom prst="rect">
                  <a:avLst/>
                </a:prstGeom>
                <a:noFill/>
              </p:spPr>
              <p:txBody>
                <a:bodyPr wrap="square" rtlCol="0">
                  <a:spAutoFit/>
                </a:bodyPr>
                <a:lstStyle/>
                <a:p>
                  <a:pPr algn="r"/>
                  <a:r>
                    <a:rPr lang="en-CA" sz="1701" dirty="0"/>
                    <a:t>Deer</a:t>
                  </a:r>
                  <a:endParaRPr lang="en-US" sz="1701" dirty="0"/>
                </a:p>
              </p:txBody>
            </p:sp>
            <p:sp>
              <p:nvSpPr>
                <p:cNvPr id="127" name="TextBox 126">
                  <a:extLst>
                    <a:ext uri="{FF2B5EF4-FFF2-40B4-BE49-F238E27FC236}">
                      <a16:creationId xmlns:a16="http://schemas.microsoft.com/office/drawing/2014/main" id="{34B6CD8D-C355-440E-9EB1-0529BD06449B}"/>
                    </a:ext>
                  </a:extLst>
                </p:cNvPr>
                <p:cNvSpPr txBox="1"/>
                <p:nvPr/>
              </p:nvSpPr>
              <p:spPr>
                <a:xfrm>
                  <a:off x="22121400" y="14146707"/>
                  <a:ext cx="821439" cy="354071"/>
                </a:xfrm>
                <a:prstGeom prst="rect">
                  <a:avLst/>
                </a:prstGeom>
                <a:noFill/>
              </p:spPr>
              <p:txBody>
                <a:bodyPr wrap="square" rtlCol="0">
                  <a:spAutoFit/>
                </a:bodyPr>
                <a:lstStyle/>
                <a:p>
                  <a:pPr algn="r"/>
                  <a:r>
                    <a:rPr lang="en-CA" sz="1701" dirty="0"/>
                    <a:t>Dog</a:t>
                  </a:r>
                  <a:endParaRPr lang="en-US" sz="1701" dirty="0"/>
                </a:p>
              </p:txBody>
            </p:sp>
            <p:sp>
              <p:nvSpPr>
                <p:cNvPr id="128" name="TextBox 127">
                  <a:extLst>
                    <a:ext uri="{FF2B5EF4-FFF2-40B4-BE49-F238E27FC236}">
                      <a16:creationId xmlns:a16="http://schemas.microsoft.com/office/drawing/2014/main" id="{AC3431AB-6BF5-4BDB-A837-EF9B7A54F6A1}"/>
                    </a:ext>
                  </a:extLst>
                </p:cNvPr>
                <p:cNvSpPr txBox="1"/>
                <p:nvPr/>
              </p:nvSpPr>
              <p:spPr>
                <a:xfrm>
                  <a:off x="21597710" y="14513977"/>
                  <a:ext cx="1345129" cy="354071"/>
                </a:xfrm>
                <a:prstGeom prst="rect">
                  <a:avLst/>
                </a:prstGeom>
                <a:noFill/>
              </p:spPr>
              <p:txBody>
                <a:bodyPr wrap="square" rtlCol="0">
                  <a:spAutoFit/>
                </a:bodyPr>
                <a:lstStyle/>
                <a:p>
                  <a:pPr algn="r"/>
                  <a:r>
                    <a:rPr lang="en-CA" sz="1701" dirty="0"/>
                    <a:t>Frog</a:t>
                  </a:r>
                  <a:endParaRPr lang="en-US" sz="1701" dirty="0"/>
                </a:p>
              </p:txBody>
            </p:sp>
            <p:sp>
              <p:nvSpPr>
                <p:cNvPr id="129" name="TextBox 128">
                  <a:extLst>
                    <a:ext uri="{FF2B5EF4-FFF2-40B4-BE49-F238E27FC236}">
                      <a16:creationId xmlns:a16="http://schemas.microsoft.com/office/drawing/2014/main" id="{6E180BAB-F521-4B32-AA0E-2A683AD179FA}"/>
                    </a:ext>
                  </a:extLst>
                </p:cNvPr>
                <p:cNvSpPr txBox="1"/>
                <p:nvPr/>
              </p:nvSpPr>
              <p:spPr>
                <a:xfrm>
                  <a:off x="21597710" y="14883040"/>
                  <a:ext cx="1345129" cy="354071"/>
                </a:xfrm>
                <a:prstGeom prst="rect">
                  <a:avLst/>
                </a:prstGeom>
                <a:noFill/>
              </p:spPr>
              <p:txBody>
                <a:bodyPr wrap="square" rtlCol="0">
                  <a:spAutoFit/>
                </a:bodyPr>
                <a:lstStyle/>
                <a:p>
                  <a:pPr algn="r"/>
                  <a:r>
                    <a:rPr lang="en-CA" sz="1701" dirty="0"/>
                    <a:t>Horse</a:t>
                  </a:r>
                  <a:endParaRPr lang="en-US" sz="1701" dirty="0"/>
                </a:p>
              </p:txBody>
            </p:sp>
            <p:sp>
              <p:nvSpPr>
                <p:cNvPr id="130" name="TextBox 129">
                  <a:extLst>
                    <a:ext uri="{FF2B5EF4-FFF2-40B4-BE49-F238E27FC236}">
                      <a16:creationId xmlns:a16="http://schemas.microsoft.com/office/drawing/2014/main" id="{950D688C-52D6-487E-A982-2711730F3933}"/>
                    </a:ext>
                  </a:extLst>
                </p:cNvPr>
                <p:cNvSpPr txBox="1"/>
                <p:nvPr/>
              </p:nvSpPr>
              <p:spPr>
                <a:xfrm>
                  <a:off x="21597710" y="15238752"/>
                  <a:ext cx="1345129" cy="354071"/>
                </a:xfrm>
                <a:prstGeom prst="rect">
                  <a:avLst/>
                </a:prstGeom>
                <a:noFill/>
              </p:spPr>
              <p:txBody>
                <a:bodyPr wrap="square" rtlCol="0">
                  <a:spAutoFit/>
                </a:bodyPr>
                <a:lstStyle/>
                <a:p>
                  <a:pPr algn="r"/>
                  <a:r>
                    <a:rPr lang="en-CA" sz="1701" dirty="0"/>
                    <a:t>Ship</a:t>
                  </a:r>
                  <a:endParaRPr lang="en-US" sz="1701" dirty="0"/>
                </a:p>
              </p:txBody>
            </p:sp>
            <p:sp>
              <p:nvSpPr>
                <p:cNvPr id="131" name="TextBox 130">
                  <a:extLst>
                    <a:ext uri="{FF2B5EF4-FFF2-40B4-BE49-F238E27FC236}">
                      <a16:creationId xmlns:a16="http://schemas.microsoft.com/office/drawing/2014/main" id="{6CF8EBF5-B7C7-49A7-B8F1-2FFB1CD6DB52}"/>
                    </a:ext>
                  </a:extLst>
                </p:cNvPr>
                <p:cNvSpPr txBox="1"/>
                <p:nvPr/>
              </p:nvSpPr>
              <p:spPr>
                <a:xfrm>
                  <a:off x="21597710" y="15598216"/>
                  <a:ext cx="1345129" cy="354071"/>
                </a:xfrm>
                <a:prstGeom prst="rect">
                  <a:avLst/>
                </a:prstGeom>
                <a:noFill/>
              </p:spPr>
              <p:txBody>
                <a:bodyPr wrap="square" rtlCol="0">
                  <a:spAutoFit/>
                </a:bodyPr>
                <a:lstStyle/>
                <a:p>
                  <a:pPr algn="r"/>
                  <a:r>
                    <a:rPr lang="en-CA" sz="1701" dirty="0"/>
                    <a:t>Truck</a:t>
                  </a:r>
                  <a:endParaRPr lang="en-US" sz="1701" dirty="0"/>
                </a:p>
              </p:txBody>
            </p:sp>
            <p:sp>
              <p:nvSpPr>
                <p:cNvPr id="132" name="TextBox 131">
                  <a:extLst>
                    <a:ext uri="{FF2B5EF4-FFF2-40B4-BE49-F238E27FC236}">
                      <a16:creationId xmlns:a16="http://schemas.microsoft.com/office/drawing/2014/main" id="{4A0B86BC-A63E-4580-A590-04E35EEB401E}"/>
                    </a:ext>
                  </a:extLst>
                </p:cNvPr>
                <p:cNvSpPr txBox="1"/>
                <p:nvPr/>
              </p:nvSpPr>
              <p:spPr>
                <a:xfrm>
                  <a:off x="22889255" y="15980147"/>
                  <a:ext cx="446404" cy="1094654"/>
                </a:xfrm>
                <a:prstGeom prst="rect">
                  <a:avLst/>
                </a:prstGeom>
                <a:noFill/>
              </p:spPr>
              <p:txBody>
                <a:bodyPr vert="vert270" wrap="square" rtlCol="0" anchor="ctr" anchorCtr="0">
                  <a:spAutoFit/>
                </a:bodyPr>
                <a:lstStyle/>
                <a:p>
                  <a:pPr algn="r"/>
                  <a:r>
                    <a:rPr lang="en-CA" sz="1701" dirty="0"/>
                    <a:t>Airplane</a:t>
                  </a:r>
                  <a:endParaRPr lang="en-US" sz="1701" dirty="0"/>
                </a:p>
              </p:txBody>
            </p:sp>
            <p:sp>
              <p:nvSpPr>
                <p:cNvPr id="133" name="TextBox 132">
                  <a:extLst>
                    <a:ext uri="{FF2B5EF4-FFF2-40B4-BE49-F238E27FC236}">
                      <a16:creationId xmlns:a16="http://schemas.microsoft.com/office/drawing/2014/main" id="{EBCC9091-40F9-46C8-9243-ACE2365A00CD}"/>
                    </a:ext>
                  </a:extLst>
                </p:cNvPr>
                <p:cNvSpPr txBox="1"/>
                <p:nvPr/>
              </p:nvSpPr>
              <p:spPr>
                <a:xfrm>
                  <a:off x="23248902" y="15980147"/>
                  <a:ext cx="446404" cy="1177930"/>
                </a:xfrm>
                <a:prstGeom prst="rect">
                  <a:avLst/>
                </a:prstGeom>
                <a:noFill/>
              </p:spPr>
              <p:txBody>
                <a:bodyPr vert="vert270" wrap="square" rtlCol="0" anchor="ctr" anchorCtr="0">
                  <a:spAutoFit/>
                </a:bodyPr>
                <a:lstStyle/>
                <a:p>
                  <a:pPr algn="r"/>
                  <a:r>
                    <a:rPr lang="en-CA" sz="1701" dirty="0"/>
                    <a:t>Automobile</a:t>
                  </a:r>
                  <a:endParaRPr lang="en-US" sz="1701" dirty="0"/>
                </a:p>
              </p:txBody>
            </p:sp>
            <p:sp>
              <p:nvSpPr>
                <p:cNvPr id="134" name="TextBox 133">
                  <a:extLst>
                    <a:ext uri="{FF2B5EF4-FFF2-40B4-BE49-F238E27FC236}">
                      <a16:creationId xmlns:a16="http://schemas.microsoft.com/office/drawing/2014/main" id="{E2013136-E39A-4DCE-8A52-852409CBD7F7}"/>
                    </a:ext>
                  </a:extLst>
                </p:cNvPr>
                <p:cNvSpPr txBox="1"/>
                <p:nvPr/>
              </p:nvSpPr>
              <p:spPr>
                <a:xfrm>
                  <a:off x="23630679" y="15980147"/>
                  <a:ext cx="446404" cy="1094654"/>
                </a:xfrm>
                <a:prstGeom prst="rect">
                  <a:avLst/>
                </a:prstGeom>
                <a:noFill/>
              </p:spPr>
              <p:txBody>
                <a:bodyPr vert="vert270" wrap="square" rtlCol="0" anchor="ctr" anchorCtr="0">
                  <a:spAutoFit/>
                </a:bodyPr>
                <a:lstStyle/>
                <a:p>
                  <a:pPr algn="r"/>
                  <a:r>
                    <a:rPr lang="en-CA" sz="1701" dirty="0"/>
                    <a:t>Bird</a:t>
                  </a:r>
                  <a:endParaRPr lang="en-US" sz="1701" dirty="0"/>
                </a:p>
              </p:txBody>
            </p:sp>
            <p:sp>
              <p:nvSpPr>
                <p:cNvPr id="135" name="TextBox 134">
                  <a:extLst>
                    <a:ext uri="{FF2B5EF4-FFF2-40B4-BE49-F238E27FC236}">
                      <a16:creationId xmlns:a16="http://schemas.microsoft.com/office/drawing/2014/main" id="{1E362BEE-6CA9-4FAC-95FA-B6555B2BAEEC}"/>
                    </a:ext>
                  </a:extLst>
                </p:cNvPr>
                <p:cNvSpPr txBox="1"/>
                <p:nvPr/>
              </p:nvSpPr>
              <p:spPr>
                <a:xfrm>
                  <a:off x="23986860" y="15980147"/>
                  <a:ext cx="446404" cy="511993"/>
                </a:xfrm>
                <a:prstGeom prst="rect">
                  <a:avLst/>
                </a:prstGeom>
                <a:noFill/>
              </p:spPr>
              <p:txBody>
                <a:bodyPr vert="vert270" wrap="square" rtlCol="0" anchor="ctr" anchorCtr="0">
                  <a:spAutoFit/>
                </a:bodyPr>
                <a:lstStyle/>
                <a:p>
                  <a:pPr algn="r"/>
                  <a:r>
                    <a:rPr lang="en-CA" sz="1701" dirty="0"/>
                    <a:t>Cat</a:t>
                  </a:r>
                  <a:endParaRPr lang="en-US" sz="1701" dirty="0"/>
                </a:p>
              </p:txBody>
            </p:sp>
            <p:sp>
              <p:nvSpPr>
                <p:cNvPr id="136" name="TextBox 135">
                  <a:extLst>
                    <a:ext uri="{FF2B5EF4-FFF2-40B4-BE49-F238E27FC236}">
                      <a16:creationId xmlns:a16="http://schemas.microsoft.com/office/drawing/2014/main" id="{61C3CDBA-A41B-4DE2-A7E5-38BB255D6209}"/>
                    </a:ext>
                  </a:extLst>
                </p:cNvPr>
                <p:cNvSpPr txBox="1"/>
                <p:nvPr/>
              </p:nvSpPr>
              <p:spPr>
                <a:xfrm>
                  <a:off x="24355670" y="15980147"/>
                  <a:ext cx="446404" cy="706964"/>
                </a:xfrm>
                <a:prstGeom prst="rect">
                  <a:avLst/>
                </a:prstGeom>
                <a:noFill/>
              </p:spPr>
              <p:txBody>
                <a:bodyPr vert="vert270" wrap="square" rtlCol="0" anchor="ctr" anchorCtr="0">
                  <a:spAutoFit/>
                </a:bodyPr>
                <a:lstStyle/>
                <a:p>
                  <a:pPr algn="r"/>
                  <a:r>
                    <a:rPr lang="en-CA" sz="1701" dirty="0"/>
                    <a:t>Deer</a:t>
                  </a:r>
                  <a:endParaRPr lang="en-US" sz="1701" dirty="0"/>
                </a:p>
              </p:txBody>
            </p:sp>
            <p:sp>
              <p:nvSpPr>
                <p:cNvPr id="137" name="TextBox 136">
                  <a:extLst>
                    <a:ext uri="{FF2B5EF4-FFF2-40B4-BE49-F238E27FC236}">
                      <a16:creationId xmlns:a16="http://schemas.microsoft.com/office/drawing/2014/main" id="{471B1771-6CFE-4E4F-B28A-991CBD9388B6}"/>
                    </a:ext>
                  </a:extLst>
                </p:cNvPr>
                <p:cNvSpPr txBox="1"/>
                <p:nvPr/>
              </p:nvSpPr>
              <p:spPr>
                <a:xfrm>
                  <a:off x="24711850" y="15980147"/>
                  <a:ext cx="446404" cy="1094654"/>
                </a:xfrm>
                <a:prstGeom prst="rect">
                  <a:avLst/>
                </a:prstGeom>
                <a:noFill/>
              </p:spPr>
              <p:txBody>
                <a:bodyPr vert="vert270" wrap="square" rtlCol="0" anchor="ctr" anchorCtr="0">
                  <a:spAutoFit/>
                </a:bodyPr>
                <a:lstStyle/>
                <a:p>
                  <a:pPr algn="r"/>
                  <a:r>
                    <a:rPr lang="en-CA" sz="1701" dirty="0"/>
                    <a:t>Dog</a:t>
                  </a:r>
                  <a:endParaRPr lang="en-US" sz="1701" dirty="0"/>
                </a:p>
              </p:txBody>
            </p:sp>
            <p:sp>
              <p:nvSpPr>
                <p:cNvPr id="138" name="TextBox 137">
                  <a:extLst>
                    <a:ext uri="{FF2B5EF4-FFF2-40B4-BE49-F238E27FC236}">
                      <a16:creationId xmlns:a16="http://schemas.microsoft.com/office/drawing/2014/main" id="{51C13755-2EDF-4185-9327-D5BB24AE055F}"/>
                    </a:ext>
                  </a:extLst>
                </p:cNvPr>
                <p:cNvSpPr txBox="1"/>
                <p:nvPr/>
              </p:nvSpPr>
              <p:spPr>
                <a:xfrm>
                  <a:off x="25081145" y="15980147"/>
                  <a:ext cx="446404" cy="1094654"/>
                </a:xfrm>
                <a:prstGeom prst="rect">
                  <a:avLst/>
                </a:prstGeom>
                <a:noFill/>
              </p:spPr>
              <p:txBody>
                <a:bodyPr vert="vert270" wrap="square" rtlCol="0" anchor="ctr" anchorCtr="0">
                  <a:spAutoFit/>
                </a:bodyPr>
                <a:lstStyle/>
                <a:p>
                  <a:pPr algn="r"/>
                  <a:r>
                    <a:rPr lang="en-CA" sz="1701" dirty="0"/>
                    <a:t>Frog</a:t>
                  </a:r>
                  <a:endParaRPr lang="en-US" sz="1701" dirty="0"/>
                </a:p>
              </p:txBody>
            </p:sp>
            <p:sp>
              <p:nvSpPr>
                <p:cNvPr id="139" name="TextBox 138">
                  <a:extLst>
                    <a:ext uri="{FF2B5EF4-FFF2-40B4-BE49-F238E27FC236}">
                      <a16:creationId xmlns:a16="http://schemas.microsoft.com/office/drawing/2014/main" id="{64CAA182-B62F-4218-83F9-995894E59849}"/>
                    </a:ext>
                  </a:extLst>
                </p:cNvPr>
                <p:cNvSpPr txBox="1"/>
                <p:nvPr/>
              </p:nvSpPr>
              <p:spPr>
                <a:xfrm>
                  <a:off x="25441800" y="15980147"/>
                  <a:ext cx="446404" cy="1094654"/>
                </a:xfrm>
                <a:prstGeom prst="rect">
                  <a:avLst/>
                </a:prstGeom>
                <a:noFill/>
              </p:spPr>
              <p:txBody>
                <a:bodyPr vert="vert270" wrap="square" rtlCol="0" anchor="ctr" anchorCtr="0">
                  <a:spAutoFit/>
                </a:bodyPr>
                <a:lstStyle/>
                <a:p>
                  <a:pPr algn="r"/>
                  <a:r>
                    <a:rPr lang="en-CA" sz="1701" dirty="0"/>
                    <a:t>Horse</a:t>
                  </a:r>
                  <a:endParaRPr lang="en-US" sz="1701" dirty="0"/>
                </a:p>
              </p:txBody>
            </p:sp>
            <p:sp>
              <p:nvSpPr>
                <p:cNvPr id="140" name="TextBox 139">
                  <a:extLst>
                    <a:ext uri="{FF2B5EF4-FFF2-40B4-BE49-F238E27FC236}">
                      <a16:creationId xmlns:a16="http://schemas.microsoft.com/office/drawing/2014/main" id="{1DD937F3-604B-4E57-B3BC-700734C56F39}"/>
                    </a:ext>
                  </a:extLst>
                </p:cNvPr>
                <p:cNvSpPr txBox="1"/>
                <p:nvPr/>
              </p:nvSpPr>
              <p:spPr>
                <a:xfrm>
                  <a:off x="25788493" y="15980147"/>
                  <a:ext cx="446404" cy="1094654"/>
                </a:xfrm>
                <a:prstGeom prst="rect">
                  <a:avLst/>
                </a:prstGeom>
                <a:noFill/>
              </p:spPr>
              <p:txBody>
                <a:bodyPr vert="vert270" wrap="square" rtlCol="0" anchor="ctr" anchorCtr="0">
                  <a:spAutoFit/>
                </a:bodyPr>
                <a:lstStyle/>
                <a:p>
                  <a:pPr algn="r"/>
                  <a:r>
                    <a:rPr lang="en-CA" sz="1701" dirty="0"/>
                    <a:t>Ship</a:t>
                  </a:r>
                  <a:endParaRPr lang="en-US" sz="1701" dirty="0"/>
                </a:p>
              </p:txBody>
            </p:sp>
            <p:sp>
              <p:nvSpPr>
                <p:cNvPr id="141" name="TextBox 140">
                  <a:extLst>
                    <a:ext uri="{FF2B5EF4-FFF2-40B4-BE49-F238E27FC236}">
                      <a16:creationId xmlns:a16="http://schemas.microsoft.com/office/drawing/2014/main" id="{C1F4D858-5CDE-4BB5-9C26-86EE98E6433F}"/>
                    </a:ext>
                  </a:extLst>
                </p:cNvPr>
                <p:cNvSpPr txBox="1"/>
                <p:nvPr/>
              </p:nvSpPr>
              <p:spPr>
                <a:xfrm>
                  <a:off x="26149847" y="15980147"/>
                  <a:ext cx="446404" cy="1094654"/>
                </a:xfrm>
                <a:prstGeom prst="rect">
                  <a:avLst/>
                </a:prstGeom>
                <a:noFill/>
              </p:spPr>
              <p:txBody>
                <a:bodyPr vert="vert270" wrap="square" rtlCol="0" anchor="ctr" anchorCtr="0">
                  <a:spAutoFit/>
                </a:bodyPr>
                <a:lstStyle/>
                <a:p>
                  <a:pPr algn="r"/>
                  <a:r>
                    <a:rPr lang="en-CA" sz="1701" dirty="0"/>
                    <a:t>Truck</a:t>
                  </a:r>
                  <a:endParaRPr lang="en-US" sz="1701" dirty="0"/>
                </a:p>
              </p:txBody>
            </p:sp>
          </p:grpSp>
        </p:grpSp>
        <p:sp>
          <p:nvSpPr>
            <p:cNvPr id="218" name="Text Placeholder 3">
              <a:extLst>
                <a:ext uri="{FF2B5EF4-FFF2-40B4-BE49-F238E27FC236}">
                  <a16:creationId xmlns:a16="http://schemas.microsoft.com/office/drawing/2014/main" id="{99F86D6A-06C5-4E9B-B517-7649D0634944}"/>
                </a:ext>
              </a:extLst>
            </p:cNvPr>
            <p:cNvSpPr txBox="1">
              <a:spLocks/>
            </p:cNvSpPr>
            <p:nvPr/>
          </p:nvSpPr>
          <p:spPr>
            <a:xfrm>
              <a:off x="20763294" y="11545829"/>
              <a:ext cx="7978014"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sz="3148" u="none" dirty="0"/>
                <a:t>GBDT</a:t>
              </a:r>
            </a:p>
          </p:txBody>
        </p:sp>
      </p:grpSp>
      <p:grpSp>
        <p:nvGrpSpPr>
          <p:cNvPr id="52" name="Group 51">
            <a:extLst>
              <a:ext uri="{FF2B5EF4-FFF2-40B4-BE49-F238E27FC236}">
                <a16:creationId xmlns:a16="http://schemas.microsoft.com/office/drawing/2014/main" id="{BF439EAB-764D-4572-A023-E6E3E39B4174}"/>
              </a:ext>
            </a:extLst>
          </p:cNvPr>
          <p:cNvGrpSpPr/>
          <p:nvPr/>
        </p:nvGrpSpPr>
        <p:grpSpPr>
          <a:xfrm>
            <a:off x="20763294" y="17068462"/>
            <a:ext cx="7978014" cy="5535002"/>
            <a:chOff x="20763294" y="17068462"/>
            <a:chExt cx="7978014" cy="5535002"/>
          </a:xfrm>
        </p:grpSpPr>
        <p:sp>
          <p:nvSpPr>
            <p:cNvPr id="247" name="Text Placeholder 3">
              <a:extLst>
                <a:ext uri="{FF2B5EF4-FFF2-40B4-BE49-F238E27FC236}">
                  <a16:creationId xmlns:a16="http://schemas.microsoft.com/office/drawing/2014/main" id="{386CAED6-701B-4576-950F-5BA636678A4F}"/>
                </a:ext>
              </a:extLst>
            </p:cNvPr>
            <p:cNvSpPr txBox="1">
              <a:spLocks/>
            </p:cNvSpPr>
            <p:nvPr/>
          </p:nvSpPr>
          <p:spPr>
            <a:xfrm>
              <a:off x="20763294" y="17068462"/>
              <a:ext cx="7978014"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CA" sz="3148" u="none" dirty="0"/>
                <a:t>C</a:t>
              </a:r>
              <a:r>
                <a:rPr lang="en-US" sz="3148" u="none" dirty="0"/>
                <a:t>NN</a:t>
              </a:r>
            </a:p>
          </p:txBody>
        </p:sp>
        <p:grpSp>
          <p:nvGrpSpPr>
            <p:cNvPr id="44" name="Group 43">
              <a:extLst>
                <a:ext uri="{FF2B5EF4-FFF2-40B4-BE49-F238E27FC236}">
                  <a16:creationId xmlns:a16="http://schemas.microsoft.com/office/drawing/2014/main" id="{C4350279-CFD4-42D9-B0E3-E5C82E3C6F6A}"/>
                </a:ext>
              </a:extLst>
            </p:cNvPr>
            <p:cNvGrpSpPr/>
            <p:nvPr/>
          </p:nvGrpSpPr>
          <p:grpSpPr>
            <a:xfrm>
              <a:off x="21590000" y="17763934"/>
              <a:ext cx="4998541" cy="4839530"/>
              <a:chOff x="21590000" y="17967138"/>
              <a:chExt cx="4998541" cy="4839530"/>
            </a:xfrm>
          </p:grpSpPr>
          <p:pic>
            <p:nvPicPr>
              <p:cNvPr id="50" name="Image 49">
                <a:extLst>
                  <a:ext uri="{FF2B5EF4-FFF2-40B4-BE49-F238E27FC236}">
                    <a16:creationId xmlns:a16="http://schemas.microsoft.com/office/drawing/2014/main" id="{4999615C-EFB9-4E89-A3D8-D45CD62EB806}"/>
                  </a:ext>
                </a:extLst>
              </p:cNvPr>
              <p:cNvPicPr>
                <a:picLocks noChangeAspect="1"/>
              </p:cNvPicPr>
              <p:nvPr/>
            </p:nvPicPr>
            <p:blipFill rotWithShape="1">
              <a:blip r:embed="rId7">
                <a:extLst>
                  <a:ext uri="{28A0092B-C50C-407E-A947-70E740481C1C}">
                    <a14:useLocalDpi xmlns:a14="http://schemas.microsoft.com/office/drawing/2010/main" val="0"/>
                  </a:ext>
                </a:extLst>
              </a:blip>
              <a:srcRect l="23273" t="7218" r="20015" b="16768"/>
              <a:stretch/>
            </p:blipFill>
            <p:spPr>
              <a:xfrm>
                <a:off x="22933747" y="18016638"/>
                <a:ext cx="3637106" cy="3640977"/>
              </a:xfrm>
              <a:prstGeom prst="rect">
                <a:avLst/>
              </a:prstGeom>
            </p:spPr>
          </p:pic>
          <p:grpSp>
            <p:nvGrpSpPr>
              <p:cNvPr id="273" name="Group 272">
                <a:extLst>
                  <a:ext uri="{FF2B5EF4-FFF2-40B4-BE49-F238E27FC236}">
                    <a16:creationId xmlns:a16="http://schemas.microsoft.com/office/drawing/2014/main" id="{69C01F7E-CE63-40B3-9D0E-FFA59EC191A1}"/>
                  </a:ext>
                </a:extLst>
              </p:cNvPr>
              <p:cNvGrpSpPr/>
              <p:nvPr/>
            </p:nvGrpSpPr>
            <p:grpSpPr>
              <a:xfrm>
                <a:off x="21590000" y="17967138"/>
                <a:ext cx="4998541" cy="4839530"/>
                <a:chOff x="21597710" y="12318547"/>
                <a:chExt cx="4998541" cy="4839530"/>
              </a:xfrm>
            </p:grpSpPr>
            <p:sp>
              <p:nvSpPr>
                <p:cNvPr id="274" name="TextBox 273">
                  <a:extLst>
                    <a:ext uri="{FF2B5EF4-FFF2-40B4-BE49-F238E27FC236}">
                      <a16:creationId xmlns:a16="http://schemas.microsoft.com/office/drawing/2014/main" id="{53BA3188-D4B3-4A3D-AC25-5C72E3FD05B3}"/>
                    </a:ext>
                  </a:extLst>
                </p:cNvPr>
                <p:cNvSpPr txBox="1"/>
                <p:nvPr/>
              </p:nvSpPr>
              <p:spPr>
                <a:xfrm>
                  <a:off x="21933992" y="12318547"/>
                  <a:ext cx="1008847" cy="354071"/>
                </a:xfrm>
                <a:prstGeom prst="rect">
                  <a:avLst/>
                </a:prstGeom>
                <a:noFill/>
              </p:spPr>
              <p:txBody>
                <a:bodyPr wrap="square" rtlCol="0">
                  <a:spAutoFit/>
                </a:bodyPr>
                <a:lstStyle/>
                <a:p>
                  <a:pPr algn="r"/>
                  <a:r>
                    <a:rPr lang="en-CA" sz="1701" dirty="0"/>
                    <a:t>Airplane</a:t>
                  </a:r>
                  <a:endParaRPr lang="en-US" sz="1701" dirty="0"/>
                </a:p>
              </p:txBody>
            </p:sp>
            <p:sp>
              <p:nvSpPr>
                <p:cNvPr id="275" name="TextBox 274">
                  <a:extLst>
                    <a:ext uri="{FF2B5EF4-FFF2-40B4-BE49-F238E27FC236}">
                      <a16:creationId xmlns:a16="http://schemas.microsoft.com/office/drawing/2014/main" id="{5E8B7BE4-DDDE-43E6-97FD-8A928749C72B}"/>
                    </a:ext>
                  </a:extLst>
                </p:cNvPr>
                <p:cNvSpPr txBox="1"/>
                <p:nvPr/>
              </p:nvSpPr>
              <p:spPr>
                <a:xfrm>
                  <a:off x="21662124" y="13422709"/>
                  <a:ext cx="577530" cy="1456348"/>
                </a:xfrm>
                <a:prstGeom prst="rect">
                  <a:avLst/>
                </a:prstGeom>
                <a:noFill/>
              </p:spPr>
              <p:txBody>
                <a:bodyPr vert="vert270" wrap="square" rtlCol="0">
                  <a:spAutoFit/>
                </a:bodyPr>
                <a:lstStyle/>
                <a:p>
                  <a:pPr algn="ctr"/>
                  <a:r>
                    <a:rPr lang="en-CA" sz="2553" dirty="0"/>
                    <a:t>True Label</a:t>
                  </a:r>
                  <a:endParaRPr lang="en-US" sz="2553" dirty="0"/>
                </a:p>
              </p:txBody>
            </p:sp>
            <p:sp>
              <p:nvSpPr>
                <p:cNvPr id="276" name="TextBox 275">
                  <a:extLst>
                    <a:ext uri="{FF2B5EF4-FFF2-40B4-BE49-F238E27FC236}">
                      <a16:creationId xmlns:a16="http://schemas.microsoft.com/office/drawing/2014/main" id="{6E2127DF-39E7-4096-B0E4-65B860A0B1F3}"/>
                    </a:ext>
                  </a:extLst>
                </p:cNvPr>
                <p:cNvSpPr txBox="1"/>
                <p:nvPr/>
              </p:nvSpPr>
              <p:spPr>
                <a:xfrm>
                  <a:off x="23625037" y="16592377"/>
                  <a:ext cx="2254527" cy="485197"/>
                </a:xfrm>
                <a:prstGeom prst="rect">
                  <a:avLst/>
                </a:prstGeom>
                <a:noFill/>
              </p:spPr>
              <p:txBody>
                <a:bodyPr wrap="square" rtlCol="0">
                  <a:spAutoFit/>
                </a:bodyPr>
                <a:lstStyle/>
                <a:p>
                  <a:pPr algn="ctr"/>
                  <a:r>
                    <a:rPr lang="en-CA" sz="2553" dirty="0"/>
                    <a:t>Predicted Label</a:t>
                  </a:r>
                  <a:endParaRPr lang="en-US" sz="2553" dirty="0"/>
                </a:p>
              </p:txBody>
            </p:sp>
            <p:sp>
              <p:nvSpPr>
                <p:cNvPr id="277" name="TextBox 276">
                  <a:extLst>
                    <a:ext uri="{FF2B5EF4-FFF2-40B4-BE49-F238E27FC236}">
                      <a16:creationId xmlns:a16="http://schemas.microsoft.com/office/drawing/2014/main" id="{73F3886C-FCB6-4443-936C-864C6EFD04EB}"/>
                    </a:ext>
                  </a:extLst>
                </p:cNvPr>
                <p:cNvSpPr txBox="1"/>
                <p:nvPr/>
              </p:nvSpPr>
              <p:spPr>
                <a:xfrm>
                  <a:off x="21597710" y="12688866"/>
                  <a:ext cx="1345129" cy="354071"/>
                </a:xfrm>
                <a:prstGeom prst="rect">
                  <a:avLst/>
                </a:prstGeom>
                <a:noFill/>
              </p:spPr>
              <p:txBody>
                <a:bodyPr wrap="square" rtlCol="0">
                  <a:spAutoFit/>
                </a:bodyPr>
                <a:lstStyle/>
                <a:p>
                  <a:pPr algn="r"/>
                  <a:r>
                    <a:rPr lang="en-CA" sz="1701" dirty="0"/>
                    <a:t>Automobile</a:t>
                  </a:r>
                  <a:endParaRPr lang="en-US" sz="1701" dirty="0"/>
                </a:p>
              </p:txBody>
            </p:sp>
            <p:sp>
              <p:nvSpPr>
                <p:cNvPr id="278" name="TextBox 277">
                  <a:extLst>
                    <a:ext uri="{FF2B5EF4-FFF2-40B4-BE49-F238E27FC236}">
                      <a16:creationId xmlns:a16="http://schemas.microsoft.com/office/drawing/2014/main" id="{65BA8EF8-4EE4-4752-B321-E21B9D1FD47D}"/>
                    </a:ext>
                  </a:extLst>
                </p:cNvPr>
                <p:cNvSpPr txBox="1"/>
                <p:nvPr/>
              </p:nvSpPr>
              <p:spPr>
                <a:xfrm>
                  <a:off x="21597710" y="13053479"/>
                  <a:ext cx="1345129" cy="354071"/>
                </a:xfrm>
                <a:prstGeom prst="rect">
                  <a:avLst/>
                </a:prstGeom>
                <a:noFill/>
              </p:spPr>
              <p:txBody>
                <a:bodyPr wrap="square" rtlCol="0">
                  <a:spAutoFit/>
                </a:bodyPr>
                <a:lstStyle/>
                <a:p>
                  <a:pPr algn="r"/>
                  <a:r>
                    <a:rPr lang="en-CA" sz="1701" dirty="0"/>
                    <a:t>Bird</a:t>
                  </a:r>
                  <a:endParaRPr lang="en-US" sz="1701" dirty="0"/>
                </a:p>
              </p:txBody>
            </p:sp>
            <p:sp>
              <p:nvSpPr>
                <p:cNvPr id="279" name="TextBox 278">
                  <a:extLst>
                    <a:ext uri="{FF2B5EF4-FFF2-40B4-BE49-F238E27FC236}">
                      <a16:creationId xmlns:a16="http://schemas.microsoft.com/office/drawing/2014/main" id="{D5A6BE1C-1CC9-47A8-BE21-20CB15F8E298}"/>
                    </a:ext>
                  </a:extLst>
                </p:cNvPr>
                <p:cNvSpPr txBox="1"/>
                <p:nvPr/>
              </p:nvSpPr>
              <p:spPr>
                <a:xfrm>
                  <a:off x="21597710" y="13431057"/>
                  <a:ext cx="1345129" cy="354071"/>
                </a:xfrm>
                <a:prstGeom prst="rect">
                  <a:avLst/>
                </a:prstGeom>
                <a:noFill/>
              </p:spPr>
              <p:txBody>
                <a:bodyPr wrap="square" rtlCol="0">
                  <a:spAutoFit/>
                </a:bodyPr>
                <a:lstStyle/>
                <a:p>
                  <a:pPr algn="r"/>
                  <a:r>
                    <a:rPr lang="en-CA" sz="1701" dirty="0"/>
                    <a:t>Cat</a:t>
                  </a:r>
                  <a:endParaRPr lang="en-US" sz="1701" dirty="0"/>
                </a:p>
              </p:txBody>
            </p:sp>
            <p:sp>
              <p:nvSpPr>
                <p:cNvPr id="280" name="TextBox 279">
                  <a:extLst>
                    <a:ext uri="{FF2B5EF4-FFF2-40B4-BE49-F238E27FC236}">
                      <a16:creationId xmlns:a16="http://schemas.microsoft.com/office/drawing/2014/main" id="{4B21E4EC-3232-40EA-9A9A-96F48B0EFF80}"/>
                    </a:ext>
                  </a:extLst>
                </p:cNvPr>
                <p:cNvSpPr txBox="1"/>
                <p:nvPr/>
              </p:nvSpPr>
              <p:spPr>
                <a:xfrm>
                  <a:off x="21597710" y="13777619"/>
                  <a:ext cx="1345129" cy="354071"/>
                </a:xfrm>
                <a:prstGeom prst="rect">
                  <a:avLst/>
                </a:prstGeom>
                <a:noFill/>
              </p:spPr>
              <p:txBody>
                <a:bodyPr wrap="square" rtlCol="0">
                  <a:spAutoFit/>
                </a:bodyPr>
                <a:lstStyle/>
                <a:p>
                  <a:pPr algn="r"/>
                  <a:r>
                    <a:rPr lang="en-CA" sz="1701" dirty="0"/>
                    <a:t>Deer</a:t>
                  </a:r>
                  <a:endParaRPr lang="en-US" sz="1701" dirty="0"/>
                </a:p>
              </p:txBody>
            </p:sp>
            <p:sp>
              <p:nvSpPr>
                <p:cNvPr id="281" name="TextBox 280">
                  <a:extLst>
                    <a:ext uri="{FF2B5EF4-FFF2-40B4-BE49-F238E27FC236}">
                      <a16:creationId xmlns:a16="http://schemas.microsoft.com/office/drawing/2014/main" id="{EBB84B03-96D0-4109-93E5-EE82F9D7BB02}"/>
                    </a:ext>
                  </a:extLst>
                </p:cNvPr>
                <p:cNvSpPr txBox="1"/>
                <p:nvPr/>
              </p:nvSpPr>
              <p:spPr>
                <a:xfrm>
                  <a:off x="22121400" y="14146707"/>
                  <a:ext cx="821439" cy="354071"/>
                </a:xfrm>
                <a:prstGeom prst="rect">
                  <a:avLst/>
                </a:prstGeom>
                <a:noFill/>
              </p:spPr>
              <p:txBody>
                <a:bodyPr wrap="square" rtlCol="0">
                  <a:spAutoFit/>
                </a:bodyPr>
                <a:lstStyle/>
                <a:p>
                  <a:pPr algn="r"/>
                  <a:r>
                    <a:rPr lang="en-CA" sz="1701" dirty="0"/>
                    <a:t>Dog</a:t>
                  </a:r>
                  <a:endParaRPr lang="en-US" sz="1701" dirty="0"/>
                </a:p>
              </p:txBody>
            </p:sp>
            <p:sp>
              <p:nvSpPr>
                <p:cNvPr id="282" name="TextBox 281">
                  <a:extLst>
                    <a:ext uri="{FF2B5EF4-FFF2-40B4-BE49-F238E27FC236}">
                      <a16:creationId xmlns:a16="http://schemas.microsoft.com/office/drawing/2014/main" id="{98FF43D3-2A95-47A8-AE46-E489ED9618AF}"/>
                    </a:ext>
                  </a:extLst>
                </p:cNvPr>
                <p:cNvSpPr txBox="1"/>
                <p:nvPr/>
              </p:nvSpPr>
              <p:spPr>
                <a:xfrm>
                  <a:off x="21597710" y="14513977"/>
                  <a:ext cx="1345129" cy="354071"/>
                </a:xfrm>
                <a:prstGeom prst="rect">
                  <a:avLst/>
                </a:prstGeom>
                <a:noFill/>
              </p:spPr>
              <p:txBody>
                <a:bodyPr wrap="square" rtlCol="0">
                  <a:spAutoFit/>
                </a:bodyPr>
                <a:lstStyle/>
                <a:p>
                  <a:pPr algn="r"/>
                  <a:r>
                    <a:rPr lang="en-CA" sz="1701" dirty="0"/>
                    <a:t>Frog</a:t>
                  </a:r>
                  <a:endParaRPr lang="en-US" sz="1701" dirty="0"/>
                </a:p>
              </p:txBody>
            </p:sp>
            <p:sp>
              <p:nvSpPr>
                <p:cNvPr id="283" name="TextBox 282">
                  <a:extLst>
                    <a:ext uri="{FF2B5EF4-FFF2-40B4-BE49-F238E27FC236}">
                      <a16:creationId xmlns:a16="http://schemas.microsoft.com/office/drawing/2014/main" id="{62A10A46-A16E-40A2-8526-50DEAA815ABB}"/>
                    </a:ext>
                  </a:extLst>
                </p:cNvPr>
                <p:cNvSpPr txBox="1"/>
                <p:nvPr/>
              </p:nvSpPr>
              <p:spPr>
                <a:xfrm>
                  <a:off x="21597710" y="14883040"/>
                  <a:ext cx="1345129" cy="354071"/>
                </a:xfrm>
                <a:prstGeom prst="rect">
                  <a:avLst/>
                </a:prstGeom>
                <a:noFill/>
              </p:spPr>
              <p:txBody>
                <a:bodyPr wrap="square" rtlCol="0">
                  <a:spAutoFit/>
                </a:bodyPr>
                <a:lstStyle/>
                <a:p>
                  <a:pPr algn="r"/>
                  <a:r>
                    <a:rPr lang="en-CA" sz="1701" dirty="0"/>
                    <a:t>Horse</a:t>
                  </a:r>
                  <a:endParaRPr lang="en-US" sz="1701" dirty="0"/>
                </a:p>
              </p:txBody>
            </p:sp>
            <p:sp>
              <p:nvSpPr>
                <p:cNvPr id="284" name="TextBox 283">
                  <a:extLst>
                    <a:ext uri="{FF2B5EF4-FFF2-40B4-BE49-F238E27FC236}">
                      <a16:creationId xmlns:a16="http://schemas.microsoft.com/office/drawing/2014/main" id="{8C3830BD-DDD4-413B-917A-CB2D9FFD86CE}"/>
                    </a:ext>
                  </a:extLst>
                </p:cNvPr>
                <p:cNvSpPr txBox="1"/>
                <p:nvPr/>
              </p:nvSpPr>
              <p:spPr>
                <a:xfrm>
                  <a:off x="21597710" y="15238752"/>
                  <a:ext cx="1345129" cy="354071"/>
                </a:xfrm>
                <a:prstGeom prst="rect">
                  <a:avLst/>
                </a:prstGeom>
                <a:noFill/>
              </p:spPr>
              <p:txBody>
                <a:bodyPr wrap="square" rtlCol="0">
                  <a:spAutoFit/>
                </a:bodyPr>
                <a:lstStyle/>
                <a:p>
                  <a:pPr algn="r"/>
                  <a:r>
                    <a:rPr lang="en-CA" sz="1701" dirty="0"/>
                    <a:t>Ship</a:t>
                  </a:r>
                  <a:endParaRPr lang="en-US" sz="1701" dirty="0"/>
                </a:p>
              </p:txBody>
            </p:sp>
            <p:sp>
              <p:nvSpPr>
                <p:cNvPr id="285" name="TextBox 284">
                  <a:extLst>
                    <a:ext uri="{FF2B5EF4-FFF2-40B4-BE49-F238E27FC236}">
                      <a16:creationId xmlns:a16="http://schemas.microsoft.com/office/drawing/2014/main" id="{E5718983-654B-4C1E-A044-DDA76B0BF321}"/>
                    </a:ext>
                  </a:extLst>
                </p:cNvPr>
                <p:cNvSpPr txBox="1"/>
                <p:nvPr/>
              </p:nvSpPr>
              <p:spPr>
                <a:xfrm>
                  <a:off x="21597710" y="15598216"/>
                  <a:ext cx="1345129" cy="354071"/>
                </a:xfrm>
                <a:prstGeom prst="rect">
                  <a:avLst/>
                </a:prstGeom>
                <a:noFill/>
              </p:spPr>
              <p:txBody>
                <a:bodyPr wrap="square" rtlCol="0">
                  <a:spAutoFit/>
                </a:bodyPr>
                <a:lstStyle/>
                <a:p>
                  <a:pPr algn="r"/>
                  <a:r>
                    <a:rPr lang="en-CA" sz="1701" dirty="0"/>
                    <a:t>Truck</a:t>
                  </a:r>
                  <a:endParaRPr lang="en-US" sz="1701" dirty="0"/>
                </a:p>
              </p:txBody>
            </p:sp>
            <p:sp>
              <p:nvSpPr>
                <p:cNvPr id="286" name="TextBox 285">
                  <a:extLst>
                    <a:ext uri="{FF2B5EF4-FFF2-40B4-BE49-F238E27FC236}">
                      <a16:creationId xmlns:a16="http://schemas.microsoft.com/office/drawing/2014/main" id="{2C6E3DB4-A515-44BE-A202-1961A4DCAA51}"/>
                    </a:ext>
                  </a:extLst>
                </p:cNvPr>
                <p:cNvSpPr txBox="1"/>
                <p:nvPr/>
              </p:nvSpPr>
              <p:spPr>
                <a:xfrm>
                  <a:off x="22889255" y="15980147"/>
                  <a:ext cx="446404" cy="1094654"/>
                </a:xfrm>
                <a:prstGeom prst="rect">
                  <a:avLst/>
                </a:prstGeom>
                <a:noFill/>
              </p:spPr>
              <p:txBody>
                <a:bodyPr vert="vert270" wrap="square" rtlCol="0" anchor="ctr" anchorCtr="0">
                  <a:spAutoFit/>
                </a:bodyPr>
                <a:lstStyle/>
                <a:p>
                  <a:pPr algn="r"/>
                  <a:r>
                    <a:rPr lang="en-CA" sz="1701" dirty="0"/>
                    <a:t>Airplane</a:t>
                  </a:r>
                  <a:endParaRPr lang="en-US" sz="1701" dirty="0"/>
                </a:p>
              </p:txBody>
            </p:sp>
            <p:sp>
              <p:nvSpPr>
                <p:cNvPr id="287" name="TextBox 286">
                  <a:extLst>
                    <a:ext uri="{FF2B5EF4-FFF2-40B4-BE49-F238E27FC236}">
                      <a16:creationId xmlns:a16="http://schemas.microsoft.com/office/drawing/2014/main" id="{6379DAC7-0E55-4507-B06B-4D0F4E6B892A}"/>
                    </a:ext>
                  </a:extLst>
                </p:cNvPr>
                <p:cNvSpPr txBox="1"/>
                <p:nvPr/>
              </p:nvSpPr>
              <p:spPr>
                <a:xfrm>
                  <a:off x="23248902" y="15980147"/>
                  <a:ext cx="446404" cy="1177930"/>
                </a:xfrm>
                <a:prstGeom prst="rect">
                  <a:avLst/>
                </a:prstGeom>
                <a:noFill/>
              </p:spPr>
              <p:txBody>
                <a:bodyPr vert="vert270" wrap="square" rtlCol="0" anchor="ctr" anchorCtr="0">
                  <a:spAutoFit/>
                </a:bodyPr>
                <a:lstStyle/>
                <a:p>
                  <a:pPr algn="r"/>
                  <a:r>
                    <a:rPr lang="en-CA" sz="1701" dirty="0"/>
                    <a:t>Automobile</a:t>
                  </a:r>
                  <a:endParaRPr lang="en-US" sz="1701" dirty="0"/>
                </a:p>
              </p:txBody>
            </p:sp>
            <p:sp>
              <p:nvSpPr>
                <p:cNvPr id="288" name="TextBox 287">
                  <a:extLst>
                    <a:ext uri="{FF2B5EF4-FFF2-40B4-BE49-F238E27FC236}">
                      <a16:creationId xmlns:a16="http://schemas.microsoft.com/office/drawing/2014/main" id="{F3E000D7-3CF6-417F-8425-40CBFB44DE40}"/>
                    </a:ext>
                  </a:extLst>
                </p:cNvPr>
                <p:cNvSpPr txBox="1"/>
                <p:nvPr/>
              </p:nvSpPr>
              <p:spPr>
                <a:xfrm>
                  <a:off x="23630679" y="15980147"/>
                  <a:ext cx="446404" cy="1094654"/>
                </a:xfrm>
                <a:prstGeom prst="rect">
                  <a:avLst/>
                </a:prstGeom>
                <a:noFill/>
              </p:spPr>
              <p:txBody>
                <a:bodyPr vert="vert270" wrap="square" rtlCol="0" anchor="ctr" anchorCtr="0">
                  <a:spAutoFit/>
                </a:bodyPr>
                <a:lstStyle/>
                <a:p>
                  <a:pPr algn="r"/>
                  <a:r>
                    <a:rPr lang="en-CA" sz="1701" dirty="0"/>
                    <a:t>Bird</a:t>
                  </a:r>
                  <a:endParaRPr lang="en-US" sz="1701" dirty="0"/>
                </a:p>
              </p:txBody>
            </p:sp>
            <p:sp>
              <p:nvSpPr>
                <p:cNvPr id="289" name="TextBox 288">
                  <a:extLst>
                    <a:ext uri="{FF2B5EF4-FFF2-40B4-BE49-F238E27FC236}">
                      <a16:creationId xmlns:a16="http://schemas.microsoft.com/office/drawing/2014/main" id="{E6617F7C-9150-454B-9A48-5846F233CA9B}"/>
                    </a:ext>
                  </a:extLst>
                </p:cNvPr>
                <p:cNvSpPr txBox="1"/>
                <p:nvPr/>
              </p:nvSpPr>
              <p:spPr>
                <a:xfrm>
                  <a:off x="23986860" y="15980147"/>
                  <a:ext cx="446404" cy="511993"/>
                </a:xfrm>
                <a:prstGeom prst="rect">
                  <a:avLst/>
                </a:prstGeom>
                <a:noFill/>
              </p:spPr>
              <p:txBody>
                <a:bodyPr vert="vert270" wrap="square" rtlCol="0" anchor="ctr" anchorCtr="0">
                  <a:spAutoFit/>
                </a:bodyPr>
                <a:lstStyle/>
                <a:p>
                  <a:pPr algn="r"/>
                  <a:r>
                    <a:rPr lang="en-CA" sz="1701" dirty="0"/>
                    <a:t>Cat</a:t>
                  </a:r>
                  <a:endParaRPr lang="en-US" sz="1701" dirty="0"/>
                </a:p>
              </p:txBody>
            </p:sp>
            <p:sp>
              <p:nvSpPr>
                <p:cNvPr id="290" name="TextBox 289">
                  <a:extLst>
                    <a:ext uri="{FF2B5EF4-FFF2-40B4-BE49-F238E27FC236}">
                      <a16:creationId xmlns:a16="http://schemas.microsoft.com/office/drawing/2014/main" id="{63E7A71B-6A4A-4AB5-80B4-D9BE347EBB4A}"/>
                    </a:ext>
                  </a:extLst>
                </p:cNvPr>
                <p:cNvSpPr txBox="1"/>
                <p:nvPr/>
              </p:nvSpPr>
              <p:spPr>
                <a:xfrm>
                  <a:off x="24355670" y="15980147"/>
                  <a:ext cx="446404" cy="706964"/>
                </a:xfrm>
                <a:prstGeom prst="rect">
                  <a:avLst/>
                </a:prstGeom>
                <a:noFill/>
              </p:spPr>
              <p:txBody>
                <a:bodyPr vert="vert270" wrap="square" rtlCol="0" anchor="ctr" anchorCtr="0">
                  <a:spAutoFit/>
                </a:bodyPr>
                <a:lstStyle/>
                <a:p>
                  <a:pPr algn="r"/>
                  <a:r>
                    <a:rPr lang="en-CA" sz="1701" dirty="0"/>
                    <a:t>Deer</a:t>
                  </a:r>
                  <a:endParaRPr lang="en-US" sz="1701" dirty="0"/>
                </a:p>
              </p:txBody>
            </p:sp>
            <p:sp>
              <p:nvSpPr>
                <p:cNvPr id="291" name="TextBox 290">
                  <a:extLst>
                    <a:ext uri="{FF2B5EF4-FFF2-40B4-BE49-F238E27FC236}">
                      <a16:creationId xmlns:a16="http://schemas.microsoft.com/office/drawing/2014/main" id="{C194B709-3352-4780-9DB6-91F12E85B582}"/>
                    </a:ext>
                  </a:extLst>
                </p:cNvPr>
                <p:cNvSpPr txBox="1"/>
                <p:nvPr/>
              </p:nvSpPr>
              <p:spPr>
                <a:xfrm>
                  <a:off x="24711850" y="15980147"/>
                  <a:ext cx="446404" cy="1094654"/>
                </a:xfrm>
                <a:prstGeom prst="rect">
                  <a:avLst/>
                </a:prstGeom>
                <a:noFill/>
              </p:spPr>
              <p:txBody>
                <a:bodyPr vert="vert270" wrap="square" rtlCol="0" anchor="ctr" anchorCtr="0">
                  <a:spAutoFit/>
                </a:bodyPr>
                <a:lstStyle/>
                <a:p>
                  <a:pPr algn="r"/>
                  <a:r>
                    <a:rPr lang="en-CA" sz="1701" dirty="0"/>
                    <a:t>Dog</a:t>
                  </a:r>
                  <a:endParaRPr lang="en-US" sz="1701" dirty="0"/>
                </a:p>
              </p:txBody>
            </p:sp>
            <p:sp>
              <p:nvSpPr>
                <p:cNvPr id="292" name="TextBox 291">
                  <a:extLst>
                    <a:ext uri="{FF2B5EF4-FFF2-40B4-BE49-F238E27FC236}">
                      <a16:creationId xmlns:a16="http://schemas.microsoft.com/office/drawing/2014/main" id="{61CE7DEE-3FF3-40AD-987B-C34A46B74351}"/>
                    </a:ext>
                  </a:extLst>
                </p:cNvPr>
                <p:cNvSpPr txBox="1"/>
                <p:nvPr/>
              </p:nvSpPr>
              <p:spPr>
                <a:xfrm>
                  <a:off x="25081145" y="15980147"/>
                  <a:ext cx="446404" cy="1094654"/>
                </a:xfrm>
                <a:prstGeom prst="rect">
                  <a:avLst/>
                </a:prstGeom>
                <a:noFill/>
              </p:spPr>
              <p:txBody>
                <a:bodyPr vert="vert270" wrap="square" rtlCol="0" anchor="ctr" anchorCtr="0">
                  <a:spAutoFit/>
                </a:bodyPr>
                <a:lstStyle/>
                <a:p>
                  <a:pPr algn="r"/>
                  <a:r>
                    <a:rPr lang="en-CA" sz="1701" dirty="0"/>
                    <a:t>Frog</a:t>
                  </a:r>
                  <a:endParaRPr lang="en-US" sz="1701" dirty="0"/>
                </a:p>
              </p:txBody>
            </p:sp>
            <p:sp>
              <p:nvSpPr>
                <p:cNvPr id="293" name="TextBox 292">
                  <a:extLst>
                    <a:ext uri="{FF2B5EF4-FFF2-40B4-BE49-F238E27FC236}">
                      <a16:creationId xmlns:a16="http://schemas.microsoft.com/office/drawing/2014/main" id="{F724D895-6E6D-40AB-BAC1-CE249DBCA307}"/>
                    </a:ext>
                  </a:extLst>
                </p:cNvPr>
                <p:cNvSpPr txBox="1"/>
                <p:nvPr/>
              </p:nvSpPr>
              <p:spPr>
                <a:xfrm>
                  <a:off x="25441800" y="15980147"/>
                  <a:ext cx="446404" cy="1094654"/>
                </a:xfrm>
                <a:prstGeom prst="rect">
                  <a:avLst/>
                </a:prstGeom>
                <a:noFill/>
              </p:spPr>
              <p:txBody>
                <a:bodyPr vert="vert270" wrap="square" rtlCol="0" anchor="ctr" anchorCtr="0">
                  <a:spAutoFit/>
                </a:bodyPr>
                <a:lstStyle/>
                <a:p>
                  <a:pPr algn="r"/>
                  <a:r>
                    <a:rPr lang="en-CA" sz="1701" dirty="0"/>
                    <a:t>Horse</a:t>
                  </a:r>
                  <a:endParaRPr lang="en-US" sz="1701" dirty="0"/>
                </a:p>
              </p:txBody>
            </p:sp>
            <p:sp>
              <p:nvSpPr>
                <p:cNvPr id="294" name="TextBox 293">
                  <a:extLst>
                    <a:ext uri="{FF2B5EF4-FFF2-40B4-BE49-F238E27FC236}">
                      <a16:creationId xmlns:a16="http://schemas.microsoft.com/office/drawing/2014/main" id="{6C24B30D-A5CD-4AB3-8A6F-8F79E62B6140}"/>
                    </a:ext>
                  </a:extLst>
                </p:cNvPr>
                <p:cNvSpPr txBox="1"/>
                <p:nvPr/>
              </p:nvSpPr>
              <p:spPr>
                <a:xfrm>
                  <a:off x="25788493" y="15980147"/>
                  <a:ext cx="446404" cy="1094654"/>
                </a:xfrm>
                <a:prstGeom prst="rect">
                  <a:avLst/>
                </a:prstGeom>
                <a:noFill/>
              </p:spPr>
              <p:txBody>
                <a:bodyPr vert="vert270" wrap="square" rtlCol="0" anchor="ctr" anchorCtr="0">
                  <a:spAutoFit/>
                </a:bodyPr>
                <a:lstStyle/>
                <a:p>
                  <a:pPr algn="r"/>
                  <a:r>
                    <a:rPr lang="en-CA" sz="1701" dirty="0"/>
                    <a:t>Ship</a:t>
                  </a:r>
                  <a:endParaRPr lang="en-US" sz="1701" dirty="0"/>
                </a:p>
              </p:txBody>
            </p:sp>
            <p:sp>
              <p:nvSpPr>
                <p:cNvPr id="295" name="TextBox 294">
                  <a:extLst>
                    <a:ext uri="{FF2B5EF4-FFF2-40B4-BE49-F238E27FC236}">
                      <a16:creationId xmlns:a16="http://schemas.microsoft.com/office/drawing/2014/main" id="{0170E426-DB3C-4575-8F2E-FF7DF8CF9FD0}"/>
                    </a:ext>
                  </a:extLst>
                </p:cNvPr>
                <p:cNvSpPr txBox="1"/>
                <p:nvPr/>
              </p:nvSpPr>
              <p:spPr>
                <a:xfrm>
                  <a:off x="26149847" y="15980147"/>
                  <a:ext cx="446404" cy="1094654"/>
                </a:xfrm>
                <a:prstGeom prst="rect">
                  <a:avLst/>
                </a:prstGeom>
                <a:noFill/>
              </p:spPr>
              <p:txBody>
                <a:bodyPr vert="vert270" wrap="square" rtlCol="0" anchor="ctr" anchorCtr="0">
                  <a:spAutoFit/>
                </a:bodyPr>
                <a:lstStyle/>
                <a:p>
                  <a:pPr algn="r"/>
                  <a:r>
                    <a:rPr lang="en-CA" sz="1701" dirty="0"/>
                    <a:t>Truck</a:t>
                  </a:r>
                  <a:endParaRPr lang="en-US" sz="1701" dirty="0"/>
                </a:p>
              </p:txBody>
            </p:sp>
          </p:grpSp>
        </p:grpSp>
      </p:grpSp>
      <p:grpSp>
        <p:nvGrpSpPr>
          <p:cNvPr id="47" name="Group 46">
            <a:extLst>
              <a:ext uri="{FF2B5EF4-FFF2-40B4-BE49-F238E27FC236}">
                <a16:creationId xmlns:a16="http://schemas.microsoft.com/office/drawing/2014/main" id="{3E4F836A-0E80-4D3B-87C3-F43D649CE971}"/>
              </a:ext>
            </a:extLst>
          </p:cNvPr>
          <p:cNvGrpSpPr/>
          <p:nvPr/>
        </p:nvGrpSpPr>
        <p:grpSpPr>
          <a:xfrm>
            <a:off x="20763294" y="22469583"/>
            <a:ext cx="7978014" cy="5577497"/>
            <a:chOff x="20763294" y="22803411"/>
            <a:chExt cx="7978014" cy="5577497"/>
          </a:xfrm>
        </p:grpSpPr>
        <p:sp>
          <p:nvSpPr>
            <p:cNvPr id="248" name="Text Placeholder 3">
              <a:extLst>
                <a:ext uri="{FF2B5EF4-FFF2-40B4-BE49-F238E27FC236}">
                  <a16:creationId xmlns:a16="http://schemas.microsoft.com/office/drawing/2014/main" id="{62C25AAD-4FA3-43FF-B83F-0FF97C2D4B0B}"/>
                </a:ext>
              </a:extLst>
            </p:cNvPr>
            <p:cNvSpPr txBox="1">
              <a:spLocks/>
            </p:cNvSpPr>
            <p:nvPr/>
          </p:nvSpPr>
          <p:spPr>
            <a:xfrm>
              <a:off x="20763294" y="22803411"/>
              <a:ext cx="7978014"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CA" sz="3148" u="none" dirty="0"/>
                <a:t>SVM 1 vs 1</a:t>
              </a:r>
              <a:endParaRPr lang="en-US" sz="3148" u="none" dirty="0"/>
            </a:p>
          </p:txBody>
        </p:sp>
        <p:grpSp>
          <p:nvGrpSpPr>
            <p:cNvPr id="46" name="Group 45">
              <a:extLst>
                <a:ext uri="{FF2B5EF4-FFF2-40B4-BE49-F238E27FC236}">
                  <a16:creationId xmlns:a16="http://schemas.microsoft.com/office/drawing/2014/main" id="{9DD28FC9-2862-4B98-B58A-EEC711CF1AF6}"/>
                </a:ext>
              </a:extLst>
            </p:cNvPr>
            <p:cNvGrpSpPr/>
            <p:nvPr/>
          </p:nvGrpSpPr>
          <p:grpSpPr>
            <a:xfrm>
              <a:off x="21590000" y="23541378"/>
              <a:ext cx="4998541" cy="4839530"/>
              <a:chOff x="21590000" y="23236584"/>
              <a:chExt cx="4998541" cy="4839530"/>
            </a:xfrm>
          </p:grpSpPr>
          <p:pic>
            <p:nvPicPr>
              <p:cNvPr id="87" name="Image 86">
                <a:extLst>
                  <a:ext uri="{FF2B5EF4-FFF2-40B4-BE49-F238E27FC236}">
                    <a16:creationId xmlns:a16="http://schemas.microsoft.com/office/drawing/2014/main" id="{9255E406-C343-4C35-BAA0-F2843E975429}"/>
                  </a:ext>
                </a:extLst>
              </p:cNvPr>
              <p:cNvPicPr>
                <a:picLocks noChangeAspect="1"/>
              </p:cNvPicPr>
              <p:nvPr/>
            </p:nvPicPr>
            <p:blipFill rotWithShape="1">
              <a:blip r:embed="rId8">
                <a:extLst>
                  <a:ext uri="{28A0092B-C50C-407E-A947-70E740481C1C}">
                    <a14:useLocalDpi xmlns:a14="http://schemas.microsoft.com/office/drawing/2010/main" val="0"/>
                  </a:ext>
                </a:extLst>
              </a:blip>
              <a:srcRect l="23269" t="7290" r="20037" b="16801"/>
              <a:stretch/>
            </p:blipFill>
            <p:spPr>
              <a:xfrm>
                <a:off x="22931813" y="23276961"/>
                <a:ext cx="3640976" cy="3640977"/>
              </a:xfrm>
              <a:prstGeom prst="rect">
                <a:avLst/>
              </a:prstGeom>
            </p:spPr>
          </p:pic>
          <p:grpSp>
            <p:nvGrpSpPr>
              <p:cNvPr id="319" name="Group 318">
                <a:extLst>
                  <a:ext uri="{FF2B5EF4-FFF2-40B4-BE49-F238E27FC236}">
                    <a16:creationId xmlns:a16="http://schemas.microsoft.com/office/drawing/2014/main" id="{AB9B95D0-5DE5-4F5A-B675-5D204F915746}"/>
                  </a:ext>
                </a:extLst>
              </p:cNvPr>
              <p:cNvGrpSpPr/>
              <p:nvPr/>
            </p:nvGrpSpPr>
            <p:grpSpPr>
              <a:xfrm>
                <a:off x="21590000" y="23236584"/>
                <a:ext cx="4998541" cy="4839530"/>
                <a:chOff x="21597710" y="12318547"/>
                <a:chExt cx="4998541" cy="4839530"/>
              </a:xfrm>
            </p:grpSpPr>
            <p:sp>
              <p:nvSpPr>
                <p:cNvPr id="320" name="TextBox 319">
                  <a:extLst>
                    <a:ext uri="{FF2B5EF4-FFF2-40B4-BE49-F238E27FC236}">
                      <a16:creationId xmlns:a16="http://schemas.microsoft.com/office/drawing/2014/main" id="{6EC59317-56D8-4138-868C-BFD6FBDE7C0D}"/>
                    </a:ext>
                  </a:extLst>
                </p:cNvPr>
                <p:cNvSpPr txBox="1"/>
                <p:nvPr/>
              </p:nvSpPr>
              <p:spPr>
                <a:xfrm>
                  <a:off x="21933992" y="12318547"/>
                  <a:ext cx="1008847" cy="354071"/>
                </a:xfrm>
                <a:prstGeom prst="rect">
                  <a:avLst/>
                </a:prstGeom>
                <a:noFill/>
              </p:spPr>
              <p:txBody>
                <a:bodyPr wrap="square" rtlCol="0">
                  <a:spAutoFit/>
                </a:bodyPr>
                <a:lstStyle/>
                <a:p>
                  <a:pPr algn="r"/>
                  <a:r>
                    <a:rPr lang="en-CA" sz="1701" dirty="0"/>
                    <a:t>Airplane</a:t>
                  </a:r>
                  <a:endParaRPr lang="en-US" sz="1701" dirty="0"/>
                </a:p>
              </p:txBody>
            </p:sp>
            <p:sp>
              <p:nvSpPr>
                <p:cNvPr id="321" name="TextBox 320">
                  <a:extLst>
                    <a:ext uri="{FF2B5EF4-FFF2-40B4-BE49-F238E27FC236}">
                      <a16:creationId xmlns:a16="http://schemas.microsoft.com/office/drawing/2014/main" id="{7B4CFD2E-54C3-4D77-9792-2ECF8B279287}"/>
                    </a:ext>
                  </a:extLst>
                </p:cNvPr>
                <p:cNvSpPr txBox="1"/>
                <p:nvPr/>
              </p:nvSpPr>
              <p:spPr>
                <a:xfrm>
                  <a:off x="21662124" y="13422709"/>
                  <a:ext cx="577530" cy="1456348"/>
                </a:xfrm>
                <a:prstGeom prst="rect">
                  <a:avLst/>
                </a:prstGeom>
                <a:noFill/>
              </p:spPr>
              <p:txBody>
                <a:bodyPr vert="vert270" wrap="square" rtlCol="0">
                  <a:spAutoFit/>
                </a:bodyPr>
                <a:lstStyle/>
                <a:p>
                  <a:pPr algn="ctr"/>
                  <a:r>
                    <a:rPr lang="en-CA" sz="2553" dirty="0"/>
                    <a:t>True Label</a:t>
                  </a:r>
                  <a:endParaRPr lang="en-US" sz="2553" dirty="0"/>
                </a:p>
              </p:txBody>
            </p:sp>
            <p:sp>
              <p:nvSpPr>
                <p:cNvPr id="322" name="TextBox 321">
                  <a:extLst>
                    <a:ext uri="{FF2B5EF4-FFF2-40B4-BE49-F238E27FC236}">
                      <a16:creationId xmlns:a16="http://schemas.microsoft.com/office/drawing/2014/main" id="{22F1119C-51A0-4530-A622-BDD1796C967F}"/>
                    </a:ext>
                  </a:extLst>
                </p:cNvPr>
                <p:cNvSpPr txBox="1"/>
                <p:nvPr/>
              </p:nvSpPr>
              <p:spPr>
                <a:xfrm>
                  <a:off x="23625037" y="16592377"/>
                  <a:ext cx="2254527" cy="485197"/>
                </a:xfrm>
                <a:prstGeom prst="rect">
                  <a:avLst/>
                </a:prstGeom>
                <a:noFill/>
              </p:spPr>
              <p:txBody>
                <a:bodyPr wrap="square" rtlCol="0">
                  <a:spAutoFit/>
                </a:bodyPr>
                <a:lstStyle/>
                <a:p>
                  <a:pPr algn="ctr"/>
                  <a:r>
                    <a:rPr lang="en-CA" sz="2553" dirty="0"/>
                    <a:t>Predicted Label</a:t>
                  </a:r>
                  <a:endParaRPr lang="en-US" sz="2553" dirty="0"/>
                </a:p>
              </p:txBody>
            </p:sp>
            <p:sp>
              <p:nvSpPr>
                <p:cNvPr id="323" name="TextBox 322">
                  <a:extLst>
                    <a:ext uri="{FF2B5EF4-FFF2-40B4-BE49-F238E27FC236}">
                      <a16:creationId xmlns:a16="http://schemas.microsoft.com/office/drawing/2014/main" id="{0D676CCA-21F1-44AA-AB68-8E89F1179A6E}"/>
                    </a:ext>
                  </a:extLst>
                </p:cNvPr>
                <p:cNvSpPr txBox="1"/>
                <p:nvPr/>
              </p:nvSpPr>
              <p:spPr>
                <a:xfrm>
                  <a:off x="21597710" y="12688866"/>
                  <a:ext cx="1345129" cy="354071"/>
                </a:xfrm>
                <a:prstGeom prst="rect">
                  <a:avLst/>
                </a:prstGeom>
                <a:noFill/>
              </p:spPr>
              <p:txBody>
                <a:bodyPr wrap="square" rtlCol="0">
                  <a:spAutoFit/>
                </a:bodyPr>
                <a:lstStyle/>
                <a:p>
                  <a:pPr algn="r"/>
                  <a:r>
                    <a:rPr lang="en-CA" sz="1701" dirty="0"/>
                    <a:t>Automobile</a:t>
                  </a:r>
                  <a:endParaRPr lang="en-US" sz="1701" dirty="0"/>
                </a:p>
              </p:txBody>
            </p:sp>
            <p:sp>
              <p:nvSpPr>
                <p:cNvPr id="324" name="TextBox 323">
                  <a:extLst>
                    <a:ext uri="{FF2B5EF4-FFF2-40B4-BE49-F238E27FC236}">
                      <a16:creationId xmlns:a16="http://schemas.microsoft.com/office/drawing/2014/main" id="{DF22DE44-711F-429A-A985-AEFE135EA129}"/>
                    </a:ext>
                  </a:extLst>
                </p:cNvPr>
                <p:cNvSpPr txBox="1"/>
                <p:nvPr/>
              </p:nvSpPr>
              <p:spPr>
                <a:xfrm>
                  <a:off x="21597710" y="13053479"/>
                  <a:ext cx="1345129" cy="354071"/>
                </a:xfrm>
                <a:prstGeom prst="rect">
                  <a:avLst/>
                </a:prstGeom>
                <a:noFill/>
              </p:spPr>
              <p:txBody>
                <a:bodyPr wrap="square" rtlCol="0">
                  <a:spAutoFit/>
                </a:bodyPr>
                <a:lstStyle/>
                <a:p>
                  <a:pPr algn="r"/>
                  <a:r>
                    <a:rPr lang="en-CA" sz="1701" dirty="0"/>
                    <a:t>Bird</a:t>
                  </a:r>
                  <a:endParaRPr lang="en-US" sz="1701" dirty="0"/>
                </a:p>
              </p:txBody>
            </p:sp>
            <p:sp>
              <p:nvSpPr>
                <p:cNvPr id="325" name="TextBox 324">
                  <a:extLst>
                    <a:ext uri="{FF2B5EF4-FFF2-40B4-BE49-F238E27FC236}">
                      <a16:creationId xmlns:a16="http://schemas.microsoft.com/office/drawing/2014/main" id="{E147CE98-F1D2-4C70-B0C6-CDF171494711}"/>
                    </a:ext>
                  </a:extLst>
                </p:cNvPr>
                <p:cNvSpPr txBox="1"/>
                <p:nvPr/>
              </p:nvSpPr>
              <p:spPr>
                <a:xfrm>
                  <a:off x="21597710" y="13431057"/>
                  <a:ext cx="1345129" cy="354071"/>
                </a:xfrm>
                <a:prstGeom prst="rect">
                  <a:avLst/>
                </a:prstGeom>
                <a:noFill/>
              </p:spPr>
              <p:txBody>
                <a:bodyPr wrap="square" rtlCol="0">
                  <a:spAutoFit/>
                </a:bodyPr>
                <a:lstStyle/>
                <a:p>
                  <a:pPr algn="r"/>
                  <a:r>
                    <a:rPr lang="en-CA" sz="1701" dirty="0"/>
                    <a:t>Cat</a:t>
                  </a:r>
                  <a:endParaRPr lang="en-US" sz="1701" dirty="0"/>
                </a:p>
              </p:txBody>
            </p:sp>
            <p:sp>
              <p:nvSpPr>
                <p:cNvPr id="326" name="TextBox 325">
                  <a:extLst>
                    <a:ext uri="{FF2B5EF4-FFF2-40B4-BE49-F238E27FC236}">
                      <a16:creationId xmlns:a16="http://schemas.microsoft.com/office/drawing/2014/main" id="{9D1423C5-661C-411E-87EB-F3F844D26E0A}"/>
                    </a:ext>
                  </a:extLst>
                </p:cNvPr>
                <p:cNvSpPr txBox="1"/>
                <p:nvPr/>
              </p:nvSpPr>
              <p:spPr>
                <a:xfrm>
                  <a:off x="21597710" y="13777619"/>
                  <a:ext cx="1345129" cy="354071"/>
                </a:xfrm>
                <a:prstGeom prst="rect">
                  <a:avLst/>
                </a:prstGeom>
                <a:noFill/>
              </p:spPr>
              <p:txBody>
                <a:bodyPr wrap="square" rtlCol="0">
                  <a:spAutoFit/>
                </a:bodyPr>
                <a:lstStyle/>
                <a:p>
                  <a:pPr algn="r"/>
                  <a:r>
                    <a:rPr lang="en-CA" sz="1701" dirty="0"/>
                    <a:t>Deer</a:t>
                  </a:r>
                  <a:endParaRPr lang="en-US" sz="1701" dirty="0"/>
                </a:p>
              </p:txBody>
            </p:sp>
            <p:sp>
              <p:nvSpPr>
                <p:cNvPr id="327" name="TextBox 326">
                  <a:extLst>
                    <a:ext uri="{FF2B5EF4-FFF2-40B4-BE49-F238E27FC236}">
                      <a16:creationId xmlns:a16="http://schemas.microsoft.com/office/drawing/2014/main" id="{186788FE-AF5E-4CBA-88A4-5E62079EED15}"/>
                    </a:ext>
                  </a:extLst>
                </p:cNvPr>
                <p:cNvSpPr txBox="1"/>
                <p:nvPr/>
              </p:nvSpPr>
              <p:spPr>
                <a:xfrm>
                  <a:off x="22121400" y="14146707"/>
                  <a:ext cx="821439" cy="354071"/>
                </a:xfrm>
                <a:prstGeom prst="rect">
                  <a:avLst/>
                </a:prstGeom>
                <a:noFill/>
              </p:spPr>
              <p:txBody>
                <a:bodyPr wrap="square" rtlCol="0">
                  <a:spAutoFit/>
                </a:bodyPr>
                <a:lstStyle/>
                <a:p>
                  <a:pPr algn="r"/>
                  <a:r>
                    <a:rPr lang="en-CA" sz="1701" dirty="0"/>
                    <a:t>Dog</a:t>
                  </a:r>
                  <a:endParaRPr lang="en-US" sz="1701" dirty="0"/>
                </a:p>
              </p:txBody>
            </p:sp>
            <p:sp>
              <p:nvSpPr>
                <p:cNvPr id="328" name="TextBox 327">
                  <a:extLst>
                    <a:ext uri="{FF2B5EF4-FFF2-40B4-BE49-F238E27FC236}">
                      <a16:creationId xmlns:a16="http://schemas.microsoft.com/office/drawing/2014/main" id="{B0A3BE37-BC71-4F71-839B-BCE6073BB1C5}"/>
                    </a:ext>
                  </a:extLst>
                </p:cNvPr>
                <p:cNvSpPr txBox="1"/>
                <p:nvPr/>
              </p:nvSpPr>
              <p:spPr>
                <a:xfrm>
                  <a:off x="21597710" y="14513977"/>
                  <a:ext cx="1345129" cy="354071"/>
                </a:xfrm>
                <a:prstGeom prst="rect">
                  <a:avLst/>
                </a:prstGeom>
                <a:noFill/>
              </p:spPr>
              <p:txBody>
                <a:bodyPr wrap="square" rtlCol="0">
                  <a:spAutoFit/>
                </a:bodyPr>
                <a:lstStyle/>
                <a:p>
                  <a:pPr algn="r"/>
                  <a:r>
                    <a:rPr lang="en-CA" sz="1701" dirty="0"/>
                    <a:t>Frog</a:t>
                  </a:r>
                  <a:endParaRPr lang="en-US" sz="1701" dirty="0"/>
                </a:p>
              </p:txBody>
            </p:sp>
            <p:sp>
              <p:nvSpPr>
                <p:cNvPr id="329" name="TextBox 328">
                  <a:extLst>
                    <a:ext uri="{FF2B5EF4-FFF2-40B4-BE49-F238E27FC236}">
                      <a16:creationId xmlns:a16="http://schemas.microsoft.com/office/drawing/2014/main" id="{333C52EC-B683-424A-8730-1C9164641F8E}"/>
                    </a:ext>
                  </a:extLst>
                </p:cNvPr>
                <p:cNvSpPr txBox="1"/>
                <p:nvPr/>
              </p:nvSpPr>
              <p:spPr>
                <a:xfrm>
                  <a:off x="21597710" y="14883040"/>
                  <a:ext cx="1345129" cy="354071"/>
                </a:xfrm>
                <a:prstGeom prst="rect">
                  <a:avLst/>
                </a:prstGeom>
                <a:noFill/>
              </p:spPr>
              <p:txBody>
                <a:bodyPr wrap="square" rtlCol="0">
                  <a:spAutoFit/>
                </a:bodyPr>
                <a:lstStyle/>
                <a:p>
                  <a:pPr algn="r"/>
                  <a:r>
                    <a:rPr lang="en-CA" sz="1701" dirty="0"/>
                    <a:t>Horse</a:t>
                  </a:r>
                  <a:endParaRPr lang="en-US" sz="1701" dirty="0"/>
                </a:p>
              </p:txBody>
            </p:sp>
            <p:sp>
              <p:nvSpPr>
                <p:cNvPr id="330" name="TextBox 329">
                  <a:extLst>
                    <a:ext uri="{FF2B5EF4-FFF2-40B4-BE49-F238E27FC236}">
                      <a16:creationId xmlns:a16="http://schemas.microsoft.com/office/drawing/2014/main" id="{50C9114A-7A8B-4038-B8C8-878ADC752B56}"/>
                    </a:ext>
                  </a:extLst>
                </p:cNvPr>
                <p:cNvSpPr txBox="1"/>
                <p:nvPr/>
              </p:nvSpPr>
              <p:spPr>
                <a:xfrm>
                  <a:off x="21597710" y="15238752"/>
                  <a:ext cx="1345129" cy="354071"/>
                </a:xfrm>
                <a:prstGeom prst="rect">
                  <a:avLst/>
                </a:prstGeom>
                <a:noFill/>
              </p:spPr>
              <p:txBody>
                <a:bodyPr wrap="square" rtlCol="0">
                  <a:spAutoFit/>
                </a:bodyPr>
                <a:lstStyle/>
                <a:p>
                  <a:pPr algn="r"/>
                  <a:r>
                    <a:rPr lang="en-CA" sz="1701" dirty="0"/>
                    <a:t>Ship</a:t>
                  </a:r>
                  <a:endParaRPr lang="en-US" sz="1701" dirty="0"/>
                </a:p>
              </p:txBody>
            </p:sp>
            <p:sp>
              <p:nvSpPr>
                <p:cNvPr id="331" name="TextBox 330">
                  <a:extLst>
                    <a:ext uri="{FF2B5EF4-FFF2-40B4-BE49-F238E27FC236}">
                      <a16:creationId xmlns:a16="http://schemas.microsoft.com/office/drawing/2014/main" id="{E6DA5D1D-159A-4D51-B956-2D7FB1204F05}"/>
                    </a:ext>
                  </a:extLst>
                </p:cNvPr>
                <p:cNvSpPr txBox="1"/>
                <p:nvPr/>
              </p:nvSpPr>
              <p:spPr>
                <a:xfrm>
                  <a:off x="21597710" y="15598216"/>
                  <a:ext cx="1345129" cy="354071"/>
                </a:xfrm>
                <a:prstGeom prst="rect">
                  <a:avLst/>
                </a:prstGeom>
                <a:noFill/>
              </p:spPr>
              <p:txBody>
                <a:bodyPr wrap="square" rtlCol="0">
                  <a:spAutoFit/>
                </a:bodyPr>
                <a:lstStyle/>
                <a:p>
                  <a:pPr algn="r"/>
                  <a:r>
                    <a:rPr lang="en-CA" sz="1701" dirty="0"/>
                    <a:t>Truck</a:t>
                  </a:r>
                  <a:endParaRPr lang="en-US" sz="1701" dirty="0"/>
                </a:p>
              </p:txBody>
            </p:sp>
            <p:sp>
              <p:nvSpPr>
                <p:cNvPr id="332" name="TextBox 331">
                  <a:extLst>
                    <a:ext uri="{FF2B5EF4-FFF2-40B4-BE49-F238E27FC236}">
                      <a16:creationId xmlns:a16="http://schemas.microsoft.com/office/drawing/2014/main" id="{488237CF-D65B-4D58-BDA7-87674913BD02}"/>
                    </a:ext>
                  </a:extLst>
                </p:cNvPr>
                <p:cNvSpPr txBox="1"/>
                <p:nvPr/>
              </p:nvSpPr>
              <p:spPr>
                <a:xfrm>
                  <a:off x="22889255" y="15980147"/>
                  <a:ext cx="446404" cy="1094654"/>
                </a:xfrm>
                <a:prstGeom prst="rect">
                  <a:avLst/>
                </a:prstGeom>
                <a:noFill/>
              </p:spPr>
              <p:txBody>
                <a:bodyPr vert="vert270" wrap="square" rtlCol="0" anchor="ctr" anchorCtr="0">
                  <a:spAutoFit/>
                </a:bodyPr>
                <a:lstStyle/>
                <a:p>
                  <a:pPr algn="r"/>
                  <a:r>
                    <a:rPr lang="en-CA" sz="1701" dirty="0"/>
                    <a:t>Airplane</a:t>
                  </a:r>
                  <a:endParaRPr lang="en-US" sz="1701" dirty="0"/>
                </a:p>
              </p:txBody>
            </p:sp>
            <p:sp>
              <p:nvSpPr>
                <p:cNvPr id="333" name="TextBox 332">
                  <a:extLst>
                    <a:ext uri="{FF2B5EF4-FFF2-40B4-BE49-F238E27FC236}">
                      <a16:creationId xmlns:a16="http://schemas.microsoft.com/office/drawing/2014/main" id="{A9E5BC93-1A68-4225-B61E-2D372BCB50D4}"/>
                    </a:ext>
                  </a:extLst>
                </p:cNvPr>
                <p:cNvSpPr txBox="1"/>
                <p:nvPr/>
              </p:nvSpPr>
              <p:spPr>
                <a:xfrm>
                  <a:off x="23248902" y="15980147"/>
                  <a:ext cx="446404" cy="1177930"/>
                </a:xfrm>
                <a:prstGeom prst="rect">
                  <a:avLst/>
                </a:prstGeom>
                <a:noFill/>
              </p:spPr>
              <p:txBody>
                <a:bodyPr vert="vert270" wrap="square" rtlCol="0" anchor="ctr" anchorCtr="0">
                  <a:spAutoFit/>
                </a:bodyPr>
                <a:lstStyle/>
                <a:p>
                  <a:pPr algn="r"/>
                  <a:r>
                    <a:rPr lang="en-CA" sz="1701" dirty="0"/>
                    <a:t>Automobile</a:t>
                  </a:r>
                  <a:endParaRPr lang="en-US" sz="1701" dirty="0"/>
                </a:p>
              </p:txBody>
            </p:sp>
            <p:sp>
              <p:nvSpPr>
                <p:cNvPr id="334" name="TextBox 333">
                  <a:extLst>
                    <a:ext uri="{FF2B5EF4-FFF2-40B4-BE49-F238E27FC236}">
                      <a16:creationId xmlns:a16="http://schemas.microsoft.com/office/drawing/2014/main" id="{E07CDA54-529E-457F-9608-868E28C4F6C8}"/>
                    </a:ext>
                  </a:extLst>
                </p:cNvPr>
                <p:cNvSpPr txBox="1"/>
                <p:nvPr/>
              </p:nvSpPr>
              <p:spPr>
                <a:xfrm>
                  <a:off x="23630679" y="15980147"/>
                  <a:ext cx="446404" cy="1094654"/>
                </a:xfrm>
                <a:prstGeom prst="rect">
                  <a:avLst/>
                </a:prstGeom>
                <a:noFill/>
              </p:spPr>
              <p:txBody>
                <a:bodyPr vert="vert270" wrap="square" rtlCol="0" anchor="ctr" anchorCtr="0">
                  <a:spAutoFit/>
                </a:bodyPr>
                <a:lstStyle/>
                <a:p>
                  <a:pPr algn="r"/>
                  <a:r>
                    <a:rPr lang="en-CA" sz="1701" dirty="0"/>
                    <a:t>Bird</a:t>
                  </a:r>
                  <a:endParaRPr lang="en-US" sz="1701" dirty="0"/>
                </a:p>
              </p:txBody>
            </p:sp>
            <p:sp>
              <p:nvSpPr>
                <p:cNvPr id="335" name="TextBox 334">
                  <a:extLst>
                    <a:ext uri="{FF2B5EF4-FFF2-40B4-BE49-F238E27FC236}">
                      <a16:creationId xmlns:a16="http://schemas.microsoft.com/office/drawing/2014/main" id="{4CD03D94-FF6D-4CEB-94FD-C3EC43BC7E9E}"/>
                    </a:ext>
                  </a:extLst>
                </p:cNvPr>
                <p:cNvSpPr txBox="1"/>
                <p:nvPr/>
              </p:nvSpPr>
              <p:spPr>
                <a:xfrm>
                  <a:off x="23986860" y="15980147"/>
                  <a:ext cx="446404" cy="511993"/>
                </a:xfrm>
                <a:prstGeom prst="rect">
                  <a:avLst/>
                </a:prstGeom>
                <a:noFill/>
              </p:spPr>
              <p:txBody>
                <a:bodyPr vert="vert270" wrap="square" rtlCol="0" anchor="ctr" anchorCtr="0">
                  <a:spAutoFit/>
                </a:bodyPr>
                <a:lstStyle/>
                <a:p>
                  <a:pPr algn="r"/>
                  <a:r>
                    <a:rPr lang="en-CA" sz="1701" dirty="0"/>
                    <a:t>Cat</a:t>
                  </a:r>
                  <a:endParaRPr lang="en-US" sz="1701" dirty="0"/>
                </a:p>
              </p:txBody>
            </p:sp>
            <p:sp>
              <p:nvSpPr>
                <p:cNvPr id="336" name="TextBox 335">
                  <a:extLst>
                    <a:ext uri="{FF2B5EF4-FFF2-40B4-BE49-F238E27FC236}">
                      <a16:creationId xmlns:a16="http://schemas.microsoft.com/office/drawing/2014/main" id="{485F0682-D42B-4258-A6B5-40AF7A00FADD}"/>
                    </a:ext>
                  </a:extLst>
                </p:cNvPr>
                <p:cNvSpPr txBox="1"/>
                <p:nvPr/>
              </p:nvSpPr>
              <p:spPr>
                <a:xfrm>
                  <a:off x="24355670" y="15980147"/>
                  <a:ext cx="446404" cy="706964"/>
                </a:xfrm>
                <a:prstGeom prst="rect">
                  <a:avLst/>
                </a:prstGeom>
                <a:noFill/>
              </p:spPr>
              <p:txBody>
                <a:bodyPr vert="vert270" wrap="square" rtlCol="0" anchor="ctr" anchorCtr="0">
                  <a:spAutoFit/>
                </a:bodyPr>
                <a:lstStyle/>
                <a:p>
                  <a:pPr algn="r"/>
                  <a:r>
                    <a:rPr lang="en-CA" sz="1701" dirty="0"/>
                    <a:t>Deer</a:t>
                  </a:r>
                  <a:endParaRPr lang="en-US" sz="1701" dirty="0"/>
                </a:p>
              </p:txBody>
            </p:sp>
            <p:sp>
              <p:nvSpPr>
                <p:cNvPr id="337" name="TextBox 336">
                  <a:extLst>
                    <a:ext uri="{FF2B5EF4-FFF2-40B4-BE49-F238E27FC236}">
                      <a16:creationId xmlns:a16="http://schemas.microsoft.com/office/drawing/2014/main" id="{12ACC5C6-F46A-4BA7-9658-CC6019627A72}"/>
                    </a:ext>
                  </a:extLst>
                </p:cNvPr>
                <p:cNvSpPr txBox="1"/>
                <p:nvPr/>
              </p:nvSpPr>
              <p:spPr>
                <a:xfrm>
                  <a:off x="24711850" y="15980147"/>
                  <a:ext cx="446404" cy="1094654"/>
                </a:xfrm>
                <a:prstGeom prst="rect">
                  <a:avLst/>
                </a:prstGeom>
                <a:noFill/>
              </p:spPr>
              <p:txBody>
                <a:bodyPr vert="vert270" wrap="square" rtlCol="0" anchor="ctr" anchorCtr="0">
                  <a:spAutoFit/>
                </a:bodyPr>
                <a:lstStyle/>
                <a:p>
                  <a:pPr algn="r"/>
                  <a:r>
                    <a:rPr lang="en-CA" sz="1701" dirty="0"/>
                    <a:t>Dog</a:t>
                  </a:r>
                  <a:endParaRPr lang="en-US" sz="1701" dirty="0"/>
                </a:p>
              </p:txBody>
            </p:sp>
            <p:sp>
              <p:nvSpPr>
                <p:cNvPr id="338" name="TextBox 337">
                  <a:extLst>
                    <a:ext uri="{FF2B5EF4-FFF2-40B4-BE49-F238E27FC236}">
                      <a16:creationId xmlns:a16="http://schemas.microsoft.com/office/drawing/2014/main" id="{E9AF3A3E-5EEA-4659-A7DE-CF52B5B88EEE}"/>
                    </a:ext>
                  </a:extLst>
                </p:cNvPr>
                <p:cNvSpPr txBox="1"/>
                <p:nvPr/>
              </p:nvSpPr>
              <p:spPr>
                <a:xfrm>
                  <a:off x="25081145" y="15980147"/>
                  <a:ext cx="446404" cy="1094654"/>
                </a:xfrm>
                <a:prstGeom prst="rect">
                  <a:avLst/>
                </a:prstGeom>
                <a:noFill/>
              </p:spPr>
              <p:txBody>
                <a:bodyPr vert="vert270" wrap="square" rtlCol="0" anchor="ctr" anchorCtr="0">
                  <a:spAutoFit/>
                </a:bodyPr>
                <a:lstStyle/>
                <a:p>
                  <a:pPr algn="r"/>
                  <a:r>
                    <a:rPr lang="en-CA" sz="1701" dirty="0"/>
                    <a:t>Frog</a:t>
                  </a:r>
                  <a:endParaRPr lang="en-US" sz="1701" dirty="0"/>
                </a:p>
              </p:txBody>
            </p:sp>
            <p:sp>
              <p:nvSpPr>
                <p:cNvPr id="339" name="TextBox 338">
                  <a:extLst>
                    <a:ext uri="{FF2B5EF4-FFF2-40B4-BE49-F238E27FC236}">
                      <a16:creationId xmlns:a16="http://schemas.microsoft.com/office/drawing/2014/main" id="{0017BC97-4BD9-4540-A76B-7AE54B4DFD50}"/>
                    </a:ext>
                  </a:extLst>
                </p:cNvPr>
                <p:cNvSpPr txBox="1"/>
                <p:nvPr/>
              </p:nvSpPr>
              <p:spPr>
                <a:xfrm>
                  <a:off x="25441800" y="15980147"/>
                  <a:ext cx="446404" cy="1094654"/>
                </a:xfrm>
                <a:prstGeom prst="rect">
                  <a:avLst/>
                </a:prstGeom>
                <a:noFill/>
              </p:spPr>
              <p:txBody>
                <a:bodyPr vert="vert270" wrap="square" rtlCol="0" anchor="ctr" anchorCtr="0">
                  <a:spAutoFit/>
                </a:bodyPr>
                <a:lstStyle/>
                <a:p>
                  <a:pPr algn="r"/>
                  <a:r>
                    <a:rPr lang="en-CA" sz="1701" dirty="0"/>
                    <a:t>Horse</a:t>
                  </a:r>
                  <a:endParaRPr lang="en-US" sz="1701" dirty="0"/>
                </a:p>
              </p:txBody>
            </p:sp>
            <p:sp>
              <p:nvSpPr>
                <p:cNvPr id="340" name="TextBox 339">
                  <a:extLst>
                    <a:ext uri="{FF2B5EF4-FFF2-40B4-BE49-F238E27FC236}">
                      <a16:creationId xmlns:a16="http://schemas.microsoft.com/office/drawing/2014/main" id="{D339829F-7F13-4086-AA1B-017FE2C1F291}"/>
                    </a:ext>
                  </a:extLst>
                </p:cNvPr>
                <p:cNvSpPr txBox="1"/>
                <p:nvPr/>
              </p:nvSpPr>
              <p:spPr>
                <a:xfrm>
                  <a:off x="25788493" y="15980147"/>
                  <a:ext cx="446404" cy="1094654"/>
                </a:xfrm>
                <a:prstGeom prst="rect">
                  <a:avLst/>
                </a:prstGeom>
                <a:noFill/>
              </p:spPr>
              <p:txBody>
                <a:bodyPr vert="vert270" wrap="square" rtlCol="0" anchor="ctr" anchorCtr="0">
                  <a:spAutoFit/>
                </a:bodyPr>
                <a:lstStyle/>
                <a:p>
                  <a:pPr algn="r"/>
                  <a:r>
                    <a:rPr lang="en-CA" sz="1701" dirty="0"/>
                    <a:t>Ship</a:t>
                  </a:r>
                  <a:endParaRPr lang="en-US" sz="1701" dirty="0"/>
                </a:p>
              </p:txBody>
            </p:sp>
            <p:sp>
              <p:nvSpPr>
                <p:cNvPr id="341" name="TextBox 340">
                  <a:extLst>
                    <a:ext uri="{FF2B5EF4-FFF2-40B4-BE49-F238E27FC236}">
                      <a16:creationId xmlns:a16="http://schemas.microsoft.com/office/drawing/2014/main" id="{ED639628-0036-44AD-B7ED-C8CA848953CD}"/>
                    </a:ext>
                  </a:extLst>
                </p:cNvPr>
                <p:cNvSpPr txBox="1"/>
                <p:nvPr/>
              </p:nvSpPr>
              <p:spPr>
                <a:xfrm>
                  <a:off x="26149847" y="15980147"/>
                  <a:ext cx="446404" cy="1094654"/>
                </a:xfrm>
                <a:prstGeom prst="rect">
                  <a:avLst/>
                </a:prstGeom>
                <a:noFill/>
              </p:spPr>
              <p:txBody>
                <a:bodyPr vert="vert270" wrap="square" rtlCol="0" anchor="ctr" anchorCtr="0">
                  <a:spAutoFit/>
                </a:bodyPr>
                <a:lstStyle/>
                <a:p>
                  <a:pPr algn="r"/>
                  <a:r>
                    <a:rPr lang="en-CA" sz="1701" dirty="0"/>
                    <a:t>Truck</a:t>
                  </a:r>
                  <a:endParaRPr lang="en-US" sz="1701" dirty="0"/>
                </a:p>
              </p:txBody>
            </p:sp>
          </p:grpSp>
        </p:grpSp>
      </p:grpSp>
      <p:grpSp>
        <p:nvGrpSpPr>
          <p:cNvPr id="49" name="Group 48">
            <a:extLst>
              <a:ext uri="{FF2B5EF4-FFF2-40B4-BE49-F238E27FC236}">
                <a16:creationId xmlns:a16="http://schemas.microsoft.com/office/drawing/2014/main" id="{E5C87194-1897-4CDC-825D-4C75DADE5274}"/>
              </a:ext>
            </a:extLst>
          </p:cNvPr>
          <p:cNvGrpSpPr/>
          <p:nvPr/>
        </p:nvGrpSpPr>
        <p:grpSpPr>
          <a:xfrm>
            <a:off x="20763294" y="28154776"/>
            <a:ext cx="7978014" cy="5572622"/>
            <a:chOff x="20763294" y="28154776"/>
            <a:chExt cx="7978014" cy="5572622"/>
          </a:xfrm>
        </p:grpSpPr>
        <p:sp>
          <p:nvSpPr>
            <p:cNvPr id="249" name="Text Placeholder 3">
              <a:extLst>
                <a:ext uri="{FF2B5EF4-FFF2-40B4-BE49-F238E27FC236}">
                  <a16:creationId xmlns:a16="http://schemas.microsoft.com/office/drawing/2014/main" id="{519A586D-F93B-489A-955D-04A5B95E8C2D}"/>
                </a:ext>
              </a:extLst>
            </p:cNvPr>
            <p:cNvSpPr txBox="1">
              <a:spLocks/>
            </p:cNvSpPr>
            <p:nvPr/>
          </p:nvSpPr>
          <p:spPr>
            <a:xfrm>
              <a:off x="20763294" y="28154776"/>
              <a:ext cx="7978014" cy="641548"/>
            </a:xfrm>
            <a:prstGeom prst="rect">
              <a:avLst/>
            </a:prstGeom>
            <a:noFill/>
          </p:spPr>
          <p:txBody>
            <a:bodyPr wrap="square" lIns="77800" tIns="77800" rIns="77800" bIns="77800"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CA" sz="3148" u="none" dirty="0"/>
                <a:t>SVM 1 vs All</a:t>
              </a:r>
              <a:endParaRPr lang="en-US" sz="3148" u="none" dirty="0"/>
            </a:p>
          </p:txBody>
        </p:sp>
        <p:grpSp>
          <p:nvGrpSpPr>
            <p:cNvPr id="48" name="Group 47">
              <a:extLst>
                <a:ext uri="{FF2B5EF4-FFF2-40B4-BE49-F238E27FC236}">
                  <a16:creationId xmlns:a16="http://schemas.microsoft.com/office/drawing/2014/main" id="{EEE65910-37F2-4435-914D-3818D620910F}"/>
                </a:ext>
              </a:extLst>
            </p:cNvPr>
            <p:cNvGrpSpPr/>
            <p:nvPr/>
          </p:nvGrpSpPr>
          <p:grpSpPr>
            <a:xfrm>
              <a:off x="21590000" y="28887868"/>
              <a:ext cx="4998541" cy="4839530"/>
              <a:chOff x="21590000" y="29134613"/>
              <a:chExt cx="4998541" cy="4839530"/>
            </a:xfrm>
          </p:grpSpPr>
          <p:pic>
            <p:nvPicPr>
              <p:cNvPr id="105" name="Image 104">
                <a:extLst>
                  <a:ext uri="{FF2B5EF4-FFF2-40B4-BE49-F238E27FC236}">
                    <a16:creationId xmlns:a16="http://schemas.microsoft.com/office/drawing/2014/main" id="{6C85B311-2293-4B2E-9934-25CDFA2F6219}"/>
                  </a:ext>
                </a:extLst>
              </p:cNvPr>
              <p:cNvPicPr>
                <a:picLocks noChangeAspect="1"/>
              </p:cNvPicPr>
              <p:nvPr/>
            </p:nvPicPr>
            <p:blipFill rotWithShape="1">
              <a:blip r:embed="rId9">
                <a:extLst>
                  <a:ext uri="{28A0092B-C50C-407E-A947-70E740481C1C}">
                    <a14:useLocalDpi xmlns:a14="http://schemas.microsoft.com/office/drawing/2010/main" val="0"/>
                  </a:ext>
                </a:extLst>
              </a:blip>
              <a:srcRect l="23274" t="7284" r="20023" b="16724"/>
              <a:stretch/>
            </p:blipFill>
            <p:spPr>
              <a:xfrm>
                <a:off x="22931813" y="29161962"/>
                <a:ext cx="3640976" cy="3644473"/>
              </a:xfrm>
              <a:prstGeom prst="rect">
                <a:avLst/>
              </a:prstGeom>
            </p:spPr>
          </p:pic>
          <p:grpSp>
            <p:nvGrpSpPr>
              <p:cNvPr id="342" name="Group 341">
                <a:extLst>
                  <a:ext uri="{FF2B5EF4-FFF2-40B4-BE49-F238E27FC236}">
                    <a16:creationId xmlns:a16="http://schemas.microsoft.com/office/drawing/2014/main" id="{F7F024FF-2907-494C-868B-DDA3A2437919}"/>
                  </a:ext>
                </a:extLst>
              </p:cNvPr>
              <p:cNvGrpSpPr/>
              <p:nvPr/>
            </p:nvGrpSpPr>
            <p:grpSpPr>
              <a:xfrm>
                <a:off x="21590000" y="29134613"/>
                <a:ext cx="4998541" cy="4839530"/>
                <a:chOff x="21597710" y="12318547"/>
                <a:chExt cx="4998541" cy="4839530"/>
              </a:xfrm>
            </p:grpSpPr>
            <p:sp>
              <p:nvSpPr>
                <p:cNvPr id="343" name="TextBox 342">
                  <a:extLst>
                    <a:ext uri="{FF2B5EF4-FFF2-40B4-BE49-F238E27FC236}">
                      <a16:creationId xmlns:a16="http://schemas.microsoft.com/office/drawing/2014/main" id="{B7DDB07F-0E16-476E-8A12-E0BFE7B407E6}"/>
                    </a:ext>
                  </a:extLst>
                </p:cNvPr>
                <p:cNvSpPr txBox="1"/>
                <p:nvPr/>
              </p:nvSpPr>
              <p:spPr>
                <a:xfrm>
                  <a:off x="21933992" y="12318547"/>
                  <a:ext cx="1008847" cy="354071"/>
                </a:xfrm>
                <a:prstGeom prst="rect">
                  <a:avLst/>
                </a:prstGeom>
                <a:noFill/>
              </p:spPr>
              <p:txBody>
                <a:bodyPr wrap="square" rtlCol="0">
                  <a:spAutoFit/>
                </a:bodyPr>
                <a:lstStyle/>
                <a:p>
                  <a:pPr algn="r"/>
                  <a:r>
                    <a:rPr lang="en-CA" sz="1701" dirty="0"/>
                    <a:t>Airplane</a:t>
                  </a:r>
                  <a:endParaRPr lang="en-US" sz="1701" dirty="0"/>
                </a:p>
              </p:txBody>
            </p:sp>
            <p:sp>
              <p:nvSpPr>
                <p:cNvPr id="344" name="TextBox 343">
                  <a:extLst>
                    <a:ext uri="{FF2B5EF4-FFF2-40B4-BE49-F238E27FC236}">
                      <a16:creationId xmlns:a16="http://schemas.microsoft.com/office/drawing/2014/main" id="{68C077BC-7585-44E6-8F05-82CDDADDD4D3}"/>
                    </a:ext>
                  </a:extLst>
                </p:cNvPr>
                <p:cNvSpPr txBox="1"/>
                <p:nvPr/>
              </p:nvSpPr>
              <p:spPr>
                <a:xfrm>
                  <a:off x="21662124" y="13422709"/>
                  <a:ext cx="577530" cy="1456348"/>
                </a:xfrm>
                <a:prstGeom prst="rect">
                  <a:avLst/>
                </a:prstGeom>
                <a:noFill/>
              </p:spPr>
              <p:txBody>
                <a:bodyPr vert="vert270" wrap="square" rtlCol="0">
                  <a:spAutoFit/>
                </a:bodyPr>
                <a:lstStyle/>
                <a:p>
                  <a:pPr algn="ctr"/>
                  <a:r>
                    <a:rPr lang="en-CA" sz="2553" dirty="0"/>
                    <a:t>True Label</a:t>
                  </a:r>
                  <a:endParaRPr lang="en-US" sz="2553" dirty="0"/>
                </a:p>
              </p:txBody>
            </p:sp>
            <p:sp>
              <p:nvSpPr>
                <p:cNvPr id="345" name="TextBox 344">
                  <a:extLst>
                    <a:ext uri="{FF2B5EF4-FFF2-40B4-BE49-F238E27FC236}">
                      <a16:creationId xmlns:a16="http://schemas.microsoft.com/office/drawing/2014/main" id="{06B89144-78B3-4013-B06F-286B2A99F23F}"/>
                    </a:ext>
                  </a:extLst>
                </p:cNvPr>
                <p:cNvSpPr txBox="1"/>
                <p:nvPr/>
              </p:nvSpPr>
              <p:spPr>
                <a:xfrm>
                  <a:off x="23625037" y="16592377"/>
                  <a:ext cx="2254527" cy="485197"/>
                </a:xfrm>
                <a:prstGeom prst="rect">
                  <a:avLst/>
                </a:prstGeom>
                <a:noFill/>
              </p:spPr>
              <p:txBody>
                <a:bodyPr wrap="square" rtlCol="0">
                  <a:spAutoFit/>
                </a:bodyPr>
                <a:lstStyle/>
                <a:p>
                  <a:pPr algn="ctr"/>
                  <a:r>
                    <a:rPr lang="en-CA" sz="2553" dirty="0"/>
                    <a:t>Predicted Label</a:t>
                  </a:r>
                  <a:endParaRPr lang="en-US" sz="2553" dirty="0"/>
                </a:p>
              </p:txBody>
            </p:sp>
            <p:sp>
              <p:nvSpPr>
                <p:cNvPr id="346" name="TextBox 345">
                  <a:extLst>
                    <a:ext uri="{FF2B5EF4-FFF2-40B4-BE49-F238E27FC236}">
                      <a16:creationId xmlns:a16="http://schemas.microsoft.com/office/drawing/2014/main" id="{448A991F-2312-4B32-BB24-6663A010E874}"/>
                    </a:ext>
                  </a:extLst>
                </p:cNvPr>
                <p:cNvSpPr txBox="1"/>
                <p:nvPr/>
              </p:nvSpPr>
              <p:spPr>
                <a:xfrm>
                  <a:off x="21597710" y="12688866"/>
                  <a:ext cx="1345129" cy="354071"/>
                </a:xfrm>
                <a:prstGeom prst="rect">
                  <a:avLst/>
                </a:prstGeom>
                <a:noFill/>
              </p:spPr>
              <p:txBody>
                <a:bodyPr wrap="square" rtlCol="0">
                  <a:spAutoFit/>
                </a:bodyPr>
                <a:lstStyle/>
                <a:p>
                  <a:pPr algn="r"/>
                  <a:r>
                    <a:rPr lang="en-CA" sz="1701" dirty="0"/>
                    <a:t>Automobile</a:t>
                  </a:r>
                  <a:endParaRPr lang="en-US" sz="1701" dirty="0"/>
                </a:p>
              </p:txBody>
            </p:sp>
            <p:sp>
              <p:nvSpPr>
                <p:cNvPr id="347" name="TextBox 346">
                  <a:extLst>
                    <a:ext uri="{FF2B5EF4-FFF2-40B4-BE49-F238E27FC236}">
                      <a16:creationId xmlns:a16="http://schemas.microsoft.com/office/drawing/2014/main" id="{B9D1105F-C346-42B1-8770-564D38FC3C7D}"/>
                    </a:ext>
                  </a:extLst>
                </p:cNvPr>
                <p:cNvSpPr txBox="1"/>
                <p:nvPr/>
              </p:nvSpPr>
              <p:spPr>
                <a:xfrm>
                  <a:off x="21597710" y="13053479"/>
                  <a:ext cx="1345129" cy="354071"/>
                </a:xfrm>
                <a:prstGeom prst="rect">
                  <a:avLst/>
                </a:prstGeom>
                <a:noFill/>
              </p:spPr>
              <p:txBody>
                <a:bodyPr wrap="square" rtlCol="0">
                  <a:spAutoFit/>
                </a:bodyPr>
                <a:lstStyle/>
                <a:p>
                  <a:pPr algn="r"/>
                  <a:r>
                    <a:rPr lang="en-CA" sz="1701" dirty="0"/>
                    <a:t>Bird</a:t>
                  </a:r>
                  <a:endParaRPr lang="en-US" sz="1701" dirty="0"/>
                </a:p>
              </p:txBody>
            </p:sp>
            <p:sp>
              <p:nvSpPr>
                <p:cNvPr id="348" name="TextBox 347">
                  <a:extLst>
                    <a:ext uri="{FF2B5EF4-FFF2-40B4-BE49-F238E27FC236}">
                      <a16:creationId xmlns:a16="http://schemas.microsoft.com/office/drawing/2014/main" id="{396DFECE-DE77-474A-B594-AF4DB436D3EA}"/>
                    </a:ext>
                  </a:extLst>
                </p:cNvPr>
                <p:cNvSpPr txBox="1"/>
                <p:nvPr/>
              </p:nvSpPr>
              <p:spPr>
                <a:xfrm>
                  <a:off x="21597710" y="13431057"/>
                  <a:ext cx="1345129" cy="354071"/>
                </a:xfrm>
                <a:prstGeom prst="rect">
                  <a:avLst/>
                </a:prstGeom>
                <a:noFill/>
              </p:spPr>
              <p:txBody>
                <a:bodyPr wrap="square" rtlCol="0">
                  <a:spAutoFit/>
                </a:bodyPr>
                <a:lstStyle/>
                <a:p>
                  <a:pPr algn="r"/>
                  <a:r>
                    <a:rPr lang="en-CA" sz="1701" dirty="0"/>
                    <a:t>Cat</a:t>
                  </a:r>
                  <a:endParaRPr lang="en-US" sz="1701" dirty="0"/>
                </a:p>
              </p:txBody>
            </p:sp>
            <p:sp>
              <p:nvSpPr>
                <p:cNvPr id="349" name="TextBox 348">
                  <a:extLst>
                    <a:ext uri="{FF2B5EF4-FFF2-40B4-BE49-F238E27FC236}">
                      <a16:creationId xmlns:a16="http://schemas.microsoft.com/office/drawing/2014/main" id="{D6B69697-F1EE-4F8F-9483-A26423A789F9}"/>
                    </a:ext>
                  </a:extLst>
                </p:cNvPr>
                <p:cNvSpPr txBox="1"/>
                <p:nvPr/>
              </p:nvSpPr>
              <p:spPr>
                <a:xfrm>
                  <a:off x="21597710" y="13777619"/>
                  <a:ext cx="1345129" cy="354071"/>
                </a:xfrm>
                <a:prstGeom prst="rect">
                  <a:avLst/>
                </a:prstGeom>
                <a:noFill/>
              </p:spPr>
              <p:txBody>
                <a:bodyPr wrap="square" rtlCol="0">
                  <a:spAutoFit/>
                </a:bodyPr>
                <a:lstStyle/>
                <a:p>
                  <a:pPr algn="r"/>
                  <a:r>
                    <a:rPr lang="en-CA" sz="1701" dirty="0"/>
                    <a:t>Deer</a:t>
                  </a:r>
                  <a:endParaRPr lang="en-US" sz="1701" dirty="0"/>
                </a:p>
              </p:txBody>
            </p:sp>
            <p:sp>
              <p:nvSpPr>
                <p:cNvPr id="350" name="TextBox 349">
                  <a:extLst>
                    <a:ext uri="{FF2B5EF4-FFF2-40B4-BE49-F238E27FC236}">
                      <a16:creationId xmlns:a16="http://schemas.microsoft.com/office/drawing/2014/main" id="{83EE6120-6DD6-45AC-98BB-FDEE49060046}"/>
                    </a:ext>
                  </a:extLst>
                </p:cNvPr>
                <p:cNvSpPr txBox="1"/>
                <p:nvPr/>
              </p:nvSpPr>
              <p:spPr>
                <a:xfrm>
                  <a:off x="22121400" y="14146707"/>
                  <a:ext cx="821439" cy="354071"/>
                </a:xfrm>
                <a:prstGeom prst="rect">
                  <a:avLst/>
                </a:prstGeom>
                <a:noFill/>
              </p:spPr>
              <p:txBody>
                <a:bodyPr wrap="square" rtlCol="0">
                  <a:spAutoFit/>
                </a:bodyPr>
                <a:lstStyle/>
                <a:p>
                  <a:pPr algn="r"/>
                  <a:r>
                    <a:rPr lang="en-CA" sz="1701" dirty="0"/>
                    <a:t>Dog</a:t>
                  </a:r>
                  <a:endParaRPr lang="en-US" sz="1701" dirty="0"/>
                </a:p>
              </p:txBody>
            </p:sp>
            <p:sp>
              <p:nvSpPr>
                <p:cNvPr id="351" name="TextBox 350">
                  <a:extLst>
                    <a:ext uri="{FF2B5EF4-FFF2-40B4-BE49-F238E27FC236}">
                      <a16:creationId xmlns:a16="http://schemas.microsoft.com/office/drawing/2014/main" id="{CE71D785-2AA8-49B4-B8EA-1FDDB65BD7FB}"/>
                    </a:ext>
                  </a:extLst>
                </p:cNvPr>
                <p:cNvSpPr txBox="1"/>
                <p:nvPr/>
              </p:nvSpPr>
              <p:spPr>
                <a:xfrm>
                  <a:off x="21597710" y="14513977"/>
                  <a:ext cx="1345129" cy="354071"/>
                </a:xfrm>
                <a:prstGeom prst="rect">
                  <a:avLst/>
                </a:prstGeom>
                <a:noFill/>
              </p:spPr>
              <p:txBody>
                <a:bodyPr wrap="square" rtlCol="0">
                  <a:spAutoFit/>
                </a:bodyPr>
                <a:lstStyle/>
                <a:p>
                  <a:pPr algn="r"/>
                  <a:r>
                    <a:rPr lang="en-CA" sz="1701" dirty="0"/>
                    <a:t>Frog</a:t>
                  </a:r>
                  <a:endParaRPr lang="en-US" sz="1701" dirty="0"/>
                </a:p>
              </p:txBody>
            </p:sp>
            <p:sp>
              <p:nvSpPr>
                <p:cNvPr id="352" name="TextBox 351">
                  <a:extLst>
                    <a:ext uri="{FF2B5EF4-FFF2-40B4-BE49-F238E27FC236}">
                      <a16:creationId xmlns:a16="http://schemas.microsoft.com/office/drawing/2014/main" id="{D8BFDF6E-7088-47A5-82D1-0314CCB282C9}"/>
                    </a:ext>
                  </a:extLst>
                </p:cNvPr>
                <p:cNvSpPr txBox="1"/>
                <p:nvPr/>
              </p:nvSpPr>
              <p:spPr>
                <a:xfrm>
                  <a:off x="21597710" y="14883040"/>
                  <a:ext cx="1345129" cy="354071"/>
                </a:xfrm>
                <a:prstGeom prst="rect">
                  <a:avLst/>
                </a:prstGeom>
                <a:noFill/>
              </p:spPr>
              <p:txBody>
                <a:bodyPr wrap="square" rtlCol="0">
                  <a:spAutoFit/>
                </a:bodyPr>
                <a:lstStyle/>
                <a:p>
                  <a:pPr algn="r"/>
                  <a:r>
                    <a:rPr lang="en-CA" sz="1701" dirty="0"/>
                    <a:t>Horse</a:t>
                  </a:r>
                  <a:endParaRPr lang="en-US" sz="1701" dirty="0"/>
                </a:p>
              </p:txBody>
            </p:sp>
            <p:sp>
              <p:nvSpPr>
                <p:cNvPr id="353" name="TextBox 352">
                  <a:extLst>
                    <a:ext uri="{FF2B5EF4-FFF2-40B4-BE49-F238E27FC236}">
                      <a16:creationId xmlns:a16="http://schemas.microsoft.com/office/drawing/2014/main" id="{6F204839-32E1-4912-B188-2D1EBEC17E02}"/>
                    </a:ext>
                  </a:extLst>
                </p:cNvPr>
                <p:cNvSpPr txBox="1"/>
                <p:nvPr/>
              </p:nvSpPr>
              <p:spPr>
                <a:xfrm>
                  <a:off x="21597710" y="15238752"/>
                  <a:ext cx="1345129" cy="354071"/>
                </a:xfrm>
                <a:prstGeom prst="rect">
                  <a:avLst/>
                </a:prstGeom>
                <a:noFill/>
              </p:spPr>
              <p:txBody>
                <a:bodyPr wrap="square" rtlCol="0">
                  <a:spAutoFit/>
                </a:bodyPr>
                <a:lstStyle/>
                <a:p>
                  <a:pPr algn="r"/>
                  <a:r>
                    <a:rPr lang="en-CA" sz="1701" dirty="0"/>
                    <a:t>Ship</a:t>
                  </a:r>
                  <a:endParaRPr lang="en-US" sz="1701" dirty="0"/>
                </a:p>
              </p:txBody>
            </p:sp>
            <p:sp>
              <p:nvSpPr>
                <p:cNvPr id="354" name="TextBox 353">
                  <a:extLst>
                    <a:ext uri="{FF2B5EF4-FFF2-40B4-BE49-F238E27FC236}">
                      <a16:creationId xmlns:a16="http://schemas.microsoft.com/office/drawing/2014/main" id="{B17FE0E1-B10D-472B-8FF7-C97BFFC67E9A}"/>
                    </a:ext>
                  </a:extLst>
                </p:cNvPr>
                <p:cNvSpPr txBox="1"/>
                <p:nvPr/>
              </p:nvSpPr>
              <p:spPr>
                <a:xfrm>
                  <a:off x="21597710" y="15598216"/>
                  <a:ext cx="1345129" cy="354071"/>
                </a:xfrm>
                <a:prstGeom prst="rect">
                  <a:avLst/>
                </a:prstGeom>
                <a:noFill/>
              </p:spPr>
              <p:txBody>
                <a:bodyPr wrap="square" rtlCol="0">
                  <a:spAutoFit/>
                </a:bodyPr>
                <a:lstStyle/>
                <a:p>
                  <a:pPr algn="r"/>
                  <a:r>
                    <a:rPr lang="en-CA" sz="1701" dirty="0"/>
                    <a:t>Truck</a:t>
                  </a:r>
                  <a:endParaRPr lang="en-US" sz="1701" dirty="0"/>
                </a:p>
              </p:txBody>
            </p:sp>
            <p:sp>
              <p:nvSpPr>
                <p:cNvPr id="355" name="TextBox 354">
                  <a:extLst>
                    <a:ext uri="{FF2B5EF4-FFF2-40B4-BE49-F238E27FC236}">
                      <a16:creationId xmlns:a16="http://schemas.microsoft.com/office/drawing/2014/main" id="{EE55BA44-9431-49D4-97B7-A41623C65811}"/>
                    </a:ext>
                  </a:extLst>
                </p:cNvPr>
                <p:cNvSpPr txBox="1"/>
                <p:nvPr/>
              </p:nvSpPr>
              <p:spPr>
                <a:xfrm>
                  <a:off x="22889255" y="15980147"/>
                  <a:ext cx="446404" cy="1094654"/>
                </a:xfrm>
                <a:prstGeom prst="rect">
                  <a:avLst/>
                </a:prstGeom>
                <a:noFill/>
              </p:spPr>
              <p:txBody>
                <a:bodyPr vert="vert270" wrap="square" rtlCol="0" anchor="ctr" anchorCtr="0">
                  <a:spAutoFit/>
                </a:bodyPr>
                <a:lstStyle/>
                <a:p>
                  <a:pPr algn="r"/>
                  <a:r>
                    <a:rPr lang="en-CA" sz="1701" dirty="0"/>
                    <a:t>Airplane</a:t>
                  </a:r>
                  <a:endParaRPr lang="en-US" sz="1701" dirty="0"/>
                </a:p>
              </p:txBody>
            </p:sp>
            <p:sp>
              <p:nvSpPr>
                <p:cNvPr id="356" name="TextBox 355">
                  <a:extLst>
                    <a:ext uri="{FF2B5EF4-FFF2-40B4-BE49-F238E27FC236}">
                      <a16:creationId xmlns:a16="http://schemas.microsoft.com/office/drawing/2014/main" id="{71A31A73-4BC2-42F3-8882-995E22D1596C}"/>
                    </a:ext>
                  </a:extLst>
                </p:cNvPr>
                <p:cNvSpPr txBox="1"/>
                <p:nvPr/>
              </p:nvSpPr>
              <p:spPr>
                <a:xfrm>
                  <a:off x="23248902" y="15980147"/>
                  <a:ext cx="446404" cy="1177930"/>
                </a:xfrm>
                <a:prstGeom prst="rect">
                  <a:avLst/>
                </a:prstGeom>
                <a:noFill/>
              </p:spPr>
              <p:txBody>
                <a:bodyPr vert="vert270" wrap="square" rtlCol="0" anchor="ctr" anchorCtr="0">
                  <a:spAutoFit/>
                </a:bodyPr>
                <a:lstStyle/>
                <a:p>
                  <a:pPr algn="r"/>
                  <a:r>
                    <a:rPr lang="en-CA" sz="1701" dirty="0"/>
                    <a:t>Automobile</a:t>
                  </a:r>
                  <a:endParaRPr lang="en-US" sz="1701" dirty="0"/>
                </a:p>
              </p:txBody>
            </p:sp>
            <p:sp>
              <p:nvSpPr>
                <p:cNvPr id="357" name="TextBox 356">
                  <a:extLst>
                    <a:ext uri="{FF2B5EF4-FFF2-40B4-BE49-F238E27FC236}">
                      <a16:creationId xmlns:a16="http://schemas.microsoft.com/office/drawing/2014/main" id="{1916029A-A6F6-43AD-87EC-12E504F35729}"/>
                    </a:ext>
                  </a:extLst>
                </p:cNvPr>
                <p:cNvSpPr txBox="1"/>
                <p:nvPr/>
              </p:nvSpPr>
              <p:spPr>
                <a:xfrm>
                  <a:off x="23630679" y="15980147"/>
                  <a:ext cx="446404" cy="1094654"/>
                </a:xfrm>
                <a:prstGeom prst="rect">
                  <a:avLst/>
                </a:prstGeom>
                <a:noFill/>
              </p:spPr>
              <p:txBody>
                <a:bodyPr vert="vert270" wrap="square" rtlCol="0" anchor="ctr" anchorCtr="0">
                  <a:spAutoFit/>
                </a:bodyPr>
                <a:lstStyle/>
                <a:p>
                  <a:pPr algn="r"/>
                  <a:r>
                    <a:rPr lang="en-CA" sz="1701" dirty="0"/>
                    <a:t>Bird</a:t>
                  </a:r>
                  <a:endParaRPr lang="en-US" sz="1701" dirty="0"/>
                </a:p>
              </p:txBody>
            </p:sp>
            <p:sp>
              <p:nvSpPr>
                <p:cNvPr id="358" name="TextBox 357">
                  <a:extLst>
                    <a:ext uri="{FF2B5EF4-FFF2-40B4-BE49-F238E27FC236}">
                      <a16:creationId xmlns:a16="http://schemas.microsoft.com/office/drawing/2014/main" id="{75C4D69A-0AB6-49C4-AFBE-A78E1C660C24}"/>
                    </a:ext>
                  </a:extLst>
                </p:cNvPr>
                <p:cNvSpPr txBox="1"/>
                <p:nvPr/>
              </p:nvSpPr>
              <p:spPr>
                <a:xfrm>
                  <a:off x="23986860" y="15980147"/>
                  <a:ext cx="446404" cy="511993"/>
                </a:xfrm>
                <a:prstGeom prst="rect">
                  <a:avLst/>
                </a:prstGeom>
                <a:noFill/>
              </p:spPr>
              <p:txBody>
                <a:bodyPr vert="vert270" wrap="square" rtlCol="0" anchor="ctr" anchorCtr="0">
                  <a:spAutoFit/>
                </a:bodyPr>
                <a:lstStyle/>
                <a:p>
                  <a:pPr algn="r"/>
                  <a:r>
                    <a:rPr lang="en-CA" sz="1701" dirty="0"/>
                    <a:t>Cat</a:t>
                  </a:r>
                  <a:endParaRPr lang="en-US" sz="1701" dirty="0"/>
                </a:p>
              </p:txBody>
            </p:sp>
            <p:sp>
              <p:nvSpPr>
                <p:cNvPr id="359" name="TextBox 358">
                  <a:extLst>
                    <a:ext uri="{FF2B5EF4-FFF2-40B4-BE49-F238E27FC236}">
                      <a16:creationId xmlns:a16="http://schemas.microsoft.com/office/drawing/2014/main" id="{9CCB0938-35B6-43E9-BE6B-C0820ADDB331}"/>
                    </a:ext>
                  </a:extLst>
                </p:cNvPr>
                <p:cNvSpPr txBox="1"/>
                <p:nvPr/>
              </p:nvSpPr>
              <p:spPr>
                <a:xfrm>
                  <a:off x="24355670" y="15980147"/>
                  <a:ext cx="446404" cy="706964"/>
                </a:xfrm>
                <a:prstGeom prst="rect">
                  <a:avLst/>
                </a:prstGeom>
                <a:noFill/>
              </p:spPr>
              <p:txBody>
                <a:bodyPr vert="vert270" wrap="square" rtlCol="0" anchor="ctr" anchorCtr="0">
                  <a:spAutoFit/>
                </a:bodyPr>
                <a:lstStyle/>
                <a:p>
                  <a:pPr algn="r"/>
                  <a:r>
                    <a:rPr lang="en-CA" sz="1701" dirty="0"/>
                    <a:t>Deer</a:t>
                  </a:r>
                  <a:endParaRPr lang="en-US" sz="1701" dirty="0"/>
                </a:p>
              </p:txBody>
            </p:sp>
            <p:sp>
              <p:nvSpPr>
                <p:cNvPr id="360" name="TextBox 359">
                  <a:extLst>
                    <a:ext uri="{FF2B5EF4-FFF2-40B4-BE49-F238E27FC236}">
                      <a16:creationId xmlns:a16="http://schemas.microsoft.com/office/drawing/2014/main" id="{69E8ABBA-5770-44F9-893F-9D42DA225777}"/>
                    </a:ext>
                  </a:extLst>
                </p:cNvPr>
                <p:cNvSpPr txBox="1"/>
                <p:nvPr/>
              </p:nvSpPr>
              <p:spPr>
                <a:xfrm>
                  <a:off x="24711850" y="15980147"/>
                  <a:ext cx="446404" cy="1094654"/>
                </a:xfrm>
                <a:prstGeom prst="rect">
                  <a:avLst/>
                </a:prstGeom>
                <a:noFill/>
              </p:spPr>
              <p:txBody>
                <a:bodyPr vert="vert270" wrap="square" rtlCol="0" anchor="ctr" anchorCtr="0">
                  <a:spAutoFit/>
                </a:bodyPr>
                <a:lstStyle/>
                <a:p>
                  <a:pPr algn="r"/>
                  <a:r>
                    <a:rPr lang="en-CA" sz="1701" dirty="0"/>
                    <a:t>Dog</a:t>
                  </a:r>
                  <a:endParaRPr lang="en-US" sz="1701" dirty="0"/>
                </a:p>
              </p:txBody>
            </p:sp>
            <p:sp>
              <p:nvSpPr>
                <p:cNvPr id="361" name="TextBox 360">
                  <a:extLst>
                    <a:ext uri="{FF2B5EF4-FFF2-40B4-BE49-F238E27FC236}">
                      <a16:creationId xmlns:a16="http://schemas.microsoft.com/office/drawing/2014/main" id="{FE76FC21-350A-4724-9B50-1ED1A664D05B}"/>
                    </a:ext>
                  </a:extLst>
                </p:cNvPr>
                <p:cNvSpPr txBox="1"/>
                <p:nvPr/>
              </p:nvSpPr>
              <p:spPr>
                <a:xfrm>
                  <a:off x="25081145" y="15980147"/>
                  <a:ext cx="446404" cy="1094654"/>
                </a:xfrm>
                <a:prstGeom prst="rect">
                  <a:avLst/>
                </a:prstGeom>
                <a:noFill/>
              </p:spPr>
              <p:txBody>
                <a:bodyPr vert="vert270" wrap="square" rtlCol="0" anchor="ctr" anchorCtr="0">
                  <a:spAutoFit/>
                </a:bodyPr>
                <a:lstStyle/>
                <a:p>
                  <a:pPr algn="r"/>
                  <a:r>
                    <a:rPr lang="en-CA" sz="1701" dirty="0"/>
                    <a:t>Frog</a:t>
                  </a:r>
                  <a:endParaRPr lang="en-US" sz="1701" dirty="0"/>
                </a:p>
              </p:txBody>
            </p:sp>
            <p:sp>
              <p:nvSpPr>
                <p:cNvPr id="362" name="TextBox 361">
                  <a:extLst>
                    <a:ext uri="{FF2B5EF4-FFF2-40B4-BE49-F238E27FC236}">
                      <a16:creationId xmlns:a16="http://schemas.microsoft.com/office/drawing/2014/main" id="{04ED4AFA-4735-48C7-A10C-D6FFDD3C9211}"/>
                    </a:ext>
                  </a:extLst>
                </p:cNvPr>
                <p:cNvSpPr txBox="1"/>
                <p:nvPr/>
              </p:nvSpPr>
              <p:spPr>
                <a:xfrm>
                  <a:off x="25441800" y="15980147"/>
                  <a:ext cx="446404" cy="1094654"/>
                </a:xfrm>
                <a:prstGeom prst="rect">
                  <a:avLst/>
                </a:prstGeom>
                <a:noFill/>
              </p:spPr>
              <p:txBody>
                <a:bodyPr vert="vert270" wrap="square" rtlCol="0" anchor="ctr" anchorCtr="0">
                  <a:spAutoFit/>
                </a:bodyPr>
                <a:lstStyle/>
                <a:p>
                  <a:pPr algn="r"/>
                  <a:r>
                    <a:rPr lang="en-CA" sz="1701" dirty="0"/>
                    <a:t>Horse</a:t>
                  </a:r>
                  <a:endParaRPr lang="en-US" sz="1701" dirty="0"/>
                </a:p>
              </p:txBody>
            </p:sp>
            <p:sp>
              <p:nvSpPr>
                <p:cNvPr id="363" name="TextBox 362">
                  <a:extLst>
                    <a:ext uri="{FF2B5EF4-FFF2-40B4-BE49-F238E27FC236}">
                      <a16:creationId xmlns:a16="http://schemas.microsoft.com/office/drawing/2014/main" id="{02C37B55-8E10-4215-8B2F-45A8C4D412F1}"/>
                    </a:ext>
                  </a:extLst>
                </p:cNvPr>
                <p:cNvSpPr txBox="1"/>
                <p:nvPr/>
              </p:nvSpPr>
              <p:spPr>
                <a:xfrm>
                  <a:off x="25788493" y="15980147"/>
                  <a:ext cx="446404" cy="1094654"/>
                </a:xfrm>
                <a:prstGeom prst="rect">
                  <a:avLst/>
                </a:prstGeom>
                <a:noFill/>
              </p:spPr>
              <p:txBody>
                <a:bodyPr vert="vert270" wrap="square" rtlCol="0" anchor="ctr" anchorCtr="0">
                  <a:spAutoFit/>
                </a:bodyPr>
                <a:lstStyle/>
                <a:p>
                  <a:pPr algn="r"/>
                  <a:r>
                    <a:rPr lang="en-CA" sz="1701" dirty="0"/>
                    <a:t>Ship</a:t>
                  </a:r>
                  <a:endParaRPr lang="en-US" sz="1701" dirty="0"/>
                </a:p>
              </p:txBody>
            </p:sp>
            <p:sp>
              <p:nvSpPr>
                <p:cNvPr id="364" name="TextBox 363">
                  <a:extLst>
                    <a:ext uri="{FF2B5EF4-FFF2-40B4-BE49-F238E27FC236}">
                      <a16:creationId xmlns:a16="http://schemas.microsoft.com/office/drawing/2014/main" id="{8A29FD59-50C8-446C-A047-C2F8BF13EB32}"/>
                    </a:ext>
                  </a:extLst>
                </p:cNvPr>
                <p:cNvSpPr txBox="1"/>
                <p:nvPr/>
              </p:nvSpPr>
              <p:spPr>
                <a:xfrm>
                  <a:off x="26149847" y="15980147"/>
                  <a:ext cx="446404" cy="1094654"/>
                </a:xfrm>
                <a:prstGeom prst="rect">
                  <a:avLst/>
                </a:prstGeom>
                <a:noFill/>
              </p:spPr>
              <p:txBody>
                <a:bodyPr vert="vert270" wrap="square" rtlCol="0" anchor="ctr" anchorCtr="0">
                  <a:spAutoFit/>
                </a:bodyPr>
                <a:lstStyle/>
                <a:p>
                  <a:pPr algn="r"/>
                  <a:r>
                    <a:rPr lang="en-CA" sz="1701" dirty="0"/>
                    <a:t>Truck</a:t>
                  </a:r>
                  <a:endParaRPr lang="en-US" sz="1701" dirty="0"/>
                </a:p>
              </p:txBody>
            </p:sp>
          </p:grpSp>
        </p:grpSp>
      </p:gr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680</TotalTime>
  <Words>1318</Words>
  <Application>Microsoft Office PowerPoint</Application>
  <PresentationFormat>Custom</PresentationFormat>
  <Paragraphs>211</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Saber Benchalel</cp:lastModifiedBy>
  <cp:revision>92</cp:revision>
  <cp:lastPrinted>2018-12-11T01:38:26Z</cp:lastPrinted>
  <dcterms:created xsi:type="dcterms:W3CDTF">2012-02-03T19:11:35Z</dcterms:created>
  <dcterms:modified xsi:type="dcterms:W3CDTF">2018-12-11T02:55:37Z</dcterms:modified>
</cp:coreProperties>
</file>