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76" r:id="rId7"/>
    <p:sldId id="277" r:id="rId8"/>
    <p:sldId id="262" r:id="rId9"/>
    <p:sldId id="263" r:id="rId10"/>
    <p:sldId id="264" r:id="rId11"/>
    <p:sldId id="265" r:id="rId12"/>
    <p:sldId id="266" r:id="rId13"/>
    <p:sldId id="268" r:id="rId14"/>
    <p:sldId id="269" r:id="rId15"/>
    <p:sldId id="270" r:id="rId16"/>
    <p:sldId id="278" r:id="rId17"/>
    <p:sldId id="279" r:id="rId18"/>
    <p:sldId id="281" r:id="rId19"/>
    <p:sldId id="280" r:id="rId20"/>
    <p:sldId id="282"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003366"/>
    <a:srgbClr val="D1B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28" autoAdjust="0"/>
  </p:normalViewPr>
  <p:slideViewPr>
    <p:cSldViewPr>
      <p:cViewPr varScale="1">
        <p:scale>
          <a:sx n="57" d="100"/>
          <a:sy n="57" d="100"/>
        </p:scale>
        <p:origin x="169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6C16607-0B5E-45F9-BCA5-B441C3539D0F}" type="slidenum">
              <a:rPr lang="en-US" altLang="en-US" smtClean="0"/>
              <a:pPr/>
              <a:t>‹#›</a:t>
            </a:fld>
            <a:endParaRPr lang="en-US" altLang="en-US"/>
          </a:p>
        </p:txBody>
      </p:sp>
    </p:spTree>
    <p:extLst>
      <p:ext uri="{BB962C8B-B14F-4D97-AF65-F5344CB8AC3E}">
        <p14:creationId xmlns:p14="http://schemas.microsoft.com/office/powerpoint/2010/main" val="1619741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1683C30-4682-4041-9E27-D7ABFD78830A}" type="slidenum">
              <a:rPr lang="en-US" altLang="en-US" smtClean="0"/>
              <a:pPr/>
              <a:t>‹#›</a:t>
            </a:fld>
            <a:endParaRPr lang="en-US" altLang="en-US"/>
          </a:p>
        </p:txBody>
      </p:sp>
    </p:spTree>
    <p:extLst>
      <p:ext uri="{BB962C8B-B14F-4D97-AF65-F5344CB8AC3E}">
        <p14:creationId xmlns:p14="http://schemas.microsoft.com/office/powerpoint/2010/main" val="2493035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4D8081D-C2D0-4590-88DB-141B0160073D}" type="slidenum">
              <a:rPr lang="en-US" altLang="en-US" smtClean="0"/>
              <a:pPr/>
              <a:t>‹#›</a:t>
            </a:fld>
            <a:endParaRPr lang="en-US" altLang="en-US"/>
          </a:p>
        </p:txBody>
      </p:sp>
    </p:spTree>
    <p:extLst>
      <p:ext uri="{BB962C8B-B14F-4D97-AF65-F5344CB8AC3E}">
        <p14:creationId xmlns:p14="http://schemas.microsoft.com/office/powerpoint/2010/main" val="3207057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C743-2337-B616-B4B9-43E3C705655D}"/>
              </a:ext>
            </a:extLst>
          </p:cNvPr>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41712C-F9F1-91ED-7079-DF29467EF6AA}"/>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7E06E-5402-5379-296E-0BADB77C8A19}"/>
              </a:ext>
            </a:extLst>
          </p:cNvPr>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3CB3D519-27A7-4861-0C0F-5721FD60E7BC}"/>
              </a:ext>
            </a:extLst>
          </p:cNvPr>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EF39A17B-7397-8F31-1728-A12DCE850FB5}"/>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B781ACAA-46F6-D899-CC42-8DA12185F8CB}"/>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F1FCF1B3-4B89-A475-AE9F-CAF2D4F6E8FA}"/>
              </a:ext>
            </a:extLst>
          </p:cNvPr>
          <p:cNvSpPr>
            <a:spLocks noGrp="1"/>
          </p:cNvSpPr>
          <p:nvPr>
            <p:ph type="sldNum" sz="quarter" idx="12"/>
          </p:nvPr>
        </p:nvSpPr>
        <p:spPr>
          <a:xfrm>
            <a:off x="6553200" y="6245225"/>
            <a:ext cx="2133600" cy="476250"/>
          </a:xfrm>
        </p:spPr>
        <p:txBody>
          <a:bodyPr/>
          <a:lstStyle>
            <a:lvl1pPr>
              <a:defRPr/>
            </a:lvl1pPr>
          </a:lstStyle>
          <a:p>
            <a:fld id="{D1B55F7D-CEB6-446B-9CAD-B1F88C692FE8}" type="slidenum">
              <a:rPr lang="en-US" altLang="en-US"/>
              <a:pPr/>
              <a:t>‹#›</a:t>
            </a:fld>
            <a:endParaRPr lang="en-US" altLang="en-US"/>
          </a:p>
        </p:txBody>
      </p:sp>
    </p:spTree>
    <p:extLst>
      <p:ext uri="{BB962C8B-B14F-4D97-AF65-F5344CB8AC3E}">
        <p14:creationId xmlns:p14="http://schemas.microsoft.com/office/powerpoint/2010/main" val="200391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4FC7-3509-FF11-25F9-928A10DC9CE5}"/>
              </a:ext>
            </a:extLst>
          </p:cNvPr>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45082FB-7CC5-DF35-DD81-BBC65699C3CC}"/>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044534-82FB-6E71-5495-2C865185D6D8}"/>
              </a:ext>
            </a:extLst>
          </p:cNvPr>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B7F5A7CC-7706-B2D4-0FEF-99865F411F89}"/>
              </a:ext>
            </a:extLst>
          </p:cNvPr>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079A97DE-0BDC-B31C-7805-18244BBC105D}"/>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C0F27090-382B-CEB7-4D32-BB8F9748C208}"/>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84565EC9-1791-724A-F0E8-A9C132400938}"/>
              </a:ext>
            </a:extLst>
          </p:cNvPr>
          <p:cNvSpPr>
            <a:spLocks noGrp="1"/>
          </p:cNvSpPr>
          <p:nvPr>
            <p:ph type="sldNum" sz="quarter" idx="12"/>
          </p:nvPr>
        </p:nvSpPr>
        <p:spPr>
          <a:xfrm>
            <a:off x="6553200" y="6245225"/>
            <a:ext cx="2133600" cy="476250"/>
          </a:xfrm>
        </p:spPr>
        <p:txBody>
          <a:bodyPr/>
          <a:lstStyle>
            <a:lvl1pPr>
              <a:defRPr/>
            </a:lvl1pPr>
          </a:lstStyle>
          <a:p>
            <a:fld id="{DB7FAF4C-BB74-4E50-BD8C-87BC3B6E8EF0}" type="slidenum">
              <a:rPr lang="en-US" altLang="en-US"/>
              <a:pPr/>
              <a:t>‹#›</a:t>
            </a:fld>
            <a:endParaRPr lang="en-US" altLang="en-US"/>
          </a:p>
        </p:txBody>
      </p:sp>
    </p:spTree>
    <p:extLst>
      <p:ext uri="{BB962C8B-B14F-4D97-AF65-F5344CB8AC3E}">
        <p14:creationId xmlns:p14="http://schemas.microsoft.com/office/powerpoint/2010/main" val="919379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D629447-ADFA-4FCA-9771-D9FB68BFD736}" type="slidenum">
              <a:rPr lang="en-US" altLang="en-US" smtClean="0"/>
              <a:pPr/>
              <a:t>‹#›</a:t>
            </a:fld>
            <a:endParaRPr lang="en-US" altLang="en-US"/>
          </a:p>
        </p:txBody>
      </p:sp>
    </p:spTree>
    <p:extLst>
      <p:ext uri="{BB962C8B-B14F-4D97-AF65-F5344CB8AC3E}">
        <p14:creationId xmlns:p14="http://schemas.microsoft.com/office/powerpoint/2010/main" val="608471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C431CFE-7725-428B-9AF7-82C1FCE6B781}" type="slidenum">
              <a:rPr lang="en-US" altLang="en-US" smtClean="0"/>
              <a:pPr/>
              <a:t>‹#›</a:t>
            </a:fld>
            <a:endParaRPr lang="en-US" altLang="en-US"/>
          </a:p>
        </p:txBody>
      </p:sp>
    </p:spTree>
    <p:extLst>
      <p:ext uri="{BB962C8B-B14F-4D97-AF65-F5344CB8AC3E}">
        <p14:creationId xmlns:p14="http://schemas.microsoft.com/office/powerpoint/2010/main" val="1530779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E3CACE9-2591-416E-92D9-C961E14B6406}" type="slidenum">
              <a:rPr lang="en-US" altLang="en-US" smtClean="0"/>
              <a:pPr/>
              <a:t>‹#›</a:t>
            </a:fld>
            <a:endParaRPr lang="en-US" altLang="en-US"/>
          </a:p>
        </p:txBody>
      </p:sp>
    </p:spTree>
    <p:extLst>
      <p:ext uri="{BB962C8B-B14F-4D97-AF65-F5344CB8AC3E}">
        <p14:creationId xmlns:p14="http://schemas.microsoft.com/office/powerpoint/2010/main" val="277593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52B0E51F-9F45-4502-BF0E-40995EBA6175}" type="slidenum">
              <a:rPr lang="en-US" altLang="en-US" smtClean="0"/>
              <a:pPr/>
              <a:t>‹#›</a:t>
            </a:fld>
            <a:endParaRPr lang="en-US" altLang="en-US"/>
          </a:p>
        </p:txBody>
      </p:sp>
    </p:spTree>
    <p:extLst>
      <p:ext uri="{BB962C8B-B14F-4D97-AF65-F5344CB8AC3E}">
        <p14:creationId xmlns:p14="http://schemas.microsoft.com/office/powerpoint/2010/main" val="1081380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2D8FDA9B-7282-436E-AE34-73296CFC72D5}" type="slidenum">
              <a:rPr lang="en-US" altLang="en-US" smtClean="0"/>
              <a:pPr/>
              <a:t>‹#›</a:t>
            </a:fld>
            <a:endParaRPr lang="en-US" altLang="en-US"/>
          </a:p>
        </p:txBody>
      </p:sp>
    </p:spTree>
    <p:extLst>
      <p:ext uri="{BB962C8B-B14F-4D97-AF65-F5344CB8AC3E}">
        <p14:creationId xmlns:p14="http://schemas.microsoft.com/office/powerpoint/2010/main" val="1029377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4F50F38E-976A-465A-AB2A-35EB46036F63}" type="slidenum">
              <a:rPr lang="en-US" altLang="en-US" smtClean="0"/>
              <a:pPr/>
              <a:t>‹#›</a:t>
            </a:fld>
            <a:endParaRPr lang="en-US" altLang="en-US"/>
          </a:p>
        </p:txBody>
      </p:sp>
    </p:spTree>
    <p:extLst>
      <p:ext uri="{BB962C8B-B14F-4D97-AF65-F5344CB8AC3E}">
        <p14:creationId xmlns:p14="http://schemas.microsoft.com/office/powerpoint/2010/main" val="3147489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9F10299-AD46-474A-8EEC-BA10D085D626}" type="slidenum">
              <a:rPr lang="en-US" altLang="en-US" smtClean="0"/>
              <a:pPr/>
              <a:t>‹#›</a:t>
            </a:fld>
            <a:endParaRPr lang="en-US" altLang="en-US"/>
          </a:p>
        </p:txBody>
      </p:sp>
    </p:spTree>
    <p:extLst>
      <p:ext uri="{BB962C8B-B14F-4D97-AF65-F5344CB8AC3E}">
        <p14:creationId xmlns:p14="http://schemas.microsoft.com/office/powerpoint/2010/main" val="2337062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F50D7B0-2735-4429-9CE4-5C7BD3CFBCC0}" type="slidenum">
              <a:rPr lang="en-US" altLang="en-US" smtClean="0"/>
              <a:pPr/>
              <a:t>‹#›</a:t>
            </a:fld>
            <a:endParaRPr lang="en-US" altLang="en-US"/>
          </a:p>
        </p:txBody>
      </p:sp>
    </p:spTree>
    <p:extLst>
      <p:ext uri="{BB962C8B-B14F-4D97-AF65-F5344CB8AC3E}">
        <p14:creationId xmlns:p14="http://schemas.microsoft.com/office/powerpoint/2010/main" val="2410594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5FD6C-9383-4AF2-AE5C-7A489A1AB49F}" type="slidenum">
              <a:rPr lang="en-US" altLang="en-US" smtClean="0"/>
              <a:pPr/>
              <a:t>‹#›</a:t>
            </a:fld>
            <a:endParaRPr lang="en-US" altLang="en-US"/>
          </a:p>
        </p:txBody>
      </p:sp>
    </p:spTree>
    <p:extLst>
      <p:ext uri="{BB962C8B-B14F-4D97-AF65-F5344CB8AC3E}">
        <p14:creationId xmlns:p14="http://schemas.microsoft.com/office/powerpoint/2010/main" val="240335711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D896E11-BA0C-E403-6548-68809ABA24E2}"/>
              </a:ext>
            </a:extLst>
          </p:cNvPr>
          <p:cNvSpPr>
            <a:spLocks noGrp="1" noChangeArrowheads="1"/>
          </p:cNvSpPr>
          <p:nvPr>
            <p:ph type="ctrTitle"/>
          </p:nvPr>
        </p:nvSpPr>
        <p:spPr>
          <a:xfrm>
            <a:off x="685800" y="1828800"/>
            <a:ext cx="7772400" cy="1470025"/>
          </a:xfrm>
        </p:spPr>
        <p:txBody>
          <a:bodyPr/>
          <a:lstStyle/>
          <a:p>
            <a:r>
              <a:rPr lang="en-US" altLang="en-US" sz="4800"/>
              <a:t>Knuth-Morris-Pratt Algorithm</a:t>
            </a:r>
          </a:p>
        </p:txBody>
      </p:sp>
      <p:sp>
        <p:nvSpPr>
          <p:cNvPr id="5" name="Subtitle 4">
            <a:extLst>
              <a:ext uri="{FF2B5EF4-FFF2-40B4-BE49-F238E27FC236}">
                <a16:creationId xmlns:a16="http://schemas.microsoft.com/office/drawing/2014/main" id="{837DD364-3B22-DD3B-1062-75AC3C78AC8E}"/>
              </a:ext>
            </a:extLst>
          </p:cNvPr>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9ACDFC4C-2410-EBD1-A8D0-E618DDB4FC12}"/>
              </a:ext>
            </a:extLst>
          </p:cNvPr>
          <p:cNvSpPr>
            <a:spLocks noGrp="1" noChangeArrowheads="1"/>
          </p:cNvSpPr>
          <p:nvPr>
            <p:ph type="title"/>
          </p:nvPr>
        </p:nvSpPr>
        <p:spPr/>
        <p:txBody>
          <a:bodyPr/>
          <a:lstStyle/>
          <a:p>
            <a:r>
              <a:rPr lang="en-US" altLang="en-US" u="sng"/>
              <a:t>Components of KMP algorithm</a:t>
            </a:r>
          </a:p>
        </p:txBody>
      </p:sp>
      <p:sp>
        <p:nvSpPr>
          <p:cNvPr id="122883" name="Rectangle 3">
            <a:extLst>
              <a:ext uri="{FF2B5EF4-FFF2-40B4-BE49-F238E27FC236}">
                <a16:creationId xmlns:a16="http://schemas.microsoft.com/office/drawing/2014/main" id="{7AF75981-F000-CB4A-E06E-53D661745128}"/>
              </a:ext>
            </a:extLst>
          </p:cNvPr>
          <p:cNvSpPr>
            <a:spLocks noGrp="1" noChangeArrowheads="1"/>
          </p:cNvSpPr>
          <p:nvPr>
            <p:ph idx="1"/>
          </p:nvPr>
        </p:nvSpPr>
        <p:spPr/>
        <p:txBody>
          <a:bodyPr>
            <a:normAutofit lnSpcReduction="10000"/>
          </a:bodyPr>
          <a:lstStyle/>
          <a:p>
            <a:pPr>
              <a:lnSpc>
                <a:spcPct val="80000"/>
              </a:lnSpc>
            </a:pPr>
            <a:r>
              <a:rPr lang="en-US" altLang="en-US" sz="2800" u="sng" dirty="0"/>
              <a:t>The prefix function, </a:t>
            </a:r>
            <a:r>
              <a:rPr lang="el-GR" altLang="en-US" sz="2800" u="sng" dirty="0">
                <a:cs typeface="Arial" panose="020B0604020202020204" pitchFamily="34" charset="0"/>
              </a:rPr>
              <a:t>Π</a:t>
            </a:r>
            <a:endParaRPr lang="en-US" altLang="en-US" sz="2800" u="sng" dirty="0">
              <a:cs typeface="Arial" panose="020B0604020202020204" pitchFamily="34" charset="0"/>
            </a:endParaRPr>
          </a:p>
          <a:p>
            <a:pPr>
              <a:lnSpc>
                <a:spcPct val="80000"/>
              </a:lnSpc>
              <a:buFont typeface="Wingdings" panose="05000000000000000000" pitchFamily="2" charset="2"/>
              <a:buNone/>
            </a:pPr>
            <a:r>
              <a:rPr lang="en-US" altLang="en-US" sz="2800" dirty="0">
                <a:cs typeface="Arial" panose="020B0604020202020204" pitchFamily="34" charset="0"/>
              </a:rPr>
              <a:t>The prefix function,</a:t>
            </a:r>
            <a:r>
              <a:rPr lang="el-GR" altLang="en-US" sz="2800" dirty="0">
                <a:cs typeface="Arial" panose="020B0604020202020204" pitchFamily="34" charset="0"/>
              </a:rPr>
              <a:t>Π</a:t>
            </a:r>
            <a:r>
              <a:rPr lang="en-US" altLang="en-US" sz="2800" dirty="0">
                <a:cs typeface="Arial" panose="020B0604020202020204" pitchFamily="34" charset="0"/>
              </a:rPr>
              <a:t> for a pattern encapsulates knowledge about how the pattern matches against shifts of itself. This information can be used to avoid useless shifts of the pattern ‘p’. In other words, this enables avoiding backtracking on the string ‘S’.</a:t>
            </a:r>
          </a:p>
          <a:p>
            <a:pPr>
              <a:lnSpc>
                <a:spcPct val="80000"/>
              </a:lnSpc>
            </a:pPr>
            <a:r>
              <a:rPr lang="en-US" altLang="en-US" sz="2800" u="sng" dirty="0">
                <a:cs typeface="Arial" panose="020B0604020202020204" pitchFamily="34" charset="0"/>
              </a:rPr>
              <a:t>The KMP Matcher</a:t>
            </a:r>
          </a:p>
          <a:p>
            <a:pPr>
              <a:lnSpc>
                <a:spcPct val="80000"/>
              </a:lnSpc>
              <a:buFont typeface="Wingdings" panose="05000000000000000000" pitchFamily="2" charset="2"/>
              <a:buNone/>
            </a:pPr>
            <a:r>
              <a:rPr lang="en-US" altLang="en-US" sz="2800" dirty="0">
                <a:cs typeface="Arial" panose="020B0604020202020204" pitchFamily="34" charset="0"/>
              </a:rPr>
              <a:t>With string ‘S’, pattern ‘p’ and prefix function ‘</a:t>
            </a:r>
            <a:r>
              <a:rPr lang="el-GR" altLang="en-US" sz="2800" dirty="0">
                <a:cs typeface="Arial" panose="020B0604020202020204" pitchFamily="34" charset="0"/>
              </a:rPr>
              <a:t>Π</a:t>
            </a:r>
            <a:r>
              <a:rPr lang="en-US" altLang="en-US" sz="2800" dirty="0">
                <a:cs typeface="Arial" panose="020B0604020202020204" pitchFamily="34" charset="0"/>
              </a:rPr>
              <a:t>’ as inputs, finds the occurrence of ‘p’ in ‘S’ and returns the number of shifts of ‘p’ after which occurrence is found. </a:t>
            </a:r>
          </a:p>
          <a:p>
            <a:pPr>
              <a:lnSpc>
                <a:spcPct val="80000"/>
              </a:lnSpc>
            </a:pPr>
            <a:endParaRPr lang="el-GR" altLang="en-US" sz="2800" dirty="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6F7BCF47-CD73-56CB-83C5-AEEE1D13658E}"/>
              </a:ext>
            </a:extLst>
          </p:cNvPr>
          <p:cNvSpPr>
            <a:spLocks noGrp="1" noChangeArrowheads="1"/>
          </p:cNvSpPr>
          <p:nvPr>
            <p:ph type="title"/>
          </p:nvPr>
        </p:nvSpPr>
        <p:spPr/>
        <p:txBody>
          <a:bodyPr/>
          <a:lstStyle/>
          <a:p>
            <a:r>
              <a:rPr lang="en-US" altLang="en-US" u="sng"/>
              <a:t>The prefix function, </a:t>
            </a:r>
            <a:r>
              <a:rPr lang="el-GR" altLang="en-US" u="sng">
                <a:cs typeface="Arial" panose="020B0604020202020204" pitchFamily="34" charset="0"/>
              </a:rPr>
              <a:t>Π</a:t>
            </a:r>
            <a:endParaRPr lang="en-US" altLang="en-US" u="sng">
              <a:cs typeface="Arial" panose="020B0604020202020204" pitchFamily="34" charset="0"/>
            </a:endParaRPr>
          </a:p>
        </p:txBody>
      </p:sp>
      <p:sp>
        <p:nvSpPr>
          <p:cNvPr id="123907" name="Rectangle 3">
            <a:extLst>
              <a:ext uri="{FF2B5EF4-FFF2-40B4-BE49-F238E27FC236}">
                <a16:creationId xmlns:a16="http://schemas.microsoft.com/office/drawing/2014/main" id="{F3D2F098-5D17-1695-3A06-D7DF1A67E27B}"/>
              </a:ext>
            </a:extLst>
          </p:cNvPr>
          <p:cNvSpPr>
            <a:spLocks noGrp="1" noChangeArrowheads="1"/>
          </p:cNvSpPr>
          <p:nvPr>
            <p:ph idx="1"/>
          </p:nvPr>
        </p:nvSpPr>
        <p:spPr/>
        <p:txBody>
          <a:bodyPr>
            <a:normAutofit fontScale="92500" lnSpcReduction="20000"/>
          </a:bodyPr>
          <a:lstStyle/>
          <a:p>
            <a:pPr marL="609600" indent="-609600">
              <a:lnSpc>
                <a:spcPct val="80000"/>
              </a:lnSpc>
              <a:buFont typeface="Wingdings" panose="05000000000000000000" pitchFamily="2" charset="2"/>
              <a:buNone/>
            </a:pPr>
            <a:r>
              <a:rPr lang="en-US" altLang="en-US" sz="2000"/>
              <a:t>Following pseudocode computes the prefix fucnction, </a:t>
            </a:r>
            <a:r>
              <a:rPr lang="el-GR" altLang="en-US" sz="2000">
                <a:cs typeface="Arial" panose="020B0604020202020204" pitchFamily="34" charset="0"/>
              </a:rPr>
              <a:t>Π</a:t>
            </a:r>
            <a:r>
              <a:rPr lang="en-US" altLang="en-US" sz="2000">
                <a:cs typeface="Arial" panose="020B0604020202020204" pitchFamily="34" charset="0"/>
              </a:rPr>
              <a:t>:</a:t>
            </a:r>
          </a:p>
          <a:p>
            <a:pPr marL="609600" indent="-609600">
              <a:lnSpc>
                <a:spcPct val="80000"/>
              </a:lnSpc>
              <a:buFont typeface="Wingdings" panose="05000000000000000000" pitchFamily="2" charset="2"/>
              <a:buNone/>
            </a:pPr>
            <a:endParaRPr lang="en-US" altLang="en-US" sz="2000">
              <a:cs typeface="Arial" panose="020B0604020202020204" pitchFamily="34" charset="0"/>
            </a:endParaRPr>
          </a:p>
          <a:p>
            <a:pPr marL="609600" indent="-609600">
              <a:lnSpc>
                <a:spcPct val="80000"/>
              </a:lnSpc>
              <a:buFont typeface="Wingdings" panose="05000000000000000000" pitchFamily="2" charset="2"/>
              <a:buNone/>
            </a:pPr>
            <a:r>
              <a:rPr lang="en-US" altLang="en-US" sz="2000" u="sng">
                <a:cs typeface="Arial" panose="020B0604020202020204" pitchFamily="34" charset="0"/>
              </a:rPr>
              <a:t>Compute-Prefix-Function (p)</a:t>
            </a:r>
          </a:p>
          <a:p>
            <a:pPr marL="609600" indent="-609600">
              <a:lnSpc>
                <a:spcPct val="80000"/>
              </a:lnSpc>
              <a:buFont typeface="Wingdings" panose="05000000000000000000" pitchFamily="2" charset="2"/>
              <a:buNone/>
            </a:pPr>
            <a:r>
              <a:rPr lang="en-US" altLang="en-US" sz="2000">
                <a:cs typeface="Arial" panose="020B0604020202020204" pitchFamily="34" charset="0"/>
              </a:rPr>
              <a:t>1  m </a:t>
            </a:r>
            <a:r>
              <a:rPr lang="en-US" altLang="en-US" sz="2000">
                <a:cs typeface="Arial" panose="020B0604020202020204" pitchFamily="34" charset="0"/>
                <a:sym typeface="Wingdings" panose="05000000000000000000" pitchFamily="2" charset="2"/>
              </a:rPr>
              <a:t> length[p]               //’p’ pattern to be matched</a:t>
            </a:r>
          </a:p>
          <a:p>
            <a:pPr marL="609600" indent="-609600">
              <a:lnSpc>
                <a:spcPct val="80000"/>
              </a:lnSpc>
              <a:buFont typeface="Wingdings" panose="05000000000000000000" pitchFamily="2" charset="2"/>
              <a:buNone/>
            </a:pPr>
            <a:r>
              <a:rPr lang="en-US" altLang="en-US" sz="2000">
                <a:cs typeface="Arial" panose="020B0604020202020204" pitchFamily="34" charset="0"/>
              </a:rPr>
              <a:t>2  </a:t>
            </a:r>
            <a:r>
              <a:rPr lang="el-GR" altLang="en-US" sz="2000">
                <a:cs typeface="Arial" panose="020B0604020202020204" pitchFamily="34" charset="0"/>
              </a:rPr>
              <a:t>Π</a:t>
            </a:r>
            <a:r>
              <a:rPr lang="en-US" altLang="en-US" sz="2000">
                <a:cs typeface="Arial" panose="020B0604020202020204" pitchFamily="34" charset="0"/>
              </a:rPr>
              <a:t>[1] </a:t>
            </a:r>
            <a:r>
              <a:rPr lang="en-US" altLang="en-US" sz="2000">
                <a:cs typeface="Arial" panose="020B0604020202020204" pitchFamily="34" charset="0"/>
                <a:sym typeface="Wingdings" panose="05000000000000000000" pitchFamily="2" charset="2"/>
              </a:rPr>
              <a:t> 0 </a:t>
            </a:r>
          </a:p>
          <a:p>
            <a:pPr marL="609600" indent="-609600">
              <a:lnSpc>
                <a:spcPct val="80000"/>
              </a:lnSpc>
              <a:buFont typeface="Wingdings" panose="05000000000000000000" pitchFamily="2" charset="2"/>
              <a:buNone/>
            </a:pPr>
            <a:r>
              <a:rPr lang="en-US" altLang="en-US" sz="2000">
                <a:cs typeface="Arial" panose="020B0604020202020204" pitchFamily="34" charset="0"/>
              </a:rPr>
              <a:t>3  k </a:t>
            </a:r>
            <a:r>
              <a:rPr lang="en-US" altLang="en-US" sz="2000">
                <a:cs typeface="Arial" panose="020B0604020202020204" pitchFamily="34" charset="0"/>
                <a:sym typeface="Wingdings" panose="05000000000000000000" pitchFamily="2" charset="2"/>
              </a:rPr>
              <a:t> 0</a:t>
            </a:r>
          </a:p>
          <a:p>
            <a:pPr marL="609600" indent="-609600">
              <a:lnSpc>
                <a:spcPct val="80000"/>
              </a:lnSpc>
              <a:buFontTx/>
              <a:buAutoNum type="arabicPlain" startAt="4"/>
            </a:pPr>
            <a:r>
              <a:rPr lang="en-US" altLang="en-US" sz="2000" b="1">
                <a:cs typeface="Arial" panose="020B0604020202020204" pitchFamily="34" charset="0"/>
                <a:sym typeface="Wingdings" panose="05000000000000000000" pitchFamily="2" charset="2"/>
              </a:rPr>
              <a:t> for</a:t>
            </a:r>
            <a:r>
              <a:rPr lang="en-US" altLang="en-US" sz="2000">
                <a:cs typeface="Arial" panose="020B0604020202020204" pitchFamily="34" charset="0"/>
                <a:sym typeface="Wingdings" panose="05000000000000000000" pitchFamily="2" charset="2"/>
              </a:rPr>
              <a:t> q  2 to m</a:t>
            </a:r>
          </a:p>
          <a:p>
            <a:pPr marL="609600" indent="-609600">
              <a:lnSpc>
                <a:spcPct val="80000"/>
              </a:lnSpc>
              <a:buFontTx/>
              <a:buAutoNum type="arabicPlain" startAt="5"/>
            </a:pPr>
            <a:r>
              <a:rPr lang="en-US" altLang="en-US" sz="2000">
                <a:cs typeface="Arial" panose="020B0604020202020204" pitchFamily="34" charset="0"/>
              </a:rPr>
              <a:t>         </a:t>
            </a:r>
            <a:r>
              <a:rPr lang="en-US" altLang="en-US" sz="2000" b="1">
                <a:cs typeface="Arial" panose="020B0604020202020204" pitchFamily="34" charset="0"/>
              </a:rPr>
              <a:t>do while</a:t>
            </a:r>
            <a:r>
              <a:rPr lang="en-US" altLang="en-US" sz="2000">
                <a:cs typeface="Arial" panose="020B0604020202020204" pitchFamily="34" charset="0"/>
              </a:rPr>
              <a:t> k &gt; 0 and p[k+1] != p[q]</a:t>
            </a:r>
          </a:p>
          <a:p>
            <a:pPr marL="609600" indent="-609600">
              <a:lnSpc>
                <a:spcPct val="80000"/>
              </a:lnSpc>
              <a:buFont typeface="Wingdings" panose="05000000000000000000" pitchFamily="2" charset="2"/>
              <a:buNone/>
            </a:pPr>
            <a:r>
              <a:rPr lang="en-US" altLang="en-US" sz="2000">
                <a:cs typeface="Arial" panose="020B0604020202020204" pitchFamily="34" charset="0"/>
              </a:rPr>
              <a:t>6                       </a:t>
            </a:r>
            <a:r>
              <a:rPr lang="en-US" altLang="en-US" sz="2000" b="1">
                <a:cs typeface="Arial" panose="020B0604020202020204" pitchFamily="34" charset="0"/>
              </a:rPr>
              <a:t>do</a:t>
            </a:r>
            <a:r>
              <a:rPr lang="en-US" altLang="en-US" sz="2000">
                <a:cs typeface="Arial" panose="020B0604020202020204" pitchFamily="34" charset="0"/>
              </a:rPr>
              <a:t> k </a:t>
            </a:r>
            <a:r>
              <a:rPr lang="en-US" altLang="en-US" sz="2000">
                <a:cs typeface="Arial" panose="020B0604020202020204" pitchFamily="34" charset="0"/>
                <a:sym typeface="Wingdings" panose="05000000000000000000" pitchFamily="2" charset="2"/>
              </a:rPr>
              <a:t> </a:t>
            </a:r>
            <a:r>
              <a:rPr lang="el-GR" altLang="en-US" sz="2000">
                <a:cs typeface="Arial" panose="020B0604020202020204" pitchFamily="34" charset="0"/>
              </a:rPr>
              <a:t>Π</a:t>
            </a:r>
            <a:r>
              <a:rPr lang="en-US" altLang="en-US" sz="2000">
                <a:cs typeface="Arial" panose="020B0604020202020204" pitchFamily="34" charset="0"/>
              </a:rPr>
              <a:t>[k]</a:t>
            </a:r>
          </a:p>
          <a:p>
            <a:pPr marL="609600" indent="-609600">
              <a:lnSpc>
                <a:spcPct val="80000"/>
              </a:lnSpc>
              <a:buFontTx/>
              <a:buAutoNum type="arabicPlain" startAt="7"/>
            </a:pPr>
            <a:r>
              <a:rPr lang="en-US" altLang="en-US" sz="2000">
                <a:cs typeface="Arial" panose="020B0604020202020204" pitchFamily="34" charset="0"/>
              </a:rPr>
              <a:t>              </a:t>
            </a:r>
            <a:r>
              <a:rPr lang="en-US" altLang="en-US" sz="2000" b="1">
                <a:cs typeface="Arial" panose="020B0604020202020204" pitchFamily="34" charset="0"/>
              </a:rPr>
              <a:t>If</a:t>
            </a:r>
            <a:r>
              <a:rPr lang="en-US" altLang="en-US" sz="2000">
                <a:cs typeface="Arial" panose="020B0604020202020204" pitchFamily="34" charset="0"/>
              </a:rPr>
              <a:t> p[k+1] = p[q]</a:t>
            </a:r>
          </a:p>
          <a:p>
            <a:pPr marL="609600" indent="-609600">
              <a:lnSpc>
                <a:spcPct val="80000"/>
              </a:lnSpc>
              <a:buFontTx/>
              <a:buAutoNum type="arabicPlain" startAt="8"/>
            </a:pPr>
            <a:r>
              <a:rPr lang="en-US" altLang="en-US" sz="2000">
                <a:cs typeface="Arial" panose="020B0604020202020204" pitchFamily="34" charset="0"/>
              </a:rPr>
              <a:t>                 </a:t>
            </a:r>
            <a:r>
              <a:rPr lang="en-US" altLang="en-US" sz="2000" b="1">
                <a:cs typeface="Arial" panose="020B0604020202020204" pitchFamily="34" charset="0"/>
              </a:rPr>
              <a:t>then</a:t>
            </a:r>
            <a:r>
              <a:rPr lang="en-US" altLang="en-US" sz="2000">
                <a:cs typeface="Arial" panose="020B0604020202020204" pitchFamily="34" charset="0"/>
              </a:rPr>
              <a:t> k </a:t>
            </a:r>
            <a:r>
              <a:rPr lang="en-US" altLang="en-US" sz="2000">
                <a:cs typeface="Arial" panose="020B0604020202020204" pitchFamily="34" charset="0"/>
                <a:sym typeface="Wingdings" panose="05000000000000000000" pitchFamily="2" charset="2"/>
              </a:rPr>
              <a:t> k +1</a:t>
            </a:r>
          </a:p>
          <a:p>
            <a:pPr marL="609600" indent="-609600">
              <a:lnSpc>
                <a:spcPct val="80000"/>
              </a:lnSpc>
              <a:buFontTx/>
              <a:buAutoNum type="arabicPlain" startAt="9"/>
            </a:pPr>
            <a:r>
              <a:rPr lang="en-US" altLang="en-US" sz="2000">
                <a:cs typeface="Arial" panose="020B0604020202020204" pitchFamily="34" charset="0"/>
              </a:rPr>
              <a:t>              </a:t>
            </a:r>
            <a:r>
              <a:rPr lang="el-GR" altLang="en-US" sz="2000">
                <a:cs typeface="Arial" panose="020B0604020202020204" pitchFamily="34" charset="0"/>
              </a:rPr>
              <a:t>Π</a:t>
            </a:r>
            <a:r>
              <a:rPr lang="en-US" altLang="en-US" sz="2000">
                <a:cs typeface="Arial" panose="020B0604020202020204" pitchFamily="34" charset="0"/>
              </a:rPr>
              <a:t>[q] </a:t>
            </a:r>
            <a:r>
              <a:rPr lang="en-US" altLang="en-US" sz="2000">
                <a:cs typeface="Arial" panose="020B0604020202020204" pitchFamily="34" charset="0"/>
                <a:sym typeface="Wingdings" panose="05000000000000000000" pitchFamily="2" charset="2"/>
              </a:rPr>
              <a:t> k</a:t>
            </a:r>
          </a:p>
          <a:p>
            <a:pPr marL="609600" indent="-609600">
              <a:lnSpc>
                <a:spcPct val="80000"/>
              </a:lnSpc>
              <a:buFont typeface="Wingdings" panose="05000000000000000000" pitchFamily="2" charset="2"/>
              <a:buNone/>
            </a:pPr>
            <a:r>
              <a:rPr lang="en-US" altLang="en-US" sz="2000">
                <a:cs typeface="Arial" panose="020B0604020202020204" pitchFamily="34" charset="0"/>
              </a:rPr>
              <a:t>10     </a:t>
            </a:r>
            <a:r>
              <a:rPr lang="en-US" altLang="en-US" sz="2000" b="1">
                <a:cs typeface="Arial" panose="020B0604020202020204" pitchFamily="34" charset="0"/>
              </a:rPr>
              <a:t>return</a:t>
            </a:r>
            <a:r>
              <a:rPr lang="en-US" altLang="en-US" sz="2000">
                <a:cs typeface="Arial" panose="020B0604020202020204" pitchFamily="34" charset="0"/>
              </a:rPr>
              <a:t> </a:t>
            </a:r>
            <a:r>
              <a:rPr lang="el-GR" altLang="en-US" sz="2000">
                <a:cs typeface="Arial" panose="020B0604020202020204" pitchFamily="34" charset="0"/>
              </a:rPr>
              <a:t>Π</a:t>
            </a:r>
            <a:endParaRPr lang="en-US" altLang="en-US" sz="2000">
              <a:cs typeface="Arial" panose="020B0604020202020204" pitchFamily="34" charset="0"/>
            </a:endParaRPr>
          </a:p>
          <a:p>
            <a:pPr marL="609600" indent="-609600">
              <a:lnSpc>
                <a:spcPct val="80000"/>
              </a:lnSpc>
              <a:buFont typeface="Wingdings" panose="05000000000000000000" pitchFamily="2" charset="2"/>
              <a:buNone/>
            </a:pPr>
            <a:r>
              <a:rPr lang="en-US" altLang="en-US" sz="2000">
                <a:cs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a:extLst>
              <a:ext uri="{FF2B5EF4-FFF2-40B4-BE49-F238E27FC236}">
                <a16:creationId xmlns:a16="http://schemas.microsoft.com/office/drawing/2014/main" id="{C051EF86-1B58-E9F9-9627-8808745FC60D}"/>
              </a:ext>
            </a:extLst>
          </p:cNvPr>
          <p:cNvSpPr>
            <a:spLocks noGrp="1" noChangeArrowheads="1"/>
          </p:cNvSpPr>
          <p:nvPr>
            <p:ph type="body" sz="half" idx="1"/>
          </p:nvPr>
        </p:nvSpPr>
        <p:spPr>
          <a:xfrm>
            <a:off x="457200" y="228600"/>
            <a:ext cx="7391400" cy="1219200"/>
          </a:xfrm>
        </p:spPr>
        <p:txBody>
          <a:bodyPr/>
          <a:lstStyle/>
          <a:p>
            <a:pPr>
              <a:buFont typeface="Wingdings" panose="05000000000000000000" pitchFamily="2" charset="2"/>
              <a:buNone/>
            </a:pPr>
            <a:r>
              <a:rPr lang="en-US" altLang="en-US" sz="2800" u="sng" dirty="0"/>
              <a:t>Example:</a:t>
            </a:r>
            <a:r>
              <a:rPr lang="en-US" altLang="en-US" sz="2800" dirty="0"/>
              <a:t> compute </a:t>
            </a:r>
            <a:r>
              <a:rPr lang="el-GR" altLang="en-US" sz="2800" dirty="0">
                <a:cs typeface="Arial" panose="020B0604020202020204" pitchFamily="34" charset="0"/>
              </a:rPr>
              <a:t>Π</a:t>
            </a:r>
            <a:r>
              <a:rPr lang="en-US" altLang="en-US" sz="2800" dirty="0">
                <a:cs typeface="Arial" panose="020B0604020202020204" pitchFamily="34" charset="0"/>
              </a:rPr>
              <a:t> for the pattern ‘p’ below: </a:t>
            </a:r>
          </a:p>
          <a:p>
            <a:pPr>
              <a:buFont typeface="Wingdings" panose="05000000000000000000" pitchFamily="2" charset="2"/>
              <a:buNone/>
            </a:pPr>
            <a:r>
              <a:rPr lang="en-US" altLang="en-US" sz="2800" dirty="0">
                <a:cs typeface="Arial" panose="020B0604020202020204" pitchFamily="34" charset="0"/>
              </a:rPr>
              <a:t>         p</a:t>
            </a:r>
          </a:p>
        </p:txBody>
      </p:sp>
      <p:graphicFrame>
        <p:nvGraphicFramePr>
          <p:cNvPr id="124955" name="Group 27">
            <a:extLst>
              <a:ext uri="{FF2B5EF4-FFF2-40B4-BE49-F238E27FC236}">
                <a16:creationId xmlns:a16="http://schemas.microsoft.com/office/drawing/2014/main" id="{C81410DB-F944-4D1E-754A-4DF5895A998E}"/>
              </a:ext>
            </a:extLst>
          </p:cNvPr>
          <p:cNvGraphicFramePr>
            <a:graphicFrameLocks noGrp="1"/>
          </p:cNvGraphicFramePr>
          <p:nvPr>
            <p:ph sz="quarter" idx="2"/>
            <p:extLst>
              <p:ext uri="{D42A27DB-BD31-4B8C-83A1-F6EECF244321}">
                <p14:modId xmlns:p14="http://schemas.microsoft.com/office/powerpoint/2010/main" val="2305923306"/>
              </p:ext>
            </p:extLst>
          </p:nvPr>
        </p:nvGraphicFramePr>
        <p:xfrm>
          <a:off x="1981200" y="838200"/>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graphicFrame>
        <p:nvGraphicFramePr>
          <p:cNvPr id="125453" name="Group 525">
            <a:extLst>
              <a:ext uri="{FF2B5EF4-FFF2-40B4-BE49-F238E27FC236}">
                <a16:creationId xmlns:a16="http://schemas.microsoft.com/office/drawing/2014/main" id="{D78FDF7D-FF3D-8304-C6A1-42A2AF72924F}"/>
              </a:ext>
            </a:extLst>
          </p:cNvPr>
          <p:cNvGraphicFramePr>
            <a:graphicFrameLocks noGrp="1"/>
          </p:cNvGraphicFramePr>
          <p:nvPr>
            <p:ph sz="quarter" idx="3"/>
            <p:extLst>
              <p:ext uri="{D42A27DB-BD31-4B8C-83A1-F6EECF244321}">
                <p14:modId xmlns:p14="http://schemas.microsoft.com/office/powerpoint/2010/main" val="3806928357"/>
              </p:ext>
            </p:extLst>
          </p:nvPr>
        </p:nvGraphicFramePr>
        <p:xfrm>
          <a:off x="1981200" y="1981200"/>
          <a:ext cx="3267075" cy="1097280"/>
        </p:xfrm>
        <a:graphic>
          <a:graphicData uri="http://schemas.openxmlformats.org/drawingml/2006/table">
            <a:tbl>
              <a:tblPr/>
              <a:tblGrid>
                <a:gridCol w="466725">
                  <a:extLst>
                    <a:ext uri="{9D8B030D-6E8A-4147-A177-3AD203B41FA5}">
                      <a16:colId xmlns:a16="http://schemas.microsoft.com/office/drawing/2014/main" val="3473016381"/>
                    </a:ext>
                  </a:extLst>
                </a:gridCol>
                <a:gridCol w="466725">
                  <a:extLst>
                    <a:ext uri="{9D8B030D-6E8A-4147-A177-3AD203B41FA5}">
                      <a16:colId xmlns:a16="http://schemas.microsoft.com/office/drawing/2014/main" val="1147208753"/>
                    </a:ext>
                  </a:extLst>
                </a:gridCol>
                <a:gridCol w="466725">
                  <a:extLst>
                    <a:ext uri="{9D8B030D-6E8A-4147-A177-3AD203B41FA5}">
                      <a16:colId xmlns:a16="http://schemas.microsoft.com/office/drawing/2014/main" val="2133706101"/>
                    </a:ext>
                  </a:extLst>
                </a:gridCol>
                <a:gridCol w="466725">
                  <a:extLst>
                    <a:ext uri="{9D8B030D-6E8A-4147-A177-3AD203B41FA5}">
                      <a16:colId xmlns:a16="http://schemas.microsoft.com/office/drawing/2014/main" val="268132609"/>
                    </a:ext>
                  </a:extLst>
                </a:gridCol>
                <a:gridCol w="466725">
                  <a:extLst>
                    <a:ext uri="{9D8B030D-6E8A-4147-A177-3AD203B41FA5}">
                      <a16:colId xmlns:a16="http://schemas.microsoft.com/office/drawing/2014/main" val="2816530560"/>
                    </a:ext>
                  </a:extLst>
                </a:gridCol>
                <a:gridCol w="466725">
                  <a:extLst>
                    <a:ext uri="{9D8B030D-6E8A-4147-A177-3AD203B41FA5}">
                      <a16:colId xmlns:a16="http://schemas.microsoft.com/office/drawing/2014/main" val="4288752318"/>
                    </a:ext>
                  </a:extLst>
                </a:gridCol>
                <a:gridCol w="466725">
                  <a:extLst>
                    <a:ext uri="{9D8B030D-6E8A-4147-A177-3AD203B41FA5}">
                      <a16:colId xmlns:a16="http://schemas.microsoft.com/office/drawing/2014/main" val="967857796"/>
                    </a:ext>
                  </a:extLst>
                </a:gridCol>
              </a:tblGrid>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1103843"/>
                  </a:ext>
                </a:extLst>
              </a:tr>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3128027"/>
                  </a:ext>
                </a:extLst>
              </a:tr>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6406117"/>
                  </a:ext>
                </a:extLst>
              </a:tr>
            </a:tbl>
          </a:graphicData>
        </a:graphic>
      </p:graphicFrame>
      <p:sp>
        <p:nvSpPr>
          <p:cNvPr id="124973" name="Text Box 45">
            <a:extLst>
              <a:ext uri="{FF2B5EF4-FFF2-40B4-BE49-F238E27FC236}">
                <a16:creationId xmlns:a16="http://schemas.microsoft.com/office/drawing/2014/main" id="{8618556F-95A2-4140-8230-5404F700E6C3}"/>
              </a:ext>
            </a:extLst>
          </p:cNvPr>
          <p:cNvSpPr txBox="1">
            <a:spLocks noChangeArrowheads="1"/>
          </p:cNvSpPr>
          <p:nvPr/>
        </p:nvSpPr>
        <p:spPr bwMode="auto">
          <a:xfrm>
            <a:off x="228600" y="1524000"/>
            <a:ext cx="388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l-GR" altLang="en-US" sz="2400" dirty="0">
                <a:cs typeface="Arial" panose="020B0604020202020204" pitchFamily="34" charset="0"/>
              </a:rPr>
              <a:t>Π</a:t>
            </a:r>
            <a:r>
              <a:rPr lang="en-US" altLang="en-US" sz="2400" dirty="0">
                <a:cs typeface="Arial" panose="020B0604020202020204" pitchFamily="34" charset="0"/>
              </a:rPr>
              <a:t> table: </a:t>
            </a:r>
            <a:endParaRPr lang="en-US" altLang="en-US" sz="2400" dirty="0"/>
          </a:p>
        </p:txBody>
      </p:sp>
      <p:sp>
        <p:nvSpPr>
          <p:cNvPr id="4" name="TextBox 3">
            <a:extLst>
              <a:ext uri="{FF2B5EF4-FFF2-40B4-BE49-F238E27FC236}">
                <a16:creationId xmlns:a16="http://schemas.microsoft.com/office/drawing/2014/main" id="{D4A3D721-EAB8-780A-A6FF-1FCFAB494A02}"/>
              </a:ext>
            </a:extLst>
          </p:cNvPr>
          <p:cNvSpPr txBox="1"/>
          <p:nvPr/>
        </p:nvSpPr>
        <p:spPr>
          <a:xfrm>
            <a:off x="725214" y="3648666"/>
            <a:ext cx="6779172" cy="2308324"/>
          </a:xfrm>
          <a:prstGeom prst="rect">
            <a:avLst/>
          </a:prstGeom>
          <a:noFill/>
        </p:spPr>
        <p:txBody>
          <a:bodyPr wrap="square" rtlCol="0">
            <a:spAutoFit/>
          </a:bodyPr>
          <a:lstStyle/>
          <a:p>
            <a:r>
              <a:rPr lang="en-US" b="1" dirty="0"/>
              <a:t>Method: </a:t>
            </a:r>
          </a:p>
          <a:p>
            <a:r>
              <a:rPr lang="en-US" dirty="0"/>
              <a:t>Use two pointer j and I</a:t>
            </a:r>
          </a:p>
          <a:p>
            <a:r>
              <a:rPr lang="en-US" dirty="0"/>
              <a:t>In the case where the values of j and I match, shift both right and place the value of j +1 in Π</a:t>
            </a:r>
          </a:p>
          <a:p>
            <a:r>
              <a:rPr lang="en-US" dirty="0"/>
              <a:t>If not match  then shift I only to right and place 0 in </a:t>
            </a:r>
            <a:r>
              <a:rPr lang="el-GR" altLang="en-US" sz="1800" dirty="0">
                <a:cs typeface="Arial" panose="020B0604020202020204" pitchFamily="34" charset="0"/>
              </a:rPr>
              <a:t>Π</a:t>
            </a:r>
            <a:endParaRPr lang="en-US" altLang="en-US" sz="1800" dirty="0">
              <a:cs typeface="Arial" panose="020B0604020202020204" pitchFamily="34" charset="0"/>
            </a:endParaRPr>
          </a:p>
          <a:p>
            <a:endParaRPr lang="en-US" dirty="0">
              <a:cs typeface="Arial" panose="020B0604020202020204" pitchFamily="34" charset="0"/>
            </a:endParaRPr>
          </a:p>
          <a:p>
            <a:r>
              <a:rPr lang="en-US" dirty="0">
                <a:cs typeface="Arial" panose="020B0604020202020204" pitchFamily="34" charset="0"/>
              </a:rPr>
              <a:t>Here, </a:t>
            </a:r>
            <a:r>
              <a:rPr lang="en-US" dirty="0"/>
              <a:t>in </a:t>
            </a:r>
            <a:r>
              <a:rPr lang="el-GR" altLang="en-US" sz="1800" dirty="0">
                <a:cs typeface="Arial" panose="020B0604020202020204" pitchFamily="34" charset="0"/>
              </a:rPr>
              <a:t>Π</a:t>
            </a:r>
            <a:r>
              <a:rPr lang="en-US" altLang="en-US" sz="1800" dirty="0">
                <a:cs typeface="Arial" panose="020B0604020202020204" pitchFamily="34" charset="0"/>
              </a:rPr>
              <a:t> 1 means longest prefix and suffice is a for </a:t>
            </a:r>
            <a:r>
              <a:rPr lang="en-US" altLang="en-US" sz="1800" dirty="0" err="1">
                <a:cs typeface="Arial" panose="020B0604020202020204" pitchFamily="34" charset="0"/>
              </a:rPr>
              <a:t>abca</a:t>
            </a:r>
            <a:r>
              <a:rPr lang="en-US" altLang="en-US" sz="1800" dirty="0">
                <a:cs typeface="Arial" panose="020B0604020202020204" pitchFamily="34" charset="0"/>
              </a:rPr>
              <a:t> </a:t>
            </a:r>
          </a:p>
          <a:p>
            <a:r>
              <a:rPr lang="en-US" dirty="0">
                <a:cs typeface="Arial" panose="020B0604020202020204" pitchFamily="34" charset="0"/>
              </a:rPr>
              <a:t>                    2 means longest prefix and suffice is ab for </a:t>
            </a:r>
            <a:r>
              <a:rPr lang="en-US" dirty="0" err="1">
                <a:cs typeface="Arial" panose="020B0604020202020204" pitchFamily="34" charset="0"/>
              </a:rPr>
              <a:t>abcab</a:t>
            </a: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7052C144-7601-9015-9F27-C8865C3E5BB9}"/>
              </a:ext>
            </a:extLst>
          </p:cNvPr>
          <p:cNvSpPr>
            <a:spLocks noGrp="1" noChangeArrowheads="1"/>
          </p:cNvSpPr>
          <p:nvPr>
            <p:ph type="title"/>
          </p:nvPr>
        </p:nvSpPr>
        <p:spPr/>
        <p:txBody>
          <a:bodyPr/>
          <a:lstStyle/>
          <a:p>
            <a:r>
              <a:rPr lang="en-US" altLang="en-US" u="sng"/>
              <a:t>The KMP Matcher</a:t>
            </a:r>
          </a:p>
        </p:txBody>
      </p:sp>
      <p:sp>
        <p:nvSpPr>
          <p:cNvPr id="141315" name="Rectangle 3">
            <a:extLst>
              <a:ext uri="{FF2B5EF4-FFF2-40B4-BE49-F238E27FC236}">
                <a16:creationId xmlns:a16="http://schemas.microsoft.com/office/drawing/2014/main" id="{250AE5EA-6F96-1B20-4466-8D5CDBB1A7A0}"/>
              </a:ext>
            </a:extLst>
          </p:cNvPr>
          <p:cNvSpPr>
            <a:spLocks noGrp="1" noChangeArrowheads="1"/>
          </p:cNvSpPr>
          <p:nvPr>
            <p:ph idx="1"/>
          </p:nvPr>
        </p:nvSpPr>
        <p:spPr/>
        <p:txBody>
          <a:bodyPr>
            <a:normAutofit fontScale="92500" lnSpcReduction="20000"/>
          </a:bodyPr>
          <a:lstStyle/>
          <a:p>
            <a:pPr marL="457200" indent="-457200">
              <a:lnSpc>
                <a:spcPct val="80000"/>
              </a:lnSpc>
              <a:buFont typeface="Wingdings" panose="05000000000000000000" pitchFamily="2" charset="2"/>
              <a:buNone/>
            </a:pPr>
            <a:r>
              <a:rPr lang="en-US" altLang="en-US" sz="1400"/>
              <a:t>The KMP Matcher, with pattern ‘p’, string ‘S’ and prefix function ‘</a:t>
            </a:r>
            <a:r>
              <a:rPr lang="el-GR" altLang="en-US" sz="1400">
                <a:cs typeface="Arial" panose="020B0604020202020204" pitchFamily="34" charset="0"/>
              </a:rPr>
              <a:t>Π</a:t>
            </a:r>
            <a:r>
              <a:rPr lang="en-US" altLang="en-US" sz="1400">
                <a:cs typeface="Arial" panose="020B0604020202020204" pitchFamily="34" charset="0"/>
              </a:rPr>
              <a:t>’ as input, finds a match of p in S.</a:t>
            </a:r>
          </a:p>
          <a:p>
            <a:pPr marL="457200" indent="-457200">
              <a:lnSpc>
                <a:spcPct val="80000"/>
              </a:lnSpc>
              <a:buFont typeface="Wingdings" panose="05000000000000000000" pitchFamily="2" charset="2"/>
              <a:buNone/>
            </a:pPr>
            <a:r>
              <a:rPr lang="en-US" altLang="en-US" sz="1400">
                <a:cs typeface="Arial" panose="020B0604020202020204" pitchFamily="34" charset="0"/>
              </a:rPr>
              <a:t>Following pseudocode computes the matching component of KMP algorithm:</a:t>
            </a:r>
          </a:p>
          <a:p>
            <a:pPr marL="457200" indent="-457200">
              <a:lnSpc>
                <a:spcPct val="80000"/>
              </a:lnSpc>
              <a:buFont typeface="Wingdings" panose="05000000000000000000" pitchFamily="2" charset="2"/>
              <a:buNone/>
            </a:pPr>
            <a:r>
              <a:rPr lang="en-US" altLang="en-US" sz="1400" u="sng">
                <a:cs typeface="Arial" panose="020B0604020202020204" pitchFamily="34" charset="0"/>
              </a:rPr>
              <a:t>KMP-Matcher(S,p)</a:t>
            </a:r>
          </a:p>
          <a:p>
            <a:pPr marL="457200" indent="-457200">
              <a:lnSpc>
                <a:spcPct val="80000"/>
              </a:lnSpc>
              <a:buFont typeface="Wingdings" panose="05000000000000000000" pitchFamily="2" charset="2"/>
              <a:buNone/>
            </a:pPr>
            <a:r>
              <a:rPr lang="en-US" altLang="en-US" sz="1400">
                <a:cs typeface="Arial" panose="020B0604020202020204" pitchFamily="34" charset="0"/>
              </a:rPr>
              <a:t>1 n </a:t>
            </a:r>
            <a:r>
              <a:rPr lang="en-US" altLang="en-US" sz="1400">
                <a:cs typeface="Arial" panose="020B0604020202020204" pitchFamily="34" charset="0"/>
                <a:sym typeface="Wingdings" panose="05000000000000000000" pitchFamily="2" charset="2"/>
              </a:rPr>
              <a:t> length[S]                                   </a:t>
            </a:r>
          </a:p>
          <a:p>
            <a:pPr marL="457200" indent="-457200">
              <a:lnSpc>
                <a:spcPct val="80000"/>
              </a:lnSpc>
              <a:buFont typeface="Wingdings" panose="05000000000000000000" pitchFamily="2" charset="2"/>
              <a:buNone/>
            </a:pPr>
            <a:r>
              <a:rPr lang="en-US" altLang="en-US" sz="1400">
                <a:cs typeface="Arial" panose="020B0604020202020204" pitchFamily="34" charset="0"/>
                <a:sym typeface="Wingdings" panose="05000000000000000000" pitchFamily="2" charset="2"/>
              </a:rPr>
              <a:t>2 m  length[p]</a:t>
            </a:r>
          </a:p>
          <a:p>
            <a:pPr marL="457200" indent="-457200">
              <a:lnSpc>
                <a:spcPct val="80000"/>
              </a:lnSpc>
              <a:buFont typeface="Wingdings" panose="05000000000000000000" pitchFamily="2" charset="2"/>
              <a:buNone/>
            </a:pPr>
            <a:r>
              <a:rPr lang="en-US" altLang="en-US" sz="1400">
                <a:cs typeface="Arial" panose="020B0604020202020204" pitchFamily="34" charset="0"/>
                <a:sym typeface="Wingdings" panose="05000000000000000000" pitchFamily="2" charset="2"/>
              </a:rPr>
              <a:t>3 </a:t>
            </a:r>
            <a:r>
              <a:rPr lang="el-GR" altLang="en-US" sz="1400">
                <a:cs typeface="Arial" panose="020B0604020202020204" pitchFamily="34" charset="0"/>
              </a:rPr>
              <a:t>Π</a:t>
            </a:r>
            <a:r>
              <a:rPr lang="en-US" altLang="en-US" sz="1400">
                <a:cs typeface="Arial" panose="020B0604020202020204" pitchFamily="34" charset="0"/>
              </a:rPr>
              <a:t> </a:t>
            </a:r>
            <a:r>
              <a:rPr lang="en-US" altLang="en-US" sz="1400">
                <a:cs typeface="Arial" panose="020B0604020202020204" pitchFamily="34" charset="0"/>
                <a:sym typeface="Wingdings" panose="05000000000000000000" pitchFamily="2" charset="2"/>
              </a:rPr>
              <a:t> Compute-Prefix-Function(p)</a:t>
            </a:r>
          </a:p>
          <a:p>
            <a:pPr marL="457200" indent="-457200">
              <a:lnSpc>
                <a:spcPct val="80000"/>
              </a:lnSpc>
              <a:buFont typeface="Wingdings" panose="05000000000000000000" pitchFamily="2" charset="2"/>
              <a:buNone/>
            </a:pPr>
            <a:r>
              <a:rPr lang="en-US" altLang="en-US" sz="1400">
                <a:cs typeface="Arial" panose="020B0604020202020204" pitchFamily="34" charset="0"/>
              </a:rPr>
              <a:t>4 q </a:t>
            </a:r>
            <a:r>
              <a:rPr lang="en-US" altLang="en-US" sz="1400">
                <a:cs typeface="Arial" panose="020B0604020202020204" pitchFamily="34" charset="0"/>
                <a:sym typeface="Wingdings" panose="05000000000000000000" pitchFamily="2" charset="2"/>
              </a:rPr>
              <a:t> 0                                                          //number of characters matched  </a:t>
            </a:r>
          </a:p>
          <a:p>
            <a:pPr marL="457200" indent="-457200">
              <a:lnSpc>
                <a:spcPct val="80000"/>
              </a:lnSpc>
              <a:buFont typeface="Wingdings" panose="05000000000000000000" pitchFamily="2" charset="2"/>
              <a:buNone/>
            </a:pPr>
            <a:r>
              <a:rPr lang="en-US" altLang="en-US" sz="1400">
                <a:cs typeface="Arial" panose="020B0604020202020204" pitchFamily="34" charset="0"/>
              </a:rPr>
              <a:t>5 </a:t>
            </a:r>
            <a:r>
              <a:rPr lang="en-US" altLang="en-US" sz="1400" b="1">
                <a:cs typeface="Arial" panose="020B0604020202020204" pitchFamily="34" charset="0"/>
              </a:rPr>
              <a:t>for</a:t>
            </a:r>
            <a:r>
              <a:rPr lang="en-US" altLang="en-US" sz="1400">
                <a:cs typeface="Arial" panose="020B0604020202020204" pitchFamily="34" charset="0"/>
              </a:rPr>
              <a:t> i </a:t>
            </a:r>
            <a:r>
              <a:rPr lang="en-US" altLang="en-US" sz="1400">
                <a:cs typeface="Arial" panose="020B0604020202020204" pitchFamily="34" charset="0"/>
                <a:sym typeface="Wingdings" panose="05000000000000000000" pitchFamily="2" charset="2"/>
              </a:rPr>
              <a:t> 1 to n                                              //scan S from left to right</a:t>
            </a:r>
          </a:p>
          <a:p>
            <a:pPr marL="457200" indent="-457200">
              <a:lnSpc>
                <a:spcPct val="80000"/>
              </a:lnSpc>
              <a:buFont typeface="Wingdings" panose="05000000000000000000" pitchFamily="2" charset="2"/>
              <a:buNone/>
            </a:pPr>
            <a:r>
              <a:rPr lang="en-US" altLang="en-US" sz="1400">
                <a:cs typeface="Arial" panose="020B0604020202020204" pitchFamily="34" charset="0"/>
              </a:rPr>
              <a:t>6      </a:t>
            </a:r>
            <a:r>
              <a:rPr lang="en-US" altLang="en-US" sz="1400" b="1">
                <a:cs typeface="Arial" panose="020B0604020202020204" pitchFamily="34" charset="0"/>
              </a:rPr>
              <a:t>do while</a:t>
            </a:r>
            <a:r>
              <a:rPr lang="en-US" altLang="en-US" sz="1400">
                <a:cs typeface="Arial" panose="020B0604020202020204" pitchFamily="34" charset="0"/>
              </a:rPr>
              <a:t>  q &gt; 0 and p[q+1] != S[i]</a:t>
            </a:r>
          </a:p>
          <a:p>
            <a:pPr marL="457200" indent="-457200">
              <a:lnSpc>
                <a:spcPct val="80000"/>
              </a:lnSpc>
              <a:buFontTx/>
              <a:buAutoNum type="arabicPlain" startAt="7"/>
            </a:pPr>
            <a:r>
              <a:rPr lang="en-US" altLang="en-US" sz="1400">
                <a:cs typeface="Arial" panose="020B0604020202020204" pitchFamily="34" charset="0"/>
              </a:rPr>
              <a:t>           </a:t>
            </a:r>
            <a:r>
              <a:rPr lang="en-US" altLang="en-US" sz="1400" b="1">
                <a:cs typeface="Arial" panose="020B0604020202020204" pitchFamily="34" charset="0"/>
              </a:rPr>
              <a:t>do</a:t>
            </a: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[q]                              //next character does not match</a:t>
            </a:r>
          </a:p>
          <a:p>
            <a:pPr marL="457200" indent="-457200">
              <a:lnSpc>
                <a:spcPct val="80000"/>
              </a:lnSpc>
              <a:buFontTx/>
              <a:buAutoNum type="arabicPlain" startAt="8"/>
            </a:pPr>
            <a:r>
              <a:rPr lang="en-US" altLang="en-US" sz="1400">
                <a:cs typeface="Arial" panose="020B0604020202020204" pitchFamily="34" charset="0"/>
              </a:rPr>
              <a:t>      </a:t>
            </a:r>
            <a:r>
              <a:rPr lang="en-US" altLang="en-US" sz="1400" b="1">
                <a:cs typeface="Arial" panose="020B0604020202020204" pitchFamily="34" charset="0"/>
              </a:rPr>
              <a:t>if</a:t>
            </a:r>
            <a:r>
              <a:rPr lang="en-US" altLang="en-US" sz="1400">
                <a:cs typeface="Arial" panose="020B0604020202020204" pitchFamily="34" charset="0"/>
              </a:rPr>
              <a:t> p[q+1] = S[i]</a:t>
            </a:r>
          </a:p>
          <a:p>
            <a:pPr marL="457200" indent="-457200">
              <a:lnSpc>
                <a:spcPct val="80000"/>
              </a:lnSpc>
              <a:buFontTx/>
              <a:buAutoNum type="arabicPlain" startAt="9"/>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q + 1                            //next character matches</a:t>
            </a:r>
          </a:p>
          <a:p>
            <a:pPr marL="457200" indent="-457200">
              <a:lnSpc>
                <a:spcPct val="80000"/>
              </a:lnSpc>
              <a:buFontTx/>
              <a:buAutoNum type="arabicPlain" startAt="10"/>
            </a:pPr>
            <a:r>
              <a:rPr lang="en-US" altLang="en-US" sz="1400">
                <a:cs typeface="Arial" panose="020B0604020202020204" pitchFamily="34" charset="0"/>
              </a:rPr>
              <a:t>      </a:t>
            </a:r>
            <a:r>
              <a:rPr lang="en-US" altLang="en-US" sz="1400" b="1">
                <a:cs typeface="Arial" panose="020B0604020202020204" pitchFamily="34" charset="0"/>
              </a:rPr>
              <a:t>if</a:t>
            </a:r>
            <a:r>
              <a:rPr lang="en-US" altLang="en-US" sz="1400">
                <a:cs typeface="Arial" panose="020B0604020202020204" pitchFamily="34" charset="0"/>
              </a:rPr>
              <a:t> q = m                                           //is all of p matched?</a:t>
            </a:r>
          </a:p>
          <a:p>
            <a:pPr marL="457200" indent="-457200">
              <a:lnSpc>
                <a:spcPct val="80000"/>
              </a:lnSpc>
              <a:buFontTx/>
              <a:buAutoNum type="arabicPlain" startAt="10"/>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print “Pattern occurs with shift” i – m</a:t>
            </a:r>
          </a:p>
          <a:p>
            <a:pPr marL="457200" indent="-457200">
              <a:lnSpc>
                <a:spcPct val="80000"/>
              </a:lnSpc>
              <a:buFontTx/>
              <a:buAutoNum type="arabicPlain" startAt="12"/>
            </a:pP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 q]                             // look for the next match</a:t>
            </a:r>
          </a:p>
          <a:p>
            <a:pPr marL="457200" indent="-457200">
              <a:lnSpc>
                <a:spcPct val="80000"/>
              </a:lnSpc>
              <a:buFontTx/>
              <a:buNone/>
            </a:pPr>
            <a:endParaRPr lang="en-US" altLang="en-US" sz="1400">
              <a:cs typeface="Arial" panose="020B0604020202020204" pitchFamily="34" charset="0"/>
            </a:endParaRPr>
          </a:p>
          <a:p>
            <a:pPr marL="457200" indent="-457200">
              <a:lnSpc>
                <a:spcPct val="80000"/>
              </a:lnSpc>
              <a:buFontTx/>
              <a:buNone/>
            </a:pPr>
            <a:r>
              <a:rPr lang="en-US" altLang="en-US" sz="1400" i="1">
                <a:cs typeface="Arial" panose="020B0604020202020204" pitchFamily="34" charset="0"/>
              </a:rPr>
              <a:t>Note: KMP finds every occurrence of a ‘p’ in ‘S’.  That is why KMP does not terminate in step 12, rather it searches remainder of ‘S’ for any more occurrences of ‘p’.</a:t>
            </a:r>
          </a:p>
          <a:p>
            <a:pPr marL="457200" indent="-457200">
              <a:lnSpc>
                <a:spcPct val="80000"/>
              </a:lnSpc>
              <a:buFont typeface="Wingdings" panose="05000000000000000000" pitchFamily="2" charset="2"/>
              <a:buNone/>
            </a:pPr>
            <a:endParaRPr lang="en-US" altLang="en-US" sz="1400">
              <a:cs typeface="Arial" panose="020B0604020202020204" pitchFamily="34" charset="0"/>
            </a:endParaRPr>
          </a:p>
          <a:p>
            <a:pPr marL="457200" indent="-457200">
              <a:lnSpc>
                <a:spcPct val="80000"/>
              </a:lnSpc>
              <a:buFont typeface="Wingdings" panose="05000000000000000000" pitchFamily="2" charset="2"/>
              <a:buNone/>
            </a:pPr>
            <a:endParaRPr lang="en-US" altLang="en-US" sz="140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id="{59157A82-6CED-4A4C-83BE-CEE8CB528745}"/>
              </a:ext>
            </a:extLst>
          </p:cNvPr>
          <p:cNvSpPr>
            <a:spLocks noGrp="1" noChangeArrowheads="1"/>
          </p:cNvSpPr>
          <p:nvPr>
            <p:ph type="body" sz="half" idx="1"/>
          </p:nvPr>
        </p:nvSpPr>
        <p:spPr>
          <a:xfrm>
            <a:off x="457200" y="304800"/>
            <a:ext cx="8229600" cy="5821363"/>
          </a:xfrm>
        </p:spPr>
        <p:txBody>
          <a:bodyPr/>
          <a:lstStyle/>
          <a:p>
            <a:pPr>
              <a:buFont typeface="Wingdings" panose="05000000000000000000" pitchFamily="2" charset="2"/>
              <a:buNone/>
            </a:pPr>
            <a:r>
              <a:rPr lang="en-US" altLang="en-US" sz="2800" u="sng" dirty="0"/>
              <a:t>Illustration:</a:t>
            </a:r>
            <a:r>
              <a:rPr lang="en-US" altLang="en-US" sz="2800" dirty="0"/>
              <a:t> given a String ‘S’ and pattern ‘p’ as follows: </a:t>
            </a:r>
          </a:p>
          <a:p>
            <a:pPr>
              <a:buFont typeface="Wingdings" panose="05000000000000000000" pitchFamily="2" charset="2"/>
              <a:buNone/>
            </a:pPr>
            <a:endParaRPr lang="en-US" altLang="en-US" sz="2800" dirty="0"/>
          </a:p>
          <a:p>
            <a:pPr>
              <a:buFont typeface="Wingdings" panose="05000000000000000000" pitchFamily="2" charset="2"/>
              <a:buNone/>
            </a:pPr>
            <a:r>
              <a:rPr lang="en-US" altLang="en-US" sz="2800" dirty="0"/>
              <a:t>          S                 </a:t>
            </a:r>
          </a:p>
        </p:txBody>
      </p:sp>
      <p:graphicFrame>
        <p:nvGraphicFramePr>
          <p:cNvPr id="142374" name="Group 38">
            <a:extLst>
              <a:ext uri="{FF2B5EF4-FFF2-40B4-BE49-F238E27FC236}">
                <a16:creationId xmlns:a16="http://schemas.microsoft.com/office/drawing/2014/main" id="{7CA0BEDD-7FC0-94EE-0F51-D4BA2F0F9563}"/>
              </a:ext>
            </a:extLst>
          </p:cNvPr>
          <p:cNvGraphicFramePr>
            <a:graphicFrameLocks noGrp="1"/>
          </p:cNvGraphicFramePr>
          <p:nvPr>
            <p:ph sz="quarter" idx="2"/>
            <p:extLst>
              <p:ext uri="{D42A27DB-BD31-4B8C-83A1-F6EECF244321}">
                <p14:modId xmlns:p14="http://schemas.microsoft.com/office/powerpoint/2010/main" val="1045259587"/>
              </p:ext>
            </p:extLst>
          </p:nvPr>
        </p:nvGraphicFramePr>
        <p:xfrm>
          <a:off x="2188779" y="1173957"/>
          <a:ext cx="4327525" cy="609600"/>
        </p:xfrm>
        <a:graphic>
          <a:graphicData uri="http://schemas.openxmlformats.org/drawingml/2006/table">
            <a:tbl>
              <a:tblPr/>
              <a:tblGrid>
                <a:gridCol w="360363">
                  <a:extLst>
                    <a:ext uri="{9D8B030D-6E8A-4147-A177-3AD203B41FA5}">
                      <a16:colId xmlns:a16="http://schemas.microsoft.com/office/drawing/2014/main" val="2222121435"/>
                    </a:ext>
                  </a:extLst>
                </a:gridCol>
                <a:gridCol w="360362">
                  <a:extLst>
                    <a:ext uri="{9D8B030D-6E8A-4147-A177-3AD203B41FA5}">
                      <a16:colId xmlns:a16="http://schemas.microsoft.com/office/drawing/2014/main" val="1834023154"/>
                    </a:ext>
                  </a:extLst>
                </a:gridCol>
                <a:gridCol w="361950">
                  <a:extLst>
                    <a:ext uri="{9D8B030D-6E8A-4147-A177-3AD203B41FA5}">
                      <a16:colId xmlns:a16="http://schemas.microsoft.com/office/drawing/2014/main" val="2104271436"/>
                    </a:ext>
                  </a:extLst>
                </a:gridCol>
                <a:gridCol w="360363">
                  <a:extLst>
                    <a:ext uri="{9D8B030D-6E8A-4147-A177-3AD203B41FA5}">
                      <a16:colId xmlns:a16="http://schemas.microsoft.com/office/drawing/2014/main" val="1932409041"/>
                    </a:ext>
                  </a:extLst>
                </a:gridCol>
                <a:gridCol w="360362">
                  <a:extLst>
                    <a:ext uri="{9D8B030D-6E8A-4147-A177-3AD203B41FA5}">
                      <a16:colId xmlns:a16="http://schemas.microsoft.com/office/drawing/2014/main" val="1684487314"/>
                    </a:ext>
                  </a:extLst>
                </a:gridCol>
                <a:gridCol w="360363">
                  <a:extLst>
                    <a:ext uri="{9D8B030D-6E8A-4147-A177-3AD203B41FA5}">
                      <a16:colId xmlns:a16="http://schemas.microsoft.com/office/drawing/2014/main" val="1497684425"/>
                    </a:ext>
                  </a:extLst>
                </a:gridCol>
                <a:gridCol w="360362">
                  <a:extLst>
                    <a:ext uri="{9D8B030D-6E8A-4147-A177-3AD203B41FA5}">
                      <a16:colId xmlns:a16="http://schemas.microsoft.com/office/drawing/2014/main" val="3038694506"/>
                    </a:ext>
                  </a:extLst>
                </a:gridCol>
                <a:gridCol w="361950">
                  <a:extLst>
                    <a:ext uri="{9D8B030D-6E8A-4147-A177-3AD203B41FA5}">
                      <a16:colId xmlns:a16="http://schemas.microsoft.com/office/drawing/2014/main" val="729812740"/>
                    </a:ext>
                  </a:extLst>
                </a:gridCol>
                <a:gridCol w="360363">
                  <a:extLst>
                    <a:ext uri="{9D8B030D-6E8A-4147-A177-3AD203B41FA5}">
                      <a16:colId xmlns:a16="http://schemas.microsoft.com/office/drawing/2014/main" val="1098876369"/>
                    </a:ext>
                  </a:extLst>
                </a:gridCol>
                <a:gridCol w="360362">
                  <a:extLst>
                    <a:ext uri="{9D8B030D-6E8A-4147-A177-3AD203B41FA5}">
                      <a16:colId xmlns:a16="http://schemas.microsoft.com/office/drawing/2014/main" val="3223621568"/>
                    </a:ext>
                  </a:extLst>
                </a:gridCol>
                <a:gridCol w="360363">
                  <a:extLst>
                    <a:ext uri="{9D8B030D-6E8A-4147-A177-3AD203B41FA5}">
                      <a16:colId xmlns:a16="http://schemas.microsoft.com/office/drawing/2014/main" val="3613027401"/>
                    </a:ext>
                  </a:extLst>
                </a:gridCol>
                <a:gridCol w="360362">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sp>
        <p:nvSpPr>
          <p:cNvPr id="142377" name="Text Box 41">
            <a:extLst>
              <a:ext uri="{FF2B5EF4-FFF2-40B4-BE49-F238E27FC236}">
                <a16:creationId xmlns:a16="http://schemas.microsoft.com/office/drawing/2014/main" id="{11561F3F-16D4-0448-5C32-8A817CB15057}"/>
              </a:ext>
            </a:extLst>
          </p:cNvPr>
          <p:cNvSpPr txBox="1">
            <a:spLocks noChangeArrowheads="1"/>
          </p:cNvSpPr>
          <p:nvPr/>
        </p:nvSpPr>
        <p:spPr bwMode="auto">
          <a:xfrm>
            <a:off x="1447800" y="26670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42401" name="Text Box 65">
            <a:extLst>
              <a:ext uri="{FF2B5EF4-FFF2-40B4-BE49-F238E27FC236}">
                <a16:creationId xmlns:a16="http://schemas.microsoft.com/office/drawing/2014/main" id="{4793B410-7B5A-EA69-A357-5DA264C70ABC}"/>
              </a:ext>
            </a:extLst>
          </p:cNvPr>
          <p:cNvSpPr txBox="1">
            <a:spLocks noChangeArrowheads="1"/>
          </p:cNvSpPr>
          <p:nvPr/>
        </p:nvSpPr>
        <p:spPr bwMode="auto">
          <a:xfrm>
            <a:off x="685800" y="3200400"/>
            <a:ext cx="74104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sz="2000" dirty="0"/>
          </a:p>
          <a:p>
            <a:pPr eaLnBrk="1" hangingPunct="1"/>
            <a:r>
              <a:rPr lang="en-US" altLang="en-US" sz="2000" i="1" dirty="0"/>
              <a:t>For ‘p’ , </a:t>
            </a:r>
            <a:r>
              <a:rPr lang="el-GR" altLang="en-US" sz="2000" i="1" dirty="0"/>
              <a:t>Π</a:t>
            </a:r>
            <a:r>
              <a:rPr lang="en-US" altLang="en-US" sz="2000" i="1" dirty="0"/>
              <a:t> was computed previously and is as follows:</a:t>
            </a:r>
          </a:p>
        </p:txBody>
      </p:sp>
      <p:graphicFrame>
        <p:nvGraphicFramePr>
          <p:cNvPr id="4" name="Group 27">
            <a:extLst>
              <a:ext uri="{FF2B5EF4-FFF2-40B4-BE49-F238E27FC236}">
                <a16:creationId xmlns:a16="http://schemas.microsoft.com/office/drawing/2014/main" id="{296A42D1-515B-7BCC-7E10-5BE8D3A28329}"/>
              </a:ext>
            </a:extLst>
          </p:cNvPr>
          <p:cNvGraphicFramePr>
            <a:graphicFrameLocks/>
          </p:cNvGraphicFramePr>
          <p:nvPr>
            <p:extLst>
              <p:ext uri="{D42A27DB-BD31-4B8C-83A1-F6EECF244321}">
                <p14:modId xmlns:p14="http://schemas.microsoft.com/office/powerpoint/2010/main" val="399885758"/>
              </p:ext>
            </p:extLst>
          </p:nvPr>
        </p:nvGraphicFramePr>
        <p:xfrm>
          <a:off x="2209800" y="2652713"/>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graphicFrame>
        <p:nvGraphicFramePr>
          <p:cNvPr id="5" name="Group 525">
            <a:extLst>
              <a:ext uri="{FF2B5EF4-FFF2-40B4-BE49-F238E27FC236}">
                <a16:creationId xmlns:a16="http://schemas.microsoft.com/office/drawing/2014/main" id="{3EEBFD53-08EA-5687-8205-EF0351F7F814}"/>
              </a:ext>
            </a:extLst>
          </p:cNvPr>
          <p:cNvGraphicFramePr>
            <a:graphicFrameLocks/>
          </p:cNvGraphicFramePr>
          <p:nvPr>
            <p:extLst>
              <p:ext uri="{D42A27DB-BD31-4B8C-83A1-F6EECF244321}">
                <p14:modId xmlns:p14="http://schemas.microsoft.com/office/powerpoint/2010/main" val="1810364296"/>
              </p:ext>
            </p:extLst>
          </p:nvPr>
        </p:nvGraphicFramePr>
        <p:xfrm>
          <a:off x="1991710" y="4426585"/>
          <a:ext cx="4256693" cy="1440815"/>
        </p:xfrm>
        <a:graphic>
          <a:graphicData uri="http://schemas.openxmlformats.org/drawingml/2006/table">
            <a:tbl>
              <a:tblPr/>
              <a:tblGrid>
                <a:gridCol w="608099">
                  <a:extLst>
                    <a:ext uri="{9D8B030D-6E8A-4147-A177-3AD203B41FA5}">
                      <a16:colId xmlns:a16="http://schemas.microsoft.com/office/drawing/2014/main" val="3473016381"/>
                    </a:ext>
                  </a:extLst>
                </a:gridCol>
                <a:gridCol w="608099">
                  <a:extLst>
                    <a:ext uri="{9D8B030D-6E8A-4147-A177-3AD203B41FA5}">
                      <a16:colId xmlns:a16="http://schemas.microsoft.com/office/drawing/2014/main" val="1147208753"/>
                    </a:ext>
                  </a:extLst>
                </a:gridCol>
                <a:gridCol w="608099">
                  <a:extLst>
                    <a:ext uri="{9D8B030D-6E8A-4147-A177-3AD203B41FA5}">
                      <a16:colId xmlns:a16="http://schemas.microsoft.com/office/drawing/2014/main" val="2133706101"/>
                    </a:ext>
                  </a:extLst>
                </a:gridCol>
                <a:gridCol w="608099">
                  <a:extLst>
                    <a:ext uri="{9D8B030D-6E8A-4147-A177-3AD203B41FA5}">
                      <a16:colId xmlns:a16="http://schemas.microsoft.com/office/drawing/2014/main" val="268132609"/>
                    </a:ext>
                  </a:extLst>
                </a:gridCol>
                <a:gridCol w="608099">
                  <a:extLst>
                    <a:ext uri="{9D8B030D-6E8A-4147-A177-3AD203B41FA5}">
                      <a16:colId xmlns:a16="http://schemas.microsoft.com/office/drawing/2014/main" val="2816530560"/>
                    </a:ext>
                  </a:extLst>
                </a:gridCol>
                <a:gridCol w="608099">
                  <a:extLst>
                    <a:ext uri="{9D8B030D-6E8A-4147-A177-3AD203B41FA5}">
                      <a16:colId xmlns:a16="http://schemas.microsoft.com/office/drawing/2014/main" val="4288752318"/>
                    </a:ext>
                  </a:extLst>
                </a:gridCol>
                <a:gridCol w="608099">
                  <a:extLst>
                    <a:ext uri="{9D8B030D-6E8A-4147-A177-3AD203B41FA5}">
                      <a16:colId xmlns:a16="http://schemas.microsoft.com/office/drawing/2014/main" val="967857796"/>
                    </a:ext>
                  </a:extLst>
                </a:gridCol>
              </a:tblGrid>
              <a:tr h="457352">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1103843"/>
                  </a:ext>
                </a:extLst>
              </a:tr>
              <a:tr h="457352">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3128027"/>
                  </a:ext>
                </a:extLst>
              </a:tr>
              <a:tr h="526111">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640611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09" name="Text Box 201">
            <a:extLst>
              <a:ext uri="{FF2B5EF4-FFF2-40B4-BE49-F238E27FC236}">
                <a16:creationId xmlns:a16="http://schemas.microsoft.com/office/drawing/2014/main" id="{5C1B0B95-F4BA-4DFC-9CCB-59FD39C20121}"/>
              </a:ext>
            </a:extLst>
          </p:cNvPr>
          <p:cNvSpPr txBox="1">
            <a:spLocks noChangeArrowheads="1"/>
          </p:cNvSpPr>
          <p:nvPr/>
        </p:nvSpPr>
        <p:spPr bwMode="auto">
          <a:xfrm>
            <a:off x="785813" y="122717"/>
            <a:ext cx="36385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dirty="0"/>
          </a:p>
          <a:p>
            <a:pPr eaLnBrk="1" hangingPunct="1"/>
            <a:r>
              <a:rPr lang="en-US" altLang="en-US" dirty="0"/>
              <a:t>Step 1: </a:t>
            </a:r>
            <a:r>
              <a:rPr lang="en-US" altLang="en-US" dirty="0" err="1"/>
              <a:t>i</a:t>
            </a:r>
            <a:r>
              <a:rPr lang="en-US" altLang="en-US" dirty="0"/>
              <a:t> = 1, j = 0</a:t>
            </a:r>
          </a:p>
          <a:p>
            <a:pPr eaLnBrk="1" hangingPunct="1"/>
            <a:r>
              <a:rPr lang="en-US" altLang="en-US" dirty="0"/>
              <a:t>             comparing p[0] with S[1]</a:t>
            </a:r>
          </a:p>
        </p:txBody>
      </p:sp>
      <p:sp>
        <p:nvSpPr>
          <p:cNvPr id="145610" name="Text Box 202">
            <a:extLst>
              <a:ext uri="{FF2B5EF4-FFF2-40B4-BE49-F238E27FC236}">
                <a16:creationId xmlns:a16="http://schemas.microsoft.com/office/drawing/2014/main" id="{9680931E-39C8-9008-D280-F29C14D7AEDF}"/>
              </a:ext>
            </a:extLst>
          </p:cNvPr>
          <p:cNvSpPr txBox="1">
            <a:spLocks noChangeArrowheads="1"/>
          </p:cNvSpPr>
          <p:nvPr/>
        </p:nvSpPr>
        <p:spPr bwMode="auto">
          <a:xfrm>
            <a:off x="772675" y="1386682"/>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sp>
        <p:nvSpPr>
          <p:cNvPr id="145611" name="Text Box 203">
            <a:extLst>
              <a:ext uri="{FF2B5EF4-FFF2-40B4-BE49-F238E27FC236}">
                <a16:creationId xmlns:a16="http://schemas.microsoft.com/office/drawing/2014/main" id="{62FE6286-AA6F-1690-C430-4DB3256C769F}"/>
              </a:ext>
            </a:extLst>
          </p:cNvPr>
          <p:cNvSpPr txBox="1">
            <a:spLocks noChangeArrowheads="1"/>
          </p:cNvSpPr>
          <p:nvPr/>
        </p:nvSpPr>
        <p:spPr bwMode="auto">
          <a:xfrm>
            <a:off x="772675" y="2302668"/>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45612" name="Line 204">
            <a:extLst>
              <a:ext uri="{FF2B5EF4-FFF2-40B4-BE49-F238E27FC236}">
                <a16:creationId xmlns:a16="http://schemas.microsoft.com/office/drawing/2014/main" id="{48CFD20E-46FD-0372-A78C-9D2B980C938B}"/>
              </a:ext>
            </a:extLst>
          </p:cNvPr>
          <p:cNvSpPr>
            <a:spLocks noChangeShapeType="1"/>
          </p:cNvSpPr>
          <p:nvPr/>
        </p:nvSpPr>
        <p:spPr bwMode="auto">
          <a:xfrm flipV="1">
            <a:off x="1676400" y="190338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618" name="Text Box 210">
            <a:extLst>
              <a:ext uri="{FF2B5EF4-FFF2-40B4-BE49-F238E27FC236}">
                <a16:creationId xmlns:a16="http://schemas.microsoft.com/office/drawing/2014/main" id="{479747E8-8FF4-5A58-2CE7-D11A5AAB271F}"/>
              </a:ext>
            </a:extLst>
          </p:cNvPr>
          <p:cNvSpPr txBox="1">
            <a:spLocks noChangeArrowheads="1"/>
          </p:cNvSpPr>
          <p:nvPr/>
        </p:nvSpPr>
        <p:spPr bwMode="auto">
          <a:xfrm>
            <a:off x="738818" y="3086101"/>
            <a:ext cx="7696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t>P[0] match with S[1].  Both ‘p’ and s  will be shifted one position to the right.</a:t>
            </a:r>
          </a:p>
          <a:p>
            <a:r>
              <a:rPr lang="en-US" altLang="en-US" dirty="0"/>
              <a:t>Step 2: </a:t>
            </a:r>
            <a:r>
              <a:rPr lang="en-US" altLang="en-US" dirty="0" err="1"/>
              <a:t>i</a:t>
            </a:r>
            <a:r>
              <a:rPr lang="en-US" altLang="en-US" dirty="0"/>
              <a:t> = 1, j = 2</a:t>
            </a:r>
          </a:p>
          <a:p>
            <a:r>
              <a:rPr lang="en-US" altLang="en-US" dirty="0"/>
              <a:t>            comparing p[1] with S[2]</a:t>
            </a:r>
          </a:p>
        </p:txBody>
      </p:sp>
      <p:sp>
        <p:nvSpPr>
          <p:cNvPr id="145619" name="Text Box 211">
            <a:extLst>
              <a:ext uri="{FF2B5EF4-FFF2-40B4-BE49-F238E27FC236}">
                <a16:creationId xmlns:a16="http://schemas.microsoft.com/office/drawing/2014/main" id="{ABB168BF-23E2-651D-F49D-480B2B5032A5}"/>
              </a:ext>
            </a:extLst>
          </p:cNvPr>
          <p:cNvSpPr txBox="1">
            <a:spLocks noChangeArrowheads="1"/>
          </p:cNvSpPr>
          <p:nvPr/>
        </p:nvSpPr>
        <p:spPr bwMode="auto">
          <a:xfrm>
            <a:off x="517525" y="4586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45620" name="Text Box 212">
            <a:extLst>
              <a:ext uri="{FF2B5EF4-FFF2-40B4-BE49-F238E27FC236}">
                <a16:creationId xmlns:a16="http://schemas.microsoft.com/office/drawing/2014/main" id="{1DC36B20-6862-EF14-75CD-960968E548D8}"/>
              </a:ext>
            </a:extLst>
          </p:cNvPr>
          <p:cNvSpPr txBox="1">
            <a:spLocks noChangeArrowheads="1"/>
          </p:cNvSpPr>
          <p:nvPr/>
        </p:nvSpPr>
        <p:spPr bwMode="auto">
          <a:xfrm>
            <a:off x="517525" y="5529263"/>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45755" name="Line 347">
            <a:extLst>
              <a:ext uri="{FF2B5EF4-FFF2-40B4-BE49-F238E27FC236}">
                <a16:creationId xmlns:a16="http://schemas.microsoft.com/office/drawing/2014/main" id="{118FCBD6-EA47-CF20-F467-FA199ED04EA3}"/>
              </a:ext>
            </a:extLst>
          </p:cNvPr>
          <p:cNvSpPr>
            <a:spLocks noChangeShapeType="1"/>
          </p:cNvSpPr>
          <p:nvPr/>
        </p:nvSpPr>
        <p:spPr bwMode="auto">
          <a:xfrm flipV="1">
            <a:off x="1981200" y="5105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 name="Group 38">
            <a:extLst>
              <a:ext uri="{FF2B5EF4-FFF2-40B4-BE49-F238E27FC236}">
                <a16:creationId xmlns:a16="http://schemas.microsoft.com/office/drawing/2014/main" id="{49AA48BF-FC54-4CE7-8A98-F30CF82DE44C}"/>
              </a:ext>
            </a:extLst>
          </p:cNvPr>
          <p:cNvGraphicFramePr>
            <a:graphicFrameLocks/>
          </p:cNvGraphicFramePr>
          <p:nvPr>
            <p:extLst>
              <p:ext uri="{D42A27DB-BD31-4B8C-83A1-F6EECF244321}">
                <p14:modId xmlns:p14="http://schemas.microsoft.com/office/powerpoint/2010/main" val="746556793"/>
              </p:ext>
            </p:extLst>
          </p:nvPr>
        </p:nvGraphicFramePr>
        <p:xfrm>
          <a:off x="1517651" y="1293780"/>
          <a:ext cx="4446905" cy="609600"/>
        </p:xfrm>
        <a:graphic>
          <a:graphicData uri="http://schemas.openxmlformats.org/drawingml/2006/table">
            <a:tbl>
              <a:tblPr/>
              <a:tblGrid>
                <a:gridCol w="479743">
                  <a:extLst>
                    <a:ext uri="{9D8B030D-6E8A-4147-A177-3AD203B41FA5}">
                      <a16:colId xmlns:a16="http://schemas.microsoft.com/office/drawing/2014/main" val="2222121435"/>
                    </a:ext>
                  </a:extLst>
                </a:gridCol>
                <a:gridCol w="360362">
                  <a:extLst>
                    <a:ext uri="{9D8B030D-6E8A-4147-A177-3AD203B41FA5}">
                      <a16:colId xmlns:a16="http://schemas.microsoft.com/office/drawing/2014/main" val="1834023154"/>
                    </a:ext>
                  </a:extLst>
                </a:gridCol>
                <a:gridCol w="361950">
                  <a:extLst>
                    <a:ext uri="{9D8B030D-6E8A-4147-A177-3AD203B41FA5}">
                      <a16:colId xmlns:a16="http://schemas.microsoft.com/office/drawing/2014/main" val="2104271436"/>
                    </a:ext>
                  </a:extLst>
                </a:gridCol>
                <a:gridCol w="360363">
                  <a:extLst>
                    <a:ext uri="{9D8B030D-6E8A-4147-A177-3AD203B41FA5}">
                      <a16:colId xmlns:a16="http://schemas.microsoft.com/office/drawing/2014/main" val="1932409041"/>
                    </a:ext>
                  </a:extLst>
                </a:gridCol>
                <a:gridCol w="360362">
                  <a:extLst>
                    <a:ext uri="{9D8B030D-6E8A-4147-A177-3AD203B41FA5}">
                      <a16:colId xmlns:a16="http://schemas.microsoft.com/office/drawing/2014/main" val="1684487314"/>
                    </a:ext>
                  </a:extLst>
                </a:gridCol>
                <a:gridCol w="360363">
                  <a:extLst>
                    <a:ext uri="{9D8B030D-6E8A-4147-A177-3AD203B41FA5}">
                      <a16:colId xmlns:a16="http://schemas.microsoft.com/office/drawing/2014/main" val="1497684425"/>
                    </a:ext>
                  </a:extLst>
                </a:gridCol>
                <a:gridCol w="360362">
                  <a:extLst>
                    <a:ext uri="{9D8B030D-6E8A-4147-A177-3AD203B41FA5}">
                      <a16:colId xmlns:a16="http://schemas.microsoft.com/office/drawing/2014/main" val="3038694506"/>
                    </a:ext>
                  </a:extLst>
                </a:gridCol>
                <a:gridCol w="361950">
                  <a:extLst>
                    <a:ext uri="{9D8B030D-6E8A-4147-A177-3AD203B41FA5}">
                      <a16:colId xmlns:a16="http://schemas.microsoft.com/office/drawing/2014/main" val="729812740"/>
                    </a:ext>
                  </a:extLst>
                </a:gridCol>
                <a:gridCol w="360363">
                  <a:extLst>
                    <a:ext uri="{9D8B030D-6E8A-4147-A177-3AD203B41FA5}">
                      <a16:colId xmlns:a16="http://schemas.microsoft.com/office/drawing/2014/main" val="1098876369"/>
                    </a:ext>
                  </a:extLst>
                </a:gridCol>
                <a:gridCol w="360362">
                  <a:extLst>
                    <a:ext uri="{9D8B030D-6E8A-4147-A177-3AD203B41FA5}">
                      <a16:colId xmlns:a16="http://schemas.microsoft.com/office/drawing/2014/main" val="3223621568"/>
                    </a:ext>
                  </a:extLst>
                </a:gridCol>
                <a:gridCol w="360363">
                  <a:extLst>
                    <a:ext uri="{9D8B030D-6E8A-4147-A177-3AD203B41FA5}">
                      <a16:colId xmlns:a16="http://schemas.microsoft.com/office/drawing/2014/main" val="3613027401"/>
                    </a:ext>
                  </a:extLst>
                </a:gridCol>
                <a:gridCol w="360362">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7" name="Group 27">
            <a:extLst>
              <a:ext uri="{FF2B5EF4-FFF2-40B4-BE49-F238E27FC236}">
                <a16:creationId xmlns:a16="http://schemas.microsoft.com/office/drawing/2014/main" id="{36FC343C-8A6F-413B-6EB0-3FF8F2395969}"/>
              </a:ext>
            </a:extLst>
          </p:cNvPr>
          <p:cNvGraphicFramePr>
            <a:graphicFrameLocks/>
          </p:cNvGraphicFramePr>
          <p:nvPr>
            <p:extLst>
              <p:ext uri="{D42A27DB-BD31-4B8C-83A1-F6EECF244321}">
                <p14:modId xmlns:p14="http://schemas.microsoft.com/office/powerpoint/2010/main" val="1375202600"/>
              </p:ext>
            </p:extLst>
          </p:nvPr>
        </p:nvGraphicFramePr>
        <p:xfrm>
          <a:off x="1517651" y="2346326"/>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graphicFrame>
        <p:nvGraphicFramePr>
          <p:cNvPr id="12" name="Group 38">
            <a:extLst>
              <a:ext uri="{FF2B5EF4-FFF2-40B4-BE49-F238E27FC236}">
                <a16:creationId xmlns:a16="http://schemas.microsoft.com/office/drawing/2014/main" id="{09856206-8D31-E01E-28A4-0D6737B070D7}"/>
              </a:ext>
            </a:extLst>
          </p:cNvPr>
          <p:cNvGraphicFramePr>
            <a:graphicFrameLocks/>
          </p:cNvGraphicFramePr>
          <p:nvPr>
            <p:extLst>
              <p:ext uri="{D42A27DB-BD31-4B8C-83A1-F6EECF244321}">
                <p14:modId xmlns:p14="http://schemas.microsoft.com/office/powerpoint/2010/main" val="2514357013"/>
              </p:ext>
            </p:extLst>
          </p:nvPr>
        </p:nvGraphicFramePr>
        <p:xfrm>
          <a:off x="1387475" y="4476717"/>
          <a:ext cx="4327525" cy="609600"/>
        </p:xfrm>
        <a:graphic>
          <a:graphicData uri="http://schemas.openxmlformats.org/drawingml/2006/table">
            <a:tbl>
              <a:tblPr/>
              <a:tblGrid>
                <a:gridCol w="360363">
                  <a:extLst>
                    <a:ext uri="{9D8B030D-6E8A-4147-A177-3AD203B41FA5}">
                      <a16:colId xmlns:a16="http://schemas.microsoft.com/office/drawing/2014/main" val="2222121435"/>
                    </a:ext>
                  </a:extLst>
                </a:gridCol>
                <a:gridCol w="360362">
                  <a:extLst>
                    <a:ext uri="{9D8B030D-6E8A-4147-A177-3AD203B41FA5}">
                      <a16:colId xmlns:a16="http://schemas.microsoft.com/office/drawing/2014/main" val="1834023154"/>
                    </a:ext>
                  </a:extLst>
                </a:gridCol>
                <a:gridCol w="361950">
                  <a:extLst>
                    <a:ext uri="{9D8B030D-6E8A-4147-A177-3AD203B41FA5}">
                      <a16:colId xmlns:a16="http://schemas.microsoft.com/office/drawing/2014/main" val="2104271436"/>
                    </a:ext>
                  </a:extLst>
                </a:gridCol>
                <a:gridCol w="360363">
                  <a:extLst>
                    <a:ext uri="{9D8B030D-6E8A-4147-A177-3AD203B41FA5}">
                      <a16:colId xmlns:a16="http://schemas.microsoft.com/office/drawing/2014/main" val="1932409041"/>
                    </a:ext>
                  </a:extLst>
                </a:gridCol>
                <a:gridCol w="360362">
                  <a:extLst>
                    <a:ext uri="{9D8B030D-6E8A-4147-A177-3AD203B41FA5}">
                      <a16:colId xmlns:a16="http://schemas.microsoft.com/office/drawing/2014/main" val="1684487314"/>
                    </a:ext>
                  </a:extLst>
                </a:gridCol>
                <a:gridCol w="360363">
                  <a:extLst>
                    <a:ext uri="{9D8B030D-6E8A-4147-A177-3AD203B41FA5}">
                      <a16:colId xmlns:a16="http://schemas.microsoft.com/office/drawing/2014/main" val="1497684425"/>
                    </a:ext>
                  </a:extLst>
                </a:gridCol>
                <a:gridCol w="360362">
                  <a:extLst>
                    <a:ext uri="{9D8B030D-6E8A-4147-A177-3AD203B41FA5}">
                      <a16:colId xmlns:a16="http://schemas.microsoft.com/office/drawing/2014/main" val="3038694506"/>
                    </a:ext>
                  </a:extLst>
                </a:gridCol>
                <a:gridCol w="361950">
                  <a:extLst>
                    <a:ext uri="{9D8B030D-6E8A-4147-A177-3AD203B41FA5}">
                      <a16:colId xmlns:a16="http://schemas.microsoft.com/office/drawing/2014/main" val="729812740"/>
                    </a:ext>
                  </a:extLst>
                </a:gridCol>
                <a:gridCol w="360363">
                  <a:extLst>
                    <a:ext uri="{9D8B030D-6E8A-4147-A177-3AD203B41FA5}">
                      <a16:colId xmlns:a16="http://schemas.microsoft.com/office/drawing/2014/main" val="1098876369"/>
                    </a:ext>
                  </a:extLst>
                </a:gridCol>
                <a:gridCol w="360362">
                  <a:extLst>
                    <a:ext uri="{9D8B030D-6E8A-4147-A177-3AD203B41FA5}">
                      <a16:colId xmlns:a16="http://schemas.microsoft.com/office/drawing/2014/main" val="3223621568"/>
                    </a:ext>
                  </a:extLst>
                </a:gridCol>
                <a:gridCol w="360363">
                  <a:extLst>
                    <a:ext uri="{9D8B030D-6E8A-4147-A177-3AD203B41FA5}">
                      <a16:colId xmlns:a16="http://schemas.microsoft.com/office/drawing/2014/main" val="3613027401"/>
                    </a:ext>
                  </a:extLst>
                </a:gridCol>
                <a:gridCol w="360362">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13" name="Group 27">
            <a:extLst>
              <a:ext uri="{FF2B5EF4-FFF2-40B4-BE49-F238E27FC236}">
                <a16:creationId xmlns:a16="http://schemas.microsoft.com/office/drawing/2014/main" id="{6C3EE7FE-2ED5-6CDF-C8AF-D9A04782A8ED}"/>
              </a:ext>
            </a:extLst>
          </p:cNvPr>
          <p:cNvGraphicFramePr>
            <a:graphicFrameLocks/>
          </p:cNvGraphicFramePr>
          <p:nvPr>
            <p:extLst>
              <p:ext uri="{D42A27DB-BD31-4B8C-83A1-F6EECF244321}">
                <p14:modId xmlns:p14="http://schemas.microsoft.com/office/powerpoint/2010/main" val="1523833411"/>
              </p:ext>
            </p:extLst>
          </p:nvPr>
        </p:nvGraphicFramePr>
        <p:xfrm>
          <a:off x="1295400" y="5529263"/>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618" name="Text Box 210">
            <a:extLst>
              <a:ext uri="{FF2B5EF4-FFF2-40B4-BE49-F238E27FC236}">
                <a16:creationId xmlns:a16="http://schemas.microsoft.com/office/drawing/2014/main" id="{479747E8-8FF4-5A58-2CE7-D11A5AAB271F}"/>
              </a:ext>
            </a:extLst>
          </p:cNvPr>
          <p:cNvSpPr txBox="1">
            <a:spLocks noChangeArrowheads="1"/>
          </p:cNvSpPr>
          <p:nvPr/>
        </p:nvSpPr>
        <p:spPr bwMode="auto">
          <a:xfrm>
            <a:off x="304800" y="228600"/>
            <a:ext cx="7696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t>P[1] match with S[2].  Both ‘p’ and s  will be shifted one position to the right.</a:t>
            </a:r>
          </a:p>
          <a:p>
            <a:pPr eaLnBrk="1" hangingPunct="1">
              <a:spcBef>
                <a:spcPct val="50000"/>
              </a:spcBef>
            </a:pPr>
            <a:endParaRPr lang="en-US" altLang="en-US" dirty="0"/>
          </a:p>
        </p:txBody>
      </p:sp>
      <p:sp>
        <p:nvSpPr>
          <p:cNvPr id="145619" name="Text Box 211">
            <a:extLst>
              <a:ext uri="{FF2B5EF4-FFF2-40B4-BE49-F238E27FC236}">
                <a16:creationId xmlns:a16="http://schemas.microsoft.com/office/drawing/2014/main" id="{ABB168BF-23E2-651D-F49D-480B2B5032A5}"/>
              </a:ext>
            </a:extLst>
          </p:cNvPr>
          <p:cNvSpPr txBox="1">
            <a:spLocks noChangeArrowheads="1"/>
          </p:cNvSpPr>
          <p:nvPr/>
        </p:nvSpPr>
        <p:spPr bwMode="auto">
          <a:xfrm>
            <a:off x="517525" y="1885767"/>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sp>
        <p:nvSpPr>
          <p:cNvPr id="145620" name="Text Box 212">
            <a:extLst>
              <a:ext uri="{FF2B5EF4-FFF2-40B4-BE49-F238E27FC236}">
                <a16:creationId xmlns:a16="http://schemas.microsoft.com/office/drawing/2014/main" id="{1DC36B20-6862-EF14-75CD-960968E548D8}"/>
              </a:ext>
            </a:extLst>
          </p:cNvPr>
          <p:cNvSpPr txBox="1">
            <a:spLocks noChangeArrowheads="1"/>
          </p:cNvSpPr>
          <p:nvPr/>
        </p:nvSpPr>
        <p:spPr bwMode="auto">
          <a:xfrm>
            <a:off x="536575" y="2805146"/>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45754" name="Text Box 346">
            <a:extLst>
              <a:ext uri="{FF2B5EF4-FFF2-40B4-BE49-F238E27FC236}">
                <a16:creationId xmlns:a16="http://schemas.microsoft.com/office/drawing/2014/main" id="{435959A6-A17A-903F-4D81-BCA890A59040}"/>
              </a:ext>
            </a:extLst>
          </p:cNvPr>
          <p:cNvSpPr txBox="1">
            <a:spLocks noChangeArrowheads="1"/>
          </p:cNvSpPr>
          <p:nvPr/>
        </p:nvSpPr>
        <p:spPr bwMode="auto">
          <a:xfrm>
            <a:off x="414269" y="781752"/>
            <a:ext cx="3137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t>Step 3: </a:t>
            </a:r>
            <a:r>
              <a:rPr lang="en-US" altLang="en-US" dirty="0" err="1"/>
              <a:t>i</a:t>
            </a:r>
            <a:r>
              <a:rPr lang="en-US" altLang="en-US" dirty="0"/>
              <a:t> = 2, j = 3</a:t>
            </a:r>
          </a:p>
          <a:p>
            <a:pPr eaLnBrk="1" hangingPunct="1"/>
            <a:r>
              <a:rPr lang="en-US" altLang="en-US" dirty="0"/>
              <a:t>            comparing p[2] with S[3]</a:t>
            </a:r>
          </a:p>
        </p:txBody>
      </p:sp>
      <p:sp>
        <p:nvSpPr>
          <p:cNvPr id="145755" name="Line 347">
            <a:extLst>
              <a:ext uri="{FF2B5EF4-FFF2-40B4-BE49-F238E27FC236}">
                <a16:creationId xmlns:a16="http://schemas.microsoft.com/office/drawing/2014/main" id="{118FCBD6-EA47-CF20-F467-FA199ED04EA3}"/>
              </a:ext>
            </a:extLst>
          </p:cNvPr>
          <p:cNvSpPr>
            <a:spLocks noChangeShapeType="1"/>
          </p:cNvSpPr>
          <p:nvPr/>
        </p:nvSpPr>
        <p:spPr bwMode="auto">
          <a:xfrm flipV="1">
            <a:off x="2651125" y="242414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2" name="Group 38">
            <a:extLst>
              <a:ext uri="{FF2B5EF4-FFF2-40B4-BE49-F238E27FC236}">
                <a16:creationId xmlns:a16="http://schemas.microsoft.com/office/drawing/2014/main" id="{09856206-8D31-E01E-28A4-0D6737B070D7}"/>
              </a:ext>
            </a:extLst>
          </p:cNvPr>
          <p:cNvGraphicFramePr>
            <a:graphicFrameLocks/>
          </p:cNvGraphicFramePr>
          <p:nvPr>
            <p:extLst>
              <p:ext uri="{D42A27DB-BD31-4B8C-83A1-F6EECF244321}">
                <p14:modId xmlns:p14="http://schemas.microsoft.com/office/powerpoint/2010/main" val="3506477009"/>
              </p:ext>
            </p:extLst>
          </p:nvPr>
        </p:nvGraphicFramePr>
        <p:xfrm>
          <a:off x="1387475" y="1752600"/>
          <a:ext cx="5699125" cy="609600"/>
        </p:xfrm>
        <a:graphic>
          <a:graphicData uri="http://schemas.openxmlformats.org/drawingml/2006/table">
            <a:tbl>
              <a:tblPr/>
              <a:tblGrid>
                <a:gridCol w="474579">
                  <a:extLst>
                    <a:ext uri="{9D8B030D-6E8A-4147-A177-3AD203B41FA5}">
                      <a16:colId xmlns:a16="http://schemas.microsoft.com/office/drawing/2014/main" val="2222121435"/>
                    </a:ext>
                  </a:extLst>
                </a:gridCol>
                <a:gridCol w="474578">
                  <a:extLst>
                    <a:ext uri="{9D8B030D-6E8A-4147-A177-3AD203B41FA5}">
                      <a16:colId xmlns:a16="http://schemas.microsoft.com/office/drawing/2014/main" val="1834023154"/>
                    </a:ext>
                  </a:extLst>
                </a:gridCol>
                <a:gridCol w="476670">
                  <a:extLst>
                    <a:ext uri="{9D8B030D-6E8A-4147-A177-3AD203B41FA5}">
                      <a16:colId xmlns:a16="http://schemas.microsoft.com/office/drawing/2014/main" val="2104271436"/>
                    </a:ext>
                  </a:extLst>
                </a:gridCol>
                <a:gridCol w="474579">
                  <a:extLst>
                    <a:ext uri="{9D8B030D-6E8A-4147-A177-3AD203B41FA5}">
                      <a16:colId xmlns:a16="http://schemas.microsoft.com/office/drawing/2014/main" val="1932409041"/>
                    </a:ext>
                  </a:extLst>
                </a:gridCol>
                <a:gridCol w="474578">
                  <a:extLst>
                    <a:ext uri="{9D8B030D-6E8A-4147-A177-3AD203B41FA5}">
                      <a16:colId xmlns:a16="http://schemas.microsoft.com/office/drawing/2014/main" val="1684487314"/>
                    </a:ext>
                  </a:extLst>
                </a:gridCol>
                <a:gridCol w="474579">
                  <a:extLst>
                    <a:ext uri="{9D8B030D-6E8A-4147-A177-3AD203B41FA5}">
                      <a16:colId xmlns:a16="http://schemas.microsoft.com/office/drawing/2014/main" val="1497684425"/>
                    </a:ext>
                  </a:extLst>
                </a:gridCol>
                <a:gridCol w="474578">
                  <a:extLst>
                    <a:ext uri="{9D8B030D-6E8A-4147-A177-3AD203B41FA5}">
                      <a16:colId xmlns:a16="http://schemas.microsoft.com/office/drawing/2014/main" val="3038694506"/>
                    </a:ext>
                  </a:extLst>
                </a:gridCol>
                <a:gridCol w="476670">
                  <a:extLst>
                    <a:ext uri="{9D8B030D-6E8A-4147-A177-3AD203B41FA5}">
                      <a16:colId xmlns:a16="http://schemas.microsoft.com/office/drawing/2014/main" val="729812740"/>
                    </a:ext>
                  </a:extLst>
                </a:gridCol>
                <a:gridCol w="474579">
                  <a:extLst>
                    <a:ext uri="{9D8B030D-6E8A-4147-A177-3AD203B41FA5}">
                      <a16:colId xmlns:a16="http://schemas.microsoft.com/office/drawing/2014/main" val="1098876369"/>
                    </a:ext>
                  </a:extLst>
                </a:gridCol>
                <a:gridCol w="474578">
                  <a:extLst>
                    <a:ext uri="{9D8B030D-6E8A-4147-A177-3AD203B41FA5}">
                      <a16:colId xmlns:a16="http://schemas.microsoft.com/office/drawing/2014/main" val="3223621568"/>
                    </a:ext>
                  </a:extLst>
                </a:gridCol>
                <a:gridCol w="474579">
                  <a:extLst>
                    <a:ext uri="{9D8B030D-6E8A-4147-A177-3AD203B41FA5}">
                      <a16:colId xmlns:a16="http://schemas.microsoft.com/office/drawing/2014/main" val="3613027401"/>
                    </a:ext>
                  </a:extLst>
                </a:gridCol>
                <a:gridCol w="474578">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FF0000"/>
                          </a:highligh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13" name="Group 27">
            <a:extLst>
              <a:ext uri="{FF2B5EF4-FFF2-40B4-BE49-F238E27FC236}">
                <a16:creationId xmlns:a16="http://schemas.microsoft.com/office/drawing/2014/main" id="{6C3EE7FE-2ED5-6CDF-C8AF-D9A04782A8ED}"/>
              </a:ext>
            </a:extLst>
          </p:cNvPr>
          <p:cNvGraphicFramePr>
            <a:graphicFrameLocks/>
          </p:cNvGraphicFramePr>
          <p:nvPr>
            <p:extLst>
              <p:ext uri="{D42A27DB-BD31-4B8C-83A1-F6EECF244321}">
                <p14:modId xmlns:p14="http://schemas.microsoft.com/office/powerpoint/2010/main" val="3601889017"/>
              </p:ext>
            </p:extLst>
          </p:nvPr>
        </p:nvGraphicFramePr>
        <p:xfrm>
          <a:off x="1295400" y="2805146"/>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2" name="Text Box 210">
            <a:extLst>
              <a:ext uri="{FF2B5EF4-FFF2-40B4-BE49-F238E27FC236}">
                <a16:creationId xmlns:a16="http://schemas.microsoft.com/office/drawing/2014/main" id="{0BEAC9A6-0741-3BE9-B918-316913227D91}"/>
              </a:ext>
            </a:extLst>
          </p:cNvPr>
          <p:cNvSpPr txBox="1">
            <a:spLocks noChangeArrowheads="1"/>
          </p:cNvSpPr>
          <p:nvPr/>
        </p:nvSpPr>
        <p:spPr bwMode="auto">
          <a:xfrm>
            <a:off x="304800" y="3680494"/>
            <a:ext cx="76962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P[2]  does not match with S[3].  Do not backtracking the s , s  will be same  position . For p , see the </a:t>
            </a:r>
            <a:r>
              <a:rPr lang="el-GR" altLang="en-US" i="1" dirty="0"/>
              <a:t>Π</a:t>
            </a:r>
            <a:r>
              <a:rPr lang="en-US" altLang="en-US" i="1" dirty="0"/>
              <a:t>  </a:t>
            </a:r>
            <a:r>
              <a:rPr lang="en-US" altLang="en-US" dirty="0"/>
              <a:t>value of previous element of p and start from that position.</a:t>
            </a:r>
          </a:p>
          <a:p>
            <a:r>
              <a:rPr lang="en-US" altLang="en-US" dirty="0"/>
              <a:t>Here , previous is b and </a:t>
            </a:r>
            <a:r>
              <a:rPr lang="el-GR" altLang="en-US" i="1" dirty="0"/>
              <a:t>Π</a:t>
            </a:r>
            <a:r>
              <a:rPr lang="en-US" altLang="en-US" i="1" dirty="0"/>
              <a:t> value of 0 so p position will  be start from a </a:t>
            </a:r>
            <a:endParaRPr lang="en-US" altLang="en-US" dirty="0"/>
          </a:p>
          <a:p>
            <a:pPr eaLnBrk="1" hangingPunct="1">
              <a:spcBef>
                <a:spcPct val="50000"/>
              </a:spcBef>
            </a:pPr>
            <a:endParaRPr lang="en-US" altLang="en-US" dirty="0"/>
          </a:p>
        </p:txBody>
      </p:sp>
      <p:graphicFrame>
        <p:nvGraphicFramePr>
          <p:cNvPr id="3" name="Group 525">
            <a:extLst>
              <a:ext uri="{FF2B5EF4-FFF2-40B4-BE49-F238E27FC236}">
                <a16:creationId xmlns:a16="http://schemas.microsoft.com/office/drawing/2014/main" id="{110C30E7-8CE9-76C8-A963-67383D85E21F}"/>
              </a:ext>
            </a:extLst>
          </p:cNvPr>
          <p:cNvGraphicFramePr>
            <a:graphicFrameLocks/>
          </p:cNvGraphicFramePr>
          <p:nvPr>
            <p:extLst>
              <p:ext uri="{D42A27DB-BD31-4B8C-83A1-F6EECF244321}">
                <p14:modId xmlns:p14="http://schemas.microsoft.com/office/powerpoint/2010/main" val="1512101572"/>
              </p:ext>
            </p:extLst>
          </p:nvPr>
        </p:nvGraphicFramePr>
        <p:xfrm>
          <a:off x="1453056" y="5029200"/>
          <a:ext cx="3799488" cy="1272918"/>
        </p:xfrm>
        <a:graphic>
          <a:graphicData uri="http://schemas.openxmlformats.org/drawingml/2006/table">
            <a:tbl>
              <a:tblPr/>
              <a:tblGrid>
                <a:gridCol w="542784">
                  <a:extLst>
                    <a:ext uri="{9D8B030D-6E8A-4147-A177-3AD203B41FA5}">
                      <a16:colId xmlns:a16="http://schemas.microsoft.com/office/drawing/2014/main" val="3473016381"/>
                    </a:ext>
                  </a:extLst>
                </a:gridCol>
                <a:gridCol w="542784">
                  <a:extLst>
                    <a:ext uri="{9D8B030D-6E8A-4147-A177-3AD203B41FA5}">
                      <a16:colId xmlns:a16="http://schemas.microsoft.com/office/drawing/2014/main" val="1147208753"/>
                    </a:ext>
                  </a:extLst>
                </a:gridCol>
                <a:gridCol w="542784">
                  <a:extLst>
                    <a:ext uri="{9D8B030D-6E8A-4147-A177-3AD203B41FA5}">
                      <a16:colId xmlns:a16="http://schemas.microsoft.com/office/drawing/2014/main" val="2133706101"/>
                    </a:ext>
                  </a:extLst>
                </a:gridCol>
                <a:gridCol w="542784">
                  <a:extLst>
                    <a:ext uri="{9D8B030D-6E8A-4147-A177-3AD203B41FA5}">
                      <a16:colId xmlns:a16="http://schemas.microsoft.com/office/drawing/2014/main" val="268132609"/>
                    </a:ext>
                  </a:extLst>
                </a:gridCol>
                <a:gridCol w="542784">
                  <a:extLst>
                    <a:ext uri="{9D8B030D-6E8A-4147-A177-3AD203B41FA5}">
                      <a16:colId xmlns:a16="http://schemas.microsoft.com/office/drawing/2014/main" val="2816530560"/>
                    </a:ext>
                  </a:extLst>
                </a:gridCol>
                <a:gridCol w="542784">
                  <a:extLst>
                    <a:ext uri="{9D8B030D-6E8A-4147-A177-3AD203B41FA5}">
                      <a16:colId xmlns:a16="http://schemas.microsoft.com/office/drawing/2014/main" val="4288752318"/>
                    </a:ext>
                  </a:extLst>
                </a:gridCol>
                <a:gridCol w="542784">
                  <a:extLst>
                    <a:ext uri="{9D8B030D-6E8A-4147-A177-3AD203B41FA5}">
                      <a16:colId xmlns:a16="http://schemas.microsoft.com/office/drawing/2014/main" val="967857796"/>
                    </a:ext>
                  </a:extLst>
                </a:gridCol>
              </a:tblGrid>
              <a:tr h="404057">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1103843"/>
                  </a:ext>
                </a:extLst>
              </a:tr>
              <a:tr h="404057">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3128027"/>
                  </a:ext>
                </a:extLst>
              </a:tr>
              <a:tr h="464804">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6406117"/>
                  </a:ext>
                </a:extLst>
              </a:tr>
            </a:tbl>
          </a:graphicData>
        </a:graphic>
      </p:graphicFrame>
    </p:spTree>
    <p:extLst>
      <p:ext uri="{BB962C8B-B14F-4D97-AF65-F5344CB8AC3E}">
        <p14:creationId xmlns:p14="http://schemas.microsoft.com/office/powerpoint/2010/main" val="1585239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619" name="Text Box 211">
            <a:extLst>
              <a:ext uri="{FF2B5EF4-FFF2-40B4-BE49-F238E27FC236}">
                <a16:creationId xmlns:a16="http://schemas.microsoft.com/office/drawing/2014/main" id="{ABB168BF-23E2-651D-F49D-480B2B5032A5}"/>
              </a:ext>
            </a:extLst>
          </p:cNvPr>
          <p:cNvSpPr txBox="1">
            <a:spLocks noChangeArrowheads="1"/>
          </p:cNvSpPr>
          <p:nvPr/>
        </p:nvSpPr>
        <p:spPr bwMode="auto">
          <a:xfrm>
            <a:off x="517525" y="1885767"/>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sp>
        <p:nvSpPr>
          <p:cNvPr id="145620" name="Text Box 212">
            <a:extLst>
              <a:ext uri="{FF2B5EF4-FFF2-40B4-BE49-F238E27FC236}">
                <a16:creationId xmlns:a16="http://schemas.microsoft.com/office/drawing/2014/main" id="{1DC36B20-6862-EF14-75CD-960968E548D8}"/>
              </a:ext>
            </a:extLst>
          </p:cNvPr>
          <p:cNvSpPr txBox="1">
            <a:spLocks noChangeArrowheads="1"/>
          </p:cNvSpPr>
          <p:nvPr/>
        </p:nvSpPr>
        <p:spPr bwMode="auto">
          <a:xfrm>
            <a:off x="536575" y="2805146"/>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45754" name="Text Box 346">
            <a:extLst>
              <a:ext uri="{FF2B5EF4-FFF2-40B4-BE49-F238E27FC236}">
                <a16:creationId xmlns:a16="http://schemas.microsoft.com/office/drawing/2014/main" id="{435959A6-A17A-903F-4D81-BCA890A59040}"/>
              </a:ext>
            </a:extLst>
          </p:cNvPr>
          <p:cNvSpPr txBox="1">
            <a:spLocks noChangeArrowheads="1"/>
          </p:cNvSpPr>
          <p:nvPr/>
        </p:nvSpPr>
        <p:spPr bwMode="auto">
          <a:xfrm>
            <a:off x="414269" y="781752"/>
            <a:ext cx="3137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t>Step 4 : </a:t>
            </a:r>
            <a:r>
              <a:rPr lang="en-US" altLang="en-US" dirty="0" err="1"/>
              <a:t>i</a:t>
            </a:r>
            <a:r>
              <a:rPr lang="en-US" altLang="en-US" dirty="0"/>
              <a:t> = 3 j = 0</a:t>
            </a:r>
          </a:p>
          <a:p>
            <a:pPr eaLnBrk="1" hangingPunct="1"/>
            <a:r>
              <a:rPr lang="en-US" altLang="en-US" dirty="0"/>
              <a:t>            comparing p[0] with S[3]</a:t>
            </a:r>
          </a:p>
        </p:txBody>
      </p:sp>
      <p:sp>
        <p:nvSpPr>
          <p:cNvPr id="145755" name="Line 347">
            <a:extLst>
              <a:ext uri="{FF2B5EF4-FFF2-40B4-BE49-F238E27FC236}">
                <a16:creationId xmlns:a16="http://schemas.microsoft.com/office/drawing/2014/main" id="{118FCBD6-EA47-CF20-F467-FA199ED04EA3}"/>
              </a:ext>
            </a:extLst>
          </p:cNvPr>
          <p:cNvSpPr>
            <a:spLocks noChangeShapeType="1"/>
          </p:cNvSpPr>
          <p:nvPr/>
        </p:nvSpPr>
        <p:spPr bwMode="auto">
          <a:xfrm flipV="1">
            <a:off x="1752600" y="2424146"/>
            <a:ext cx="898525"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2" name="Group 38">
            <a:extLst>
              <a:ext uri="{FF2B5EF4-FFF2-40B4-BE49-F238E27FC236}">
                <a16:creationId xmlns:a16="http://schemas.microsoft.com/office/drawing/2014/main" id="{09856206-8D31-E01E-28A4-0D6737B070D7}"/>
              </a:ext>
            </a:extLst>
          </p:cNvPr>
          <p:cNvGraphicFramePr>
            <a:graphicFrameLocks/>
          </p:cNvGraphicFramePr>
          <p:nvPr/>
        </p:nvGraphicFramePr>
        <p:xfrm>
          <a:off x="1387475" y="1752600"/>
          <a:ext cx="5699125" cy="609600"/>
        </p:xfrm>
        <a:graphic>
          <a:graphicData uri="http://schemas.openxmlformats.org/drawingml/2006/table">
            <a:tbl>
              <a:tblPr/>
              <a:tblGrid>
                <a:gridCol w="474579">
                  <a:extLst>
                    <a:ext uri="{9D8B030D-6E8A-4147-A177-3AD203B41FA5}">
                      <a16:colId xmlns:a16="http://schemas.microsoft.com/office/drawing/2014/main" val="2222121435"/>
                    </a:ext>
                  </a:extLst>
                </a:gridCol>
                <a:gridCol w="474578">
                  <a:extLst>
                    <a:ext uri="{9D8B030D-6E8A-4147-A177-3AD203B41FA5}">
                      <a16:colId xmlns:a16="http://schemas.microsoft.com/office/drawing/2014/main" val="1834023154"/>
                    </a:ext>
                  </a:extLst>
                </a:gridCol>
                <a:gridCol w="476670">
                  <a:extLst>
                    <a:ext uri="{9D8B030D-6E8A-4147-A177-3AD203B41FA5}">
                      <a16:colId xmlns:a16="http://schemas.microsoft.com/office/drawing/2014/main" val="2104271436"/>
                    </a:ext>
                  </a:extLst>
                </a:gridCol>
                <a:gridCol w="474579">
                  <a:extLst>
                    <a:ext uri="{9D8B030D-6E8A-4147-A177-3AD203B41FA5}">
                      <a16:colId xmlns:a16="http://schemas.microsoft.com/office/drawing/2014/main" val="1932409041"/>
                    </a:ext>
                  </a:extLst>
                </a:gridCol>
                <a:gridCol w="474578">
                  <a:extLst>
                    <a:ext uri="{9D8B030D-6E8A-4147-A177-3AD203B41FA5}">
                      <a16:colId xmlns:a16="http://schemas.microsoft.com/office/drawing/2014/main" val="1684487314"/>
                    </a:ext>
                  </a:extLst>
                </a:gridCol>
                <a:gridCol w="474579">
                  <a:extLst>
                    <a:ext uri="{9D8B030D-6E8A-4147-A177-3AD203B41FA5}">
                      <a16:colId xmlns:a16="http://schemas.microsoft.com/office/drawing/2014/main" val="1497684425"/>
                    </a:ext>
                  </a:extLst>
                </a:gridCol>
                <a:gridCol w="474578">
                  <a:extLst>
                    <a:ext uri="{9D8B030D-6E8A-4147-A177-3AD203B41FA5}">
                      <a16:colId xmlns:a16="http://schemas.microsoft.com/office/drawing/2014/main" val="3038694506"/>
                    </a:ext>
                  </a:extLst>
                </a:gridCol>
                <a:gridCol w="476670">
                  <a:extLst>
                    <a:ext uri="{9D8B030D-6E8A-4147-A177-3AD203B41FA5}">
                      <a16:colId xmlns:a16="http://schemas.microsoft.com/office/drawing/2014/main" val="729812740"/>
                    </a:ext>
                  </a:extLst>
                </a:gridCol>
                <a:gridCol w="474579">
                  <a:extLst>
                    <a:ext uri="{9D8B030D-6E8A-4147-A177-3AD203B41FA5}">
                      <a16:colId xmlns:a16="http://schemas.microsoft.com/office/drawing/2014/main" val="1098876369"/>
                    </a:ext>
                  </a:extLst>
                </a:gridCol>
                <a:gridCol w="474578">
                  <a:extLst>
                    <a:ext uri="{9D8B030D-6E8A-4147-A177-3AD203B41FA5}">
                      <a16:colId xmlns:a16="http://schemas.microsoft.com/office/drawing/2014/main" val="3223621568"/>
                    </a:ext>
                  </a:extLst>
                </a:gridCol>
                <a:gridCol w="474579">
                  <a:extLst>
                    <a:ext uri="{9D8B030D-6E8A-4147-A177-3AD203B41FA5}">
                      <a16:colId xmlns:a16="http://schemas.microsoft.com/office/drawing/2014/main" val="3613027401"/>
                    </a:ext>
                  </a:extLst>
                </a:gridCol>
                <a:gridCol w="474578">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FF0000"/>
                          </a:highligh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13" name="Group 27">
            <a:extLst>
              <a:ext uri="{FF2B5EF4-FFF2-40B4-BE49-F238E27FC236}">
                <a16:creationId xmlns:a16="http://schemas.microsoft.com/office/drawing/2014/main" id="{6C3EE7FE-2ED5-6CDF-C8AF-D9A04782A8ED}"/>
              </a:ext>
            </a:extLst>
          </p:cNvPr>
          <p:cNvGraphicFramePr>
            <a:graphicFrameLocks/>
          </p:cNvGraphicFramePr>
          <p:nvPr>
            <p:extLst>
              <p:ext uri="{D42A27DB-BD31-4B8C-83A1-F6EECF244321}">
                <p14:modId xmlns:p14="http://schemas.microsoft.com/office/powerpoint/2010/main" val="3964043494"/>
              </p:ext>
            </p:extLst>
          </p:nvPr>
        </p:nvGraphicFramePr>
        <p:xfrm>
          <a:off x="1387475" y="2819400"/>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2" name="Text Box 210">
            <a:extLst>
              <a:ext uri="{FF2B5EF4-FFF2-40B4-BE49-F238E27FC236}">
                <a16:creationId xmlns:a16="http://schemas.microsoft.com/office/drawing/2014/main" id="{0BEAC9A6-0741-3BE9-B918-316913227D91}"/>
              </a:ext>
            </a:extLst>
          </p:cNvPr>
          <p:cNvSpPr txBox="1">
            <a:spLocks noChangeArrowheads="1"/>
          </p:cNvSpPr>
          <p:nvPr/>
        </p:nvSpPr>
        <p:spPr bwMode="auto">
          <a:xfrm>
            <a:off x="457200" y="3684695"/>
            <a:ext cx="76962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P[0]  does not match with S[3]. Here , shift 1 position  right of  s</a:t>
            </a:r>
          </a:p>
          <a:p>
            <a:endParaRPr lang="en-US" altLang="en-US" dirty="0"/>
          </a:p>
          <a:p>
            <a:r>
              <a:rPr lang="en-US" altLang="en-US" dirty="0"/>
              <a:t>Step 5: </a:t>
            </a:r>
            <a:r>
              <a:rPr lang="en-US" altLang="en-US" dirty="0" err="1"/>
              <a:t>i</a:t>
            </a:r>
            <a:r>
              <a:rPr lang="en-US" altLang="en-US" dirty="0"/>
              <a:t>=4 and j=0</a:t>
            </a:r>
          </a:p>
          <a:p>
            <a:r>
              <a:rPr lang="en-US" altLang="en-US" dirty="0"/>
              <a:t>	comparing p[0] and S[4]</a:t>
            </a:r>
          </a:p>
          <a:p>
            <a:pPr eaLnBrk="1" hangingPunct="1">
              <a:spcBef>
                <a:spcPct val="50000"/>
              </a:spcBef>
            </a:pPr>
            <a:endParaRPr lang="en-US" altLang="en-US" dirty="0"/>
          </a:p>
        </p:txBody>
      </p:sp>
      <p:sp>
        <p:nvSpPr>
          <p:cNvPr id="4" name="Text Box 211">
            <a:extLst>
              <a:ext uri="{FF2B5EF4-FFF2-40B4-BE49-F238E27FC236}">
                <a16:creationId xmlns:a16="http://schemas.microsoft.com/office/drawing/2014/main" id="{3DC4CFB0-925B-5DDD-4472-A43E40EE4BE1}"/>
              </a:ext>
            </a:extLst>
          </p:cNvPr>
          <p:cNvSpPr txBox="1">
            <a:spLocks noChangeArrowheads="1"/>
          </p:cNvSpPr>
          <p:nvPr/>
        </p:nvSpPr>
        <p:spPr bwMode="auto">
          <a:xfrm>
            <a:off x="752475" y="5049493"/>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graphicFrame>
        <p:nvGraphicFramePr>
          <p:cNvPr id="5" name="Group 38">
            <a:extLst>
              <a:ext uri="{FF2B5EF4-FFF2-40B4-BE49-F238E27FC236}">
                <a16:creationId xmlns:a16="http://schemas.microsoft.com/office/drawing/2014/main" id="{755FECBF-5DDB-BD6A-A548-642B823800A4}"/>
              </a:ext>
            </a:extLst>
          </p:cNvPr>
          <p:cNvGraphicFramePr>
            <a:graphicFrameLocks/>
          </p:cNvGraphicFramePr>
          <p:nvPr>
            <p:extLst>
              <p:ext uri="{D42A27DB-BD31-4B8C-83A1-F6EECF244321}">
                <p14:modId xmlns:p14="http://schemas.microsoft.com/office/powerpoint/2010/main" val="2756980353"/>
              </p:ext>
            </p:extLst>
          </p:nvPr>
        </p:nvGraphicFramePr>
        <p:xfrm>
          <a:off x="1622425" y="4916326"/>
          <a:ext cx="5681560" cy="609600"/>
        </p:xfrm>
        <a:graphic>
          <a:graphicData uri="http://schemas.openxmlformats.org/drawingml/2006/table">
            <a:tbl>
              <a:tblPr/>
              <a:tblGrid>
                <a:gridCol w="474579">
                  <a:extLst>
                    <a:ext uri="{9D8B030D-6E8A-4147-A177-3AD203B41FA5}">
                      <a16:colId xmlns:a16="http://schemas.microsoft.com/office/drawing/2014/main" val="2222121435"/>
                    </a:ext>
                  </a:extLst>
                </a:gridCol>
                <a:gridCol w="474578">
                  <a:extLst>
                    <a:ext uri="{9D8B030D-6E8A-4147-A177-3AD203B41FA5}">
                      <a16:colId xmlns:a16="http://schemas.microsoft.com/office/drawing/2014/main" val="1834023154"/>
                    </a:ext>
                  </a:extLst>
                </a:gridCol>
                <a:gridCol w="459105">
                  <a:extLst>
                    <a:ext uri="{9D8B030D-6E8A-4147-A177-3AD203B41FA5}">
                      <a16:colId xmlns:a16="http://schemas.microsoft.com/office/drawing/2014/main" val="2104271436"/>
                    </a:ext>
                  </a:extLst>
                </a:gridCol>
                <a:gridCol w="474579">
                  <a:extLst>
                    <a:ext uri="{9D8B030D-6E8A-4147-A177-3AD203B41FA5}">
                      <a16:colId xmlns:a16="http://schemas.microsoft.com/office/drawing/2014/main" val="1932409041"/>
                    </a:ext>
                  </a:extLst>
                </a:gridCol>
                <a:gridCol w="474578">
                  <a:extLst>
                    <a:ext uri="{9D8B030D-6E8A-4147-A177-3AD203B41FA5}">
                      <a16:colId xmlns:a16="http://schemas.microsoft.com/office/drawing/2014/main" val="1684487314"/>
                    </a:ext>
                  </a:extLst>
                </a:gridCol>
                <a:gridCol w="474579">
                  <a:extLst>
                    <a:ext uri="{9D8B030D-6E8A-4147-A177-3AD203B41FA5}">
                      <a16:colId xmlns:a16="http://schemas.microsoft.com/office/drawing/2014/main" val="1497684425"/>
                    </a:ext>
                  </a:extLst>
                </a:gridCol>
                <a:gridCol w="474578">
                  <a:extLst>
                    <a:ext uri="{9D8B030D-6E8A-4147-A177-3AD203B41FA5}">
                      <a16:colId xmlns:a16="http://schemas.microsoft.com/office/drawing/2014/main" val="3038694506"/>
                    </a:ext>
                  </a:extLst>
                </a:gridCol>
                <a:gridCol w="476670">
                  <a:extLst>
                    <a:ext uri="{9D8B030D-6E8A-4147-A177-3AD203B41FA5}">
                      <a16:colId xmlns:a16="http://schemas.microsoft.com/office/drawing/2014/main" val="729812740"/>
                    </a:ext>
                  </a:extLst>
                </a:gridCol>
                <a:gridCol w="474579">
                  <a:extLst>
                    <a:ext uri="{9D8B030D-6E8A-4147-A177-3AD203B41FA5}">
                      <a16:colId xmlns:a16="http://schemas.microsoft.com/office/drawing/2014/main" val="1098876369"/>
                    </a:ext>
                  </a:extLst>
                </a:gridCol>
                <a:gridCol w="474578">
                  <a:extLst>
                    <a:ext uri="{9D8B030D-6E8A-4147-A177-3AD203B41FA5}">
                      <a16:colId xmlns:a16="http://schemas.microsoft.com/office/drawing/2014/main" val="3223621568"/>
                    </a:ext>
                  </a:extLst>
                </a:gridCol>
                <a:gridCol w="474579">
                  <a:extLst>
                    <a:ext uri="{9D8B030D-6E8A-4147-A177-3AD203B41FA5}">
                      <a16:colId xmlns:a16="http://schemas.microsoft.com/office/drawing/2014/main" val="3613027401"/>
                    </a:ext>
                  </a:extLst>
                </a:gridCol>
                <a:gridCol w="474578">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6" name="Group 27">
            <a:extLst>
              <a:ext uri="{FF2B5EF4-FFF2-40B4-BE49-F238E27FC236}">
                <a16:creationId xmlns:a16="http://schemas.microsoft.com/office/drawing/2014/main" id="{736A9A7C-1A0A-6CBC-C190-9A05AA977740}"/>
              </a:ext>
            </a:extLst>
          </p:cNvPr>
          <p:cNvGraphicFramePr>
            <a:graphicFrameLocks/>
          </p:cNvGraphicFramePr>
          <p:nvPr>
            <p:extLst>
              <p:ext uri="{D42A27DB-BD31-4B8C-83A1-F6EECF244321}">
                <p14:modId xmlns:p14="http://schemas.microsoft.com/office/powerpoint/2010/main" val="4011617576"/>
              </p:ext>
            </p:extLst>
          </p:nvPr>
        </p:nvGraphicFramePr>
        <p:xfrm>
          <a:off x="1820971" y="5975243"/>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7" name="Text Box 212">
            <a:extLst>
              <a:ext uri="{FF2B5EF4-FFF2-40B4-BE49-F238E27FC236}">
                <a16:creationId xmlns:a16="http://schemas.microsoft.com/office/drawing/2014/main" id="{56A7F0A6-DDF8-DC37-FAE8-4A6B19F4FC3E}"/>
              </a:ext>
            </a:extLst>
          </p:cNvPr>
          <p:cNvSpPr txBox="1">
            <a:spLocks noChangeArrowheads="1"/>
          </p:cNvSpPr>
          <p:nvPr/>
        </p:nvSpPr>
        <p:spPr bwMode="auto">
          <a:xfrm>
            <a:off x="1065212" y="595788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8" name="Line 347">
            <a:extLst>
              <a:ext uri="{FF2B5EF4-FFF2-40B4-BE49-F238E27FC236}">
                <a16:creationId xmlns:a16="http://schemas.microsoft.com/office/drawing/2014/main" id="{053332BC-34AE-FCBD-AFC1-24B56485C207}"/>
              </a:ext>
            </a:extLst>
          </p:cNvPr>
          <p:cNvSpPr>
            <a:spLocks noChangeShapeType="1"/>
          </p:cNvSpPr>
          <p:nvPr/>
        </p:nvSpPr>
        <p:spPr bwMode="auto">
          <a:xfrm flipV="1">
            <a:off x="2219325" y="5539907"/>
            <a:ext cx="898525"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05638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619" name="Text Box 211">
            <a:extLst>
              <a:ext uri="{FF2B5EF4-FFF2-40B4-BE49-F238E27FC236}">
                <a16:creationId xmlns:a16="http://schemas.microsoft.com/office/drawing/2014/main" id="{ABB168BF-23E2-651D-F49D-480B2B5032A5}"/>
              </a:ext>
            </a:extLst>
          </p:cNvPr>
          <p:cNvSpPr txBox="1">
            <a:spLocks noChangeArrowheads="1"/>
          </p:cNvSpPr>
          <p:nvPr/>
        </p:nvSpPr>
        <p:spPr bwMode="auto">
          <a:xfrm>
            <a:off x="517525" y="1885767"/>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sp>
        <p:nvSpPr>
          <p:cNvPr id="145620" name="Text Box 212">
            <a:extLst>
              <a:ext uri="{FF2B5EF4-FFF2-40B4-BE49-F238E27FC236}">
                <a16:creationId xmlns:a16="http://schemas.microsoft.com/office/drawing/2014/main" id="{1DC36B20-6862-EF14-75CD-960968E548D8}"/>
              </a:ext>
            </a:extLst>
          </p:cNvPr>
          <p:cNvSpPr txBox="1">
            <a:spLocks noChangeArrowheads="1"/>
          </p:cNvSpPr>
          <p:nvPr/>
        </p:nvSpPr>
        <p:spPr bwMode="auto">
          <a:xfrm>
            <a:off x="536575" y="2805146"/>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45754" name="Text Box 346">
            <a:extLst>
              <a:ext uri="{FF2B5EF4-FFF2-40B4-BE49-F238E27FC236}">
                <a16:creationId xmlns:a16="http://schemas.microsoft.com/office/drawing/2014/main" id="{435959A6-A17A-903F-4D81-BCA890A59040}"/>
              </a:ext>
            </a:extLst>
          </p:cNvPr>
          <p:cNvSpPr txBox="1">
            <a:spLocks noChangeArrowheads="1"/>
          </p:cNvSpPr>
          <p:nvPr/>
        </p:nvSpPr>
        <p:spPr bwMode="auto">
          <a:xfrm>
            <a:off x="304800" y="425592"/>
            <a:ext cx="47243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t>P[0] match with S[4] so shifted both by one position right.</a:t>
            </a:r>
          </a:p>
          <a:p>
            <a:pPr eaLnBrk="1" hangingPunct="1"/>
            <a:r>
              <a:rPr lang="en-US" altLang="en-US" dirty="0"/>
              <a:t>Step 6 : </a:t>
            </a:r>
            <a:r>
              <a:rPr lang="en-US" altLang="en-US" dirty="0" err="1"/>
              <a:t>i</a:t>
            </a:r>
            <a:r>
              <a:rPr lang="en-US" altLang="en-US" dirty="0"/>
              <a:t> = 5 j = 1</a:t>
            </a:r>
          </a:p>
          <a:p>
            <a:pPr eaLnBrk="1" hangingPunct="1"/>
            <a:r>
              <a:rPr lang="en-US" altLang="en-US" dirty="0"/>
              <a:t>            comparing p[1] with S[5]</a:t>
            </a:r>
          </a:p>
        </p:txBody>
      </p:sp>
      <p:sp>
        <p:nvSpPr>
          <p:cNvPr id="145755" name="Line 347">
            <a:extLst>
              <a:ext uri="{FF2B5EF4-FFF2-40B4-BE49-F238E27FC236}">
                <a16:creationId xmlns:a16="http://schemas.microsoft.com/office/drawing/2014/main" id="{118FCBD6-EA47-CF20-F467-FA199ED04EA3}"/>
              </a:ext>
            </a:extLst>
          </p:cNvPr>
          <p:cNvSpPr>
            <a:spLocks noChangeShapeType="1"/>
          </p:cNvSpPr>
          <p:nvPr/>
        </p:nvSpPr>
        <p:spPr bwMode="auto">
          <a:xfrm flipV="1">
            <a:off x="2820987" y="2376181"/>
            <a:ext cx="593725" cy="4303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2" name="Group 38">
            <a:extLst>
              <a:ext uri="{FF2B5EF4-FFF2-40B4-BE49-F238E27FC236}">
                <a16:creationId xmlns:a16="http://schemas.microsoft.com/office/drawing/2014/main" id="{09856206-8D31-E01E-28A4-0D6737B070D7}"/>
              </a:ext>
            </a:extLst>
          </p:cNvPr>
          <p:cNvGraphicFramePr>
            <a:graphicFrameLocks/>
          </p:cNvGraphicFramePr>
          <p:nvPr/>
        </p:nvGraphicFramePr>
        <p:xfrm>
          <a:off x="1387475" y="1752600"/>
          <a:ext cx="5699125" cy="609600"/>
        </p:xfrm>
        <a:graphic>
          <a:graphicData uri="http://schemas.openxmlformats.org/drawingml/2006/table">
            <a:tbl>
              <a:tblPr/>
              <a:tblGrid>
                <a:gridCol w="474579">
                  <a:extLst>
                    <a:ext uri="{9D8B030D-6E8A-4147-A177-3AD203B41FA5}">
                      <a16:colId xmlns:a16="http://schemas.microsoft.com/office/drawing/2014/main" val="2222121435"/>
                    </a:ext>
                  </a:extLst>
                </a:gridCol>
                <a:gridCol w="474578">
                  <a:extLst>
                    <a:ext uri="{9D8B030D-6E8A-4147-A177-3AD203B41FA5}">
                      <a16:colId xmlns:a16="http://schemas.microsoft.com/office/drawing/2014/main" val="1834023154"/>
                    </a:ext>
                  </a:extLst>
                </a:gridCol>
                <a:gridCol w="476670">
                  <a:extLst>
                    <a:ext uri="{9D8B030D-6E8A-4147-A177-3AD203B41FA5}">
                      <a16:colId xmlns:a16="http://schemas.microsoft.com/office/drawing/2014/main" val="2104271436"/>
                    </a:ext>
                  </a:extLst>
                </a:gridCol>
                <a:gridCol w="474579">
                  <a:extLst>
                    <a:ext uri="{9D8B030D-6E8A-4147-A177-3AD203B41FA5}">
                      <a16:colId xmlns:a16="http://schemas.microsoft.com/office/drawing/2014/main" val="1932409041"/>
                    </a:ext>
                  </a:extLst>
                </a:gridCol>
                <a:gridCol w="474578">
                  <a:extLst>
                    <a:ext uri="{9D8B030D-6E8A-4147-A177-3AD203B41FA5}">
                      <a16:colId xmlns:a16="http://schemas.microsoft.com/office/drawing/2014/main" val="1684487314"/>
                    </a:ext>
                  </a:extLst>
                </a:gridCol>
                <a:gridCol w="474579">
                  <a:extLst>
                    <a:ext uri="{9D8B030D-6E8A-4147-A177-3AD203B41FA5}">
                      <a16:colId xmlns:a16="http://schemas.microsoft.com/office/drawing/2014/main" val="1497684425"/>
                    </a:ext>
                  </a:extLst>
                </a:gridCol>
                <a:gridCol w="474578">
                  <a:extLst>
                    <a:ext uri="{9D8B030D-6E8A-4147-A177-3AD203B41FA5}">
                      <a16:colId xmlns:a16="http://schemas.microsoft.com/office/drawing/2014/main" val="3038694506"/>
                    </a:ext>
                  </a:extLst>
                </a:gridCol>
                <a:gridCol w="476670">
                  <a:extLst>
                    <a:ext uri="{9D8B030D-6E8A-4147-A177-3AD203B41FA5}">
                      <a16:colId xmlns:a16="http://schemas.microsoft.com/office/drawing/2014/main" val="729812740"/>
                    </a:ext>
                  </a:extLst>
                </a:gridCol>
                <a:gridCol w="474579">
                  <a:extLst>
                    <a:ext uri="{9D8B030D-6E8A-4147-A177-3AD203B41FA5}">
                      <a16:colId xmlns:a16="http://schemas.microsoft.com/office/drawing/2014/main" val="1098876369"/>
                    </a:ext>
                  </a:extLst>
                </a:gridCol>
                <a:gridCol w="474578">
                  <a:extLst>
                    <a:ext uri="{9D8B030D-6E8A-4147-A177-3AD203B41FA5}">
                      <a16:colId xmlns:a16="http://schemas.microsoft.com/office/drawing/2014/main" val="3223621568"/>
                    </a:ext>
                  </a:extLst>
                </a:gridCol>
                <a:gridCol w="474579">
                  <a:extLst>
                    <a:ext uri="{9D8B030D-6E8A-4147-A177-3AD203B41FA5}">
                      <a16:colId xmlns:a16="http://schemas.microsoft.com/office/drawing/2014/main" val="3613027401"/>
                    </a:ext>
                  </a:extLst>
                </a:gridCol>
                <a:gridCol w="474578">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13" name="Group 27">
            <a:extLst>
              <a:ext uri="{FF2B5EF4-FFF2-40B4-BE49-F238E27FC236}">
                <a16:creationId xmlns:a16="http://schemas.microsoft.com/office/drawing/2014/main" id="{6C3EE7FE-2ED5-6CDF-C8AF-D9A04782A8ED}"/>
              </a:ext>
            </a:extLst>
          </p:cNvPr>
          <p:cNvGraphicFramePr>
            <a:graphicFrameLocks/>
          </p:cNvGraphicFramePr>
          <p:nvPr/>
        </p:nvGraphicFramePr>
        <p:xfrm>
          <a:off x="1844619" y="2857427"/>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2" name="Text Box 210">
            <a:extLst>
              <a:ext uri="{FF2B5EF4-FFF2-40B4-BE49-F238E27FC236}">
                <a16:creationId xmlns:a16="http://schemas.microsoft.com/office/drawing/2014/main" id="{0BEAC9A6-0741-3BE9-B918-316913227D91}"/>
              </a:ext>
            </a:extLst>
          </p:cNvPr>
          <p:cNvSpPr txBox="1">
            <a:spLocks noChangeArrowheads="1"/>
          </p:cNvSpPr>
          <p:nvPr/>
        </p:nvSpPr>
        <p:spPr bwMode="auto">
          <a:xfrm>
            <a:off x="536574" y="3684695"/>
            <a:ext cx="76168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Similarly repeated step7 ,step 8 , step 9, step10</a:t>
            </a:r>
          </a:p>
          <a:p>
            <a:endParaRPr lang="en-US" altLang="en-US" dirty="0"/>
          </a:p>
          <a:p>
            <a:pPr eaLnBrk="1" hangingPunct="1">
              <a:spcBef>
                <a:spcPct val="50000"/>
              </a:spcBef>
            </a:pPr>
            <a:endParaRPr lang="en-US" altLang="en-US" dirty="0"/>
          </a:p>
        </p:txBody>
      </p:sp>
      <p:sp>
        <p:nvSpPr>
          <p:cNvPr id="4" name="Text Box 211">
            <a:extLst>
              <a:ext uri="{FF2B5EF4-FFF2-40B4-BE49-F238E27FC236}">
                <a16:creationId xmlns:a16="http://schemas.microsoft.com/office/drawing/2014/main" id="{3DC4CFB0-925B-5DDD-4472-A43E40EE4BE1}"/>
              </a:ext>
            </a:extLst>
          </p:cNvPr>
          <p:cNvSpPr txBox="1">
            <a:spLocks noChangeArrowheads="1"/>
          </p:cNvSpPr>
          <p:nvPr/>
        </p:nvSpPr>
        <p:spPr bwMode="auto">
          <a:xfrm>
            <a:off x="533400" y="4495800"/>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graphicFrame>
        <p:nvGraphicFramePr>
          <p:cNvPr id="5" name="Group 38">
            <a:extLst>
              <a:ext uri="{FF2B5EF4-FFF2-40B4-BE49-F238E27FC236}">
                <a16:creationId xmlns:a16="http://schemas.microsoft.com/office/drawing/2014/main" id="{755FECBF-5DDB-BD6A-A548-642B823800A4}"/>
              </a:ext>
            </a:extLst>
          </p:cNvPr>
          <p:cNvGraphicFramePr>
            <a:graphicFrameLocks/>
          </p:cNvGraphicFramePr>
          <p:nvPr/>
        </p:nvGraphicFramePr>
        <p:xfrm>
          <a:off x="1256505" y="4348631"/>
          <a:ext cx="6045993" cy="609600"/>
        </p:xfrm>
        <a:graphic>
          <a:graphicData uri="http://schemas.openxmlformats.org/drawingml/2006/table">
            <a:tbl>
              <a:tblPr/>
              <a:tblGrid>
                <a:gridCol w="505020">
                  <a:extLst>
                    <a:ext uri="{9D8B030D-6E8A-4147-A177-3AD203B41FA5}">
                      <a16:colId xmlns:a16="http://schemas.microsoft.com/office/drawing/2014/main" val="2222121435"/>
                    </a:ext>
                  </a:extLst>
                </a:gridCol>
                <a:gridCol w="505019">
                  <a:extLst>
                    <a:ext uri="{9D8B030D-6E8A-4147-A177-3AD203B41FA5}">
                      <a16:colId xmlns:a16="http://schemas.microsoft.com/office/drawing/2014/main" val="1834023154"/>
                    </a:ext>
                  </a:extLst>
                </a:gridCol>
                <a:gridCol w="488553">
                  <a:extLst>
                    <a:ext uri="{9D8B030D-6E8A-4147-A177-3AD203B41FA5}">
                      <a16:colId xmlns:a16="http://schemas.microsoft.com/office/drawing/2014/main" val="2104271436"/>
                    </a:ext>
                  </a:extLst>
                </a:gridCol>
                <a:gridCol w="505020">
                  <a:extLst>
                    <a:ext uri="{9D8B030D-6E8A-4147-A177-3AD203B41FA5}">
                      <a16:colId xmlns:a16="http://schemas.microsoft.com/office/drawing/2014/main" val="1932409041"/>
                    </a:ext>
                  </a:extLst>
                </a:gridCol>
                <a:gridCol w="505019">
                  <a:extLst>
                    <a:ext uri="{9D8B030D-6E8A-4147-A177-3AD203B41FA5}">
                      <a16:colId xmlns:a16="http://schemas.microsoft.com/office/drawing/2014/main" val="1684487314"/>
                    </a:ext>
                  </a:extLst>
                </a:gridCol>
                <a:gridCol w="505020">
                  <a:extLst>
                    <a:ext uri="{9D8B030D-6E8A-4147-A177-3AD203B41FA5}">
                      <a16:colId xmlns:a16="http://schemas.microsoft.com/office/drawing/2014/main" val="1497684425"/>
                    </a:ext>
                  </a:extLst>
                </a:gridCol>
                <a:gridCol w="505019">
                  <a:extLst>
                    <a:ext uri="{9D8B030D-6E8A-4147-A177-3AD203B41FA5}">
                      <a16:colId xmlns:a16="http://schemas.microsoft.com/office/drawing/2014/main" val="3038694506"/>
                    </a:ext>
                  </a:extLst>
                </a:gridCol>
                <a:gridCol w="507245">
                  <a:extLst>
                    <a:ext uri="{9D8B030D-6E8A-4147-A177-3AD203B41FA5}">
                      <a16:colId xmlns:a16="http://schemas.microsoft.com/office/drawing/2014/main" val="729812740"/>
                    </a:ext>
                  </a:extLst>
                </a:gridCol>
                <a:gridCol w="505020">
                  <a:extLst>
                    <a:ext uri="{9D8B030D-6E8A-4147-A177-3AD203B41FA5}">
                      <a16:colId xmlns:a16="http://schemas.microsoft.com/office/drawing/2014/main" val="1098876369"/>
                    </a:ext>
                  </a:extLst>
                </a:gridCol>
                <a:gridCol w="505019">
                  <a:extLst>
                    <a:ext uri="{9D8B030D-6E8A-4147-A177-3AD203B41FA5}">
                      <a16:colId xmlns:a16="http://schemas.microsoft.com/office/drawing/2014/main" val="3223621568"/>
                    </a:ext>
                  </a:extLst>
                </a:gridCol>
                <a:gridCol w="505020">
                  <a:extLst>
                    <a:ext uri="{9D8B030D-6E8A-4147-A177-3AD203B41FA5}">
                      <a16:colId xmlns:a16="http://schemas.microsoft.com/office/drawing/2014/main" val="3613027401"/>
                    </a:ext>
                  </a:extLst>
                </a:gridCol>
                <a:gridCol w="505019">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FF0000"/>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6" name="Group 27">
            <a:extLst>
              <a:ext uri="{FF2B5EF4-FFF2-40B4-BE49-F238E27FC236}">
                <a16:creationId xmlns:a16="http://schemas.microsoft.com/office/drawing/2014/main" id="{736A9A7C-1A0A-6CBC-C190-9A05AA977740}"/>
              </a:ext>
            </a:extLst>
          </p:cNvPr>
          <p:cNvGraphicFramePr>
            <a:graphicFrameLocks/>
          </p:cNvGraphicFramePr>
          <p:nvPr/>
        </p:nvGraphicFramePr>
        <p:xfrm>
          <a:off x="2514600" y="5486400"/>
          <a:ext cx="3423144" cy="518160"/>
        </p:xfrm>
        <a:graphic>
          <a:graphicData uri="http://schemas.openxmlformats.org/drawingml/2006/table">
            <a:tbl>
              <a:tblPr/>
              <a:tblGrid>
                <a:gridCol w="571571">
                  <a:extLst>
                    <a:ext uri="{9D8B030D-6E8A-4147-A177-3AD203B41FA5}">
                      <a16:colId xmlns:a16="http://schemas.microsoft.com/office/drawing/2014/main" val="2589396757"/>
                    </a:ext>
                  </a:extLst>
                </a:gridCol>
                <a:gridCol w="570001">
                  <a:extLst>
                    <a:ext uri="{9D8B030D-6E8A-4147-A177-3AD203B41FA5}">
                      <a16:colId xmlns:a16="http://schemas.microsoft.com/office/drawing/2014/main" val="4103658304"/>
                    </a:ext>
                  </a:extLst>
                </a:gridCol>
                <a:gridCol w="570000">
                  <a:extLst>
                    <a:ext uri="{9D8B030D-6E8A-4147-A177-3AD203B41FA5}">
                      <a16:colId xmlns:a16="http://schemas.microsoft.com/office/drawing/2014/main" val="3759440159"/>
                    </a:ext>
                  </a:extLst>
                </a:gridCol>
                <a:gridCol w="571571">
                  <a:extLst>
                    <a:ext uri="{9D8B030D-6E8A-4147-A177-3AD203B41FA5}">
                      <a16:colId xmlns:a16="http://schemas.microsoft.com/office/drawing/2014/main" val="370892225"/>
                    </a:ext>
                  </a:extLst>
                </a:gridCol>
                <a:gridCol w="570001">
                  <a:extLst>
                    <a:ext uri="{9D8B030D-6E8A-4147-A177-3AD203B41FA5}">
                      <a16:colId xmlns:a16="http://schemas.microsoft.com/office/drawing/2014/main" val="2128579278"/>
                    </a:ext>
                  </a:extLst>
                </a:gridCol>
                <a:gridCol w="570000">
                  <a:extLst>
                    <a:ext uri="{9D8B030D-6E8A-4147-A177-3AD203B41FA5}">
                      <a16:colId xmlns:a16="http://schemas.microsoft.com/office/drawing/2014/main" val="147910965"/>
                    </a:ext>
                  </a:extLst>
                </a:gridCol>
              </a:tblGrid>
              <a:tr h="407029">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7" name="Text Box 212">
            <a:extLst>
              <a:ext uri="{FF2B5EF4-FFF2-40B4-BE49-F238E27FC236}">
                <a16:creationId xmlns:a16="http://schemas.microsoft.com/office/drawing/2014/main" id="{56A7F0A6-DDF8-DC37-FAE8-4A6B19F4FC3E}"/>
              </a:ext>
            </a:extLst>
          </p:cNvPr>
          <p:cNvSpPr txBox="1">
            <a:spLocks noChangeArrowheads="1"/>
          </p:cNvSpPr>
          <p:nvPr/>
        </p:nvSpPr>
        <p:spPr bwMode="auto">
          <a:xfrm>
            <a:off x="1065212" y="5486400"/>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8" name="Line 347">
            <a:extLst>
              <a:ext uri="{FF2B5EF4-FFF2-40B4-BE49-F238E27FC236}">
                <a16:creationId xmlns:a16="http://schemas.microsoft.com/office/drawing/2014/main" id="{053332BC-34AE-FCBD-AFC1-24B56485C207}"/>
              </a:ext>
            </a:extLst>
          </p:cNvPr>
          <p:cNvSpPr>
            <a:spLocks noChangeShapeType="1"/>
          </p:cNvSpPr>
          <p:nvPr/>
        </p:nvSpPr>
        <p:spPr bwMode="auto">
          <a:xfrm flipH="1" flipV="1">
            <a:off x="3956049" y="4938616"/>
            <a:ext cx="6351"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347">
            <a:extLst>
              <a:ext uri="{FF2B5EF4-FFF2-40B4-BE49-F238E27FC236}">
                <a16:creationId xmlns:a16="http://schemas.microsoft.com/office/drawing/2014/main" id="{BB8D8509-BE3C-C156-4F94-D4C0133E9448}"/>
              </a:ext>
            </a:extLst>
          </p:cNvPr>
          <p:cNvSpPr>
            <a:spLocks noChangeShapeType="1"/>
          </p:cNvSpPr>
          <p:nvPr/>
        </p:nvSpPr>
        <p:spPr bwMode="auto">
          <a:xfrm flipH="1" flipV="1">
            <a:off x="4413249" y="4919000"/>
            <a:ext cx="6351"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347">
            <a:extLst>
              <a:ext uri="{FF2B5EF4-FFF2-40B4-BE49-F238E27FC236}">
                <a16:creationId xmlns:a16="http://schemas.microsoft.com/office/drawing/2014/main" id="{B9A03886-47CB-E475-0CFD-567EE909EE25}"/>
              </a:ext>
            </a:extLst>
          </p:cNvPr>
          <p:cNvSpPr>
            <a:spLocks noChangeShapeType="1"/>
          </p:cNvSpPr>
          <p:nvPr/>
        </p:nvSpPr>
        <p:spPr bwMode="auto">
          <a:xfrm flipH="1" flipV="1">
            <a:off x="5022849" y="4938616"/>
            <a:ext cx="6351"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347">
            <a:extLst>
              <a:ext uri="{FF2B5EF4-FFF2-40B4-BE49-F238E27FC236}">
                <a16:creationId xmlns:a16="http://schemas.microsoft.com/office/drawing/2014/main" id="{A84A4778-CC01-1003-D06A-87A5FC7F7A0C}"/>
              </a:ext>
            </a:extLst>
          </p:cNvPr>
          <p:cNvSpPr>
            <a:spLocks noChangeShapeType="1"/>
          </p:cNvSpPr>
          <p:nvPr/>
        </p:nvSpPr>
        <p:spPr bwMode="auto">
          <a:xfrm flipH="1" flipV="1">
            <a:off x="5480049" y="4997828"/>
            <a:ext cx="6351"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62228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754" name="Text Box 346">
            <a:extLst>
              <a:ext uri="{FF2B5EF4-FFF2-40B4-BE49-F238E27FC236}">
                <a16:creationId xmlns:a16="http://schemas.microsoft.com/office/drawing/2014/main" id="{435959A6-A17A-903F-4D81-BCA890A59040}"/>
              </a:ext>
            </a:extLst>
          </p:cNvPr>
          <p:cNvSpPr txBox="1">
            <a:spLocks noChangeArrowheads="1"/>
          </p:cNvSpPr>
          <p:nvPr/>
        </p:nvSpPr>
        <p:spPr bwMode="auto">
          <a:xfrm>
            <a:off x="533400" y="305740"/>
            <a:ext cx="7924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P[5]  does not match with S[9].  Do not backtracking the s , s  will be same  position . For p , see the </a:t>
            </a:r>
            <a:r>
              <a:rPr lang="el-GR" altLang="en-US" i="1" dirty="0"/>
              <a:t>Π</a:t>
            </a:r>
            <a:r>
              <a:rPr lang="en-US" altLang="en-US" i="1" dirty="0"/>
              <a:t>  </a:t>
            </a:r>
            <a:r>
              <a:rPr lang="en-US" altLang="en-US" dirty="0"/>
              <a:t>value of previous element of p and start from that position.</a:t>
            </a:r>
          </a:p>
          <a:p>
            <a:endParaRPr lang="en-US" altLang="en-US" dirty="0"/>
          </a:p>
          <a:p>
            <a:r>
              <a:rPr lang="en-US" altLang="en-US" dirty="0"/>
              <a:t>Here , previous is b and </a:t>
            </a:r>
            <a:r>
              <a:rPr lang="el-GR" altLang="en-US" i="1" dirty="0"/>
              <a:t>Π</a:t>
            </a:r>
            <a:r>
              <a:rPr lang="en-US" altLang="en-US" i="1" dirty="0"/>
              <a:t> value of 2 so p position will  be start from c  that mean ab and  ab both are same prefix and suffix of </a:t>
            </a:r>
            <a:r>
              <a:rPr lang="en-US" altLang="en-US" i="1" dirty="0" err="1"/>
              <a:t>abcab</a:t>
            </a:r>
            <a:r>
              <a:rPr lang="en-US" altLang="en-US" i="1" dirty="0"/>
              <a:t> so we can ignore comparing again prefix ab. </a:t>
            </a:r>
            <a:endParaRPr lang="en-US" altLang="en-US" dirty="0"/>
          </a:p>
        </p:txBody>
      </p:sp>
      <p:sp>
        <p:nvSpPr>
          <p:cNvPr id="2" name="Text Box 210">
            <a:extLst>
              <a:ext uri="{FF2B5EF4-FFF2-40B4-BE49-F238E27FC236}">
                <a16:creationId xmlns:a16="http://schemas.microsoft.com/office/drawing/2014/main" id="{0BEAC9A6-0741-3BE9-B918-316913227D91}"/>
              </a:ext>
            </a:extLst>
          </p:cNvPr>
          <p:cNvSpPr txBox="1">
            <a:spLocks noChangeArrowheads="1"/>
          </p:cNvSpPr>
          <p:nvPr/>
        </p:nvSpPr>
        <p:spPr bwMode="auto">
          <a:xfrm>
            <a:off x="417759" y="2266441"/>
            <a:ext cx="76168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t>Step 11 : </a:t>
            </a:r>
            <a:r>
              <a:rPr lang="en-US" altLang="en-US" dirty="0" err="1"/>
              <a:t>i</a:t>
            </a:r>
            <a:r>
              <a:rPr lang="en-US" altLang="en-US" dirty="0"/>
              <a:t> = 9 j = 2</a:t>
            </a:r>
          </a:p>
          <a:p>
            <a:pPr eaLnBrk="1" hangingPunct="1"/>
            <a:r>
              <a:rPr lang="en-US" altLang="en-US" dirty="0"/>
              <a:t>            comparing p[2] with S[9]</a:t>
            </a:r>
          </a:p>
          <a:p>
            <a:pPr eaLnBrk="1" hangingPunct="1">
              <a:spcBef>
                <a:spcPct val="50000"/>
              </a:spcBef>
            </a:pPr>
            <a:endParaRPr lang="en-US" altLang="en-US" dirty="0"/>
          </a:p>
        </p:txBody>
      </p:sp>
      <p:sp>
        <p:nvSpPr>
          <p:cNvPr id="4" name="Text Box 211">
            <a:extLst>
              <a:ext uri="{FF2B5EF4-FFF2-40B4-BE49-F238E27FC236}">
                <a16:creationId xmlns:a16="http://schemas.microsoft.com/office/drawing/2014/main" id="{3DC4CFB0-925B-5DDD-4472-A43E40EE4BE1}"/>
              </a:ext>
            </a:extLst>
          </p:cNvPr>
          <p:cNvSpPr txBox="1">
            <a:spLocks noChangeArrowheads="1"/>
          </p:cNvSpPr>
          <p:nvPr/>
        </p:nvSpPr>
        <p:spPr bwMode="auto">
          <a:xfrm>
            <a:off x="533400" y="3347569"/>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graphicFrame>
        <p:nvGraphicFramePr>
          <p:cNvPr id="5" name="Group 38">
            <a:extLst>
              <a:ext uri="{FF2B5EF4-FFF2-40B4-BE49-F238E27FC236}">
                <a16:creationId xmlns:a16="http://schemas.microsoft.com/office/drawing/2014/main" id="{755FECBF-5DDB-BD6A-A548-642B823800A4}"/>
              </a:ext>
            </a:extLst>
          </p:cNvPr>
          <p:cNvGraphicFramePr>
            <a:graphicFrameLocks/>
          </p:cNvGraphicFramePr>
          <p:nvPr>
            <p:extLst>
              <p:ext uri="{D42A27DB-BD31-4B8C-83A1-F6EECF244321}">
                <p14:modId xmlns:p14="http://schemas.microsoft.com/office/powerpoint/2010/main" val="4029338805"/>
              </p:ext>
            </p:extLst>
          </p:nvPr>
        </p:nvGraphicFramePr>
        <p:xfrm>
          <a:off x="1330148" y="3188867"/>
          <a:ext cx="6045993" cy="531795"/>
        </p:xfrm>
        <a:graphic>
          <a:graphicData uri="http://schemas.openxmlformats.org/drawingml/2006/table">
            <a:tbl>
              <a:tblPr/>
              <a:tblGrid>
                <a:gridCol w="505020">
                  <a:extLst>
                    <a:ext uri="{9D8B030D-6E8A-4147-A177-3AD203B41FA5}">
                      <a16:colId xmlns:a16="http://schemas.microsoft.com/office/drawing/2014/main" val="2222121435"/>
                    </a:ext>
                  </a:extLst>
                </a:gridCol>
                <a:gridCol w="505019">
                  <a:extLst>
                    <a:ext uri="{9D8B030D-6E8A-4147-A177-3AD203B41FA5}">
                      <a16:colId xmlns:a16="http://schemas.microsoft.com/office/drawing/2014/main" val="1834023154"/>
                    </a:ext>
                  </a:extLst>
                </a:gridCol>
                <a:gridCol w="488553">
                  <a:extLst>
                    <a:ext uri="{9D8B030D-6E8A-4147-A177-3AD203B41FA5}">
                      <a16:colId xmlns:a16="http://schemas.microsoft.com/office/drawing/2014/main" val="2104271436"/>
                    </a:ext>
                  </a:extLst>
                </a:gridCol>
                <a:gridCol w="505020">
                  <a:extLst>
                    <a:ext uri="{9D8B030D-6E8A-4147-A177-3AD203B41FA5}">
                      <a16:colId xmlns:a16="http://schemas.microsoft.com/office/drawing/2014/main" val="1932409041"/>
                    </a:ext>
                  </a:extLst>
                </a:gridCol>
                <a:gridCol w="505019">
                  <a:extLst>
                    <a:ext uri="{9D8B030D-6E8A-4147-A177-3AD203B41FA5}">
                      <a16:colId xmlns:a16="http://schemas.microsoft.com/office/drawing/2014/main" val="1684487314"/>
                    </a:ext>
                  </a:extLst>
                </a:gridCol>
                <a:gridCol w="505020">
                  <a:extLst>
                    <a:ext uri="{9D8B030D-6E8A-4147-A177-3AD203B41FA5}">
                      <a16:colId xmlns:a16="http://schemas.microsoft.com/office/drawing/2014/main" val="1497684425"/>
                    </a:ext>
                  </a:extLst>
                </a:gridCol>
                <a:gridCol w="505019">
                  <a:extLst>
                    <a:ext uri="{9D8B030D-6E8A-4147-A177-3AD203B41FA5}">
                      <a16:colId xmlns:a16="http://schemas.microsoft.com/office/drawing/2014/main" val="3038694506"/>
                    </a:ext>
                  </a:extLst>
                </a:gridCol>
                <a:gridCol w="507245">
                  <a:extLst>
                    <a:ext uri="{9D8B030D-6E8A-4147-A177-3AD203B41FA5}">
                      <a16:colId xmlns:a16="http://schemas.microsoft.com/office/drawing/2014/main" val="729812740"/>
                    </a:ext>
                  </a:extLst>
                </a:gridCol>
                <a:gridCol w="505020">
                  <a:extLst>
                    <a:ext uri="{9D8B030D-6E8A-4147-A177-3AD203B41FA5}">
                      <a16:colId xmlns:a16="http://schemas.microsoft.com/office/drawing/2014/main" val="1098876369"/>
                    </a:ext>
                  </a:extLst>
                </a:gridCol>
                <a:gridCol w="505019">
                  <a:extLst>
                    <a:ext uri="{9D8B030D-6E8A-4147-A177-3AD203B41FA5}">
                      <a16:colId xmlns:a16="http://schemas.microsoft.com/office/drawing/2014/main" val="3223621568"/>
                    </a:ext>
                  </a:extLst>
                </a:gridCol>
                <a:gridCol w="505020">
                  <a:extLst>
                    <a:ext uri="{9D8B030D-6E8A-4147-A177-3AD203B41FA5}">
                      <a16:colId xmlns:a16="http://schemas.microsoft.com/office/drawing/2014/main" val="3613027401"/>
                    </a:ext>
                  </a:extLst>
                </a:gridCol>
                <a:gridCol w="505019">
                  <a:extLst>
                    <a:ext uri="{9D8B030D-6E8A-4147-A177-3AD203B41FA5}">
                      <a16:colId xmlns:a16="http://schemas.microsoft.com/office/drawing/2014/main" val="3338609552"/>
                    </a:ext>
                  </a:extLst>
                </a:gridCol>
              </a:tblGrid>
              <a:tr h="53179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6" name="Group 27">
            <a:extLst>
              <a:ext uri="{FF2B5EF4-FFF2-40B4-BE49-F238E27FC236}">
                <a16:creationId xmlns:a16="http://schemas.microsoft.com/office/drawing/2014/main" id="{736A9A7C-1A0A-6CBC-C190-9A05AA977740}"/>
              </a:ext>
            </a:extLst>
          </p:cNvPr>
          <p:cNvGraphicFramePr>
            <a:graphicFrameLocks/>
          </p:cNvGraphicFramePr>
          <p:nvPr>
            <p:extLst>
              <p:ext uri="{D42A27DB-BD31-4B8C-83A1-F6EECF244321}">
                <p14:modId xmlns:p14="http://schemas.microsoft.com/office/powerpoint/2010/main" val="3801407015"/>
              </p:ext>
            </p:extLst>
          </p:nvPr>
        </p:nvGraphicFramePr>
        <p:xfrm>
          <a:off x="4038600" y="4229001"/>
          <a:ext cx="3391624" cy="518160"/>
        </p:xfrm>
        <a:graphic>
          <a:graphicData uri="http://schemas.openxmlformats.org/drawingml/2006/table">
            <a:tbl>
              <a:tblPr/>
              <a:tblGrid>
                <a:gridCol w="571571">
                  <a:extLst>
                    <a:ext uri="{9D8B030D-6E8A-4147-A177-3AD203B41FA5}">
                      <a16:colId xmlns:a16="http://schemas.microsoft.com/office/drawing/2014/main" val="2589396757"/>
                    </a:ext>
                  </a:extLst>
                </a:gridCol>
                <a:gridCol w="570001">
                  <a:extLst>
                    <a:ext uri="{9D8B030D-6E8A-4147-A177-3AD203B41FA5}">
                      <a16:colId xmlns:a16="http://schemas.microsoft.com/office/drawing/2014/main" val="4103658304"/>
                    </a:ext>
                  </a:extLst>
                </a:gridCol>
                <a:gridCol w="538480">
                  <a:extLst>
                    <a:ext uri="{9D8B030D-6E8A-4147-A177-3AD203B41FA5}">
                      <a16:colId xmlns:a16="http://schemas.microsoft.com/office/drawing/2014/main" val="3759440159"/>
                    </a:ext>
                  </a:extLst>
                </a:gridCol>
                <a:gridCol w="571571">
                  <a:extLst>
                    <a:ext uri="{9D8B030D-6E8A-4147-A177-3AD203B41FA5}">
                      <a16:colId xmlns:a16="http://schemas.microsoft.com/office/drawing/2014/main" val="370892225"/>
                    </a:ext>
                  </a:extLst>
                </a:gridCol>
                <a:gridCol w="570001">
                  <a:extLst>
                    <a:ext uri="{9D8B030D-6E8A-4147-A177-3AD203B41FA5}">
                      <a16:colId xmlns:a16="http://schemas.microsoft.com/office/drawing/2014/main" val="2128579278"/>
                    </a:ext>
                  </a:extLst>
                </a:gridCol>
                <a:gridCol w="570000">
                  <a:extLst>
                    <a:ext uri="{9D8B030D-6E8A-4147-A177-3AD203B41FA5}">
                      <a16:colId xmlns:a16="http://schemas.microsoft.com/office/drawing/2014/main" val="147910965"/>
                    </a:ext>
                  </a:extLst>
                </a:gridCol>
              </a:tblGrid>
              <a:tr h="407029">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7" name="Text Box 212">
            <a:extLst>
              <a:ext uri="{FF2B5EF4-FFF2-40B4-BE49-F238E27FC236}">
                <a16:creationId xmlns:a16="http://schemas.microsoft.com/office/drawing/2014/main" id="{56A7F0A6-DDF8-DC37-FAE8-4A6B19F4FC3E}"/>
              </a:ext>
            </a:extLst>
          </p:cNvPr>
          <p:cNvSpPr txBox="1">
            <a:spLocks noChangeArrowheads="1"/>
          </p:cNvSpPr>
          <p:nvPr/>
        </p:nvSpPr>
        <p:spPr bwMode="auto">
          <a:xfrm>
            <a:off x="838200" y="4267200"/>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0" name="Line 347">
            <a:extLst>
              <a:ext uri="{FF2B5EF4-FFF2-40B4-BE49-F238E27FC236}">
                <a16:creationId xmlns:a16="http://schemas.microsoft.com/office/drawing/2014/main" id="{B9A03886-47CB-E475-0CFD-567EE909EE25}"/>
              </a:ext>
            </a:extLst>
          </p:cNvPr>
          <p:cNvSpPr>
            <a:spLocks noChangeShapeType="1"/>
          </p:cNvSpPr>
          <p:nvPr/>
        </p:nvSpPr>
        <p:spPr bwMode="auto">
          <a:xfrm flipH="1" flipV="1">
            <a:off x="5480050" y="3624966"/>
            <a:ext cx="6350" cy="6634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915339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E98041-35B1-C392-2714-22FF3C725DE6}"/>
              </a:ext>
            </a:extLst>
          </p:cNvPr>
          <p:cNvSpPr>
            <a:spLocks noGrp="1" noChangeArrowheads="1"/>
          </p:cNvSpPr>
          <p:nvPr>
            <p:ph type="title"/>
          </p:nvPr>
        </p:nvSpPr>
        <p:spPr/>
        <p:txBody>
          <a:bodyPr/>
          <a:lstStyle/>
          <a:p>
            <a:r>
              <a:rPr lang="en-US" altLang="en-US" u="sng"/>
              <a:t>The problem of String Matching</a:t>
            </a:r>
          </a:p>
        </p:txBody>
      </p:sp>
      <p:sp>
        <p:nvSpPr>
          <p:cNvPr id="3075" name="Rectangle 3">
            <a:extLst>
              <a:ext uri="{FF2B5EF4-FFF2-40B4-BE49-F238E27FC236}">
                <a16:creationId xmlns:a16="http://schemas.microsoft.com/office/drawing/2014/main" id="{4DB9D67C-A996-918D-DEEC-9507DEC5E74F}"/>
              </a:ext>
            </a:extLst>
          </p:cNvPr>
          <p:cNvSpPr>
            <a:spLocks noGrp="1" noChangeArrowheads="1"/>
          </p:cNvSpPr>
          <p:nvPr>
            <p:ph idx="1"/>
          </p:nvPr>
        </p:nvSpPr>
        <p:spPr/>
        <p:txBody>
          <a:bodyPr>
            <a:normAutofit/>
          </a:bodyPr>
          <a:lstStyle/>
          <a:p>
            <a:pPr algn="just">
              <a:buFont typeface="Wingdings" panose="05000000000000000000" pitchFamily="2" charset="2"/>
              <a:buNone/>
            </a:pPr>
            <a:endParaRPr lang="en-US" altLang="en-US" sz="2400" dirty="0"/>
          </a:p>
          <a:p>
            <a:pPr algn="just">
              <a:buFont typeface="Wingdings" panose="05000000000000000000" pitchFamily="2" charset="2"/>
              <a:buNone/>
            </a:pPr>
            <a:r>
              <a:rPr lang="en-US" altLang="en-US" sz="2400" dirty="0"/>
              <a:t>Given a string ‘S’, the problem of string matching deals with finding whether a pattern ‘p’ occurs in ‘S’ and if ‘p’ does occur then returning position in ‘S’ where ‘p’ occurs.</a:t>
            </a:r>
          </a:p>
          <a:p>
            <a:pPr algn="just">
              <a:buFont typeface="Wingdings" panose="05000000000000000000" pitchFamily="2" charset="2"/>
              <a:buNone/>
            </a:pPr>
            <a:r>
              <a:rPr lang="en-US" altLang="en-US" sz="2400" b="1" dirty="0"/>
              <a:t>Application example : </a:t>
            </a:r>
          </a:p>
          <a:p>
            <a:pPr algn="just">
              <a:buFontTx/>
              <a:buChar char="-"/>
            </a:pPr>
            <a:r>
              <a:rPr lang="en-US" altLang="en-US" sz="2400" dirty="0"/>
              <a:t>Vim is a popular text editor that uses the KMP algorithm for searching and replacing patterns in files.</a:t>
            </a:r>
          </a:p>
          <a:p>
            <a:pPr algn="just">
              <a:buFontTx/>
              <a:buChar char="-"/>
            </a:pPr>
            <a:r>
              <a:rPr lang="en-US" altLang="en-US" sz="2400" dirty="0"/>
              <a:t>used to search for patterns in DNA sequences. DNA sequences are often very long, and searching for specific patterns manually would be very time-consuming</a:t>
            </a:r>
          </a:p>
          <a:p>
            <a:pPr algn="just">
              <a:buFont typeface="Wingdings" panose="05000000000000000000" pitchFamily="2" charset="2"/>
              <a:buNone/>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754" name="Text Box 346">
            <a:extLst>
              <a:ext uri="{FF2B5EF4-FFF2-40B4-BE49-F238E27FC236}">
                <a16:creationId xmlns:a16="http://schemas.microsoft.com/office/drawing/2014/main" id="{435959A6-A17A-903F-4D81-BCA890A59040}"/>
              </a:ext>
            </a:extLst>
          </p:cNvPr>
          <p:cNvSpPr txBox="1">
            <a:spLocks noChangeArrowheads="1"/>
          </p:cNvSpPr>
          <p:nvPr/>
        </p:nvSpPr>
        <p:spPr bwMode="auto">
          <a:xfrm>
            <a:off x="533400" y="305740"/>
            <a:ext cx="79248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Similarly repeated step12 ,step 13 , step 14</a:t>
            </a:r>
          </a:p>
          <a:p>
            <a:r>
              <a:rPr lang="en-US" altLang="en-US" dirty="0"/>
              <a:t>Match pattern is found.</a:t>
            </a:r>
          </a:p>
          <a:p>
            <a:endParaRPr lang="en-US" altLang="en-US" dirty="0"/>
          </a:p>
          <a:p>
            <a:pPr eaLnBrk="1" hangingPunct="1">
              <a:spcBef>
                <a:spcPct val="50000"/>
              </a:spcBef>
            </a:pPr>
            <a:endParaRPr lang="en-US" altLang="en-US" dirty="0"/>
          </a:p>
        </p:txBody>
      </p:sp>
      <p:sp>
        <p:nvSpPr>
          <p:cNvPr id="4" name="Text Box 211">
            <a:extLst>
              <a:ext uri="{FF2B5EF4-FFF2-40B4-BE49-F238E27FC236}">
                <a16:creationId xmlns:a16="http://schemas.microsoft.com/office/drawing/2014/main" id="{3DC4CFB0-925B-5DDD-4472-A43E40EE4BE1}"/>
              </a:ext>
            </a:extLst>
          </p:cNvPr>
          <p:cNvSpPr txBox="1">
            <a:spLocks noChangeArrowheads="1"/>
          </p:cNvSpPr>
          <p:nvPr/>
        </p:nvSpPr>
        <p:spPr bwMode="auto">
          <a:xfrm>
            <a:off x="533400" y="1454102"/>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graphicFrame>
        <p:nvGraphicFramePr>
          <p:cNvPr id="5" name="Group 38">
            <a:extLst>
              <a:ext uri="{FF2B5EF4-FFF2-40B4-BE49-F238E27FC236}">
                <a16:creationId xmlns:a16="http://schemas.microsoft.com/office/drawing/2014/main" id="{755FECBF-5DDB-BD6A-A548-642B823800A4}"/>
              </a:ext>
            </a:extLst>
          </p:cNvPr>
          <p:cNvGraphicFramePr>
            <a:graphicFrameLocks/>
          </p:cNvGraphicFramePr>
          <p:nvPr>
            <p:extLst>
              <p:ext uri="{D42A27DB-BD31-4B8C-83A1-F6EECF244321}">
                <p14:modId xmlns:p14="http://schemas.microsoft.com/office/powerpoint/2010/main" val="3818199438"/>
              </p:ext>
            </p:extLst>
          </p:nvPr>
        </p:nvGraphicFramePr>
        <p:xfrm>
          <a:off x="1371600" y="1295400"/>
          <a:ext cx="6045993" cy="531795"/>
        </p:xfrm>
        <a:graphic>
          <a:graphicData uri="http://schemas.openxmlformats.org/drawingml/2006/table">
            <a:tbl>
              <a:tblPr/>
              <a:tblGrid>
                <a:gridCol w="505020">
                  <a:extLst>
                    <a:ext uri="{9D8B030D-6E8A-4147-A177-3AD203B41FA5}">
                      <a16:colId xmlns:a16="http://schemas.microsoft.com/office/drawing/2014/main" val="2222121435"/>
                    </a:ext>
                  </a:extLst>
                </a:gridCol>
                <a:gridCol w="505019">
                  <a:extLst>
                    <a:ext uri="{9D8B030D-6E8A-4147-A177-3AD203B41FA5}">
                      <a16:colId xmlns:a16="http://schemas.microsoft.com/office/drawing/2014/main" val="1834023154"/>
                    </a:ext>
                  </a:extLst>
                </a:gridCol>
                <a:gridCol w="488553">
                  <a:extLst>
                    <a:ext uri="{9D8B030D-6E8A-4147-A177-3AD203B41FA5}">
                      <a16:colId xmlns:a16="http://schemas.microsoft.com/office/drawing/2014/main" val="2104271436"/>
                    </a:ext>
                  </a:extLst>
                </a:gridCol>
                <a:gridCol w="505020">
                  <a:extLst>
                    <a:ext uri="{9D8B030D-6E8A-4147-A177-3AD203B41FA5}">
                      <a16:colId xmlns:a16="http://schemas.microsoft.com/office/drawing/2014/main" val="1932409041"/>
                    </a:ext>
                  </a:extLst>
                </a:gridCol>
                <a:gridCol w="505019">
                  <a:extLst>
                    <a:ext uri="{9D8B030D-6E8A-4147-A177-3AD203B41FA5}">
                      <a16:colId xmlns:a16="http://schemas.microsoft.com/office/drawing/2014/main" val="1684487314"/>
                    </a:ext>
                  </a:extLst>
                </a:gridCol>
                <a:gridCol w="505020">
                  <a:extLst>
                    <a:ext uri="{9D8B030D-6E8A-4147-A177-3AD203B41FA5}">
                      <a16:colId xmlns:a16="http://schemas.microsoft.com/office/drawing/2014/main" val="1497684425"/>
                    </a:ext>
                  </a:extLst>
                </a:gridCol>
                <a:gridCol w="505019">
                  <a:extLst>
                    <a:ext uri="{9D8B030D-6E8A-4147-A177-3AD203B41FA5}">
                      <a16:colId xmlns:a16="http://schemas.microsoft.com/office/drawing/2014/main" val="3038694506"/>
                    </a:ext>
                  </a:extLst>
                </a:gridCol>
                <a:gridCol w="507245">
                  <a:extLst>
                    <a:ext uri="{9D8B030D-6E8A-4147-A177-3AD203B41FA5}">
                      <a16:colId xmlns:a16="http://schemas.microsoft.com/office/drawing/2014/main" val="729812740"/>
                    </a:ext>
                  </a:extLst>
                </a:gridCol>
                <a:gridCol w="505020">
                  <a:extLst>
                    <a:ext uri="{9D8B030D-6E8A-4147-A177-3AD203B41FA5}">
                      <a16:colId xmlns:a16="http://schemas.microsoft.com/office/drawing/2014/main" val="1098876369"/>
                    </a:ext>
                  </a:extLst>
                </a:gridCol>
                <a:gridCol w="505019">
                  <a:extLst>
                    <a:ext uri="{9D8B030D-6E8A-4147-A177-3AD203B41FA5}">
                      <a16:colId xmlns:a16="http://schemas.microsoft.com/office/drawing/2014/main" val="3223621568"/>
                    </a:ext>
                  </a:extLst>
                </a:gridCol>
                <a:gridCol w="505020">
                  <a:extLst>
                    <a:ext uri="{9D8B030D-6E8A-4147-A177-3AD203B41FA5}">
                      <a16:colId xmlns:a16="http://schemas.microsoft.com/office/drawing/2014/main" val="3613027401"/>
                    </a:ext>
                  </a:extLst>
                </a:gridCol>
                <a:gridCol w="505019">
                  <a:extLst>
                    <a:ext uri="{9D8B030D-6E8A-4147-A177-3AD203B41FA5}">
                      <a16:colId xmlns:a16="http://schemas.microsoft.com/office/drawing/2014/main" val="3338609552"/>
                    </a:ext>
                  </a:extLst>
                </a:gridCol>
              </a:tblGrid>
              <a:tr h="53179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6" name="Group 27">
            <a:extLst>
              <a:ext uri="{FF2B5EF4-FFF2-40B4-BE49-F238E27FC236}">
                <a16:creationId xmlns:a16="http://schemas.microsoft.com/office/drawing/2014/main" id="{736A9A7C-1A0A-6CBC-C190-9A05AA977740}"/>
              </a:ext>
            </a:extLst>
          </p:cNvPr>
          <p:cNvGraphicFramePr>
            <a:graphicFrameLocks/>
          </p:cNvGraphicFramePr>
          <p:nvPr>
            <p:extLst>
              <p:ext uri="{D42A27DB-BD31-4B8C-83A1-F6EECF244321}">
                <p14:modId xmlns:p14="http://schemas.microsoft.com/office/powerpoint/2010/main" val="77434444"/>
              </p:ext>
            </p:extLst>
          </p:nvPr>
        </p:nvGraphicFramePr>
        <p:xfrm>
          <a:off x="4319752" y="1981200"/>
          <a:ext cx="3110471" cy="518160"/>
        </p:xfrm>
        <a:graphic>
          <a:graphicData uri="http://schemas.openxmlformats.org/drawingml/2006/table">
            <a:tbl>
              <a:tblPr/>
              <a:tblGrid>
                <a:gridCol w="524190">
                  <a:extLst>
                    <a:ext uri="{9D8B030D-6E8A-4147-A177-3AD203B41FA5}">
                      <a16:colId xmlns:a16="http://schemas.microsoft.com/office/drawing/2014/main" val="2589396757"/>
                    </a:ext>
                  </a:extLst>
                </a:gridCol>
                <a:gridCol w="522750">
                  <a:extLst>
                    <a:ext uri="{9D8B030D-6E8A-4147-A177-3AD203B41FA5}">
                      <a16:colId xmlns:a16="http://schemas.microsoft.com/office/drawing/2014/main" val="4103658304"/>
                    </a:ext>
                  </a:extLst>
                </a:gridCol>
                <a:gridCol w="493842">
                  <a:extLst>
                    <a:ext uri="{9D8B030D-6E8A-4147-A177-3AD203B41FA5}">
                      <a16:colId xmlns:a16="http://schemas.microsoft.com/office/drawing/2014/main" val="3759440159"/>
                    </a:ext>
                  </a:extLst>
                </a:gridCol>
                <a:gridCol w="524190">
                  <a:extLst>
                    <a:ext uri="{9D8B030D-6E8A-4147-A177-3AD203B41FA5}">
                      <a16:colId xmlns:a16="http://schemas.microsoft.com/office/drawing/2014/main" val="370892225"/>
                    </a:ext>
                  </a:extLst>
                </a:gridCol>
                <a:gridCol w="522750">
                  <a:extLst>
                    <a:ext uri="{9D8B030D-6E8A-4147-A177-3AD203B41FA5}">
                      <a16:colId xmlns:a16="http://schemas.microsoft.com/office/drawing/2014/main" val="2128579278"/>
                    </a:ext>
                  </a:extLst>
                </a:gridCol>
                <a:gridCol w="522749">
                  <a:extLst>
                    <a:ext uri="{9D8B030D-6E8A-4147-A177-3AD203B41FA5}">
                      <a16:colId xmlns:a16="http://schemas.microsoft.com/office/drawing/2014/main" val="147910965"/>
                    </a:ext>
                  </a:extLst>
                </a:gridCol>
              </a:tblGrid>
              <a:tr h="22050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7" name="Text Box 212">
            <a:extLst>
              <a:ext uri="{FF2B5EF4-FFF2-40B4-BE49-F238E27FC236}">
                <a16:creationId xmlns:a16="http://schemas.microsoft.com/office/drawing/2014/main" id="{56A7F0A6-DDF8-DC37-FAE8-4A6B19F4FC3E}"/>
              </a:ext>
            </a:extLst>
          </p:cNvPr>
          <p:cNvSpPr txBox="1">
            <a:spLocks noChangeArrowheads="1"/>
          </p:cNvSpPr>
          <p:nvPr/>
        </p:nvSpPr>
        <p:spPr bwMode="auto">
          <a:xfrm>
            <a:off x="531812" y="2057400"/>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3" name="TextBox 2">
            <a:extLst>
              <a:ext uri="{FF2B5EF4-FFF2-40B4-BE49-F238E27FC236}">
                <a16:creationId xmlns:a16="http://schemas.microsoft.com/office/drawing/2014/main" id="{C34B2929-062D-CC38-1A00-C709505DEC42}"/>
              </a:ext>
            </a:extLst>
          </p:cNvPr>
          <p:cNvSpPr txBox="1"/>
          <p:nvPr/>
        </p:nvSpPr>
        <p:spPr bwMode="auto">
          <a:xfrm flipH="1">
            <a:off x="914400" y="4173975"/>
            <a:ext cx="79247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r>
              <a:rPr lang="en-US" dirty="0"/>
              <a:t>Since we are not back tracking the string s and avoid unnecessary comparisons by skipping over characters in the text that have already been matched with the pattern. T</a:t>
            </a:r>
            <a:r>
              <a:rPr lang="en-US"/>
              <a:t>he </a:t>
            </a:r>
            <a:r>
              <a:rPr lang="en-US" dirty="0"/>
              <a:t>time complexity will be linear O(</a:t>
            </a:r>
            <a:r>
              <a:rPr lang="en-US" dirty="0" err="1"/>
              <a:t>m+n</a:t>
            </a:r>
            <a:r>
              <a:rPr lang="en-US" dirty="0"/>
              <a:t>) and space complexity will be O(m) where n= length of string and m= length of pattern</a:t>
            </a:r>
          </a:p>
        </p:txBody>
      </p:sp>
    </p:spTree>
    <p:extLst>
      <p:ext uri="{BB962C8B-B14F-4D97-AF65-F5344CB8AC3E}">
        <p14:creationId xmlns:p14="http://schemas.microsoft.com/office/powerpoint/2010/main" val="2499256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721F38B3-154D-C221-4DA9-CEA840896D39}"/>
              </a:ext>
            </a:extLst>
          </p:cNvPr>
          <p:cNvSpPr>
            <a:spLocks noGrp="1" noChangeArrowheads="1"/>
          </p:cNvSpPr>
          <p:nvPr>
            <p:ph type="title"/>
          </p:nvPr>
        </p:nvSpPr>
        <p:spPr/>
        <p:txBody>
          <a:bodyPr/>
          <a:lstStyle/>
          <a:p>
            <a:r>
              <a:rPr lang="en-US" altLang="en-US" sz="3600" u="sng"/>
              <a:t>Running - time analysis</a:t>
            </a:r>
          </a:p>
        </p:txBody>
      </p:sp>
      <p:sp>
        <p:nvSpPr>
          <p:cNvPr id="174083" name="Rectangle 3">
            <a:extLst>
              <a:ext uri="{FF2B5EF4-FFF2-40B4-BE49-F238E27FC236}">
                <a16:creationId xmlns:a16="http://schemas.microsoft.com/office/drawing/2014/main" id="{2324FA8E-5F31-0ABC-5B1F-B25F6AE5CBB2}"/>
              </a:ext>
            </a:extLst>
          </p:cNvPr>
          <p:cNvSpPr>
            <a:spLocks noGrp="1" noChangeArrowheads="1"/>
          </p:cNvSpPr>
          <p:nvPr>
            <p:ph sz="half" idx="1"/>
          </p:nvPr>
        </p:nvSpPr>
        <p:spPr/>
        <p:txBody>
          <a:bodyPr>
            <a:normAutofit fontScale="92500" lnSpcReduction="20000"/>
          </a:bodyPr>
          <a:lstStyle/>
          <a:p>
            <a:pPr marL="609600" indent="-609600">
              <a:lnSpc>
                <a:spcPct val="80000"/>
              </a:lnSpc>
            </a:pPr>
            <a:r>
              <a:rPr lang="en-US" altLang="en-US" sz="1400" u="sng"/>
              <a:t>Compute-Prefix-Function (</a:t>
            </a:r>
            <a:r>
              <a:rPr lang="el-GR" altLang="en-US" sz="1400" u="sng">
                <a:cs typeface="Arial" panose="020B0604020202020204" pitchFamily="34" charset="0"/>
              </a:rPr>
              <a:t>Π</a:t>
            </a:r>
            <a:r>
              <a:rPr lang="en-US" altLang="en-US" sz="1400" u="sng">
                <a:cs typeface="Arial" panose="020B0604020202020204" pitchFamily="34" charset="0"/>
              </a:rPr>
              <a:t>)</a:t>
            </a:r>
          </a:p>
          <a:p>
            <a:pPr marL="609600" indent="-609600">
              <a:lnSpc>
                <a:spcPct val="80000"/>
              </a:lnSpc>
              <a:buFont typeface="Wingdings" panose="05000000000000000000" pitchFamily="2" charset="2"/>
              <a:buNone/>
            </a:pPr>
            <a:r>
              <a:rPr lang="en-US" altLang="en-US" sz="1400">
                <a:cs typeface="Arial" panose="020B0604020202020204" pitchFamily="34" charset="0"/>
              </a:rPr>
              <a:t>1  m </a:t>
            </a:r>
            <a:r>
              <a:rPr lang="en-US" altLang="en-US" sz="1400">
                <a:cs typeface="Arial" panose="020B0604020202020204" pitchFamily="34" charset="0"/>
                <a:sym typeface="Wingdings" panose="05000000000000000000" pitchFamily="2" charset="2"/>
              </a:rPr>
              <a:t> length[p]               //’p’ pattern to be matched</a:t>
            </a:r>
          </a:p>
          <a:p>
            <a:pPr marL="609600" indent="-609600">
              <a:lnSpc>
                <a:spcPct val="80000"/>
              </a:lnSpc>
              <a:buFont typeface="Wingdings" panose="05000000000000000000" pitchFamily="2" charset="2"/>
              <a:buNone/>
            </a:pPr>
            <a:r>
              <a:rPr lang="en-US" altLang="en-US" sz="1400">
                <a:cs typeface="Arial" panose="020B0604020202020204" pitchFamily="34" charset="0"/>
              </a:rPr>
              <a:t>2  </a:t>
            </a:r>
            <a:r>
              <a:rPr lang="el-GR" altLang="en-US" sz="1400">
                <a:cs typeface="Arial" panose="020B0604020202020204" pitchFamily="34" charset="0"/>
              </a:rPr>
              <a:t>Π</a:t>
            </a:r>
            <a:r>
              <a:rPr lang="en-US" altLang="en-US" sz="1400">
                <a:cs typeface="Arial" panose="020B0604020202020204" pitchFamily="34" charset="0"/>
              </a:rPr>
              <a:t>[1] </a:t>
            </a:r>
            <a:r>
              <a:rPr lang="en-US" altLang="en-US" sz="1400">
                <a:cs typeface="Arial" panose="020B0604020202020204" pitchFamily="34" charset="0"/>
                <a:sym typeface="Wingdings" panose="05000000000000000000" pitchFamily="2" charset="2"/>
              </a:rPr>
              <a:t> 0 </a:t>
            </a:r>
          </a:p>
          <a:p>
            <a:pPr marL="609600" indent="-609600">
              <a:lnSpc>
                <a:spcPct val="80000"/>
              </a:lnSpc>
              <a:buFont typeface="Wingdings" panose="05000000000000000000" pitchFamily="2" charset="2"/>
              <a:buNone/>
            </a:pPr>
            <a:r>
              <a:rPr lang="en-US" altLang="en-US" sz="1400">
                <a:cs typeface="Arial" panose="020B0604020202020204" pitchFamily="34" charset="0"/>
              </a:rPr>
              <a:t>3  k </a:t>
            </a:r>
            <a:r>
              <a:rPr lang="en-US" altLang="en-US" sz="1400">
                <a:cs typeface="Arial" panose="020B0604020202020204" pitchFamily="34" charset="0"/>
                <a:sym typeface="Wingdings" panose="05000000000000000000" pitchFamily="2" charset="2"/>
              </a:rPr>
              <a:t> 0</a:t>
            </a:r>
          </a:p>
          <a:p>
            <a:pPr marL="609600" indent="-609600">
              <a:lnSpc>
                <a:spcPct val="80000"/>
              </a:lnSpc>
              <a:buFontTx/>
              <a:buAutoNum type="arabicPlain" startAt="4"/>
            </a:pPr>
            <a:r>
              <a:rPr lang="en-US" altLang="en-US" sz="1400" b="1">
                <a:cs typeface="Arial" panose="020B0604020202020204" pitchFamily="34" charset="0"/>
                <a:sym typeface="Wingdings" panose="05000000000000000000" pitchFamily="2" charset="2"/>
              </a:rPr>
              <a:t> for</a:t>
            </a:r>
            <a:r>
              <a:rPr lang="en-US" altLang="en-US" sz="1400">
                <a:cs typeface="Arial" panose="020B0604020202020204" pitchFamily="34" charset="0"/>
                <a:sym typeface="Wingdings" panose="05000000000000000000" pitchFamily="2" charset="2"/>
              </a:rPr>
              <a:t> q  2 to m</a:t>
            </a:r>
          </a:p>
          <a:p>
            <a:pPr marL="609600" indent="-609600">
              <a:lnSpc>
                <a:spcPct val="80000"/>
              </a:lnSpc>
              <a:buFontTx/>
              <a:buAutoNum type="arabicPlain" startAt="5"/>
            </a:pPr>
            <a:r>
              <a:rPr lang="en-US" altLang="en-US" sz="1400">
                <a:cs typeface="Arial" panose="020B0604020202020204" pitchFamily="34" charset="0"/>
              </a:rPr>
              <a:t>         </a:t>
            </a:r>
            <a:r>
              <a:rPr lang="en-US" altLang="en-US" sz="1400" b="1">
                <a:cs typeface="Arial" panose="020B0604020202020204" pitchFamily="34" charset="0"/>
              </a:rPr>
              <a:t>do while</a:t>
            </a:r>
            <a:r>
              <a:rPr lang="en-US" altLang="en-US" sz="1400">
                <a:cs typeface="Arial" panose="020B0604020202020204" pitchFamily="34" charset="0"/>
              </a:rPr>
              <a:t> k &gt; 0 and p[k+1] != p[q]</a:t>
            </a:r>
          </a:p>
          <a:p>
            <a:pPr marL="609600" indent="-609600">
              <a:lnSpc>
                <a:spcPct val="80000"/>
              </a:lnSpc>
              <a:buFont typeface="Wingdings" panose="05000000000000000000" pitchFamily="2" charset="2"/>
              <a:buNone/>
            </a:pPr>
            <a:r>
              <a:rPr lang="en-US" altLang="en-US" sz="1400">
                <a:cs typeface="Arial" panose="020B0604020202020204" pitchFamily="34" charset="0"/>
              </a:rPr>
              <a:t>6                       </a:t>
            </a:r>
            <a:r>
              <a:rPr lang="en-US" altLang="en-US" sz="1400" b="1">
                <a:cs typeface="Arial" panose="020B0604020202020204" pitchFamily="34" charset="0"/>
              </a:rPr>
              <a:t>do</a:t>
            </a:r>
            <a:r>
              <a:rPr lang="en-US" altLang="en-US" sz="1400">
                <a:cs typeface="Arial" panose="020B0604020202020204" pitchFamily="34" charset="0"/>
              </a:rPr>
              <a:t> k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[k]</a:t>
            </a:r>
          </a:p>
          <a:p>
            <a:pPr marL="609600" indent="-609600">
              <a:lnSpc>
                <a:spcPct val="80000"/>
              </a:lnSpc>
              <a:buFontTx/>
              <a:buAutoNum type="arabicPlain" startAt="7"/>
            </a:pPr>
            <a:r>
              <a:rPr lang="en-US" altLang="en-US" sz="1400">
                <a:cs typeface="Arial" panose="020B0604020202020204" pitchFamily="34" charset="0"/>
              </a:rPr>
              <a:t>              </a:t>
            </a:r>
            <a:r>
              <a:rPr lang="en-US" altLang="en-US" sz="1400" b="1">
                <a:cs typeface="Arial" panose="020B0604020202020204" pitchFamily="34" charset="0"/>
              </a:rPr>
              <a:t>If</a:t>
            </a:r>
            <a:r>
              <a:rPr lang="en-US" altLang="en-US" sz="1400">
                <a:cs typeface="Arial" panose="020B0604020202020204" pitchFamily="34" charset="0"/>
              </a:rPr>
              <a:t> p[k+1] = p[q]</a:t>
            </a:r>
          </a:p>
          <a:p>
            <a:pPr marL="609600" indent="-609600">
              <a:lnSpc>
                <a:spcPct val="80000"/>
              </a:lnSpc>
              <a:buFontTx/>
              <a:buAutoNum type="arabicPlain" startAt="8"/>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k </a:t>
            </a:r>
            <a:r>
              <a:rPr lang="en-US" altLang="en-US" sz="1400">
                <a:cs typeface="Arial" panose="020B0604020202020204" pitchFamily="34" charset="0"/>
                <a:sym typeface="Wingdings" panose="05000000000000000000" pitchFamily="2" charset="2"/>
              </a:rPr>
              <a:t> k +1</a:t>
            </a:r>
          </a:p>
          <a:p>
            <a:pPr marL="609600" indent="-609600">
              <a:lnSpc>
                <a:spcPct val="80000"/>
              </a:lnSpc>
              <a:buFontTx/>
              <a:buAutoNum type="arabicPlain" startAt="9"/>
            </a:pPr>
            <a:r>
              <a:rPr lang="en-US" altLang="en-US" sz="1400">
                <a:cs typeface="Arial" panose="020B0604020202020204" pitchFamily="34" charset="0"/>
              </a:rPr>
              <a:t>              </a:t>
            </a:r>
            <a:r>
              <a:rPr lang="el-GR" altLang="en-US" sz="1400">
                <a:cs typeface="Arial" panose="020B0604020202020204" pitchFamily="34" charset="0"/>
              </a:rPr>
              <a:t>Π</a:t>
            </a:r>
            <a:r>
              <a:rPr lang="en-US" altLang="en-US" sz="1400">
                <a:cs typeface="Arial" panose="020B0604020202020204" pitchFamily="34" charset="0"/>
              </a:rPr>
              <a:t>[q] </a:t>
            </a:r>
            <a:r>
              <a:rPr lang="en-US" altLang="en-US" sz="1400">
                <a:cs typeface="Arial" panose="020B0604020202020204" pitchFamily="34" charset="0"/>
                <a:sym typeface="Wingdings" panose="05000000000000000000" pitchFamily="2" charset="2"/>
              </a:rPr>
              <a:t> k</a:t>
            </a:r>
          </a:p>
          <a:p>
            <a:pPr marL="609600" indent="-609600">
              <a:lnSpc>
                <a:spcPct val="80000"/>
              </a:lnSpc>
              <a:buFontTx/>
              <a:buAutoNum type="arabicPlain" startAt="10"/>
            </a:pPr>
            <a:r>
              <a:rPr lang="en-US" altLang="en-US" sz="1400" b="1">
                <a:cs typeface="Arial" panose="020B0604020202020204" pitchFamily="34" charset="0"/>
              </a:rPr>
              <a:t>return</a:t>
            </a:r>
            <a:r>
              <a:rPr lang="en-US" altLang="en-US" sz="1400">
                <a:cs typeface="Arial" panose="020B0604020202020204" pitchFamily="34" charset="0"/>
              </a:rPr>
              <a:t> </a:t>
            </a:r>
            <a:r>
              <a:rPr lang="el-GR" altLang="en-US" sz="1400">
                <a:cs typeface="Arial" panose="020B0604020202020204" pitchFamily="34" charset="0"/>
              </a:rPr>
              <a:t>Π</a:t>
            </a:r>
            <a:endParaRPr lang="en-US" altLang="en-US" sz="1400">
              <a:cs typeface="Arial" panose="020B0604020202020204" pitchFamily="34" charset="0"/>
            </a:endParaRPr>
          </a:p>
          <a:p>
            <a:pPr marL="609600" indent="-609600">
              <a:lnSpc>
                <a:spcPct val="80000"/>
              </a:lnSpc>
              <a:buFontTx/>
              <a:buNone/>
            </a:pPr>
            <a:endParaRPr lang="en-US" altLang="en-US" sz="1400">
              <a:cs typeface="Arial" panose="020B0604020202020204" pitchFamily="34" charset="0"/>
            </a:endParaRPr>
          </a:p>
          <a:p>
            <a:pPr marL="609600" indent="-609600">
              <a:lnSpc>
                <a:spcPct val="80000"/>
              </a:lnSpc>
              <a:buFontTx/>
              <a:buNone/>
            </a:pPr>
            <a:endParaRPr lang="en-US" altLang="en-US" sz="1400">
              <a:cs typeface="Arial" panose="020B0604020202020204" pitchFamily="34" charset="0"/>
            </a:endParaRPr>
          </a:p>
          <a:p>
            <a:pPr marL="609600" indent="-609600">
              <a:lnSpc>
                <a:spcPct val="80000"/>
              </a:lnSpc>
              <a:buFontTx/>
              <a:buAutoNum type="arabicPlain" startAt="10"/>
            </a:pPr>
            <a:endParaRPr lang="en-US" altLang="en-US" sz="1400">
              <a:cs typeface="Arial" panose="020B0604020202020204" pitchFamily="34" charset="0"/>
            </a:endParaRPr>
          </a:p>
          <a:p>
            <a:pPr marL="609600" indent="-609600">
              <a:lnSpc>
                <a:spcPct val="80000"/>
              </a:lnSpc>
              <a:buFont typeface="Wingdings" panose="05000000000000000000" pitchFamily="2" charset="2"/>
              <a:buNone/>
            </a:pPr>
            <a:r>
              <a:rPr lang="en-US" altLang="en-US" sz="1400">
                <a:cs typeface="Arial" panose="020B0604020202020204" pitchFamily="34" charset="0"/>
              </a:rPr>
              <a:t>In the above pseudocode for computing the prefix function, the for loop from step 4 to step 10 runs ‘m’ times. Step 1 to step 3 take constant time. Hence the running time of compute prefix function is </a:t>
            </a:r>
            <a:r>
              <a:rPr lang="el-GR" altLang="en-US" sz="1400">
                <a:cs typeface="Arial" panose="020B0604020202020204" pitchFamily="34" charset="0"/>
              </a:rPr>
              <a:t>Θ</a:t>
            </a:r>
            <a:r>
              <a:rPr lang="en-US" altLang="en-US" sz="1400">
                <a:cs typeface="Arial" panose="020B0604020202020204" pitchFamily="34" charset="0"/>
              </a:rPr>
              <a:t>(m).</a:t>
            </a:r>
          </a:p>
          <a:p>
            <a:pPr marL="609600" indent="-609600">
              <a:lnSpc>
                <a:spcPct val="80000"/>
              </a:lnSpc>
              <a:buFont typeface="Wingdings" panose="05000000000000000000" pitchFamily="2" charset="2"/>
              <a:buNone/>
            </a:pPr>
            <a:endParaRPr lang="en-US" altLang="en-US" sz="1400">
              <a:cs typeface="Arial" panose="020B0604020202020204" pitchFamily="34" charset="0"/>
            </a:endParaRPr>
          </a:p>
          <a:p>
            <a:pPr marL="609600" indent="-609600">
              <a:lnSpc>
                <a:spcPct val="80000"/>
              </a:lnSpc>
              <a:buFont typeface="Wingdings" panose="05000000000000000000" pitchFamily="2" charset="2"/>
              <a:buNone/>
            </a:pPr>
            <a:endParaRPr lang="en-US" altLang="en-US" sz="1400" u="sng">
              <a:cs typeface="Arial" panose="020B0604020202020204" pitchFamily="34" charset="0"/>
            </a:endParaRPr>
          </a:p>
          <a:p>
            <a:pPr marL="609600" indent="-609600">
              <a:lnSpc>
                <a:spcPct val="80000"/>
              </a:lnSpc>
              <a:buFont typeface="Wingdings" panose="05000000000000000000" pitchFamily="2" charset="2"/>
              <a:buNone/>
            </a:pPr>
            <a:endParaRPr lang="en-US" altLang="en-US" sz="1400" u="sng">
              <a:cs typeface="Arial" panose="020B0604020202020204" pitchFamily="34" charset="0"/>
            </a:endParaRPr>
          </a:p>
          <a:p>
            <a:pPr marL="609600" indent="-609600">
              <a:lnSpc>
                <a:spcPct val="80000"/>
              </a:lnSpc>
              <a:buFont typeface="Wingdings" panose="05000000000000000000" pitchFamily="2" charset="2"/>
              <a:buNone/>
            </a:pPr>
            <a:endParaRPr lang="en-US" altLang="en-US" sz="1400">
              <a:cs typeface="Arial" panose="020B0604020202020204" pitchFamily="34" charset="0"/>
            </a:endParaRPr>
          </a:p>
          <a:p>
            <a:pPr marL="609600" indent="-609600">
              <a:lnSpc>
                <a:spcPct val="80000"/>
              </a:lnSpc>
              <a:buFont typeface="Wingdings" panose="05000000000000000000" pitchFamily="2" charset="2"/>
              <a:buNone/>
            </a:pPr>
            <a:endParaRPr lang="en-US" altLang="en-US" sz="1400">
              <a:cs typeface="Arial" panose="020B0604020202020204" pitchFamily="34" charset="0"/>
            </a:endParaRPr>
          </a:p>
          <a:p>
            <a:pPr marL="609600" indent="-609600">
              <a:lnSpc>
                <a:spcPct val="80000"/>
              </a:lnSpc>
              <a:buFont typeface="Wingdings" panose="05000000000000000000" pitchFamily="2" charset="2"/>
              <a:buNone/>
            </a:pPr>
            <a:endParaRPr lang="en-US" altLang="en-US" sz="1400">
              <a:cs typeface="Arial" panose="020B0604020202020204" pitchFamily="34" charset="0"/>
            </a:endParaRPr>
          </a:p>
          <a:p>
            <a:pPr marL="609600" indent="-609600">
              <a:lnSpc>
                <a:spcPct val="80000"/>
              </a:lnSpc>
              <a:buFont typeface="Wingdings" panose="05000000000000000000" pitchFamily="2" charset="2"/>
              <a:buNone/>
            </a:pPr>
            <a:endParaRPr lang="en-US" altLang="en-US" sz="1400">
              <a:cs typeface="Arial" panose="020B0604020202020204" pitchFamily="34" charset="0"/>
            </a:endParaRPr>
          </a:p>
        </p:txBody>
      </p:sp>
      <p:sp>
        <p:nvSpPr>
          <p:cNvPr id="174086" name="Rectangle 6">
            <a:extLst>
              <a:ext uri="{FF2B5EF4-FFF2-40B4-BE49-F238E27FC236}">
                <a16:creationId xmlns:a16="http://schemas.microsoft.com/office/drawing/2014/main" id="{EEB05BA9-5187-04FF-099C-039A0E55C473}"/>
              </a:ext>
            </a:extLst>
          </p:cNvPr>
          <p:cNvSpPr>
            <a:spLocks noGrp="1" noChangeArrowheads="1"/>
          </p:cNvSpPr>
          <p:nvPr>
            <p:ph sz="half" idx="2"/>
          </p:nvPr>
        </p:nvSpPr>
        <p:spPr>
          <a:xfrm>
            <a:off x="4648200" y="1600200"/>
            <a:ext cx="4038600" cy="4724400"/>
          </a:xfrm>
        </p:spPr>
        <p:txBody>
          <a:bodyPr>
            <a:normAutofit fontScale="92500" lnSpcReduction="20000"/>
          </a:bodyPr>
          <a:lstStyle/>
          <a:p>
            <a:pPr>
              <a:lnSpc>
                <a:spcPct val="80000"/>
              </a:lnSpc>
            </a:pPr>
            <a:r>
              <a:rPr lang="en-US" altLang="en-US" sz="1400" u="sng">
                <a:cs typeface="Arial" panose="020B0604020202020204" pitchFamily="34" charset="0"/>
              </a:rPr>
              <a:t>KMP Matcher</a:t>
            </a:r>
          </a:p>
          <a:p>
            <a:pPr>
              <a:lnSpc>
                <a:spcPct val="80000"/>
              </a:lnSpc>
              <a:buFont typeface="Wingdings" panose="05000000000000000000" pitchFamily="2" charset="2"/>
              <a:buNone/>
            </a:pPr>
            <a:r>
              <a:rPr lang="en-US" altLang="en-US" sz="1400">
                <a:cs typeface="Arial" panose="020B0604020202020204" pitchFamily="34" charset="0"/>
              </a:rPr>
              <a:t>1 n </a:t>
            </a:r>
            <a:r>
              <a:rPr lang="en-US" altLang="en-US" sz="1400">
                <a:cs typeface="Arial" panose="020B0604020202020204" pitchFamily="34" charset="0"/>
                <a:sym typeface="Wingdings" panose="05000000000000000000" pitchFamily="2" charset="2"/>
              </a:rPr>
              <a:t> length[S]                                   </a:t>
            </a:r>
          </a:p>
          <a:p>
            <a:pPr>
              <a:lnSpc>
                <a:spcPct val="80000"/>
              </a:lnSpc>
              <a:buFont typeface="Wingdings" panose="05000000000000000000" pitchFamily="2" charset="2"/>
              <a:buNone/>
            </a:pPr>
            <a:r>
              <a:rPr lang="en-US" altLang="en-US" sz="1400">
                <a:cs typeface="Arial" panose="020B0604020202020204" pitchFamily="34" charset="0"/>
                <a:sym typeface="Wingdings" panose="05000000000000000000" pitchFamily="2" charset="2"/>
              </a:rPr>
              <a:t>2 m  length[p]</a:t>
            </a:r>
          </a:p>
          <a:p>
            <a:pPr>
              <a:lnSpc>
                <a:spcPct val="80000"/>
              </a:lnSpc>
              <a:buFont typeface="Wingdings" panose="05000000000000000000" pitchFamily="2" charset="2"/>
              <a:buNone/>
            </a:pPr>
            <a:r>
              <a:rPr lang="en-US" altLang="en-US" sz="1400">
                <a:cs typeface="Arial" panose="020B0604020202020204" pitchFamily="34" charset="0"/>
                <a:sym typeface="Wingdings" panose="05000000000000000000" pitchFamily="2" charset="2"/>
              </a:rPr>
              <a:t>3 </a:t>
            </a:r>
            <a:r>
              <a:rPr lang="el-GR" altLang="en-US" sz="1400">
                <a:cs typeface="Arial" panose="020B0604020202020204" pitchFamily="34" charset="0"/>
              </a:rPr>
              <a:t>Π</a:t>
            </a:r>
            <a:r>
              <a:rPr lang="en-US" altLang="en-US" sz="1400">
                <a:cs typeface="Arial" panose="020B0604020202020204" pitchFamily="34" charset="0"/>
              </a:rPr>
              <a:t> </a:t>
            </a:r>
            <a:r>
              <a:rPr lang="en-US" altLang="en-US" sz="1400">
                <a:cs typeface="Arial" panose="020B0604020202020204" pitchFamily="34" charset="0"/>
                <a:sym typeface="Wingdings" panose="05000000000000000000" pitchFamily="2" charset="2"/>
              </a:rPr>
              <a:t> Compute-Prefix-Function(p)</a:t>
            </a:r>
          </a:p>
          <a:p>
            <a:pPr>
              <a:lnSpc>
                <a:spcPct val="80000"/>
              </a:lnSpc>
              <a:buFont typeface="Wingdings" panose="05000000000000000000" pitchFamily="2" charset="2"/>
              <a:buNone/>
            </a:pPr>
            <a:r>
              <a:rPr lang="en-US" altLang="en-US" sz="1400">
                <a:cs typeface="Arial" panose="020B0604020202020204" pitchFamily="34" charset="0"/>
              </a:rPr>
              <a:t>4 q </a:t>
            </a:r>
            <a:r>
              <a:rPr lang="en-US" altLang="en-US" sz="1400">
                <a:cs typeface="Arial" panose="020B0604020202020204" pitchFamily="34" charset="0"/>
                <a:sym typeface="Wingdings" panose="05000000000000000000" pitchFamily="2" charset="2"/>
              </a:rPr>
              <a:t> 0                         </a:t>
            </a:r>
          </a:p>
          <a:p>
            <a:pPr>
              <a:lnSpc>
                <a:spcPct val="80000"/>
              </a:lnSpc>
              <a:buFont typeface="Wingdings" panose="05000000000000000000" pitchFamily="2" charset="2"/>
              <a:buNone/>
            </a:pPr>
            <a:r>
              <a:rPr lang="en-US" altLang="en-US" sz="1400">
                <a:cs typeface="Arial" panose="020B0604020202020204" pitchFamily="34" charset="0"/>
              </a:rPr>
              <a:t>5 </a:t>
            </a:r>
            <a:r>
              <a:rPr lang="en-US" altLang="en-US" sz="1400" b="1">
                <a:cs typeface="Arial" panose="020B0604020202020204" pitchFamily="34" charset="0"/>
              </a:rPr>
              <a:t>for</a:t>
            </a:r>
            <a:r>
              <a:rPr lang="en-US" altLang="en-US" sz="1400">
                <a:cs typeface="Arial" panose="020B0604020202020204" pitchFamily="34" charset="0"/>
              </a:rPr>
              <a:t> i </a:t>
            </a:r>
            <a:r>
              <a:rPr lang="en-US" altLang="en-US" sz="1400">
                <a:cs typeface="Arial" panose="020B0604020202020204" pitchFamily="34" charset="0"/>
                <a:sym typeface="Wingdings" panose="05000000000000000000" pitchFamily="2" charset="2"/>
              </a:rPr>
              <a:t> 1 to n                                             </a:t>
            </a:r>
          </a:p>
          <a:p>
            <a:pPr>
              <a:lnSpc>
                <a:spcPct val="80000"/>
              </a:lnSpc>
              <a:buFont typeface="Wingdings" panose="05000000000000000000" pitchFamily="2" charset="2"/>
              <a:buNone/>
            </a:pPr>
            <a:r>
              <a:rPr lang="en-US" altLang="en-US" sz="1400">
                <a:cs typeface="Arial" panose="020B0604020202020204" pitchFamily="34" charset="0"/>
              </a:rPr>
              <a:t>6     </a:t>
            </a:r>
            <a:r>
              <a:rPr lang="en-US" altLang="en-US" sz="1400" b="1">
                <a:cs typeface="Arial" panose="020B0604020202020204" pitchFamily="34" charset="0"/>
              </a:rPr>
              <a:t>do while</a:t>
            </a:r>
            <a:r>
              <a:rPr lang="en-US" altLang="en-US" sz="1400">
                <a:cs typeface="Arial" panose="020B0604020202020204" pitchFamily="34" charset="0"/>
              </a:rPr>
              <a:t>  q &gt; 0 and p[q+1] != S[i]</a:t>
            </a:r>
          </a:p>
          <a:p>
            <a:pPr>
              <a:lnSpc>
                <a:spcPct val="80000"/>
              </a:lnSpc>
              <a:buFontTx/>
              <a:buAutoNum type="arabicPlain" startAt="7"/>
            </a:pPr>
            <a:r>
              <a:rPr lang="en-US" altLang="en-US" sz="1400">
                <a:cs typeface="Arial" panose="020B0604020202020204" pitchFamily="34" charset="0"/>
              </a:rPr>
              <a:t>          </a:t>
            </a:r>
            <a:r>
              <a:rPr lang="en-US" altLang="en-US" sz="1400" b="1">
                <a:cs typeface="Arial" panose="020B0604020202020204" pitchFamily="34" charset="0"/>
              </a:rPr>
              <a:t>do</a:t>
            </a: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[q] </a:t>
            </a:r>
          </a:p>
          <a:p>
            <a:pPr>
              <a:lnSpc>
                <a:spcPct val="80000"/>
              </a:lnSpc>
              <a:buFontTx/>
              <a:buAutoNum type="arabicPlain" startAt="7"/>
            </a:pPr>
            <a:r>
              <a:rPr lang="en-US" altLang="en-US" sz="1400" b="1">
                <a:cs typeface="Arial" panose="020B0604020202020204" pitchFamily="34" charset="0"/>
              </a:rPr>
              <a:t>   if</a:t>
            </a:r>
            <a:r>
              <a:rPr lang="en-US" altLang="en-US" sz="1400">
                <a:cs typeface="Arial" panose="020B0604020202020204" pitchFamily="34" charset="0"/>
              </a:rPr>
              <a:t> p[q+1] = S[i]</a:t>
            </a:r>
          </a:p>
          <a:p>
            <a:pPr>
              <a:lnSpc>
                <a:spcPct val="80000"/>
              </a:lnSpc>
              <a:buFontTx/>
              <a:buAutoNum type="arabicPlain" startAt="9"/>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q + 1                            </a:t>
            </a:r>
          </a:p>
          <a:p>
            <a:pPr>
              <a:lnSpc>
                <a:spcPct val="80000"/>
              </a:lnSpc>
              <a:buFontTx/>
              <a:buAutoNum type="arabicPlain" startAt="10"/>
            </a:pPr>
            <a:r>
              <a:rPr lang="en-US" altLang="en-US" sz="1400">
                <a:cs typeface="Arial" panose="020B0604020202020204" pitchFamily="34" charset="0"/>
              </a:rPr>
              <a:t>   </a:t>
            </a:r>
            <a:r>
              <a:rPr lang="en-US" altLang="en-US" sz="1400" b="1">
                <a:cs typeface="Arial" panose="020B0604020202020204" pitchFamily="34" charset="0"/>
              </a:rPr>
              <a:t>if</a:t>
            </a:r>
            <a:r>
              <a:rPr lang="en-US" altLang="en-US" sz="1400">
                <a:cs typeface="Arial" panose="020B0604020202020204" pitchFamily="34" charset="0"/>
              </a:rPr>
              <a:t> q = m                                           </a:t>
            </a:r>
          </a:p>
          <a:p>
            <a:pPr>
              <a:lnSpc>
                <a:spcPct val="80000"/>
              </a:lnSpc>
              <a:buFontTx/>
              <a:buAutoNum type="arabicPlain" startAt="10"/>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print “Pattern occurs with shift” i – m</a:t>
            </a:r>
          </a:p>
          <a:p>
            <a:pPr>
              <a:lnSpc>
                <a:spcPct val="80000"/>
              </a:lnSpc>
              <a:buFontTx/>
              <a:buAutoNum type="arabicPlain" startAt="12"/>
            </a:pP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 q]</a:t>
            </a:r>
          </a:p>
          <a:p>
            <a:pPr>
              <a:lnSpc>
                <a:spcPct val="80000"/>
              </a:lnSpc>
              <a:buFontTx/>
              <a:buNone/>
            </a:pPr>
            <a:endParaRPr lang="en-US" altLang="en-US" sz="1400"/>
          </a:p>
          <a:p>
            <a:pPr>
              <a:lnSpc>
                <a:spcPct val="80000"/>
              </a:lnSpc>
              <a:buFont typeface="Wingdings" panose="05000000000000000000" pitchFamily="2" charset="2"/>
              <a:buNone/>
            </a:pPr>
            <a:r>
              <a:rPr lang="en-US" altLang="en-US" sz="1400">
                <a:cs typeface="Arial" panose="020B0604020202020204" pitchFamily="34" charset="0"/>
              </a:rPr>
              <a:t>The for loop beginning in step 5 runs ‘n’ times, i.e., as long as the length of the string ‘S’. Since step 1 to step 4  take constant time, the running time is dominated by this for loop. Thus running time of matching function is </a:t>
            </a:r>
            <a:r>
              <a:rPr lang="el-GR" altLang="en-US" sz="1400">
                <a:cs typeface="Arial" panose="020B0604020202020204" pitchFamily="34" charset="0"/>
              </a:rPr>
              <a:t>Θ</a:t>
            </a:r>
            <a:r>
              <a:rPr lang="en-US" altLang="en-US" sz="1400">
                <a:cs typeface="Arial" panose="020B0604020202020204" pitchFamily="34" charset="0"/>
              </a:rPr>
              <a:t>(n).</a:t>
            </a:r>
            <a:endParaRPr lang="en-US" altLang="en-US" sz="1400" u="sng">
              <a:cs typeface="Arial" panose="020B0604020202020204" pitchFamily="34" charset="0"/>
            </a:endParaRPr>
          </a:p>
          <a:p>
            <a:pPr>
              <a:lnSpc>
                <a:spcPct val="80000"/>
              </a:lnSpc>
              <a:buFont typeface="Wingdings" panose="05000000000000000000" pitchFamily="2" charset="2"/>
              <a:buNone/>
            </a:pPr>
            <a:endParaRPr lang="en-US" altLang="en-US" sz="14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D1DF5964-B46C-AF3D-22F9-2040A57B94C2}"/>
              </a:ext>
            </a:extLst>
          </p:cNvPr>
          <p:cNvSpPr>
            <a:spLocks noGrp="1" noChangeArrowheads="1"/>
          </p:cNvSpPr>
          <p:nvPr>
            <p:ph type="title"/>
          </p:nvPr>
        </p:nvSpPr>
        <p:spPr/>
        <p:txBody>
          <a:bodyPr>
            <a:normAutofit/>
          </a:bodyPr>
          <a:lstStyle/>
          <a:p>
            <a:pPr fontAlgn="base"/>
            <a:r>
              <a:rPr lang="en-US" altLang="en-US" u="sng" dirty="0"/>
              <a:t>Naive Algorithm:</a:t>
            </a:r>
            <a:br>
              <a:rPr lang="en-US" altLang="en-US" u="sng" dirty="0"/>
            </a:br>
            <a:endParaRPr lang="en-US" altLang="en-US" u="sng" dirty="0"/>
          </a:p>
        </p:txBody>
      </p:sp>
      <p:sp>
        <p:nvSpPr>
          <p:cNvPr id="100355" name="Rectangle 3">
            <a:extLst>
              <a:ext uri="{FF2B5EF4-FFF2-40B4-BE49-F238E27FC236}">
                <a16:creationId xmlns:a16="http://schemas.microsoft.com/office/drawing/2014/main" id="{39CFA066-82DB-F16C-8157-58BB2E02C88A}"/>
              </a:ext>
            </a:extLst>
          </p:cNvPr>
          <p:cNvSpPr>
            <a:spLocks noGrp="1" noChangeArrowheads="1"/>
          </p:cNvSpPr>
          <p:nvPr>
            <p:ph idx="1"/>
          </p:nvPr>
        </p:nvSpPr>
        <p:spPr/>
        <p:txBody>
          <a:bodyPr>
            <a:normAutofit/>
          </a:bodyPr>
          <a:lstStyle/>
          <a:p>
            <a:pPr marL="514350" indent="-514350" algn="just">
              <a:buFont typeface="+mj-lt"/>
              <a:buAutoNum type="romanUcPeriod"/>
            </a:pPr>
            <a:r>
              <a:rPr lang="en-US" altLang="en-US" sz="2400" dirty="0"/>
              <a:t>It is the simplest method which uses brute force approach. </a:t>
            </a:r>
          </a:p>
          <a:p>
            <a:pPr marL="514350" indent="-514350" algn="just">
              <a:buFont typeface="+mj-lt"/>
              <a:buAutoNum type="romanUcPeriod"/>
            </a:pPr>
            <a:r>
              <a:rPr lang="en-US" altLang="en-US" sz="2400" dirty="0"/>
              <a:t>It compares first character of pattern with searchable text. If match is found, pointers in both strings are advanced. If match not found, pointer of text is incremented and pointer </a:t>
            </a:r>
            <a:r>
              <a:rPr lang="en-US" altLang="en-US" sz="2400" dirty="0" err="1"/>
              <a:t>ofpattern</a:t>
            </a:r>
            <a:r>
              <a:rPr lang="en-US" altLang="en-US" sz="2400" dirty="0"/>
              <a:t> is reset. This process is repeated until the end of the text.</a:t>
            </a:r>
          </a:p>
          <a:p>
            <a:pPr marL="514350" indent="-514350" algn="just">
              <a:buFont typeface="+mj-lt"/>
              <a:buAutoNum type="romanUcPeriod"/>
            </a:pPr>
            <a:r>
              <a:rPr lang="en-US" altLang="en-US" sz="2400" dirty="0"/>
              <a:t>Space complexity: O(1) and time complexity : O( n * m) where n is length of string and m is length of pattern </a:t>
            </a:r>
          </a:p>
          <a:p>
            <a:pPr marL="514350" indent="-514350" algn="just">
              <a:buFont typeface="+mj-lt"/>
              <a:buAutoNum type="romanUcPeriod"/>
            </a:pPr>
            <a:endParaRPr lang="en-US" altLang="en-US" sz="2400" dirty="0"/>
          </a:p>
          <a:p>
            <a:pPr marL="514350" indent="-514350" algn="just">
              <a:buFont typeface="+mj-lt"/>
              <a:buAutoNum type="romanUcPeriod"/>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6082AC9-D583-2FE5-3472-F8359B1BDDB3}"/>
              </a:ext>
            </a:extLst>
          </p:cNvPr>
          <p:cNvSpPr>
            <a:spLocks noGrp="1" noChangeArrowheads="1"/>
          </p:cNvSpPr>
          <p:nvPr>
            <p:ph type="title"/>
          </p:nvPr>
        </p:nvSpPr>
        <p:spPr/>
        <p:txBody>
          <a:bodyPr/>
          <a:lstStyle/>
          <a:p>
            <a:r>
              <a:rPr lang="en-US" altLang="en-US" sz="4000" u="sng"/>
              <a:t>How does the O(mn) approach work</a:t>
            </a:r>
          </a:p>
        </p:txBody>
      </p:sp>
      <p:sp>
        <p:nvSpPr>
          <p:cNvPr id="101379" name="Rectangle 3">
            <a:extLst>
              <a:ext uri="{FF2B5EF4-FFF2-40B4-BE49-F238E27FC236}">
                <a16:creationId xmlns:a16="http://schemas.microsoft.com/office/drawing/2014/main" id="{E92BAB5F-1ADD-6028-3C52-7071EA78844D}"/>
              </a:ext>
            </a:extLst>
          </p:cNvPr>
          <p:cNvSpPr>
            <a:spLocks noGrp="1" noChangeArrowheads="1"/>
          </p:cNvSpPr>
          <p:nvPr>
            <p:ph type="body" sz="half" idx="1"/>
          </p:nvPr>
        </p:nvSpPr>
        <p:spPr>
          <a:xfrm>
            <a:off x="457200" y="1417638"/>
            <a:ext cx="7772400" cy="4525963"/>
          </a:xfrm>
        </p:spPr>
        <p:txBody>
          <a:bodyPr/>
          <a:lstStyle/>
          <a:p>
            <a:pPr algn="just">
              <a:buFont typeface="Wingdings" panose="05000000000000000000" pitchFamily="2" charset="2"/>
              <a:buNone/>
            </a:pPr>
            <a:endParaRPr lang="en-US" altLang="en-US" sz="2800" dirty="0"/>
          </a:p>
          <a:p>
            <a:pPr algn="just">
              <a:buFont typeface="Wingdings" panose="05000000000000000000" pitchFamily="2" charset="2"/>
              <a:buNone/>
            </a:pPr>
            <a:r>
              <a:rPr lang="en-US" altLang="en-US" sz="2800" dirty="0"/>
              <a:t>String  S   </a:t>
            </a:r>
          </a:p>
        </p:txBody>
      </p:sp>
      <p:graphicFrame>
        <p:nvGraphicFramePr>
          <p:cNvPr id="101496" name="Group 120">
            <a:extLst>
              <a:ext uri="{FF2B5EF4-FFF2-40B4-BE49-F238E27FC236}">
                <a16:creationId xmlns:a16="http://schemas.microsoft.com/office/drawing/2014/main" id="{A4EC1AF7-6D5E-89BA-385C-580EB0E0163E}"/>
              </a:ext>
            </a:extLst>
          </p:cNvPr>
          <p:cNvGraphicFramePr>
            <a:graphicFrameLocks noGrp="1"/>
          </p:cNvGraphicFramePr>
          <p:nvPr>
            <p:ph sz="quarter" idx="2"/>
            <p:extLst>
              <p:ext uri="{D42A27DB-BD31-4B8C-83A1-F6EECF244321}">
                <p14:modId xmlns:p14="http://schemas.microsoft.com/office/powerpoint/2010/main" val="149874819"/>
              </p:ext>
            </p:extLst>
          </p:nvPr>
        </p:nvGraphicFramePr>
        <p:xfrm>
          <a:off x="2133600" y="1876918"/>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101495" name="Group 119">
            <a:extLst>
              <a:ext uri="{FF2B5EF4-FFF2-40B4-BE49-F238E27FC236}">
                <a16:creationId xmlns:a16="http://schemas.microsoft.com/office/drawing/2014/main" id="{1B2B4C64-2384-4819-7CFC-19F4CF20BA56}"/>
              </a:ext>
            </a:extLst>
          </p:cNvPr>
          <p:cNvGraphicFramePr>
            <a:graphicFrameLocks noGrp="1"/>
          </p:cNvGraphicFramePr>
          <p:nvPr>
            <p:ph sz="quarter" idx="3"/>
            <p:extLst>
              <p:ext uri="{D42A27DB-BD31-4B8C-83A1-F6EECF244321}">
                <p14:modId xmlns:p14="http://schemas.microsoft.com/office/powerpoint/2010/main" val="3363976517"/>
              </p:ext>
            </p:extLst>
          </p:nvPr>
        </p:nvGraphicFramePr>
        <p:xfrm>
          <a:off x="2282825" y="3379322"/>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sp>
        <p:nvSpPr>
          <p:cNvPr id="101479" name="Text Box 103">
            <a:extLst>
              <a:ext uri="{FF2B5EF4-FFF2-40B4-BE49-F238E27FC236}">
                <a16:creationId xmlns:a16="http://schemas.microsoft.com/office/drawing/2014/main" id="{771330CA-F98A-F367-88B2-7CD9969BD532}"/>
              </a:ext>
            </a:extLst>
          </p:cNvPr>
          <p:cNvSpPr txBox="1">
            <a:spLocks noChangeArrowheads="1"/>
          </p:cNvSpPr>
          <p:nvPr/>
        </p:nvSpPr>
        <p:spPr bwMode="auto">
          <a:xfrm>
            <a:off x="457200" y="3474490"/>
            <a:ext cx="182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Pattern   p</a:t>
            </a:r>
          </a:p>
        </p:txBody>
      </p:sp>
      <p:sp>
        <p:nvSpPr>
          <p:cNvPr id="101480" name="Text Box 104">
            <a:extLst>
              <a:ext uri="{FF2B5EF4-FFF2-40B4-BE49-F238E27FC236}">
                <a16:creationId xmlns:a16="http://schemas.microsoft.com/office/drawing/2014/main" id="{26383D56-C7D5-8AAB-8257-5CE14EB567DE}"/>
              </a:ext>
            </a:extLst>
          </p:cNvPr>
          <p:cNvSpPr txBox="1">
            <a:spLocks noChangeArrowheads="1"/>
          </p:cNvSpPr>
          <p:nvPr/>
        </p:nvSpPr>
        <p:spPr bwMode="auto">
          <a:xfrm>
            <a:off x="2743200" y="4800600"/>
            <a:ext cx="441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3" name="Rectangle 7">
            <a:extLst>
              <a:ext uri="{FF2B5EF4-FFF2-40B4-BE49-F238E27FC236}">
                <a16:creationId xmlns:a16="http://schemas.microsoft.com/office/drawing/2014/main" id="{1ED795EA-7061-5B1F-34DC-6DEF4DC11DC8}"/>
              </a:ext>
            </a:extLst>
          </p:cNvPr>
          <p:cNvSpPr>
            <a:spLocks noGrp="1" noChangeArrowheads="1"/>
          </p:cNvSpPr>
          <p:nvPr>
            <p:ph type="ctrTitle"/>
          </p:nvPr>
        </p:nvSpPr>
        <p:spPr>
          <a:xfrm>
            <a:off x="685800" y="381000"/>
            <a:ext cx="7772400" cy="381000"/>
          </a:xfrm>
        </p:spPr>
        <p:txBody>
          <a:bodyPr>
            <a:normAutofit fontScale="90000"/>
          </a:bodyPr>
          <a:lstStyle/>
          <a:p>
            <a:endParaRPr lang="en-US" altLang="en-US" sz="4800"/>
          </a:p>
        </p:txBody>
      </p:sp>
      <p:sp>
        <p:nvSpPr>
          <p:cNvPr id="106504" name="Rectangle 8">
            <a:extLst>
              <a:ext uri="{FF2B5EF4-FFF2-40B4-BE49-F238E27FC236}">
                <a16:creationId xmlns:a16="http://schemas.microsoft.com/office/drawing/2014/main" id="{F177C916-DE2A-AC26-4D33-F1CDF24B9D0A}"/>
              </a:ext>
            </a:extLst>
          </p:cNvPr>
          <p:cNvSpPr>
            <a:spLocks noGrp="1" noChangeArrowheads="1"/>
          </p:cNvSpPr>
          <p:nvPr>
            <p:ph type="subTitle" idx="1"/>
          </p:nvPr>
        </p:nvSpPr>
        <p:spPr>
          <a:xfrm>
            <a:off x="685800" y="990600"/>
            <a:ext cx="7848600" cy="5410200"/>
          </a:xfrm>
        </p:spPr>
        <p:txBody>
          <a:bodyPr/>
          <a:lstStyle/>
          <a:p>
            <a:pPr algn="l"/>
            <a:r>
              <a:rPr lang="en-US" altLang="en-US" dirty="0"/>
              <a:t>Step 1:compare p[1] with S[1]</a:t>
            </a:r>
          </a:p>
          <a:p>
            <a:pPr algn="l"/>
            <a:r>
              <a:rPr lang="en-US" altLang="en-US" dirty="0"/>
              <a:t>  S     </a:t>
            </a:r>
          </a:p>
          <a:p>
            <a:pPr algn="l"/>
            <a:endParaRPr lang="en-US" altLang="en-US" dirty="0"/>
          </a:p>
        </p:txBody>
      </p:sp>
      <p:sp>
        <p:nvSpPr>
          <p:cNvPr id="106536" name="Text Box 40">
            <a:extLst>
              <a:ext uri="{FF2B5EF4-FFF2-40B4-BE49-F238E27FC236}">
                <a16:creationId xmlns:a16="http://schemas.microsoft.com/office/drawing/2014/main" id="{E4A4040F-D5D2-17F0-7105-12C37A6060C0}"/>
              </a:ext>
            </a:extLst>
          </p:cNvPr>
          <p:cNvSpPr txBox="1">
            <a:spLocks noChangeArrowheads="1"/>
          </p:cNvSpPr>
          <p:nvPr/>
        </p:nvSpPr>
        <p:spPr bwMode="auto">
          <a:xfrm>
            <a:off x="762000" y="30480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06537" name="Text Box 41">
            <a:extLst>
              <a:ext uri="{FF2B5EF4-FFF2-40B4-BE49-F238E27FC236}">
                <a16:creationId xmlns:a16="http://schemas.microsoft.com/office/drawing/2014/main" id="{90905394-E497-246E-FC27-50CCFF60D402}"/>
              </a:ext>
            </a:extLst>
          </p:cNvPr>
          <p:cNvSpPr txBox="1">
            <a:spLocks noChangeArrowheads="1"/>
          </p:cNvSpPr>
          <p:nvPr/>
        </p:nvSpPr>
        <p:spPr bwMode="auto">
          <a:xfrm>
            <a:off x="1752600" y="3124200"/>
            <a:ext cx="426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51" name="Line 55">
            <a:extLst>
              <a:ext uri="{FF2B5EF4-FFF2-40B4-BE49-F238E27FC236}">
                <a16:creationId xmlns:a16="http://schemas.microsoft.com/office/drawing/2014/main" id="{0C86A12E-7472-C3FE-CC8F-EB428F12E28F}"/>
              </a:ext>
            </a:extLst>
          </p:cNvPr>
          <p:cNvSpPr>
            <a:spLocks noChangeShapeType="1"/>
          </p:cNvSpPr>
          <p:nvPr/>
        </p:nvSpPr>
        <p:spPr bwMode="auto">
          <a:xfrm flipV="1">
            <a:off x="1905000" y="22860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52" name="Text Box 56">
            <a:extLst>
              <a:ext uri="{FF2B5EF4-FFF2-40B4-BE49-F238E27FC236}">
                <a16:creationId xmlns:a16="http://schemas.microsoft.com/office/drawing/2014/main" id="{77B88AB0-B0E1-0598-1C61-20A61105EA43}"/>
              </a:ext>
            </a:extLst>
          </p:cNvPr>
          <p:cNvSpPr txBox="1">
            <a:spLocks noChangeArrowheads="1"/>
          </p:cNvSpPr>
          <p:nvPr/>
        </p:nvSpPr>
        <p:spPr bwMode="auto">
          <a:xfrm>
            <a:off x="685800" y="3914775"/>
            <a:ext cx="4951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Step 2: compare p[2] with S[2]</a:t>
            </a:r>
          </a:p>
        </p:txBody>
      </p:sp>
      <p:sp>
        <p:nvSpPr>
          <p:cNvPr id="106554" name="Text Box 58">
            <a:extLst>
              <a:ext uri="{FF2B5EF4-FFF2-40B4-BE49-F238E27FC236}">
                <a16:creationId xmlns:a16="http://schemas.microsoft.com/office/drawing/2014/main" id="{1042941B-2E65-4009-1100-C3BE51F86E9B}"/>
              </a:ext>
            </a:extLst>
          </p:cNvPr>
          <p:cNvSpPr txBox="1">
            <a:spLocks noChangeArrowheads="1"/>
          </p:cNvSpPr>
          <p:nvPr/>
        </p:nvSpPr>
        <p:spPr bwMode="auto">
          <a:xfrm>
            <a:off x="762000" y="45720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06555" name="Text Box 59">
            <a:extLst>
              <a:ext uri="{FF2B5EF4-FFF2-40B4-BE49-F238E27FC236}">
                <a16:creationId xmlns:a16="http://schemas.microsoft.com/office/drawing/2014/main" id="{E7DE5270-220E-2E89-989D-D718F8952A62}"/>
              </a:ext>
            </a:extLst>
          </p:cNvPr>
          <p:cNvSpPr txBox="1">
            <a:spLocks noChangeArrowheads="1"/>
          </p:cNvSpPr>
          <p:nvPr/>
        </p:nvSpPr>
        <p:spPr bwMode="auto">
          <a:xfrm>
            <a:off x="1752600" y="4495800"/>
            <a:ext cx="510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86" name="Text Box 90">
            <a:extLst>
              <a:ext uri="{FF2B5EF4-FFF2-40B4-BE49-F238E27FC236}">
                <a16:creationId xmlns:a16="http://schemas.microsoft.com/office/drawing/2014/main" id="{E50D8ED6-8A12-62E2-BE8C-5BC0F5ADC1A3}"/>
              </a:ext>
            </a:extLst>
          </p:cNvPr>
          <p:cNvSpPr txBox="1">
            <a:spLocks noChangeArrowheads="1"/>
          </p:cNvSpPr>
          <p:nvPr/>
        </p:nvSpPr>
        <p:spPr bwMode="auto">
          <a:xfrm>
            <a:off x="723106" y="5659656"/>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06587" name="Text Box 91">
            <a:extLst>
              <a:ext uri="{FF2B5EF4-FFF2-40B4-BE49-F238E27FC236}">
                <a16:creationId xmlns:a16="http://schemas.microsoft.com/office/drawing/2014/main" id="{392CD514-FC11-3C99-7D53-5EDF83B3865D}"/>
              </a:ext>
            </a:extLst>
          </p:cNvPr>
          <p:cNvSpPr txBox="1">
            <a:spLocks noChangeArrowheads="1"/>
          </p:cNvSpPr>
          <p:nvPr/>
        </p:nvSpPr>
        <p:spPr bwMode="auto">
          <a:xfrm>
            <a:off x="1676400" y="5446713"/>
            <a:ext cx="1920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601" name="Line 105">
            <a:extLst>
              <a:ext uri="{FF2B5EF4-FFF2-40B4-BE49-F238E27FC236}">
                <a16:creationId xmlns:a16="http://schemas.microsoft.com/office/drawing/2014/main" id="{041633D8-B70F-62DE-2821-99716830093D}"/>
              </a:ext>
            </a:extLst>
          </p:cNvPr>
          <p:cNvSpPr>
            <a:spLocks noChangeShapeType="1"/>
          </p:cNvSpPr>
          <p:nvPr/>
        </p:nvSpPr>
        <p:spPr bwMode="auto">
          <a:xfrm flipH="1" flipV="1">
            <a:off x="2209800" y="5105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 name="Group 120">
            <a:extLst>
              <a:ext uri="{FF2B5EF4-FFF2-40B4-BE49-F238E27FC236}">
                <a16:creationId xmlns:a16="http://schemas.microsoft.com/office/drawing/2014/main" id="{DD9D3A56-5123-EA4C-83DB-FE8808593715}"/>
              </a:ext>
            </a:extLst>
          </p:cNvPr>
          <p:cNvGraphicFramePr>
            <a:graphicFrameLocks/>
          </p:cNvGraphicFramePr>
          <p:nvPr>
            <p:extLst>
              <p:ext uri="{D42A27DB-BD31-4B8C-83A1-F6EECF244321}">
                <p14:modId xmlns:p14="http://schemas.microsoft.com/office/powerpoint/2010/main" val="185857372"/>
              </p:ext>
            </p:extLst>
          </p:nvPr>
        </p:nvGraphicFramePr>
        <p:xfrm>
          <a:off x="1752600" y="1575724"/>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5" name="Group 119">
            <a:extLst>
              <a:ext uri="{FF2B5EF4-FFF2-40B4-BE49-F238E27FC236}">
                <a16:creationId xmlns:a16="http://schemas.microsoft.com/office/drawing/2014/main" id="{6F532708-6D6C-5D67-7103-25974A495BCA}"/>
              </a:ext>
            </a:extLst>
          </p:cNvPr>
          <p:cNvGraphicFramePr>
            <a:graphicFrameLocks/>
          </p:cNvGraphicFramePr>
          <p:nvPr>
            <p:extLst>
              <p:ext uri="{D42A27DB-BD31-4B8C-83A1-F6EECF244321}">
                <p14:modId xmlns:p14="http://schemas.microsoft.com/office/powerpoint/2010/main" val="2105556947"/>
              </p:ext>
            </p:extLst>
          </p:nvPr>
        </p:nvGraphicFramePr>
        <p:xfrm>
          <a:off x="1752600" y="3078128"/>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graphicFrame>
        <p:nvGraphicFramePr>
          <p:cNvPr id="6" name="Group 120">
            <a:extLst>
              <a:ext uri="{FF2B5EF4-FFF2-40B4-BE49-F238E27FC236}">
                <a16:creationId xmlns:a16="http://schemas.microsoft.com/office/drawing/2014/main" id="{86B94231-21FD-404A-D6BB-CF686688A5DE}"/>
              </a:ext>
            </a:extLst>
          </p:cNvPr>
          <p:cNvGraphicFramePr>
            <a:graphicFrameLocks/>
          </p:cNvGraphicFramePr>
          <p:nvPr>
            <p:extLst>
              <p:ext uri="{D42A27DB-BD31-4B8C-83A1-F6EECF244321}">
                <p14:modId xmlns:p14="http://schemas.microsoft.com/office/powerpoint/2010/main" val="2209310386"/>
              </p:ext>
            </p:extLst>
          </p:nvPr>
        </p:nvGraphicFramePr>
        <p:xfrm>
          <a:off x="1676400" y="4430708"/>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7" name="Group 119">
            <a:extLst>
              <a:ext uri="{FF2B5EF4-FFF2-40B4-BE49-F238E27FC236}">
                <a16:creationId xmlns:a16="http://schemas.microsoft.com/office/drawing/2014/main" id="{F347EA73-515D-8395-08ED-9912A4CF8AD8}"/>
              </a:ext>
            </a:extLst>
          </p:cNvPr>
          <p:cNvGraphicFramePr>
            <a:graphicFrameLocks/>
          </p:cNvGraphicFramePr>
          <p:nvPr>
            <p:extLst>
              <p:ext uri="{D42A27DB-BD31-4B8C-83A1-F6EECF244321}">
                <p14:modId xmlns:p14="http://schemas.microsoft.com/office/powerpoint/2010/main" val="2576897387"/>
              </p:ext>
            </p:extLst>
          </p:nvPr>
        </p:nvGraphicFramePr>
        <p:xfrm>
          <a:off x="1676400" y="5836202"/>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3" name="Rectangle 7">
            <a:extLst>
              <a:ext uri="{FF2B5EF4-FFF2-40B4-BE49-F238E27FC236}">
                <a16:creationId xmlns:a16="http://schemas.microsoft.com/office/drawing/2014/main" id="{1ED795EA-7061-5B1F-34DC-6DEF4DC11DC8}"/>
              </a:ext>
            </a:extLst>
          </p:cNvPr>
          <p:cNvSpPr>
            <a:spLocks noGrp="1" noChangeArrowheads="1"/>
          </p:cNvSpPr>
          <p:nvPr>
            <p:ph type="ctrTitle"/>
          </p:nvPr>
        </p:nvSpPr>
        <p:spPr>
          <a:xfrm>
            <a:off x="685800" y="381000"/>
            <a:ext cx="7772400" cy="381000"/>
          </a:xfrm>
        </p:spPr>
        <p:txBody>
          <a:bodyPr>
            <a:normAutofit fontScale="90000"/>
          </a:bodyPr>
          <a:lstStyle/>
          <a:p>
            <a:endParaRPr lang="en-US" altLang="en-US" sz="4800"/>
          </a:p>
        </p:txBody>
      </p:sp>
      <p:sp>
        <p:nvSpPr>
          <p:cNvPr id="106504" name="Rectangle 8">
            <a:extLst>
              <a:ext uri="{FF2B5EF4-FFF2-40B4-BE49-F238E27FC236}">
                <a16:creationId xmlns:a16="http://schemas.microsoft.com/office/drawing/2014/main" id="{F177C916-DE2A-AC26-4D33-F1CDF24B9D0A}"/>
              </a:ext>
            </a:extLst>
          </p:cNvPr>
          <p:cNvSpPr>
            <a:spLocks noGrp="1" noChangeArrowheads="1"/>
          </p:cNvSpPr>
          <p:nvPr>
            <p:ph type="subTitle" idx="1"/>
          </p:nvPr>
        </p:nvSpPr>
        <p:spPr>
          <a:xfrm>
            <a:off x="685800" y="990600"/>
            <a:ext cx="7848600" cy="5410200"/>
          </a:xfrm>
        </p:spPr>
        <p:txBody>
          <a:bodyPr/>
          <a:lstStyle/>
          <a:p>
            <a:pPr algn="l"/>
            <a:r>
              <a:rPr lang="en-US" altLang="en-US" dirty="0"/>
              <a:t>Step 3:compare p[3] with S[3]</a:t>
            </a:r>
          </a:p>
          <a:p>
            <a:pPr algn="l"/>
            <a:r>
              <a:rPr lang="en-US" altLang="en-US" dirty="0"/>
              <a:t>  S     </a:t>
            </a:r>
          </a:p>
          <a:p>
            <a:pPr algn="l"/>
            <a:endParaRPr lang="en-US" altLang="en-US" dirty="0"/>
          </a:p>
        </p:txBody>
      </p:sp>
      <p:sp>
        <p:nvSpPr>
          <p:cNvPr id="106536" name="Text Box 40">
            <a:extLst>
              <a:ext uri="{FF2B5EF4-FFF2-40B4-BE49-F238E27FC236}">
                <a16:creationId xmlns:a16="http://schemas.microsoft.com/office/drawing/2014/main" id="{E4A4040F-D5D2-17F0-7105-12C37A6060C0}"/>
              </a:ext>
            </a:extLst>
          </p:cNvPr>
          <p:cNvSpPr txBox="1">
            <a:spLocks noChangeArrowheads="1"/>
          </p:cNvSpPr>
          <p:nvPr/>
        </p:nvSpPr>
        <p:spPr bwMode="auto">
          <a:xfrm>
            <a:off x="762000" y="30480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06537" name="Text Box 41">
            <a:extLst>
              <a:ext uri="{FF2B5EF4-FFF2-40B4-BE49-F238E27FC236}">
                <a16:creationId xmlns:a16="http://schemas.microsoft.com/office/drawing/2014/main" id="{90905394-E497-246E-FC27-50CCFF60D402}"/>
              </a:ext>
            </a:extLst>
          </p:cNvPr>
          <p:cNvSpPr txBox="1">
            <a:spLocks noChangeArrowheads="1"/>
          </p:cNvSpPr>
          <p:nvPr/>
        </p:nvSpPr>
        <p:spPr bwMode="auto">
          <a:xfrm>
            <a:off x="1752600" y="3124200"/>
            <a:ext cx="426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51" name="Line 55">
            <a:extLst>
              <a:ext uri="{FF2B5EF4-FFF2-40B4-BE49-F238E27FC236}">
                <a16:creationId xmlns:a16="http://schemas.microsoft.com/office/drawing/2014/main" id="{0C86A12E-7472-C3FE-CC8F-EB428F12E28F}"/>
              </a:ext>
            </a:extLst>
          </p:cNvPr>
          <p:cNvSpPr>
            <a:spLocks noChangeShapeType="1"/>
          </p:cNvSpPr>
          <p:nvPr/>
        </p:nvSpPr>
        <p:spPr bwMode="auto">
          <a:xfrm flipV="1">
            <a:off x="2667000" y="2261524"/>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52" name="Text Box 56">
            <a:extLst>
              <a:ext uri="{FF2B5EF4-FFF2-40B4-BE49-F238E27FC236}">
                <a16:creationId xmlns:a16="http://schemas.microsoft.com/office/drawing/2014/main" id="{77B88AB0-B0E1-0598-1C61-20A61105EA43}"/>
              </a:ext>
            </a:extLst>
          </p:cNvPr>
          <p:cNvSpPr txBox="1">
            <a:spLocks noChangeArrowheads="1"/>
          </p:cNvSpPr>
          <p:nvPr/>
        </p:nvSpPr>
        <p:spPr bwMode="auto">
          <a:xfrm>
            <a:off x="685800" y="3914775"/>
            <a:ext cx="4615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Step 4: compare p[4] with S[4]</a:t>
            </a:r>
          </a:p>
        </p:txBody>
      </p:sp>
      <p:sp>
        <p:nvSpPr>
          <p:cNvPr id="106554" name="Text Box 58">
            <a:extLst>
              <a:ext uri="{FF2B5EF4-FFF2-40B4-BE49-F238E27FC236}">
                <a16:creationId xmlns:a16="http://schemas.microsoft.com/office/drawing/2014/main" id="{1042941B-2E65-4009-1100-C3BE51F86E9B}"/>
              </a:ext>
            </a:extLst>
          </p:cNvPr>
          <p:cNvSpPr txBox="1">
            <a:spLocks noChangeArrowheads="1"/>
          </p:cNvSpPr>
          <p:nvPr/>
        </p:nvSpPr>
        <p:spPr bwMode="auto">
          <a:xfrm>
            <a:off x="762000" y="45720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06555" name="Text Box 59">
            <a:extLst>
              <a:ext uri="{FF2B5EF4-FFF2-40B4-BE49-F238E27FC236}">
                <a16:creationId xmlns:a16="http://schemas.microsoft.com/office/drawing/2014/main" id="{E7DE5270-220E-2E89-989D-D718F8952A62}"/>
              </a:ext>
            </a:extLst>
          </p:cNvPr>
          <p:cNvSpPr txBox="1">
            <a:spLocks noChangeArrowheads="1"/>
          </p:cNvSpPr>
          <p:nvPr/>
        </p:nvSpPr>
        <p:spPr bwMode="auto">
          <a:xfrm>
            <a:off x="1752600" y="4495800"/>
            <a:ext cx="510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86" name="Text Box 90">
            <a:extLst>
              <a:ext uri="{FF2B5EF4-FFF2-40B4-BE49-F238E27FC236}">
                <a16:creationId xmlns:a16="http://schemas.microsoft.com/office/drawing/2014/main" id="{E50D8ED6-8A12-62E2-BE8C-5BC0F5ADC1A3}"/>
              </a:ext>
            </a:extLst>
          </p:cNvPr>
          <p:cNvSpPr txBox="1">
            <a:spLocks noChangeArrowheads="1"/>
          </p:cNvSpPr>
          <p:nvPr/>
        </p:nvSpPr>
        <p:spPr bwMode="auto">
          <a:xfrm>
            <a:off x="838200" y="566737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06587" name="Text Box 91">
            <a:extLst>
              <a:ext uri="{FF2B5EF4-FFF2-40B4-BE49-F238E27FC236}">
                <a16:creationId xmlns:a16="http://schemas.microsoft.com/office/drawing/2014/main" id="{392CD514-FC11-3C99-7D53-5EDF83B3865D}"/>
              </a:ext>
            </a:extLst>
          </p:cNvPr>
          <p:cNvSpPr txBox="1">
            <a:spLocks noChangeArrowheads="1"/>
          </p:cNvSpPr>
          <p:nvPr/>
        </p:nvSpPr>
        <p:spPr bwMode="auto">
          <a:xfrm>
            <a:off x="1676400" y="5446713"/>
            <a:ext cx="1920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601" name="Line 105">
            <a:extLst>
              <a:ext uri="{FF2B5EF4-FFF2-40B4-BE49-F238E27FC236}">
                <a16:creationId xmlns:a16="http://schemas.microsoft.com/office/drawing/2014/main" id="{041633D8-B70F-62DE-2821-99716830093D}"/>
              </a:ext>
            </a:extLst>
          </p:cNvPr>
          <p:cNvSpPr>
            <a:spLocks noChangeShapeType="1"/>
          </p:cNvSpPr>
          <p:nvPr/>
        </p:nvSpPr>
        <p:spPr bwMode="auto">
          <a:xfrm flipH="1" flipV="1">
            <a:off x="3200400" y="5203825"/>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 name="Group 120">
            <a:extLst>
              <a:ext uri="{FF2B5EF4-FFF2-40B4-BE49-F238E27FC236}">
                <a16:creationId xmlns:a16="http://schemas.microsoft.com/office/drawing/2014/main" id="{DD9D3A56-5123-EA4C-83DB-FE8808593715}"/>
              </a:ext>
            </a:extLst>
          </p:cNvPr>
          <p:cNvGraphicFramePr>
            <a:graphicFrameLocks/>
          </p:cNvGraphicFramePr>
          <p:nvPr/>
        </p:nvGraphicFramePr>
        <p:xfrm>
          <a:off x="1752600" y="1575724"/>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5" name="Group 119">
            <a:extLst>
              <a:ext uri="{FF2B5EF4-FFF2-40B4-BE49-F238E27FC236}">
                <a16:creationId xmlns:a16="http://schemas.microsoft.com/office/drawing/2014/main" id="{6F532708-6D6C-5D67-7103-25974A495BCA}"/>
              </a:ext>
            </a:extLst>
          </p:cNvPr>
          <p:cNvGraphicFramePr>
            <a:graphicFrameLocks/>
          </p:cNvGraphicFramePr>
          <p:nvPr/>
        </p:nvGraphicFramePr>
        <p:xfrm>
          <a:off x="1752600" y="3078128"/>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graphicFrame>
        <p:nvGraphicFramePr>
          <p:cNvPr id="6" name="Group 120">
            <a:extLst>
              <a:ext uri="{FF2B5EF4-FFF2-40B4-BE49-F238E27FC236}">
                <a16:creationId xmlns:a16="http://schemas.microsoft.com/office/drawing/2014/main" id="{86B94231-21FD-404A-D6BB-CF686688A5DE}"/>
              </a:ext>
            </a:extLst>
          </p:cNvPr>
          <p:cNvGraphicFramePr>
            <a:graphicFrameLocks/>
          </p:cNvGraphicFramePr>
          <p:nvPr/>
        </p:nvGraphicFramePr>
        <p:xfrm>
          <a:off x="1676400" y="4430708"/>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7" name="Group 119">
            <a:extLst>
              <a:ext uri="{FF2B5EF4-FFF2-40B4-BE49-F238E27FC236}">
                <a16:creationId xmlns:a16="http://schemas.microsoft.com/office/drawing/2014/main" id="{F347EA73-515D-8395-08ED-9912A4CF8AD8}"/>
              </a:ext>
            </a:extLst>
          </p:cNvPr>
          <p:cNvGraphicFramePr>
            <a:graphicFrameLocks/>
          </p:cNvGraphicFramePr>
          <p:nvPr/>
        </p:nvGraphicFramePr>
        <p:xfrm>
          <a:off x="1676400" y="5836202"/>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spTree>
    <p:extLst>
      <p:ext uri="{BB962C8B-B14F-4D97-AF65-F5344CB8AC3E}">
        <p14:creationId xmlns:p14="http://schemas.microsoft.com/office/powerpoint/2010/main" val="1838016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3" name="Rectangle 7">
            <a:extLst>
              <a:ext uri="{FF2B5EF4-FFF2-40B4-BE49-F238E27FC236}">
                <a16:creationId xmlns:a16="http://schemas.microsoft.com/office/drawing/2014/main" id="{1ED795EA-7061-5B1F-34DC-6DEF4DC11DC8}"/>
              </a:ext>
            </a:extLst>
          </p:cNvPr>
          <p:cNvSpPr>
            <a:spLocks noGrp="1" noChangeArrowheads="1"/>
          </p:cNvSpPr>
          <p:nvPr>
            <p:ph type="ctrTitle"/>
          </p:nvPr>
        </p:nvSpPr>
        <p:spPr>
          <a:xfrm>
            <a:off x="685800" y="381000"/>
            <a:ext cx="7772400" cy="381000"/>
          </a:xfrm>
        </p:spPr>
        <p:txBody>
          <a:bodyPr>
            <a:normAutofit fontScale="90000"/>
          </a:bodyPr>
          <a:lstStyle/>
          <a:p>
            <a:endParaRPr lang="en-US" altLang="en-US" sz="4800"/>
          </a:p>
        </p:txBody>
      </p:sp>
      <p:sp>
        <p:nvSpPr>
          <p:cNvPr id="106504" name="Rectangle 8">
            <a:extLst>
              <a:ext uri="{FF2B5EF4-FFF2-40B4-BE49-F238E27FC236}">
                <a16:creationId xmlns:a16="http://schemas.microsoft.com/office/drawing/2014/main" id="{F177C916-DE2A-AC26-4D33-F1CDF24B9D0A}"/>
              </a:ext>
            </a:extLst>
          </p:cNvPr>
          <p:cNvSpPr>
            <a:spLocks noGrp="1" noChangeArrowheads="1"/>
          </p:cNvSpPr>
          <p:nvPr>
            <p:ph type="subTitle" idx="1"/>
          </p:nvPr>
        </p:nvSpPr>
        <p:spPr>
          <a:xfrm>
            <a:off x="685800" y="990600"/>
            <a:ext cx="7848600" cy="5410200"/>
          </a:xfrm>
        </p:spPr>
        <p:txBody>
          <a:bodyPr/>
          <a:lstStyle/>
          <a:p>
            <a:pPr algn="l"/>
            <a:r>
              <a:rPr lang="en-US" altLang="en-US" dirty="0"/>
              <a:t>Since mismatch is detected, shift ‘p’ staring position to the left and shift ‘S’ one position to the right and repeat matching procedure.  Here, backtracking of string  s position.</a:t>
            </a:r>
          </a:p>
          <a:p>
            <a:pPr algn="l"/>
            <a:endParaRPr lang="en-US" altLang="en-US" dirty="0"/>
          </a:p>
          <a:p>
            <a:pPr algn="l"/>
            <a:endParaRPr lang="en-US" altLang="en-US" dirty="0"/>
          </a:p>
        </p:txBody>
      </p:sp>
      <p:sp>
        <p:nvSpPr>
          <p:cNvPr id="106537" name="Text Box 41">
            <a:extLst>
              <a:ext uri="{FF2B5EF4-FFF2-40B4-BE49-F238E27FC236}">
                <a16:creationId xmlns:a16="http://schemas.microsoft.com/office/drawing/2014/main" id="{90905394-E497-246E-FC27-50CCFF60D402}"/>
              </a:ext>
            </a:extLst>
          </p:cNvPr>
          <p:cNvSpPr txBox="1">
            <a:spLocks noChangeArrowheads="1"/>
          </p:cNvSpPr>
          <p:nvPr/>
        </p:nvSpPr>
        <p:spPr bwMode="auto">
          <a:xfrm>
            <a:off x="1752600" y="3124200"/>
            <a:ext cx="426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52" name="Text Box 56">
            <a:extLst>
              <a:ext uri="{FF2B5EF4-FFF2-40B4-BE49-F238E27FC236}">
                <a16:creationId xmlns:a16="http://schemas.microsoft.com/office/drawing/2014/main" id="{77B88AB0-B0E1-0598-1C61-20A61105EA43}"/>
              </a:ext>
            </a:extLst>
          </p:cNvPr>
          <p:cNvSpPr txBox="1">
            <a:spLocks noChangeArrowheads="1"/>
          </p:cNvSpPr>
          <p:nvPr/>
        </p:nvSpPr>
        <p:spPr bwMode="auto">
          <a:xfrm>
            <a:off x="646386" y="2360147"/>
            <a:ext cx="4615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Step 5: compare p[1] with S[2]</a:t>
            </a:r>
          </a:p>
        </p:txBody>
      </p:sp>
      <p:sp>
        <p:nvSpPr>
          <p:cNvPr id="106554" name="Text Box 58">
            <a:extLst>
              <a:ext uri="{FF2B5EF4-FFF2-40B4-BE49-F238E27FC236}">
                <a16:creationId xmlns:a16="http://schemas.microsoft.com/office/drawing/2014/main" id="{1042941B-2E65-4009-1100-C3BE51F86E9B}"/>
              </a:ext>
            </a:extLst>
          </p:cNvPr>
          <p:cNvSpPr txBox="1">
            <a:spLocks noChangeArrowheads="1"/>
          </p:cNvSpPr>
          <p:nvPr/>
        </p:nvSpPr>
        <p:spPr bwMode="auto">
          <a:xfrm>
            <a:off x="725487" y="3286451"/>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sp>
        <p:nvSpPr>
          <p:cNvPr id="106555" name="Text Box 59">
            <a:extLst>
              <a:ext uri="{FF2B5EF4-FFF2-40B4-BE49-F238E27FC236}">
                <a16:creationId xmlns:a16="http://schemas.microsoft.com/office/drawing/2014/main" id="{E7DE5270-220E-2E89-989D-D718F8952A62}"/>
              </a:ext>
            </a:extLst>
          </p:cNvPr>
          <p:cNvSpPr txBox="1">
            <a:spLocks noChangeArrowheads="1"/>
          </p:cNvSpPr>
          <p:nvPr/>
        </p:nvSpPr>
        <p:spPr bwMode="auto">
          <a:xfrm>
            <a:off x="1752600" y="4495800"/>
            <a:ext cx="510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86" name="Text Box 90">
            <a:extLst>
              <a:ext uri="{FF2B5EF4-FFF2-40B4-BE49-F238E27FC236}">
                <a16:creationId xmlns:a16="http://schemas.microsoft.com/office/drawing/2014/main" id="{E50D8ED6-8A12-62E2-BE8C-5BC0F5ADC1A3}"/>
              </a:ext>
            </a:extLst>
          </p:cNvPr>
          <p:cNvSpPr txBox="1">
            <a:spLocks noChangeArrowheads="1"/>
          </p:cNvSpPr>
          <p:nvPr/>
        </p:nvSpPr>
        <p:spPr bwMode="auto">
          <a:xfrm>
            <a:off x="763587" y="43434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2800" dirty="0"/>
              <a:t>p</a:t>
            </a:r>
          </a:p>
        </p:txBody>
      </p:sp>
      <p:sp>
        <p:nvSpPr>
          <p:cNvPr id="106587" name="Text Box 91">
            <a:extLst>
              <a:ext uri="{FF2B5EF4-FFF2-40B4-BE49-F238E27FC236}">
                <a16:creationId xmlns:a16="http://schemas.microsoft.com/office/drawing/2014/main" id="{392CD514-FC11-3C99-7D53-5EDF83B3865D}"/>
              </a:ext>
            </a:extLst>
          </p:cNvPr>
          <p:cNvSpPr txBox="1">
            <a:spLocks noChangeArrowheads="1"/>
          </p:cNvSpPr>
          <p:nvPr/>
        </p:nvSpPr>
        <p:spPr bwMode="auto">
          <a:xfrm>
            <a:off x="1676400" y="5446713"/>
            <a:ext cx="1920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601" name="Line 105">
            <a:extLst>
              <a:ext uri="{FF2B5EF4-FFF2-40B4-BE49-F238E27FC236}">
                <a16:creationId xmlns:a16="http://schemas.microsoft.com/office/drawing/2014/main" id="{041633D8-B70F-62DE-2821-99716830093D}"/>
              </a:ext>
            </a:extLst>
          </p:cNvPr>
          <p:cNvSpPr>
            <a:spLocks noChangeShapeType="1"/>
          </p:cNvSpPr>
          <p:nvPr/>
        </p:nvSpPr>
        <p:spPr bwMode="auto">
          <a:xfrm flipH="1" flipV="1">
            <a:off x="2209800" y="3733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 name="Group 120">
            <a:extLst>
              <a:ext uri="{FF2B5EF4-FFF2-40B4-BE49-F238E27FC236}">
                <a16:creationId xmlns:a16="http://schemas.microsoft.com/office/drawing/2014/main" id="{86B94231-21FD-404A-D6BB-CF686688A5DE}"/>
              </a:ext>
            </a:extLst>
          </p:cNvPr>
          <p:cNvGraphicFramePr>
            <a:graphicFrameLocks/>
          </p:cNvGraphicFramePr>
          <p:nvPr>
            <p:extLst>
              <p:ext uri="{D42A27DB-BD31-4B8C-83A1-F6EECF244321}">
                <p14:modId xmlns:p14="http://schemas.microsoft.com/office/powerpoint/2010/main" val="2234878055"/>
              </p:ext>
            </p:extLst>
          </p:nvPr>
        </p:nvGraphicFramePr>
        <p:xfrm>
          <a:off x="1606550" y="3170790"/>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7" name="Group 119">
            <a:extLst>
              <a:ext uri="{FF2B5EF4-FFF2-40B4-BE49-F238E27FC236}">
                <a16:creationId xmlns:a16="http://schemas.microsoft.com/office/drawing/2014/main" id="{F347EA73-515D-8395-08ED-9912A4CF8AD8}"/>
              </a:ext>
            </a:extLst>
          </p:cNvPr>
          <p:cNvGraphicFramePr>
            <a:graphicFrameLocks/>
          </p:cNvGraphicFramePr>
          <p:nvPr>
            <p:extLst>
              <p:ext uri="{D42A27DB-BD31-4B8C-83A1-F6EECF244321}">
                <p14:modId xmlns:p14="http://schemas.microsoft.com/office/powerpoint/2010/main" val="1901659957"/>
              </p:ext>
            </p:extLst>
          </p:nvPr>
        </p:nvGraphicFramePr>
        <p:xfrm>
          <a:off x="1974532" y="4305141"/>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spTree>
    <p:extLst>
      <p:ext uri="{BB962C8B-B14F-4D97-AF65-F5344CB8AC3E}">
        <p14:creationId xmlns:p14="http://schemas.microsoft.com/office/powerpoint/2010/main" val="2951619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45" name="Rectangle 85">
            <a:extLst>
              <a:ext uri="{FF2B5EF4-FFF2-40B4-BE49-F238E27FC236}">
                <a16:creationId xmlns:a16="http://schemas.microsoft.com/office/drawing/2014/main" id="{84C42820-573F-BDBA-EA51-408BF2DC1372}"/>
              </a:ext>
            </a:extLst>
          </p:cNvPr>
          <p:cNvSpPr>
            <a:spLocks noGrp="1" noChangeArrowheads="1"/>
          </p:cNvSpPr>
          <p:nvPr>
            <p:ph type="title"/>
          </p:nvPr>
        </p:nvSpPr>
        <p:spPr>
          <a:xfrm>
            <a:off x="457200" y="277813"/>
            <a:ext cx="8229600" cy="106362"/>
          </a:xfrm>
        </p:spPr>
        <p:txBody>
          <a:bodyPr>
            <a:normAutofit fontScale="90000"/>
          </a:bodyPr>
          <a:lstStyle/>
          <a:p>
            <a:endParaRPr lang="en-US" altLang="en-US" sz="4000"/>
          </a:p>
        </p:txBody>
      </p:sp>
      <p:sp>
        <p:nvSpPr>
          <p:cNvPr id="117763" name="Rectangle 3">
            <a:extLst>
              <a:ext uri="{FF2B5EF4-FFF2-40B4-BE49-F238E27FC236}">
                <a16:creationId xmlns:a16="http://schemas.microsoft.com/office/drawing/2014/main" id="{83B5D80C-79F6-D03C-D056-0BBF3F796410}"/>
              </a:ext>
            </a:extLst>
          </p:cNvPr>
          <p:cNvSpPr>
            <a:spLocks noGrp="1" noChangeArrowheads="1"/>
          </p:cNvSpPr>
          <p:nvPr>
            <p:ph type="body" sz="half" idx="1"/>
          </p:nvPr>
        </p:nvSpPr>
        <p:spPr>
          <a:xfrm>
            <a:off x="457200" y="533400"/>
            <a:ext cx="8229600" cy="5592763"/>
          </a:xfrm>
        </p:spPr>
        <p:txBody>
          <a:bodyPr/>
          <a:lstStyle/>
          <a:p>
            <a:pPr>
              <a:buFont typeface="Wingdings" panose="05000000000000000000" pitchFamily="2" charset="2"/>
              <a:buNone/>
            </a:pPr>
            <a:r>
              <a:rPr lang="en-US" altLang="en-US" sz="2800"/>
              <a:t>  S        </a:t>
            </a:r>
          </a:p>
        </p:txBody>
      </p:sp>
      <p:sp>
        <p:nvSpPr>
          <p:cNvPr id="117796" name="Text Box 36">
            <a:extLst>
              <a:ext uri="{FF2B5EF4-FFF2-40B4-BE49-F238E27FC236}">
                <a16:creationId xmlns:a16="http://schemas.microsoft.com/office/drawing/2014/main" id="{CF61F5F3-CA44-DC10-59A6-FC9A06E82213}"/>
              </a:ext>
            </a:extLst>
          </p:cNvPr>
          <p:cNvSpPr txBox="1">
            <a:spLocks noChangeArrowheads="1"/>
          </p:cNvSpPr>
          <p:nvPr/>
        </p:nvSpPr>
        <p:spPr bwMode="auto">
          <a:xfrm>
            <a:off x="1965325" y="533400"/>
            <a:ext cx="5807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17831" name="Text Box 71">
            <a:extLst>
              <a:ext uri="{FF2B5EF4-FFF2-40B4-BE49-F238E27FC236}">
                <a16:creationId xmlns:a16="http://schemas.microsoft.com/office/drawing/2014/main" id="{9AC4E5EA-503C-D472-5B2E-5C61CE23AE77}"/>
              </a:ext>
            </a:extLst>
          </p:cNvPr>
          <p:cNvSpPr txBox="1">
            <a:spLocks noChangeArrowheads="1"/>
          </p:cNvSpPr>
          <p:nvPr/>
        </p:nvSpPr>
        <p:spPr bwMode="auto">
          <a:xfrm>
            <a:off x="762000" y="170497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17832" name="Text Box 72">
            <a:extLst>
              <a:ext uri="{FF2B5EF4-FFF2-40B4-BE49-F238E27FC236}">
                <a16:creationId xmlns:a16="http://schemas.microsoft.com/office/drawing/2014/main" id="{5E559276-B086-8A19-2284-25A9EE32DC99}"/>
              </a:ext>
            </a:extLst>
          </p:cNvPr>
          <p:cNvSpPr txBox="1">
            <a:spLocks noChangeArrowheads="1"/>
          </p:cNvSpPr>
          <p:nvPr/>
        </p:nvSpPr>
        <p:spPr bwMode="auto">
          <a:xfrm>
            <a:off x="1752600" y="609600"/>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17848" name="Line 88">
            <a:extLst>
              <a:ext uri="{FF2B5EF4-FFF2-40B4-BE49-F238E27FC236}">
                <a16:creationId xmlns:a16="http://schemas.microsoft.com/office/drawing/2014/main" id="{B172E14F-6B31-1AFE-BF07-16A8904967CE}"/>
              </a:ext>
            </a:extLst>
          </p:cNvPr>
          <p:cNvSpPr>
            <a:spLocks noChangeShapeType="1"/>
          </p:cNvSpPr>
          <p:nvPr/>
        </p:nvSpPr>
        <p:spPr bwMode="auto">
          <a:xfrm flipV="1">
            <a:off x="3657600" y="1066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49" name="Line 89">
            <a:extLst>
              <a:ext uri="{FF2B5EF4-FFF2-40B4-BE49-F238E27FC236}">
                <a16:creationId xmlns:a16="http://schemas.microsoft.com/office/drawing/2014/main" id="{502E1D92-6249-10BF-77E8-47E4F7E4AAF1}"/>
              </a:ext>
            </a:extLst>
          </p:cNvPr>
          <p:cNvSpPr>
            <a:spLocks noChangeShapeType="1"/>
          </p:cNvSpPr>
          <p:nvPr/>
        </p:nvSpPr>
        <p:spPr bwMode="auto">
          <a:xfrm flipH="1" flipV="1">
            <a:off x="4456386" y="1066800"/>
            <a:ext cx="39414" cy="4939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51" name="Line 91">
            <a:extLst>
              <a:ext uri="{FF2B5EF4-FFF2-40B4-BE49-F238E27FC236}">
                <a16:creationId xmlns:a16="http://schemas.microsoft.com/office/drawing/2014/main" id="{2BF939A6-BB7F-D185-266A-F25A10E1F095}"/>
              </a:ext>
            </a:extLst>
          </p:cNvPr>
          <p:cNvSpPr>
            <a:spLocks noChangeShapeType="1"/>
          </p:cNvSpPr>
          <p:nvPr/>
        </p:nvSpPr>
        <p:spPr bwMode="auto">
          <a:xfrm flipV="1">
            <a:off x="4876800" y="1066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52" name="Line 92">
            <a:extLst>
              <a:ext uri="{FF2B5EF4-FFF2-40B4-BE49-F238E27FC236}">
                <a16:creationId xmlns:a16="http://schemas.microsoft.com/office/drawing/2014/main" id="{E397F129-887F-2FBB-71DD-64484B77B326}"/>
              </a:ext>
            </a:extLst>
          </p:cNvPr>
          <p:cNvSpPr>
            <a:spLocks noChangeShapeType="1"/>
          </p:cNvSpPr>
          <p:nvPr/>
        </p:nvSpPr>
        <p:spPr bwMode="auto">
          <a:xfrm flipV="1">
            <a:off x="4038600" y="1066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67" name="Text Box 107">
            <a:extLst>
              <a:ext uri="{FF2B5EF4-FFF2-40B4-BE49-F238E27FC236}">
                <a16:creationId xmlns:a16="http://schemas.microsoft.com/office/drawing/2014/main" id="{2B76865E-3AB1-C1A6-B117-5470D6526EE8}"/>
              </a:ext>
            </a:extLst>
          </p:cNvPr>
          <p:cNvSpPr txBox="1">
            <a:spLocks noChangeArrowheads="1"/>
          </p:cNvSpPr>
          <p:nvPr/>
        </p:nvSpPr>
        <p:spPr bwMode="auto">
          <a:xfrm>
            <a:off x="381000" y="2460857"/>
            <a:ext cx="8229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dirty="0"/>
              <a:t>Finally, a match would be found four repeated process.</a:t>
            </a:r>
          </a:p>
          <a:p>
            <a:pPr eaLnBrk="1" hangingPunct="1"/>
            <a:endParaRPr lang="en-US" altLang="en-US" sz="2400" dirty="0"/>
          </a:p>
          <a:p>
            <a:pPr eaLnBrk="1" hangingPunct="1"/>
            <a:endParaRPr lang="en-US" altLang="en-US" sz="2400" u="sng" dirty="0"/>
          </a:p>
          <a:p>
            <a:pPr eaLnBrk="1" hangingPunct="1"/>
            <a:r>
              <a:rPr lang="en-US" altLang="en-US" sz="2400" u="sng" dirty="0"/>
              <a:t>Drawbacks of this approach:</a:t>
            </a:r>
            <a:r>
              <a:rPr lang="en-US" altLang="en-US" sz="2400" dirty="0"/>
              <a:t> </a:t>
            </a:r>
          </a:p>
          <a:p>
            <a:pPr marL="285750" indent="-285750" eaLnBrk="1" hangingPunct="1">
              <a:buFontTx/>
              <a:buChar char="-"/>
            </a:pPr>
            <a:r>
              <a:rPr lang="en-US" altLang="en-US" sz="2400" dirty="0"/>
              <a:t>No  study of pattern so slow is the fact that elements of ‘S’ with which comparisons had been performed earlier are involved again and again in comparisons in some future iterations. It is these repetitive  comparisons that lead to the runtime of O(</a:t>
            </a:r>
            <a:r>
              <a:rPr lang="en-US" altLang="en-US" sz="2400" dirty="0" err="1"/>
              <a:t>mn</a:t>
            </a:r>
            <a:r>
              <a:rPr lang="en-US" altLang="en-US" sz="2400" dirty="0"/>
              <a:t>).</a:t>
            </a:r>
          </a:p>
          <a:p>
            <a:pPr eaLnBrk="1" hangingPunct="1"/>
            <a:r>
              <a:rPr lang="en-US" altLang="en-US" sz="2400" dirty="0"/>
              <a:t>Why  aren't you looking for b only after a?</a:t>
            </a:r>
          </a:p>
          <a:p>
            <a:pPr eaLnBrk="1" hangingPunct="1"/>
            <a:endParaRPr lang="en-US" altLang="en-US" dirty="0"/>
          </a:p>
          <a:p>
            <a:pPr eaLnBrk="1" hangingPunct="1"/>
            <a:endParaRPr lang="en-US" altLang="en-US" dirty="0"/>
          </a:p>
          <a:p>
            <a:pPr eaLnBrk="1" hangingPunct="1"/>
            <a:r>
              <a:rPr lang="en-US" altLang="en-US" dirty="0"/>
              <a:t> </a:t>
            </a:r>
          </a:p>
          <a:p>
            <a:pPr eaLnBrk="1" hangingPunct="1"/>
            <a:endParaRPr lang="en-US" altLang="en-US" dirty="0"/>
          </a:p>
        </p:txBody>
      </p:sp>
      <p:graphicFrame>
        <p:nvGraphicFramePr>
          <p:cNvPr id="8" name="Group 120">
            <a:extLst>
              <a:ext uri="{FF2B5EF4-FFF2-40B4-BE49-F238E27FC236}">
                <a16:creationId xmlns:a16="http://schemas.microsoft.com/office/drawing/2014/main" id="{761A5B5B-9C3A-5A65-6602-08A5F3C00075}"/>
              </a:ext>
            </a:extLst>
          </p:cNvPr>
          <p:cNvGraphicFramePr>
            <a:graphicFrameLocks/>
          </p:cNvGraphicFramePr>
          <p:nvPr>
            <p:extLst>
              <p:ext uri="{D42A27DB-BD31-4B8C-83A1-F6EECF244321}">
                <p14:modId xmlns:p14="http://schemas.microsoft.com/office/powerpoint/2010/main" val="2267867270"/>
              </p:ext>
            </p:extLst>
          </p:nvPr>
        </p:nvGraphicFramePr>
        <p:xfrm>
          <a:off x="1810069" y="465849"/>
          <a:ext cx="3268981"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479743">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9" name="Group 119">
            <a:extLst>
              <a:ext uri="{FF2B5EF4-FFF2-40B4-BE49-F238E27FC236}">
                <a16:creationId xmlns:a16="http://schemas.microsoft.com/office/drawing/2014/main" id="{56BE56D0-CF8A-AD31-8D15-F0CC414A7599}"/>
              </a:ext>
            </a:extLst>
          </p:cNvPr>
          <p:cNvGraphicFramePr>
            <a:graphicFrameLocks/>
          </p:cNvGraphicFramePr>
          <p:nvPr>
            <p:extLst>
              <p:ext uri="{D42A27DB-BD31-4B8C-83A1-F6EECF244321}">
                <p14:modId xmlns:p14="http://schemas.microsoft.com/office/powerpoint/2010/main" val="610701903"/>
              </p:ext>
            </p:extLst>
          </p:nvPr>
        </p:nvGraphicFramePr>
        <p:xfrm>
          <a:off x="3456307" y="1629843"/>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1B6F0007-FB84-0C32-E322-1AC4A0467581}"/>
              </a:ext>
            </a:extLst>
          </p:cNvPr>
          <p:cNvSpPr>
            <a:spLocks noGrp="1" noChangeArrowheads="1"/>
          </p:cNvSpPr>
          <p:nvPr>
            <p:ph type="title"/>
          </p:nvPr>
        </p:nvSpPr>
        <p:spPr/>
        <p:txBody>
          <a:bodyPr/>
          <a:lstStyle/>
          <a:p>
            <a:r>
              <a:rPr lang="en-US" altLang="en-US" sz="4000" u="sng"/>
              <a:t>The Knuth-Morris-Pratt Algorithm</a:t>
            </a:r>
          </a:p>
        </p:txBody>
      </p:sp>
      <p:sp>
        <p:nvSpPr>
          <p:cNvPr id="121859" name="Rectangle 3">
            <a:extLst>
              <a:ext uri="{FF2B5EF4-FFF2-40B4-BE49-F238E27FC236}">
                <a16:creationId xmlns:a16="http://schemas.microsoft.com/office/drawing/2014/main" id="{71E34D28-9CFC-A107-E999-36535C872D35}"/>
              </a:ext>
            </a:extLst>
          </p:cNvPr>
          <p:cNvSpPr>
            <a:spLocks noGrp="1" noChangeArrowheads="1"/>
          </p:cNvSpPr>
          <p:nvPr>
            <p:ph idx="1"/>
          </p:nvPr>
        </p:nvSpPr>
        <p:spPr/>
        <p:txBody>
          <a:bodyPr/>
          <a:lstStyle/>
          <a:p>
            <a:pPr algn="just">
              <a:lnSpc>
                <a:spcPct val="90000"/>
              </a:lnSpc>
              <a:buFont typeface="Wingdings" panose="05000000000000000000" pitchFamily="2" charset="2"/>
              <a:buNone/>
            </a:pPr>
            <a:r>
              <a:rPr lang="en-US" altLang="en-US"/>
              <a:t>Knuth, Morris and Pratt proposed a linear time algorithm for the string matching problem. </a:t>
            </a:r>
          </a:p>
          <a:p>
            <a:pPr algn="just">
              <a:lnSpc>
                <a:spcPct val="90000"/>
              </a:lnSpc>
              <a:buFont typeface="Wingdings" panose="05000000000000000000" pitchFamily="2" charset="2"/>
              <a:buNone/>
            </a:pPr>
            <a:r>
              <a:rPr lang="en-US" altLang="en-US"/>
              <a:t>A matching time of O(n) is achieved by avoiding comparisons with elements of ‘S’ that have previously been involved in comparison with some element of the pattern ‘p’ to be matched. i.e., backtracking on the string ‘S’ never occurs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spAutoFit/>
      </a:bodyPr>
      <a:lstStyle>
        <a:defPPr algn="l" eaLnBrk="1" hangingPunct="1">
          <a:defRPr dirty="0"/>
        </a:defPPr>
      </a:lstStyle>
    </a:txDef>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1023</TotalTime>
  <Words>2150</Words>
  <Application>Microsoft Office PowerPoint</Application>
  <PresentationFormat>On-screen Show (4:3)</PresentationFormat>
  <Paragraphs>515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Knuth-Morris-Pratt Algorithm</vt:lpstr>
      <vt:lpstr>The problem of String Matching</vt:lpstr>
      <vt:lpstr>Naive Algorithm: </vt:lpstr>
      <vt:lpstr>How does the O(mn) approach work</vt:lpstr>
      <vt:lpstr>PowerPoint Presentation</vt:lpstr>
      <vt:lpstr>PowerPoint Presentation</vt:lpstr>
      <vt:lpstr>PowerPoint Presentation</vt:lpstr>
      <vt:lpstr>PowerPoint Presentation</vt:lpstr>
      <vt:lpstr>The Knuth-Morris-Pratt Algorithm</vt:lpstr>
      <vt:lpstr>Components of KMP algorithm</vt:lpstr>
      <vt:lpstr>The prefix function, Π</vt:lpstr>
      <vt:lpstr>PowerPoint Presentation</vt:lpstr>
      <vt:lpstr>The KMP Matcher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Running - time analysis</vt:lpstr>
    </vt:vector>
  </TitlesOfParts>
  <Company>UTA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Knuth-Morris-Pratt Algorithm</dc:title>
  <dc:creator>Nitesh Maan</dc:creator>
  <cp:lastModifiedBy>Madhukar Shrestha</cp:lastModifiedBy>
  <cp:revision>56</cp:revision>
  <dcterms:created xsi:type="dcterms:W3CDTF">2004-10-24T05:39:13Z</dcterms:created>
  <dcterms:modified xsi:type="dcterms:W3CDTF">2023-04-21T01:13:50Z</dcterms:modified>
</cp:coreProperties>
</file>