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aleway"/>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italic.fntdata"/><Relationship Id="rId14" Type="http://schemas.openxmlformats.org/officeDocument/2006/relationships/font" Target="fonts/Raleway-bold.fntdata"/><Relationship Id="rId17" Type="http://schemas.openxmlformats.org/officeDocument/2006/relationships/font" Target="fonts/Lato-regular.fntdata"/><Relationship Id="rId16" Type="http://schemas.openxmlformats.org/officeDocument/2006/relationships/font" Target="fonts/Raleway-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ba9d671b24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ba9d671b24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ba9d671b24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ba9d671b24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ba9d671b24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ba9d671b24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ba9d671b24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ba9d671b24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ba9d671b24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ba9d671b24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ba9d671b24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ba9d671b24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hyperlink" Target="https://github.com/cjhutto/vaderSentiment" TargetMode="External"/><Relationship Id="rId4" Type="http://schemas.openxmlformats.org/officeDocument/2006/relationships/hyperlink" Target="https://www.nltk.org/" TargetMode="External"/><Relationship Id="rId5" Type="http://schemas.openxmlformats.org/officeDocument/2006/relationships/hyperlink" Target="https://matplotlib.org/" TargetMode="External"/><Relationship Id="rId6" Type="http://schemas.openxmlformats.org/officeDocument/2006/relationships/hyperlink" Target="https://apps.apple.com/us/app/chatgpt/id6448311069"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latin typeface="Arial"/>
                <a:ea typeface="Arial"/>
                <a:cs typeface="Arial"/>
                <a:sym typeface="Arial"/>
              </a:rPr>
              <a:t>Sentimental Analysis for ChatGPT App Review</a:t>
            </a:r>
            <a:endParaRPr sz="3000">
              <a:latin typeface="Arial"/>
              <a:ea typeface="Arial"/>
              <a:cs typeface="Arial"/>
              <a:sym typeface="Arial"/>
            </a:endParaRPr>
          </a:p>
        </p:txBody>
      </p:sp>
      <p:sp>
        <p:nvSpPr>
          <p:cNvPr id="87" name="Google Shape;87;p13"/>
          <p:cNvSpPr txBox="1"/>
          <p:nvPr>
            <p:ph idx="1" type="subTitle"/>
          </p:nvPr>
        </p:nvSpPr>
        <p:spPr>
          <a:xfrm>
            <a:off x="729625" y="2487100"/>
            <a:ext cx="8203200" cy="224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solidFill>
                  <a:schemeClr val="dk2"/>
                </a:solidFill>
                <a:latin typeface="Arial"/>
                <a:ea typeface="Arial"/>
                <a:cs typeface="Arial"/>
                <a:sym typeface="Arial"/>
              </a:rPr>
              <a:t>Presenters Names:  </a:t>
            </a:r>
            <a:r>
              <a:rPr b="1" lang="en" sz="1700">
                <a:solidFill>
                  <a:schemeClr val="dk2"/>
                </a:solidFill>
                <a:latin typeface="Arial"/>
                <a:ea typeface="Arial"/>
                <a:cs typeface="Arial"/>
                <a:sym typeface="Arial"/>
              </a:rPr>
              <a:t> </a:t>
            </a:r>
            <a:r>
              <a:rPr lang="en" sz="1700">
                <a:solidFill>
                  <a:schemeClr val="dk2"/>
                </a:solidFill>
                <a:latin typeface="Arial"/>
                <a:ea typeface="Arial"/>
                <a:cs typeface="Arial"/>
                <a:sym typeface="Arial"/>
              </a:rPr>
              <a:t>Madhav Adhikari</a:t>
            </a:r>
            <a:endParaRPr sz="1700">
              <a:solidFill>
                <a:schemeClr val="dk2"/>
              </a:solidFill>
              <a:latin typeface="Arial"/>
              <a:ea typeface="Arial"/>
              <a:cs typeface="Arial"/>
              <a:sym typeface="Arial"/>
            </a:endParaRPr>
          </a:p>
          <a:p>
            <a:pPr indent="0" lvl="0" marL="0" rtl="0" algn="l">
              <a:spcBef>
                <a:spcPts val="0"/>
              </a:spcBef>
              <a:spcAft>
                <a:spcPts val="0"/>
              </a:spcAft>
              <a:buNone/>
            </a:pPr>
            <a:r>
              <a:rPr lang="en" sz="1700">
                <a:solidFill>
                  <a:schemeClr val="dk2"/>
                </a:solidFill>
                <a:latin typeface="Arial"/>
                <a:ea typeface="Arial"/>
                <a:cs typeface="Arial"/>
                <a:sym typeface="Arial"/>
              </a:rPr>
              <a:t>                                      Sai Neeraj </a:t>
            </a:r>
            <a:r>
              <a:rPr lang="en" sz="1700">
                <a:solidFill>
                  <a:schemeClr val="dk2"/>
                </a:solidFill>
                <a:latin typeface="Arial"/>
                <a:ea typeface="Arial"/>
                <a:cs typeface="Arial"/>
                <a:sym typeface="Arial"/>
              </a:rPr>
              <a:t>Chandragiri</a:t>
            </a:r>
            <a:endParaRPr sz="1700">
              <a:solidFill>
                <a:schemeClr val="dk2"/>
              </a:solidFill>
              <a:latin typeface="Arial"/>
              <a:ea typeface="Arial"/>
              <a:cs typeface="Arial"/>
              <a:sym typeface="Arial"/>
            </a:endParaRPr>
          </a:p>
          <a:p>
            <a:pPr indent="0" lvl="0" marL="0" rtl="0" algn="l">
              <a:spcBef>
                <a:spcPts val="0"/>
              </a:spcBef>
              <a:spcAft>
                <a:spcPts val="0"/>
              </a:spcAft>
              <a:buNone/>
            </a:pPr>
            <a:r>
              <a:rPr lang="en" sz="1700">
                <a:solidFill>
                  <a:schemeClr val="dk2"/>
                </a:solidFill>
                <a:latin typeface="Arial"/>
                <a:ea typeface="Arial"/>
                <a:cs typeface="Arial"/>
                <a:sym typeface="Arial"/>
              </a:rPr>
              <a:t>	                              Nirupavardhan </a:t>
            </a:r>
            <a:r>
              <a:rPr lang="en" sz="1700">
                <a:solidFill>
                  <a:schemeClr val="dk2"/>
                </a:solidFill>
                <a:latin typeface="Arial"/>
                <a:ea typeface="Arial"/>
                <a:cs typeface="Arial"/>
                <a:sym typeface="Arial"/>
              </a:rPr>
              <a:t>Lingareddygari</a:t>
            </a:r>
            <a:endParaRPr sz="1700">
              <a:solidFill>
                <a:schemeClr val="dk2"/>
              </a:solidFill>
              <a:latin typeface="Arial"/>
              <a:ea typeface="Arial"/>
              <a:cs typeface="Arial"/>
              <a:sym typeface="Arial"/>
            </a:endParaRPr>
          </a:p>
          <a:p>
            <a:pPr indent="0" lvl="0" marL="0" rtl="0" algn="l">
              <a:spcBef>
                <a:spcPts val="0"/>
              </a:spcBef>
              <a:spcAft>
                <a:spcPts val="0"/>
              </a:spcAft>
              <a:buNone/>
            </a:pPr>
            <a:r>
              <a:t/>
            </a:r>
            <a:endParaRPr>
              <a:solidFill>
                <a:schemeClr val="dk2"/>
              </a:solidFill>
              <a:latin typeface="Arial"/>
              <a:ea typeface="Arial"/>
              <a:cs typeface="Arial"/>
              <a:sym typeface="Arial"/>
            </a:endParaRPr>
          </a:p>
          <a:p>
            <a:pPr indent="0" lvl="0" marL="0" rtl="0" algn="l">
              <a:spcBef>
                <a:spcPts val="0"/>
              </a:spcBef>
              <a:spcAft>
                <a:spcPts val="0"/>
              </a:spcAft>
              <a:buNone/>
            </a:pPr>
            <a:r>
              <a:rPr b="1" lang="en" sz="1800">
                <a:solidFill>
                  <a:schemeClr val="dk2"/>
                </a:solidFill>
                <a:latin typeface="Arial"/>
                <a:ea typeface="Arial"/>
                <a:cs typeface="Arial"/>
                <a:sym typeface="Arial"/>
              </a:rPr>
              <a:t>Course Name: </a:t>
            </a:r>
            <a:r>
              <a:rPr lang="en" sz="1700">
                <a:solidFill>
                  <a:schemeClr val="dk2"/>
                </a:solidFill>
                <a:latin typeface="Arial"/>
                <a:ea typeface="Arial"/>
                <a:cs typeface="Arial"/>
                <a:sym typeface="Arial"/>
              </a:rPr>
              <a:t>CMPS-5443-201 AdvTopCS:NaturalLangProc</a:t>
            </a:r>
            <a:endParaRPr sz="1700">
              <a:solidFill>
                <a:schemeClr val="dk2"/>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ctrTitle"/>
          </p:nvPr>
        </p:nvSpPr>
        <p:spPr>
          <a:xfrm>
            <a:off x="729450" y="1322450"/>
            <a:ext cx="7273200" cy="85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latin typeface="Arial"/>
                <a:ea typeface="Arial"/>
                <a:cs typeface="Arial"/>
                <a:sym typeface="Arial"/>
              </a:rPr>
              <a:t>Introduction</a:t>
            </a:r>
            <a:endParaRPr sz="3000">
              <a:latin typeface="Arial"/>
              <a:ea typeface="Arial"/>
              <a:cs typeface="Arial"/>
              <a:sym typeface="Arial"/>
            </a:endParaRPr>
          </a:p>
        </p:txBody>
      </p:sp>
      <p:sp>
        <p:nvSpPr>
          <p:cNvPr id="93" name="Google Shape;93;p14"/>
          <p:cNvSpPr txBox="1"/>
          <p:nvPr>
            <p:ph idx="1" type="subTitle"/>
          </p:nvPr>
        </p:nvSpPr>
        <p:spPr>
          <a:xfrm>
            <a:off x="729450" y="1969850"/>
            <a:ext cx="8258100" cy="3078000"/>
          </a:xfrm>
          <a:prstGeom prst="rect">
            <a:avLst/>
          </a:prstGeom>
        </p:spPr>
        <p:txBody>
          <a:bodyPr anchorCtr="0" anchor="t" bIns="91425" lIns="91425" spcFirstLastPara="1" rIns="91425" wrap="square" tIns="91425">
            <a:normAutofit/>
          </a:bodyPr>
          <a:lstStyle/>
          <a:p>
            <a:pPr indent="0" lvl="0" marL="0" rtl="0" algn="l">
              <a:lnSpc>
                <a:spcPct val="80000"/>
              </a:lnSpc>
              <a:spcBef>
                <a:spcPts val="0"/>
              </a:spcBef>
              <a:spcAft>
                <a:spcPts val="0"/>
              </a:spcAft>
              <a:buNone/>
            </a:pPr>
            <a:r>
              <a:rPr b="1" lang="en" sz="1800">
                <a:solidFill>
                  <a:schemeClr val="dk2"/>
                </a:solidFill>
                <a:latin typeface="Arial"/>
                <a:ea typeface="Arial"/>
                <a:cs typeface="Arial"/>
                <a:sym typeface="Arial"/>
              </a:rPr>
              <a:t>Purpose of Study and Motivation: </a:t>
            </a:r>
            <a:endParaRPr b="1" sz="1800">
              <a:solidFill>
                <a:schemeClr val="dk2"/>
              </a:solidFill>
              <a:latin typeface="Arial"/>
              <a:ea typeface="Arial"/>
              <a:cs typeface="Arial"/>
              <a:sym typeface="Arial"/>
            </a:endParaRPr>
          </a:p>
          <a:p>
            <a:pPr indent="0" lvl="0" marL="0" rtl="0" algn="l">
              <a:lnSpc>
                <a:spcPct val="80000"/>
              </a:lnSpc>
              <a:spcBef>
                <a:spcPts val="0"/>
              </a:spcBef>
              <a:spcAft>
                <a:spcPts val="0"/>
              </a:spcAft>
              <a:buNone/>
            </a:pPr>
            <a:r>
              <a:t/>
            </a:r>
            <a:endParaRPr b="1" sz="1800">
              <a:solidFill>
                <a:schemeClr val="dk2"/>
              </a:solidFill>
              <a:latin typeface="Arial"/>
              <a:ea typeface="Arial"/>
              <a:cs typeface="Arial"/>
              <a:sym typeface="Arial"/>
            </a:endParaRPr>
          </a:p>
          <a:p>
            <a:pPr indent="-336550" lvl="0" marL="457200" rtl="0" algn="l">
              <a:lnSpc>
                <a:spcPct val="80000"/>
              </a:lnSpc>
              <a:spcBef>
                <a:spcPts val="0"/>
              </a:spcBef>
              <a:spcAft>
                <a:spcPts val="0"/>
              </a:spcAft>
              <a:buClr>
                <a:schemeClr val="dk2"/>
              </a:buClr>
              <a:buSzPts val="1700"/>
              <a:buFont typeface="Arial"/>
              <a:buChar char="❏"/>
            </a:pPr>
            <a:r>
              <a:rPr lang="en" sz="1700">
                <a:solidFill>
                  <a:schemeClr val="dk2"/>
                </a:solidFill>
                <a:latin typeface="Arial"/>
                <a:ea typeface="Arial"/>
                <a:cs typeface="Arial"/>
                <a:sym typeface="Arial"/>
              </a:rPr>
              <a:t>Analyzing sentiment in app reviews to understand user feedback and improve the app.</a:t>
            </a:r>
            <a:endParaRPr sz="1700">
              <a:solidFill>
                <a:schemeClr val="dk2"/>
              </a:solidFill>
              <a:latin typeface="Arial"/>
              <a:ea typeface="Arial"/>
              <a:cs typeface="Arial"/>
              <a:sym typeface="Arial"/>
            </a:endParaRPr>
          </a:p>
          <a:p>
            <a:pPr indent="0" lvl="0" marL="0" rtl="0" algn="l">
              <a:lnSpc>
                <a:spcPct val="80000"/>
              </a:lnSpc>
              <a:spcBef>
                <a:spcPts val="0"/>
              </a:spcBef>
              <a:spcAft>
                <a:spcPts val="0"/>
              </a:spcAft>
              <a:buNone/>
            </a:pPr>
            <a:r>
              <a:t/>
            </a:r>
            <a:endParaRPr sz="1800">
              <a:solidFill>
                <a:schemeClr val="dk2"/>
              </a:solidFill>
              <a:latin typeface="Arial"/>
              <a:ea typeface="Arial"/>
              <a:cs typeface="Arial"/>
              <a:sym typeface="Arial"/>
            </a:endParaRPr>
          </a:p>
          <a:p>
            <a:pPr indent="0" lvl="0" marL="0" rtl="0" algn="l">
              <a:lnSpc>
                <a:spcPct val="80000"/>
              </a:lnSpc>
              <a:spcBef>
                <a:spcPts val="0"/>
              </a:spcBef>
              <a:spcAft>
                <a:spcPts val="0"/>
              </a:spcAft>
              <a:buNone/>
            </a:pPr>
            <a:r>
              <a:rPr b="1" lang="en" sz="1800">
                <a:solidFill>
                  <a:schemeClr val="dk2"/>
                </a:solidFill>
                <a:latin typeface="Arial"/>
                <a:ea typeface="Arial"/>
                <a:cs typeface="Arial"/>
                <a:sym typeface="Arial"/>
              </a:rPr>
              <a:t>Research Question:</a:t>
            </a:r>
            <a:endParaRPr b="1" sz="1800">
              <a:solidFill>
                <a:schemeClr val="dk2"/>
              </a:solidFill>
              <a:latin typeface="Arial"/>
              <a:ea typeface="Arial"/>
              <a:cs typeface="Arial"/>
              <a:sym typeface="Arial"/>
            </a:endParaRPr>
          </a:p>
          <a:p>
            <a:pPr indent="0" lvl="0" marL="0" rtl="0" algn="l">
              <a:lnSpc>
                <a:spcPct val="80000"/>
              </a:lnSpc>
              <a:spcBef>
                <a:spcPts val="0"/>
              </a:spcBef>
              <a:spcAft>
                <a:spcPts val="0"/>
              </a:spcAft>
              <a:buNone/>
            </a:pPr>
            <a:r>
              <a:t/>
            </a:r>
            <a:endParaRPr b="1" sz="1800">
              <a:solidFill>
                <a:schemeClr val="dk2"/>
              </a:solidFill>
              <a:latin typeface="Arial"/>
              <a:ea typeface="Arial"/>
              <a:cs typeface="Arial"/>
              <a:sym typeface="Arial"/>
            </a:endParaRPr>
          </a:p>
          <a:p>
            <a:pPr indent="-336550" lvl="0" marL="457200" rtl="0" algn="l">
              <a:lnSpc>
                <a:spcPct val="80000"/>
              </a:lnSpc>
              <a:spcBef>
                <a:spcPts val="0"/>
              </a:spcBef>
              <a:spcAft>
                <a:spcPts val="0"/>
              </a:spcAft>
              <a:buClr>
                <a:schemeClr val="dk2"/>
              </a:buClr>
              <a:buSzPts val="1700"/>
              <a:buFont typeface="Arial"/>
              <a:buChar char="❏"/>
            </a:pPr>
            <a:r>
              <a:rPr lang="en" sz="1700">
                <a:solidFill>
                  <a:schemeClr val="dk2"/>
                </a:solidFill>
                <a:latin typeface="Arial"/>
                <a:ea typeface="Arial"/>
                <a:cs typeface="Arial"/>
                <a:sym typeface="Arial"/>
              </a:rPr>
              <a:t>How can sentiment analysis help in understanding user sentiments towards the ChatGPT app?</a:t>
            </a:r>
            <a:endParaRPr sz="1700">
              <a:solidFill>
                <a:schemeClr val="dk2"/>
              </a:solidFill>
              <a:latin typeface="Arial"/>
              <a:ea typeface="Arial"/>
              <a:cs typeface="Arial"/>
              <a:sym typeface="Arial"/>
            </a:endParaRPr>
          </a:p>
          <a:p>
            <a:pPr indent="-336550" lvl="0" marL="457200" rtl="0" algn="l">
              <a:lnSpc>
                <a:spcPct val="80000"/>
              </a:lnSpc>
              <a:spcBef>
                <a:spcPts val="0"/>
              </a:spcBef>
              <a:spcAft>
                <a:spcPts val="0"/>
              </a:spcAft>
              <a:buClr>
                <a:schemeClr val="dk2"/>
              </a:buClr>
              <a:buSzPts val="1700"/>
              <a:buFont typeface="Arial"/>
              <a:buChar char="❏"/>
            </a:pPr>
            <a:r>
              <a:rPr lang="en" sz="1700">
                <a:solidFill>
                  <a:schemeClr val="dk2"/>
                </a:solidFill>
                <a:latin typeface="Arial"/>
                <a:ea typeface="Arial"/>
                <a:cs typeface="Arial"/>
                <a:sym typeface="Arial"/>
              </a:rPr>
              <a:t>What are the common words used in reviews for ChatGPT?</a:t>
            </a:r>
            <a:endParaRPr sz="1700">
              <a:solidFill>
                <a:schemeClr val="dk2"/>
              </a:solidFill>
              <a:latin typeface="Arial"/>
              <a:ea typeface="Arial"/>
              <a:cs typeface="Arial"/>
              <a:sym typeface="Arial"/>
            </a:endParaRPr>
          </a:p>
          <a:p>
            <a:pPr indent="-336550" lvl="0" marL="457200" rtl="0" algn="l">
              <a:lnSpc>
                <a:spcPct val="80000"/>
              </a:lnSpc>
              <a:spcBef>
                <a:spcPts val="0"/>
              </a:spcBef>
              <a:spcAft>
                <a:spcPts val="0"/>
              </a:spcAft>
              <a:buClr>
                <a:schemeClr val="dk2"/>
              </a:buClr>
              <a:buSzPts val="1700"/>
              <a:buFont typeface="Arial"/>
              <a:buChar char="❏"/>
            </a:pPr>
            <a:r>
              <a:rPr lang="en" sz="1700">
                <a:solidFill>
                  <a:schemeClr val="dk2"/>
                </a:solidFill>
                <a:latin typeface="Arial"/>
                <a:ea typeface="Arial"/>
                <a:cs typeface="Arial"/>
                <a:sym typeface="Arial"/>
              </a:rPr>
              <a:t>Which words are most commonly associated with positive sentiments, and which are associated with negative sentiments?</a:t>
            </a:r>
            <a:endParaRPr sz="1700">
              <a:solidFill>
                <a:schemeClr val="dk2"/>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ctrTitle"/>
          </p:nvPr>
        </p:nvSpPr>
        <p:spPr>
          <a:xfrm>
            <a:off x="729450" y="1322450"/>
            <a:ext cx="7273200" cy="852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000">
                <a:latin typeface="Arial"/>
                <a:ea typeface="Arial"/>
                <a:cs typeface="Arial"/>
                <a:sym typeface="Arial"/>
              </a:rPr>
              <a:t>Methodology</a:t>
            </a:r>
            <a:endParaRPr sz="3000">
              <a:latin typeface="Arial"/>
              <a:ea typeface="Arial"/>
              <a:cs typeface="Arial"/>
              <a:sym typeface="Arial"/>
            </a:endParaRPr>
          </a:p>
          <a:p>
            <a:pPr indent="0" lvl="0" marL="0" rtl="0" algn="l">
              <a:spcBef>
                <a:spcPts val="0"/>
              </a:spcBef>
              <a:spcAft>
                <a:spcPts val="0"/>
              </a:spcAft>
              <a:buNone/>
            </a:pPr>
            <a:r>
              <a:t/>
            </a:r>
            <a:endParaRPr sz="3000">
              <a:latin typeface="Arial"/>
              <a:ea typeface="Arial"/>
              <a:cs typeface="Arial"/>
              <a:sym typeface="Arial"/>
            </a:endParaRPr>
          </a:p>
          <a:p>
            <a:pPr indent="0" lvl="0" marL="0" rtl="0" algn="l">
              <a:spcBef>
                <a:spcPts val="0"/>
              </a:spcBef>
              <a:spcAft>
                <a:spcPts val="0"/>
              </a:spcAft>
              <a:buNone/>
            </a:pPr>
            <a:r>
              <a:t/>
            </a:r>
            <a:endParaRPr sz="3000">
              <a:latin typeface="Arial"/>
              <a:ea typeface="Arial"/>
              <a:cs typeface="Arial"/>
              <a:sym typeface="Arial"/>
            </a:endParaRPr>
          </a:p>
        </p:txBody>
      </p:sp>
      <p:sp>
        <p:nvSpPr>
          <p:cNvPr id="99" name="Google Shape;99;p15"/>
          <p:cNvSpPr txBox="1"/>
          <p:nvPr>
            <p:ph idx="1" type="subTitle"/>
          </p:nvPr>
        </p:nvSpPr>
        <p:spPr>
          <a:xfrm>
            <a:off x="729625" y="1953700"/>
            <a:ext cx="8189400" cy="3135000"/>
          </a:xfrm>
          <a:prstGeom prst="rect">
            <a:avLst/>
          </a:prstGeom>
        </p:spPr>
        <p:txBody>
          <a:bodyPr anchorCtr="0" anchor="t" bIns="91425" lIns="91425" spcFirstLastPara="1" rIns="91425" wrap="square" tIns="91425">
            <a:normAutofit lnSpcReduction="10000"/>
          </a:bodyPr>
          <a:lstStyle/>
          <a:p>
            <a:pPr indent="-355085" lvl="0" marL="457200" rtl="0" algn="l">
              <a:spcBef>
                <a:spcPts val="0"/>
              </a:spcBef>
              <a:spcAft>
                <a:spcPts val="0"/>
              </a:spcAft>
              <a:buClr>
                <a:schemeClr val="dk2"/>
              </a:buClr>
              <a:buSzPts val="1992"/>
              <a:buFont typeface="Arial"/>
              <a:buChar char="❏"/>
            </a:pPr>
            <a:r>
              <a:rPr b="1" lang="en" sz="1800">
                <a:solidFill>
                  <a:schemeClr val="dk2"/>
                </a:solidFill>
                <a:latin typeface="Arial"/>
                <a:ea typeface="Arial"/>
                <a:cs typeface="Arial"/>
                <a:sym typeface="Arial"/>
              </a:rPr>
              <a:t>Data Set Used: </a:t>
            </a:r>
            <a:r>
              <a:rPr lang="en" sz="1700">
                <a:solidFill>
                  <a:schemeClr val="dk2"/>
                </a:solidFill>
                <a:latin typeface="Arial"/>
                <a:ea typeface="Arial"/>
                <a:cs typeface="Arial"/>
                <a:sym typeface="Arial"/>
              </a:rPr>
              <a:t>Web Scraping of reviews from App store for ChatGpt App</a:t>
            </a:r>
            <a:endParaRPr sz="1700">
              <a:solidFill>
                <a:schemeClr val="dk2"/>
              </a:solidFill>
              <a:latin typeface="Arial"/>
              <a:ea typeface="Arial"/>
              <a:cs typeface="Arial"/>
              <a:sym typeface="Arial"/>
            </a:endParaRPr>
          </a:p>
          <a:p>
            <a:pPr indent="0" lvl="0" marL="0" rtl="0" algn="l">
              <a:spcBef>
                <a:spcPts val="0"/>
              </a:spcBef>
              <a:spcAft>
                <a:spcPts val="0"/>
              </a:spcAft>
              <a:buNone/>
            </a:pPr>
            <a:r>
              <a:t/>
            </a:r>
            <a:endParaRPr b="1" sz="1800">
              <a:solidFill>
                <a:schemeClr val="dk2"/>
              </a:solidFill>
              <a:latin typeface="Arial"/>
              <a:ea typeface="Arial"/>
              <a:cs typeface="Arial"/>
              <a:sym typeface="Arial"/>
            </a:endParaRPr>
          </a:p>
          <a:p>
            <a:pPr indent="-342900" lvl="0" marL="457200" rtl="0" algn="l">
              <a:spcBef>
                <a:spcPts val="0"/>
              </a:spcBef>
              <a:spcAft>
                <a:spcPts val="0"/>
              </a:spcAft>
              <a:buClr>
                <a:schemeClr val="dk2"/>
              </a:buClr>
              <a:buSzPts val="1800"/>
              <a:buFont typeface="Arial"/>
              <a:buChar char="❏"/>
            </a:pPr>
            <a:r>
              <a:rPr b="1" lang="en" sz="1800">
                <a:solidFill>
                  <a:schemeClr val="dk2"/>
                </a:solidFill>
                <a:latin typeface="Arial"/>
                <a:ea typeface="Arial"/>
                <a:cs typeface="Arial"/>
                <a:sym typeface="Arial"/>
              </a:rPr>
              <a:t>Library Used: </a:t>
            </a:r>
            <a:r>
              <a:rPr b="1" lang="en" sz="1700">
                <a:solidFill>
                  <a:schemeClr val="dk2"/>
                </a:solidFill>
                <a:latin typeface="Arial"/>
                <a:ea typeface="Arial"/>
                <a:cs typeface="Arial"/>
                <a:sym typeface="Arial"/>
              </a:rPr>
              <a:t> </a:t>
            </a:r>
            <a:r>
              <a:rPr lang="en" sz="1700">
                <a:solidFill>
                  <a:srgbClr val="0D0D0D"/>
                </a:solidFill>
                <a:latin typeface="Arial"/>
                <a:ea typeface="Arial"/>
                <a:cs typeface="Arial"/>
                <a:sym typeface="Arial"/>
              </a:rPr>
              <a:t>VADER, NLTK, Matplotlib</a:t>
            </a:r>
            <a:endParaRPr sz="1700">
              <a:solidFill>
                <a:srgbClr val="0D0D0D"/>
              </a:solidFill>
              <a:latin typeface="Arial"/>
              <a:ea typeface="Arial"/>
              <a:cs typeface="Arial"/>
              <a:sym typeface="Arial"/>
            </a:endParaRPr>
          </a:p>
          <a:p>
            <a:pPr indent="0" lvl="0" marL="0" rtl="0" algn="l">
              <a:spcBef>
                <a:spcPts val="0"/>
              </a:spcBef>
              <a:spcAft>
                <a:spcPts val="0"/>
              </a:spcAft>
              <a:buNone/>
            </a:pPr>
            <a:r>
              <a:t/>
            </a:r>
            <a:endParaRPr b="1" sz="1800">
              <a:solidFill>
                <a:schemeClr val="dk2"/>
              </a:solidFill>
              <a:latin typeface="Arial"/>
              <a:ea typeface="Arial"/>
              <a:cs typeface="Arial"/>
              <a:sym typeface="Arial"/>
            </a:endParaRPr>
          </a:p>
          <a:p>
            <a:pPr indent="-342900" lvl="0" marL="457200" rtl="0" algn="l">
              <a:spcBef>
                <a:spcPts val="0"/>
              </a:spcBef>
              <a:spcAft>
                <a:spcPts val="0"/>
              </a:spcAft>
              <a:buClr>
                <a:schemeClr val="dk2"/>
              </a:buClr>
              <a:buSzPts val="1800"/>
              <a:buFont typeface="Arial"/>
              <a:buChar char="❏"/>
            </a:pPr>
            <a:r>
              <a:rPr b="1" lang="en" sz="1800">
                <a:solidFill>
                  <a:schemeClr val="dk2"/>
                </a:solidFill>
                <a:latin typeface="Arial"/>
                <a:ea typeface="Arial"/>
                <a:cs typeface="Arial"/>
                <a:sym typeface="Arial"/>
              </a:rPr>
              <a:t>Accuracy Verification:  </a:t>
            </a:r>
            <a:r>
              <a:rPr lang="en" sz="1700">
                <a:solidFill>
                  <a:srgbClr val="0D0D0D"/>
                </a:solidFill>
                <a:latin typeface="Arial"/>
                <a:ea typeface="Arial"/>
                <a:cs typeface="Arial"/>
                <a:sym typeface="Arial"/>
              </a:rPr>
              <a:t>manually cross-check review, testing on a small </a:t>
            </a:r>
            <a:r>
              <a:rPr lang="en" sz="1700">
                <a:solidFill>
                  <a:srgbClr val="0D0D0D"/>
                </a:solidFill>
                <a:latin typeface="Arial"/>
                <a:ea typeface="Arial"/>
                <a:cs typeface="Arial"/>
                <a:sym typeface="Arial"/>
              </a:rPr>
              <a:t>separate</a:t>
            </a:r>
            <a:r>
              <a:rPr lang="en" sz="1700">
                <a:solidFill>
                  <a:srgbClr val="0D0D0D"/>
                </a:solidFill>
                <a:latin typeface="Arial"/>
                <a:ea typeface="Arial"/>
                <a:cs typeface="Arial"/>
                <a:sym typeface="Arial"/>
              </a:rPr>
              <a:t> dataset, checking most </a:t>
            </a:r>
            <a:r>
              <a:rPr lang="en" sz="1700">
                <a:solidFill>
                  <a:srgbClr val="0D0D0D"/>
                </a:solidFill>
                <a:latin typeface="Arial"/>
                <a:ea typeface="Arial"/>
                <a:cs typeface="Arial"/>
                <a:sym typeface="Arial"/>
              </a:rPr>
              <a:t>positive</a:t>
            </a:r>
            <a:r>
              <a:rPr lang="en" sz="1700">
                <a:solidFill>
                  <a:srgbClr val="0D0D0D"/>
                </a:solidFill>
                <a:latin typeface="Arial"/>
                <a:ea typeface="Arial"/>
                <a:cs typeface="Arial"/>
                <a:sym typeface="Arial"/>
              </a:rPr>
              <a:t> and negative words</a:t>
            </a:r>
            <a:endParaRPr sz="1700">
              <a:solidFill>
                <a:srgbClr val="0D0D0D"/>
              </a:solidFill>
              <a:latin typeface="Arial"/>
              <a:ea typeface="Arial"/>
              <a:cs typeface="Arial"/>
              <a:sym typeface="Arial"/>
            </a:endParaRPr>
          </a:p>
          <a:p>
            <a:pPr indent="0" lvl="0" marL="457200" rtl="0" algn="l">
              <a:spcBef>
                <a:spcPts val="0"/>
              </a:spcBef>
              <a:spcAft>
                <a:spcPts val="0"/>
              </a:spcAft>
              <a:buNone/>
            </a:pPr>
            <a:r>
              <a:t/>
            </a:r>
            <a:endParaRPr sz="1800">
              <a:solidFill>
                <a:schemeClr val="dk2"/>
              </a:solidFill>
              <a:latin typeface="Arial"/>
              <a:ea typeface="Arial"/>
              <a:cs typeface="Arial"/>
              <a:sym typeface="Arial"/>
            </a:endParaRPr>
          </a:p>
          <a:p>
            <a:pPr indent="-342900" lvl="0" marL="457200" rtl="0" algn="l">
              <a:spcBef>
                <a:spcPts val="0"/>
              </a:spcBef>
              <a:spcAft>
                <a:spcPts val="0"/>
              </a:spcAft>
              <a:buClr>
                <a:schemeClr val="dk2"/>
              </a:buClr>
              <a:buSzPts val="1800"/>
              <a:buFont typeface="Arial"/>
              <a:buChar char="❏"/>
            </a:pPr>
            <a:r>
              <a:rPr b="1" lang="en" sz="1800">
                <a:solidFill>
                  <a:schemeClr val="dk2"/>
                </a:solidFill>
                <a:latin typeface="Arial"/>
                <a:ea typeface="Arial"/>
                <a:cs typeface="Arial"/>
                <a:sym typeface="Arial"/>
              </a:rPr>
              <a:t>Rationale for Choices: </a:t>
            </a:r>
            <a:r>
              <a:rPr lang="en" sz="1700">
                <a:solidFill>
                  <a:schemeClr val="dk2"/>
                </a:solidFill>
                <a:latin typeface="Arial"/>
                <a:ea typeface="Arial"/>
                <a:cs typeface="Arial"/>
                <a:sym typeface="Arial"/>
              </a:rPr>
              <a:t>Initially tried to access Reddit data but faced restrictions for non-premier members. We opted to analyze iOS app store reviews instead. Also, Vader lib is suitable for </a:t>
            </a:r>
            <a:r>
              <a:rPr lang="en" sz="1700">
                <a:solidFill>
                  <a:schemeClr val="dk2"/>
                </a:solidFill>
                <a:latin typeface="Arial"/>
                <a:ea typeface="Arial"/>
                <a:cs typeface="Arial"/>
                <a:sym typeface="Arial"/>
              </a:rPr>
              <a:t>social</a:t>
            </a:r>
            <a:r>
              <a:rPr lang="en" sz="1700">
                <a:solidFill>
                  <a:schemeClr val="dk2"/>
                </a:solidFill>
                <a:latin typeface="Arial"/>
                <a:ea typeface="Arial"/>
                <a:cs typeface="Arial"/>
                <a:sym typeface="Arial"/>
              </a:rPr>
              <a:t> </a:t>
            </a:r>
            <a:r>
              <a:rPr lang="en" sz="1700">
                <a:solidFill>
                  <a:schemeClr val="dk2"/>
                </a:solidFill>
                <a:latin typeface="Arial"/>
                <a:ea typeface="Arial"/>
                <a:cs typeface="Arial"/>
                <a:sym typeface="Arial"/>
              </a:rPr>
              <a:t>media</a:t>
            </a:r>
            <a:r>
              <a:rPr lang="en" sz="1700">
                <a:solidFill>
                  <a:schemeClr val="dk2"/>
                </a:solidFill>
                <a:latin typeface="Arial"/>
                <a:ea typeface="Arial"/>
                <a:cs typeface="Arial"/>
                <a:sym typeface="Arial"/>
              </a:rPr>
              <a:t> post </a:t>
            </a:r>
            <a:r>
              <a:rPr lang="en" sz="1700">
                <a:solidFill>
                  <a:schemeClr val="dk2"/>
                </a:solidFill>
                <a:latin typeface="Arial"/>
                <a:ea typeface="Arial"/>
                <a:cs typeface="Arial"/>
                <a:sym typeface="Arial"/>
              </a:rPr>
              <a:t>analysis.</a:t>
            </a:r>
            <a:endParaRPr sz="1700">
              <a:solidFill>
                <a:schemeClr val="dk2"/>
              </a:solidFill>
              <a:latin typeface="Arial"/>
              <a:ea typeface="Arial"/>
              <a:cs typeface="Arial"/>
              <a:sym typeface="Arial"/>
            </a:endParaRPr>
          </a:p>
          <a:p>
            <a:pPr indent="0" lvl="0" marL="0" rtl="0" algn="l">
              <a:spcBef>
                <a:spcPts val="0"/>
              </a:spcBef>
              <a:spcAft>
                <a:spcPts val="0"/>
              </a:spcAft>
              <a:buNone/>
            </a:pPr>
            <a:r>
              <a:rPr b="1" lang="en" sz="1700">
                <a:solidFill>
                  <a:schemeClr val="dk2"/>
                </a:solidFill>
                <a:latin typeface="Arial"/>
                <a:ea typeface="Arial"/>
                <a:cs typeface="Arial"/>
                <a:sym typeface="Arial"/>
              </a:rPr>
              <a:t>	</a:t>
            </a:r>
            <a:endParaRPr b="1" sz="1700">
              <a:solidFill>
                <a:schemeClr val="dk2"/>
              </a:solidFill>
              <a:latin typeface="Arial"/>
              <a:ea typeface="Arial"/>
              <a:cs typeface="Arial"/>
              <a:sym typeface="Arial"/>
            </a:endParaRPr>
          </a:p>
          <a:p>
            <a:pPr indent="0" lvl="0" marL="0" rtl="0" algn="l">
              <a:spcBef>
                <a:spcPts val="0"/>
              </a:spcBef>
              <a:spcAft>
                <a:spcPts val="0"/>
              </a:spcAft>
              <a:buNone/>
            </a:pPr>
            <a:r>
              <a:rPr b="1" lang="en" sz="1800">
                <a:solidFill>
                  <a:schemeClr val="dk2"/>
                </a:solidFill>
                <a:latin typeface="Arial"/>
                <a:ea typeface="Arial"/>
                <a:cs typeface="Arial"/>
                <a:sym typeface="Arial"/>
              </a:rPr>
              <a:t> </a:t>
            </a:r>
            <a:endParaRPr b="1" sz="1800">
              <a:solidFill>
                <a:schemeClr val="dk2"/>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ctrTitle"/>
          </p:nvPr>
        </p:nvSpPr>
        <p:spPr>
          <a:xfrm>
            <a:off x="729450" y="1322450"/>
            <a:ext cx="7273200" cy="852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000">
                <a:latin typeface="Arial"/>
                <a:ea typeface="Arial"/>
                <a:cs typeface="Arial"/>
                <a:sym typeface="Arial"/>
              </a:rPr>
              <a:t>Results</a:t>
            </a:r>
            <a:endParaRPr sz="3000">
              <a:latin typeface="Arial"/>
              <a:ea typeface="Arial"/>
              <a:cs typeface="Arial"/>
              <a:sym typeface="Arial"/>
            </a:endParaRPr>
          </a:p>
          <a:p>
            <a:pPr indent="0" lvl="0" marL="0" rtl="0" algn="l">
              <a:spcBef>
                <a:spcPts val="0"/>
              </a:spcBef>
              <a:spcAft>
                <a:spcPts val="0"/>
              </a:spcAft>
              <a:buNone/>
            </a:pPr>
            <a:r>
              <a:t/>
            </a:r>
            <a:endParaRPr sz="3000">
              <a:latin typeface="Arial"/>
              <a:ea typeface="Arial"/>
              <a:cs typeface="Arial"/>
              <a:sym typeface="Arial"/>
            </a:endParaRPr>
          </a:p>
          <a:p>
            <a:pPr indent="0" lvl="0" marL="0" rtl="0" algn="l">
              <a:spcBef>
                <a:spcPts val="0"/>
              </a:spcBef>
              <a:spcAft>
                <a:spcPts val="0"/>
              </a:spcAft>
              <a:buNone/>
            </a:pPr>
            <a:r>
              <a:t/>
            </a:r>
            <a:endParaRPr sz="3000">
              <a:latin typeface="Arial"/>
              <a:ea typeface="Arial"/>
              <a:cs typeface="Arial"/>
              <a:sym typeface="Arial"/>
            </a:endParaRPr>
          </a:p>
        </p:txBody>
      </p:sp>
      <p:pic>
        <p:nvPicPr>
          <p:cNvPr id="105" name="Google Shape;105;p16"/>
          <p:cNvPicPr preferRelativeResize="0"/>
          <p:nvPr/>
        </p:nvPicPr>
        <p:blipFill>
          <a:blip r:embed="rId3">
            <a:alphaModFix/>
          </a:blip>
          <a:stretch>
            <a:fillRect/>
          </a:stretch>
        </p:blipFill>
        <p:spPr>
          <a:xfrm>
            <a:off x="3585350" y="574850"/>
            <a:ext cx="2885285" cy="2663650"/>
          </a:xfrm>
          <a:prstGeom prst="rect">
            <a:avLst/>
          </a:prstGeom>
          <a:noFill/>
          <a:ln>
            <a:noFill/>
          </a:ln>
        </p:spPr>
      </p:pic>
      <p:pic>
        <p:nvPicPr>
          <p:cNvPr id="106" name="Google Shape;106;p16"/>
          <p:cNvPicPr preferRelativeResize="0"/>
          <p:nvPr/>
        </p:nvPicPr>
        <p:blipFill>
          <a:blip r:embed="rId4">
            <a:alphaModFix/>
          </a:blip>
          <a:stretch>
            <a:fillRect/>
          </a:stretch>
        </p:blipFill>
        <p:spPr>
          <a:xfrm>
            <a:off x="6623035" y="574850"/>
            <a:ext cx="2376956" cy="2663650"/>
          </a:xfrm>
          <a:prstGeom prst="rect">
            <a:avLst/>
          </a:prstGeom>
          <a:noFill/>
          <a:ln>
            <a:noFill/>
          </a:ln>
        </p:spPr>
      </p:pic>
      <p:sp>
        <p:nvSpPr>
          <p:cNvPr id="107" name="Google Shape;107;p16"/>
          <p:cNvSpPr txBox="1"/>
          <p:nvPr/>
        </p:nvSpPr>
        <p:spPr>
          <a:xfrm>
            <a:off x="560850" y="3367200"/>
            <a:ext cx="8235000" cy="1293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2"/>
              </a:buClr>
              <a:buSzPts val="1800"/>
              <a:buChar char="❏"/>
            </a:pPr>
            <a:r>
              <a:rPr lang="en" sz="1800">
                <a:solidFill>
                  <a:schemeClr val="dk2"/>
                </a:solidFill>
              </a:rPr>
              <a:t>Found out what </a:t>
            </a:r>
            <a:r>
              <a:rPr lang="en" sz="1800">
                <a:solidFill>
                  <a:schemeClr val="dk2"/>
                </a:solidFill>
              </a:rPr>
              <a:t>exactly</a:t>
            </a:r>
            <a:r>
              <a:rPr lang="en" sz="1800">
                <a:solidFill>
                  <a:schemeClr val="dk2"/>
                </a:solidFill>
              </a:rPr>
              <a:t> discussed in the review using world cloud : like question , answer, information, issue, better </a:t>
            </a:r>
            <a:r>
              <a:rPr lang="en" sz="1800">
                <a:solidFill>
                  <a:schemeClr val="dk2"/>
                </a:solidFill>
              </a:rPr>
              <a:t>etc</a:t>
            </a:r>
            <a:r>
              <a:rPr lang="en" sz="1800">
                <a:solidFill>
                  <a:schemeClr val="dk2"/>
                </a:solidFill>
              </a:rPr>
              <a:t>.</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Resulted in 79.7% positive sentiment, 7.5% neutral sentiment, and 12.9% negative sentiment, as shown in the pie chart below</a:t>
            </a:r>
            <a:endParaRPr sz="18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ctrTitle"/>
          </p:nvPr>
        </p:nvSpPr>
        <p:spPr>
          <a:xfrm>
            <a:off x="729450" y="1322450"/>
            <a:ext cx="7273200" cy="852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000">
                <a:latin typeface="Arial"/>
                <a:ea typeface="Arial"/>
                <a:cs typeface="Arial"/>
                <a:sym typeface="Arial"/>
              </a:rPr>
              <a:t>Results</a:t>
            </a:r>
            <a:endParaRPr sz="3000">
              <a:latin typeface="Arial"/>
              <a:ea typeface="Arial"/>
              <a:cs typeface="Arial"/>
              <a:sym typeface="Arial"/>
            </a:endParaRPr>
          </a:p>
          <a:p>
            <a:pPr indent="0" lvl="0" marL="0" rtl="0" algn="l">
              <a:spcBef>
                <a:spcPts val="0"/>
              </a:spcBef>
              <a:spcAft>
                <a:spcPts val="0"/>
              </a:spcAft>
              <a:buNone/>
            </a:pPr>
            <a:r>
              <a:t/>
            </a:r>
            <a:endParaRPr sz="3000">
              <a:latin typeface="Arial"/>
              <a:ea typeface="Arial"/>
              <a:cs typeface="Arial"/>
              <a:sym typeface="Arial"/>
            </a:endParaRPr>
          </a:p>
          <a:p>
            <a:pPr indent="0" lvl="0" marL="0" rtl="0" algn="l">
              <a:spcBef>
                <a:spcPts val="0"/>
              </a:spcBef>
              <a:spcAft>
                <a:spcPts val="0"/>
              </a:spcAft>
              <a:buNone/>
            </a:pPr>
            <a:r>
              <a:t/>
            </a:r>
            <a:endParaRPr sz="3000">
              <a:latin typeface="Arial"/>
              <a:ea typeface="Arial"/>
              <a:cs typeface="Arial"/>
              <a:sym typeface="Arial"/>
            </a:endParaRPr>
          </a:p>
        </p:txBody>
      </p:sp>
      <p:sp>
        <p:nvSpPr>
          <p:cNvPr id="113" name="Google Shape;113;p17"/>
          <p:cNvSpPr txBox="1"/>
          <p:nvPr>
            <p:ph idx="1" type="subTitle"/>
          </p:nvPr>
        </p:nvSpPr>
        <p:spPr>
          <a:xfrm>
            <a:off x="729625" y="3020500"/>
            <a:ext cx="8203200" cy="2242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b="1" sz="1800">
              <a:solidFill>
                <a:schemeClr val="dk2"/>
              </a:solidFill>
              <a:latin typeface="Arial"/>
              <a:ea typeface="Arial"/>
              <a:cs typeface="Arial"/>
              <a:sym typeface="Arial"/>
            </a:endParaRPr>
          </a:p>
          <a:p>
            <a:pPr indent="-342900" lvl="0" marL="457200" rtl="0" algn="l">
              <a:spcBef>
                <a:spcPts val="0"/>
              </a:spcBef>
              <a:spcAft>
                <a:spcPts val="0"/>
              </a:spcAft>
              <a:buClr>
                <a:schemeClr val="dk2"/>
              </a:buClr>
              <a:buSzPts val="1800"/>
              <a:buFont typeface="Arial"/>
              <a:buChar char="❏"/>
            </a:pPr>
            <a:r>
              <a:rPr lang="en" sz="1800">
                <a:solidFill>
                  <a:schemeClr val="dk2"/>
                </a:solidFill>
                <a:latin typeface="Arial"/>
                <a:ea typeface="Arial"/>
                <a:cs typeface="Arial"/>
                <a:sym typeface="Arial"/>
              </a:rPr>
              <a:t>In positive reviews, users frequently used words such as "love," "like," "good," and "better." On the other hand, negative reviews often included words like "pay," "problem," "hard," "bad," and "error."</a:t>
            </a:r>
            <a:endParaRPr sz="1800">
              <a:solidFill>
                <a:schemeClr val="dk2"/>
              </a:solidFill>
              <a:latin typeface="Arial"/>
              <a:ea typeface="Arial"/>
              <a:cs typeface="Arial"/>
              <a:sym typeface="Arial"/>
            </a:endParaRPr>
          </a:p>
          <a:p>
            <a:pPr indent="0" lvl="0" marL="0" rtl="0" algn="l">
              <a:spcBef>
                <a:spcPts val="0"/>
              </a:spcBef>
              <a:spcAft>
                <a:spcPts val="0"/>
              </a:spcAft>
              <a:buNone/>
            </a:pPr>
            <a:r>
              <a:t/>
            </a:r>
            <a:endParaRPr b="1" sz="1800">
              <a:solidFill>
                <a:schemeClr val="dk2"/>
              </a:solidFill>
              <a:latin typeface="Arial"/>
              <a:ea typeface="Arial"/>
              <a:cs typeface="Arial"/>
              <a:sym typeface="Arial"/>
            </a:endParaRPr>
          </a:p>
          <a:p>
            <a:pPr indent="-342900" lvl="0" marL="457200" rtl="0" algn="l">
              <a:spcBef>
                <a:spcPts val="0"/>
              </a:spcBef>
              <a:spcAft>
                <a:spcPts val="0"/>
              </a:spcAft>
              <a:buClr>
                <a:schemeClr val="dk2"/>
              </a:buClr>
              <a:buSzPts val="1800"/>
              <a:buFont typeface="Arial"/>
              <a:buChar char="❏"/>
            </a:pPr>
            <a:r>
              <a:rPr lang="en" sz="1800">
                <a:solidFill>
                  <a:schemeClr val="dk2"/>
                </a:solidFill>
                <a:latin typeface="Arial"/>
                <a:ea typeface="Arial"/>
                <a:cs typeface="Arial"/>
                <a:sym typeface="Arial"/>
              </a:rPr>
              <a:t>After the overall analysis, it is evident that users are generally positive towards ChatGPT. However, there are concerns about the paid subscription model</a:t>
            </a:r>
            <a:endParaRPr sz="1800">
              <a:solidFill>
                <a:schemeClr val="dk2"/>
              </a:solidFill>
              <a:latin typeface="Arial"/>
              <a:ea typeface="Arial"/>
              <a:cs typeface="Arial"/>
              <a:sym typeface="Arial"/>
            </a:endParaRPr>
          </a:p>
        </p:txBody>
      </p:sp>
      <p:pic>
        <p:nvPicPr>
          <p:cNvPr id="114" name="Google Shape;114;p17"/>
          <p:cNvPicPr preferRelativeResize="0"/>
          <p:nvPr/>
        </p:nvPicPr>
        <p:blipFill>
          <a:blip r:embed="rId3">
            <a:alphaModFix/>
          </a:blip>
          <a:stretch>
            <a:fillRect/>
          </a:stretch>
        </p:blipFill>
        <p:spPr>
          <a:xfrm>
            <a:off x="1816800" y="588225"/>
            <a:ext cx="3942274" cy="2540475"/>
          </a:xfrm>
          <a:prstGeom prst="rect">
            <a:avLst/>
          </a:prstGeom>
          <a:noFill/>
          <a:ln>
            <a:noFill/>
          </a:ln>
        </p:spPr>
      </p:pic>
      <p:pic>
        <p:nvPicPr>
          <p:cNvPr id="115" name="Google Shape;115;p17"/>
          <p:cNvPicPr preferRelativeResize="0"/>
          <p:nvPr/>
        </p:nvPicPr>
        <p:blipFill>
          <a:blip r:embed="rId4">
            <a:alphaModFix/>
          </a:blip>
          <a:stretch>
            <a:fillRect/>
          </a:stretch>
        </p:blipFill>
        <p:spPr>
          <a:xfrm>
            <a:off x="5852000" y="648800"/>
            <a:ext cx="3195599" cy="24664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ctrTitle"/>
          </p:nvPr>
        </p:nvSpPr>
        <p:spPr>
          <a:xfrm>
            <a:off x="729450" y="1322450"/>
            <a:ext cx="7273200" cy="852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000">
                <a:latin typeface="Arial"/>
                <a:ea typeface="Arial"/>
                <a:cs typeface="Arial"/>
                <a:sym typeface="Arial"/>
              </a:rPr>
              <a:t>Reflection</a:t>
            </a:r>
            <a:endParaRPr sz="3000">
              <a:latin typeface="Arial"/>
              <a:ea typeface="Arial"/>
              <a:cs typeface="Arial"/>
              <a:sym typeface="Arial"/>
            </a:endParaRPr>
          </a:p>
          <a:p>
            <a:pPr indent="0" lvl="0" marL="0" rtl="0" algn="l">
              <a:spcBef>
                <a:spcPts val="0"/>
              </a:spcBef>
              <a:spcAft>
                <a:spcPts val="0"/>
              </a:spcAft>
              <a:buNone/>
            </a:pPr>
            <a:r>
              <a:t/>
            </a:r>
            <a:endParaRPr sz="3000">
              <a:latin typeface="Arial"/>
              <a:ea typeface="Arial"/>
              <a:cs typeface="Arial"/>
              <a:sym typeface="Arial"/>
            </a:endParaRPr>
          </a:p>
          <a:p>
            <a:pPr indent="0" lvl="0" marL="0" rtl="0" algn="l">
              <a:spcBef>
                <a:spcPts val="0"/>
              </a:spcBef>
              <a:spcAft>
                <a:spcPts val="0"/>
              </a:spcAft>
              <a:buNone/>
            </a:pPr>
            <a:r>
              <a:t/>
            </a:r>
            <a:endParaRPr sz="3000">
              <a:latin typeface="Arial"/>
              <a:ea typeface="Arial"/>
              <a:cs typeface="Arial"/>
              <a:sym typeface="Arial"/>
            </a:endParaRPr>
          </a:p>
        </p:txBody>
      </p:sp>
      <p:sp>
        <p:nvSpPr>
          <p:cNvPr id="121" name="Google Shape;121;p18"/>
          <p:cNvSpPr txBox="1"/>
          <p:nvPr>
            <p:ph idx="1" type="subTitle"/>
          </p:nvPr>
        </p:nvSpPr>
        <p:spPr>
          <a:xfrm>
            <a:off x="729625" y="1942500"/>
            <a:ext cx="8025300" cy="27867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Clr>
                <a:schemeClr val="dk2"/>
              </a:buClr>
              <a:buSzPct val="100000"/>
              <a:buFont typeface="Arial"/>
              <a:buChar char="❏"/>
            </a:pPr>
            <a:r>
              <a:rPr b="1" lang="en" sz="1800">
                <a:solidFill>
                  <a:schemeClr val="dk2"/>
                </a:solidFill>
                <a:latin typeface="Arial"/>
                <a:ea typeface="Arial"/>
                <a:cs typeface="Arial"/>
                <a:sym typeface="Arial"/>
              </a:rPr>
              <a:t>Personal Thoughts:</a:t>
            </a:r>
            <a:r>
              <a:rPr lang="en" sz="1800">
                <a:solidFill>
                  <a:schemeClr val="dk2"/>
                </a:solidFill>
                <a:latin typeface="Arial"/>
                <a:ea typeface="Arial"/>
                <a:cs typeface="Arial"/>
                <a:sym typeface="Arial"/>
              </a:rPr>
              <a:t> We found the project on sentimental analysis for ChatGPT app reviews to be insightful and challenging. It was interesting to see how sentiment analysis can reveal user sentiments and provide valuable insights for improving the app.</a:t>
            </a:r>
            <a:endParaRPr sz="1800">
              <a:solidFill>
                <a:schemeClr val="dk2"/>
              </a:solidFill>
              <a:latin typeface="Arial"/>
              <a:ea typeface="Arial"/>
              <a:cs typeface="Arial"/>
              <a:sym typeface="Arial"/>
            </a:endParaRPr>
          </a:p>
          <a:p>
            <a:pPr indent="0" lvl="0" marL="0" rtl="0" algn="l">
              <a:spcBef>
                <a:spcPts val="0"/>
              </a:spcBef>
              <a:spcAft>
                <a:spcPts val="0"/>
              </a:spcAft>
              <a:buNone/>
            </a:pPr>
            <a:r>
              <a:t/>
            </a:r>
            <a:endParaRPr sz="1800">
              <a:solidFill>
                <a:schemeClr val="dk2"/>
              </a:solidFill>
              <a:latin typeface="Arial"/>
              <a:ea typeface="Arial"/>
              <a:cs typeface="Arial"/>
              <a:sym typeface="Arial"/>
            </a:endParaRPr>
          </a:p>
          <a:p>
            <a:pPr indent="-334327" lvl="0" marL="457200" rtl="0" algn="l">
              <a:spcBef>
                <a:spcPts val="0"/>
              </a:spcBef>
              <a:spcAft>
                <a:spcPts val="0"/>
              </a:spcAft>
              <a:buClr>
                <a:schemeClr val="dk2"/>
              </a:buClr>
              <a:buSzPct val="100000"/>
              <a:buFont typeface="Arial"/>
              <a:buChar char="❏"/>
            </a:pPr>
            <a:r>
              <a:rPr b="1" lang="en" sz="1800">
                <a:solidFill>
                  <a:schemeClr val="dk2"/>
                </a:solidFill>
                <a:latin typeface="Arial"/>
                <a:ea typeface="Arial"/>
                <a:cs typeface="Arial"/>
                <a:sym typeface="Arial"/>
              </a:rPr>
              <a:t>Expectations vs. Reality: </a:t>
            </a:r>
            <a:r>
              <a:rPr lang="en" sz="1800">
                <a:solidFill>
                  <a:schemeClr val="dk2"/>
                </a:solidFill>
                <a:latin typeface="Arial"/>
                <a:ea typeface="Arial"/>
                <a:cs typeface="Arial"/>
                <a:sym typeface="Arial"/>
              </a:rPr>
              <a:t>Initially, we  expected the sentiment analysis to show a mix of positive and negative sentiments. However, we was pleasantly surprised to find that the overall sentiment towards ChatGPT was overwhelmingly positive. One challenge we faced was obtaining a suitable dataset, but this was overcome by scraping data from the App Store. Overall, the project exceeded my expectations and provided valuable insights into user sentiments.</a:t>
            </a:r>
            <a:endParaRPr sz="1800">
              <a:solidFill>
                <a:schemeClr val="dk2"/>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ctrTitle"/>
          </p:nvPr>
        </p:nvSpPr>
        <p:spPr>
          <a:xfrm>
            <a:off x="729450" y="1322450"/>
            <a:ext cx="7273200" cy="852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000">
                <a:latin typeface="Arial"/>
                <a:ea typeface="Arial"/>
                <a:cs typeface="Arial"/>
                <a:sym typeface="Arial"/>
              </a:rPr>
              <a:t>References</a:t>
            </a:r>
            <a:endParaRPr sz="3000">
              <a:latin typeface="Arial"/>
              <a:ea typeface="Arial"/>
              <a:cs typeface="Arial"/>
              <a:sym typeface="Arial"/>
            </a:endParaRPr>
          </a:p>
          <a:p>
            <a:pPr indent="0" lvl="0" marL="0" rtl="0" algn="l">
              <a:spcBef>
                <a:spcPts val="0"/>
              </a:spcBef>
              <a:spcAft>
                <a:spcPts val="0"/>
              </a:spcAft>
              <a:buNone/>
            </a:pPr>
            <a:r>
              <a:t/>
            </a:r>
            <a:endParaRPr sz="3000">
              <a:latin typeface="Arial"/>
              <a:ea typeface="Arial"/>
              <a:cs typeface="Arial"/>
              <a:sym typeface="Arial"/>
            </a:endParaRPr>
          </a:p>
          <a:p>
            <a:pPr indent="0" lvl="0" marL="0" rtl="0" algn="l">
              <a:spcBef>
                <a:spcPts val="0"/>
              </a:spcBef>
              <a:spcAft>
                <a:spcPts val="0"/>
              </a:spcAft>
              <a:buNone/>
            </a:pPr>
            <a:r>
              <a:t/>
            </a:r>
            <a:endParaRPr sz="3000">
              <a:latin typeface="Arial"/>
              <a:ea typeface="Arial"/>
              <a:cs typeface="Arial"/>
              <a:sym typeface="Arial"/>
            </a:endParaRPr>
          </a:p>
        </p:txBody>
      </p:sp>
      <p:sp>
        <p:nvSpPr>
          <p:cNvPr id="127" name="Google Shape;127;p19"/>
          <p:cNvSpPr txBox="1"/>
          <p:nvPr>
            <p:ph idx="1" type="subTitle"/>
          </p:nvPr>
        </p:nvSpPr>
        <p:spPr>
          <a:xfrm>
            <a:off x="729625" y="2487100"/>
            <a:ext cx="8203200" cy="224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solidFill>
                  <a:schemeClr val="dk2"/>
                </a:solidFill>
                <a:latin typeface="Arial"/>
                <a:ea typeface="Arial"/>
                <a:cs typeface="Arial"/>
                <a:sym typeface="Arial"/>
              </a:rPr>
              <a:t>[1] </a:t>
            </a:r>
            <a:r>
              <a:rPr lang="en" sz="1800" u="sng">
                <a:solidFill>
                  <a:schemeClr val="hlink"/>
                </a:solidFill>
                <a:latin typeface="Arial"/>
                <a:ea typeface="Arial"/>
                <a:cs typeface="Arial"/>
                <a:sym typeface="Arial"/>
                <a:hlinkClick r:id="rId3"/>
              </a:rPr>
              <a:t>https://github.com/cjhutto/vaderSentiment</a:t>
            </a:r>
            <a:endParaRPr sz="1800">
              <a:solidFill>
                <a:schemeClr val="dk2"/>
              </a:solidFill>
              <a:latin typeface="Arial"/>
              <a:ea typeface="Arial"/>
              <a:cs typeface="Arial"/>
              <a:sym typeface="Arial"/>
            </a:endParaRPr>
          </a:p>
          <a:p>
            <a:pPr indent="0" lvl="0" marL="0" rtl="0" algn="l">
              <a:spcBef>
                <a:spcPts val="0"/>
              </a:spcBef>
              <a:spcAft>
                <a:spcPts val="0"/>
              </a:spcAft>
              <a:buNone/>
            </a:pPr>
            <a:r>
              <a:rPr lang="en" sz="1800">
                <a:solidFill>
                  <a:schemeClr val="dk2"/>
                </a:solidFill>
                <a:latin typeface="Arial"/>
                <a:ea typeface="Arial"/>
                <a:cs typeface="Arial"/>
                <a:sym typeface="Arial"/>
              </a:rPr>
              <a:t>[2] </a:t>
            </a:r>
            <a:r>
              <a:rPr lang="en" sz="1800" u="sng">
                <a:solidFill>
                  <a:schemeClr val="hlink"/>
                </a:solidFill>
                <a:latin typeface="Arial"/>
                <a:ea typeface="Arial"/>
                <a:cs typeface="Arial"/>
                <a:sym typeface="Arial"/>
                <a:hlinkClick r:id="rId4"/>
              </a:rPr>
              <a:t>https://www.nltk.org/</a:t>
            </a:r>
            <a:endParaRPr sz="1800">
              <a:solidFill>
                <a:schemeClr val="dk2"/>
              </a:solidFill>
              <a:latin typeface="Arial"/>
              <a:ea typeface="Arial"/>
              <a:cs typeface="Arial"/>
              <a:sym typeface="Arial"/>
            </a:endParaRPr>
          </a:p>
          <a:p>
            <a:pPr indent="0" lvl="0" marL="0" rtl="0" algn="l">
              <a:spcBef>
                <a:spcPts val="0"/>
              </a:spcBef>
              <a:spcAft>
                <a:spcPts val="0"/>
              </a:spcAft>
              <a:buNone/>
            </a:pPr>
            <a:r>
              <a:rPr lang="en" sz="1800">
                <a:solidFill>
                  <a:schemeClr val="dk2"/>
                </a:solidFill>
                <a:latin typeface="Arial"/>
                <a:ea typeface="Arial"/>
                <a:cs typeface="Arial"/>
                <a:sym typeface="Arial"/>
              </a:rPr>
              <a:t>[3] </a:t>
            </a:r>
            <a:r>
              <a:rPr lang="en" sz="1800" u="sng">
                <a:solidFill>
                  <a:schemeClr val="hlink"/>
                </a:solidFill>
                <a:latin typeface="Arial"/>
                <a:ea typeface="Arial"/>
                <a:cs typeface="Arial"/>
                <a:sym typeface="Arial"/>
                <a:hlinkClick r:id="rId5"/>
              </a:rPr>
              <a:t>https://matplotlib.org/</a:t>
            </a:r>
            <a:endParaRPr sz="1800">
              <a:solidFill>
                <a:schemeClr val="dk2"/>
              </a:solidFill>
              <a:latin typeface="Arial"/>
              <a:ea typeface="Arial"/>
              <a:cs typeface="Arial"/>
              <a:sym typeface="Arial"/>
            </a:endParaRPr>
          </a:p>
          <a:p>
            <a:pPr indent="0" lvl="0" marL="0" rtl="0" algn="l">
              <a:spcBef>
                <a:spcPts val="0"/>
              </a:spcBef>
              <a:spcAft>
                <a:spcPts val="0"/>
              </a:spcAft>
              <a:buNone/>
            </a:pPr>
            <a:r>
              <a:rPr lang="en" sz="1800">
                <a:solidFill>
                  <a:schemeClr val="dk2"/>
                </a:solidFill>
                <a:latin typeface="Arial"/>
                <a:ea typeface="Arial"/>
                <a:cs typeface="Arial"/>
                <a:sym typeface="Arial"/>
              </a:rPr>
              <a:t>[4] </a:t>
            </a:r>
            <a:r>
              <a:rPr lang="en" sz="1800" u="sng">
                <a:solidFill>
                  <a:schemeClr val="hlink"/>
                </a:solidFill>
                <a:latin typeface="Arial"/>
                <a:ea typeface="Arial"/>
                <a:cs typeface="Arial"/>
                <a:sym typeface="Arial"/>
                <a:hlinkClick r:id="rId6"/>
              </a:rPr>
              <a:t>https://apps.apple.com/us/app/chatgpt/id6448311069</a:t>
            </a:r>
            <a:endParaRPr sz="1800">
              <a:solidFill>
                <a:schemeClr val="dk2"/>
              </a:solidFill>
              <a:latin typeface="Arial"/>
              <a:ea typeface="Arial"/>
              <a:cs typeface="Arial"/>
              <a:sym typeface="Arial"/>
            </a:endParaRPr>
          </a:p>
          <a:p>
            <a:pPr indent="0" lvl="0" marL="0" rtl="0" algn="l">
              <a:spcBef>
                <a:spcPts val="0"/>
              </a:spcBef>
              <a:spcAft>
                <a:spcPts val="0"/>
              </a:spcAft>
              <a:buNone/>
            </a:pPr>
            <a:r>
              <a:t/>
            </a:r>
            <a:endParaRPr sz="1800">
              <a:solidFill>
                <a:schemeClr val="dk2"/>
              </a:solidFill>
              <a:latin typeface="Arial"/>
              <a:ea typeface="Arial"/>
              <a:cs typeface="Arial"/>
              <a:sym typeface="Arial"/>
            </a:endParaRPr>
          </a:p>
          <a:p>
            <a:pPr indent="0" lvl="0" marL="0" rtl="0" algn="l">
              <a:spcBef>
                <a:spcPts val="0"/>
              </a:spcBef>
              <a:spcAft>
                <a:spcPts val="0"/>
              </a:spcAft>
              <a:buNone/>
            </a:pPr>
            <a:r>
              <a:t/>
            </a:r>
            <a:endParaRPr sz="1800">
              <a:solidFill>
                <a:schemeClr val="dk2"/>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