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3447" autoAdjust="0"/>
  </p:normalViewPr>
  <p:slideViewPr>
    <p:cSldViewPr snapToGrid="0" snapToObjects="1">
      <p:cViewPr>
        <p:scale>
          <a:sx n="50" d="100"/>
          <a:sy n="50" d="100"/>
        </p:scale>
        <p:origin x="8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46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065848"/>
            <a:ext cx="7477601" cy="1666399"/>
          </a:xfrm>
          <a:prstGeom prst="rect">
            <a:avLst/>
          </a:prstGeom>
          <a:noFill/>
          <a:ln/>
        </p:spPr>
        <p:txBody>
          <a:bodyPr wrap="square" rtlCol="0" anchor="t"/>
          <a:lstStyle/>
          <a:p>
            <a:pPr marL="0" indent="0" algn="ctr">
              <a:lnSpc>
                <a:spcPts val="6561"/>
              </a:lnSpc>
              <a:buNone/>
            </a:pPr>
            <a:r>
              <a:rPr lang="en-US" sz="5249" b="1" kern="0" spc="-157" dirty="0">
                <a:solidFill>
                  <a:srgbClr val="FFFFFF"/>
                </a:solidFill>
                <a:latin typeface="Overpass" pitchFamily="34" charset="0"/>
                <a:ea typeface="Overpass" pitchFamily="34" charset="-122"/>
                <a:cs typeface="Overpass" pitchFamily="34" charset="-120"/>
              </a:rPr>
              <a:t>Project 1 – Calculator Using Tkinter Project</a:t>
            </a:r>
            <a:endParaRPr lang="en-US" sz="5249" dirty="0"/>
          </a:p>
        </p:txBody>
      </p:sp>
      <p:sp>
        <p:nvSpPr>
          <p:cNvPr id="6" name="Text 2"/>
          <p:cNvSpPr/>
          <p:nvPr/>
        </p:nvSpPr>
        <p:spPr>
          <a:xfrm>
            <a:off x="6319599" y="3065502"/>
            <a:ext cx="7477601" cy="1421606"/>
          </a:xfrm>
          <a:prstGeom prst="rect">
            <a:avLst/>
          </a:prstGeom>
          <a:noFill/>
          <a:ln/>
        </p:spPr>
        <p:txBody>
          <a:bodyPr wrap="square" rtlCol="0" anchor="t"/>
          <a:lstStyle/>
          <a:p>
            <a:pPr marL="0" indent="0">
              <a:lnSpc>
                <a:spcPts val="2799"/>
              </a:lnSpc>
              <a:buNone/>
            </a:pPr>
            <a:r>
              <a:rPr lang="en-US" sz="2000" dirty="0">
                <a:solidFill>
                  <a:srgbClr val="E5E0DF"/>
                </a:solidFill>
                <a:latin typeface="Overpass" pitchFamily="34" charset="0"/>
                <a:ea typeface="Overpass" pitchFamily="34" charset="-122"/>
                <a:cs typeface="Overpass" pitchFamily="34" charset="-120"/>
              </a:rPr>
              <a:t>The calculator project using Tkinter is an exciting opportunity to delve into the world of GUI programming with Python. This project aims to create a user-friendly calculator application with a graphical interface, providing an intuitive experience for performing basic arithmetic operations.</a:t>
            </a:r>
            <a:endParaRPr lang="en-US" sz="2000" dirty="0"/>
          </a:p>
        </p:txBody>
      </p:sp>
      <p:sp>
        <p:nvSpPr>
          <p:cNvPr id="7" name="Text 3"/>
          <p:cNvSpPr/>
          <p:nvPr/>
        </p:nvSpPr>
        <p:spPr>
          <a:xfrm>
            <a:off x="6319599" y="4737021"/>
            <a:ext cx="7477601" cy="1777008"/>
          </a:xfrm>
          <a:prstGeom prst="rect">
            <a:avLst/>
          </a:prstGeom>
          <a:noFill/>
          <a:ln/>
        </p:spPr>
        <p:txBody>
          <a:bodyPr wrap="square" rtlCol="0" anchor="t"/>
          <a:lstStyle/>
          <a:p>
            <a:pPr marL="0" indent="0">
              <a:lnSpc>
                <a:spcPts val="2799"/>
              </a:lnSpc>
              <a:buNone/>
            </a:pPr>
            <a:endParaRPr lang="en-US" sz="2500" dirty="0">
              <a:solidFill>
                <a:schemeClr val="bg1"/>
              </a:solidFill>
            </a:endParaRPr>
          </a:p>
          <a:p>
            <a:pPr marL="0" indent="0">
              <a:lnSpc>
                <a:spcPts val="2799"/>
              </a:lnSpc>
              <a:buNone/>
            </a:pPr>
            <a:r>
              <a:rPr lang="en-US" sz="2500" b="1" dirty="0">
                <a:solidFill>
                  <a:schemeClr val="bg1"/>
                </a:solidFill>
              </a:rPr>
              <a:t>Institute Name -</a:t>
            </a:r>
            <a:r>
              <a:rPr lang="en-US" sz="2500" dirty="0">
                <a:solidFill>
                  <a:schemeClr val="bg1"/>
                </a:solidFill>
              </a:rPr>
              <a:t> Digichrome Academy</a:t>
            </a:r>
          </a:p>
          <a:p>
            <a:pPr marL="0" indent="0">
              <a:lnSpc>
                <a:spcPts val="2799"/>
              </a:lnSpc>
              <a:buNone/>
            </a:pPr>
            <a:endParaRPr lang="en-US" sz="2500" dirty="0">
              <a:solidFill>
                <a:schemeClr val="bg1"/>
              </a:solidFill>
            </a:endParaRPr>
          </a:p>
          <a:p>
            <a:pPr marL="0" indent="0">
              <a:lnSpc>
                <a:spcPts val="2799"/>
              </a:lnSpc>
              <a:buNone/>
            </a:pPr>
            <a:r>
              <a:rPr lang="en-US" sz="2500" b="1" dirty="0">
                <a:solidFill>
                  <a:schemeClr val="bg1"/>
                </a:solidFill>
              </a:rPr>
              <a:t>Internship Under -</a:t>
            </a:r>
            <a:r>
              <a:rPr lang="en-US" sz="2500" dirty="0">
                <a:solidFill>
                  <a:schemeClr val="bg1"/>
                </a:solidFill>
              </a:rPr>
              <a:t> Next Hikes: Digital Solutions</a:t>
            </a:r>
          </a:p>
          <a:p>
            <a:pPr marL="0" indent="0">
              <a:lnSpc>
                <a:spcPts val="2799"/>
              </a:lnSpc>
              <a:buNone/>
            </a:pPr>
            <a:endParaRPr lang="en-US" sz="2500" dirty="0">
              <a:solidFill>
                <a:schemeClr val="bg1"/>
              </a:solidFill>
            </a:endParaRPr>
          </a:p>
          <a:p>
            <a:pPr marL="0" indent="0">
              <a:lnSpc>
                <a:spcPts val="2799"/>
              </a:lnSpc>
              <a:buNone/>
            </a:pPr>
            <a:r>
              <a:rPr lang="en-US" sz="2500" b="1" dirty="0">
                <a:solidFill>
                  <a:schemeClr val="bg1"/>
                </a:solidFill>
              </a:rPr>
              <a:t>Total Slides</a:t>
            </a:r>
            <a:r>
              <a:rPr lang="en-US" sz="2500" dirty="0">
                <a:solidFill>
                  <a:schemeClr val="bg1"/>
                </a:solidFill>
              </a:rPr>
              <a:t> - 10 </a:t>
            </a:r>
          </a:p>
        </p:txBody>
      </p:sp>
      <p:sp>
        <p:nvSpPr>
          <p:cNvPr id="9" name="Text 5"/>
          <p:cNvSpPr/>
          <p:nvPr/>
        </p:nvSpPr>
        <p:spPr>
          <a:xfrm>
            <a:off x="6395442" y="6868478"/>
            <a:ext cx="203716" cy="146328"/>
          </a:xfrm>
          <a:prstGeom prst="rect">
            <a:avLst/>
          </a:prstGeom>
          <a:noFill/>
          <a:ln/>
        </p:spPr>
        <p:txBody>
          <a:bodyPr wrap="none" rtlCol="0" anchor="t"/>
          <a:lstStyle/>
          <a:p>
            <a:pPr marL="0" indent="0" algn="ctr">
              <a:lnSpc>
                <a:spcPts val="1152"/>
              </a:lnSpc>
              <a:buNone/>
            </a:pPr>
            <a:endParaRPr lang="en-US" sz="1152" dirty="0"/>
          </a:p>
        </p:txBody>
      </p:sp>
      <p:sp>
        <p:nvSpPr>
          <p:cNvPr id="10" name="Text 6"/>
          <p:cNvSpPr/>
          <p:nvPr/>
        </p:nvSpPr>
        <p:spPr>
          <a:xfrm>
            <a:off x="8747233" y="7286776"/>
            <a:ext cx="2288381" cy="388858"/>
          </a:xfrm>
          <a:prstGeom prst="rect">
            <a:avLst/>
          </a:prstGeom>
          <a:noFill/>
          <a:ln/>
        </p:spPr>
        <p:txBody>
          <a:bodyPr wrap="none" rtlCol="0" anchor="t"/>
          <a:lstStyle/>
          <a:p>
            <a:pPr marL="0" indent="0" algn="l">
              <a:lnSpc>
                <a:spcPts val="3062"/>
              </a:lnSpc>
              <a:buNone/>
            </a:pPr>
            <a:r>
              <a:rPr lang="en-US" sz="3600" b="1" dirty="0">
                <a:solidFill>
                  <a:srgbClr val="E5E0DF"/>
                </a:solidFill>
                <a:latin typeface="Overpass" pitchFamily="34" charset="0"/>
                <a:ea typeface="Overpass" pitchFamily="34" charset="-122"/>
                <a:cs typeface="Overpass" pitchFamily="34" charset="-120"/>
              </a:rPr>
              <a:t>By: </a:t>
            </a:r>
            <a:r>
              <a:rPr lang="en-US" sz="3600" b="1" u="sng" dirty="0">
                <a:solidFill>
                  <a:srgbClr val="E5E0DF"/>
                </a:solidFill>
                <a:latin typeface="Overpass" pitchFamily="34" charset="0"/>
                <a:ea typeface="Overpass" pitchFamily="34" charset="-122"/>
                <a:cs typeface="Overpass" pitchFamily="34" charset="-120"/>
              </a:rPr>
              <a:t>Aditya Kaushal</a:t>
            </a:r>
            <a:endParaRPr lang="en-US" sz="36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16134" y="844748"/>
            <a:ext cx="6488787" cy="608171"/>
          </a:xfrm>
          <a:prstGeom prst="rect">
            <a:avLst/>
          </a:prstGeom>
          <a:noFill/>
          <a:ln/>
        </p:spPr>
        <p:txBody>
          <a:bodyPr wrap="none" rtlCol="0" anchor="t"/>
          <a:lstStyle/>
          <a:p>
            <a:pPr marL="0" indent="0">
              <a:lnSpc>
                <a:spcPts val="4789"/>
              </a:lnSpc>
              <a:buNone/>
            </a:pPr>
            <a:r>
              <a:rPr lang="en-US" sz="3831" b="1" kern="0" spc="-115" dirty="0">
                <a:solidFill>
                  <a:srgbClr val="FFFFFF"/>
                </a:solidFill>
                <a:latin typeface="Overpass" pitchFamily="34" charset="0"/>
                <a:ea typeface="Overpass" pitchFamily="34" charset="-122"/>
                <a:cs typeface="Overpass" pitchFamily="34" charset="-120"/>
              </a:rPr>
              <a:t>Conclusion and key takeaways</a:t>
            </a:r>
            <a:endParaRPr lang="en-US" sz="3831" dirty="0"/>
          </a:p>
        </p:txBody>
      </p:sp>
      <p:sp>
        <p:nvSpPr>
          <p:cNvPr id="6" name="Text 2"/>
          <p:cNvSpPr/>
          <p:nvPr/>
        </p:nvSpPr>
        <p:spPr>
          <a:xfrm>
            <a:off x="6216134" y="1744742"/>
            <a:ext cx="7684532" cy="934403"/>
          </a:xfrm>
          <a:prstGeom prst="rect">
            <a:avLst/>
          </a:prstGeom>
          <a:noFill/>
          <a:ln/>
        </p:spPr>
        <p:txBody>
          <a:bodyPr wrap="square" rtlCol="0" anchor="t"/>
          <a:lstStyle/>
          <a:p>
            <a:pPr marL="0" indent="0">
              <a:lnSpc>
                <a:spcPts val="2452"/>
              </a:lnSpc>
              <a:buNone/>
            </a:pPr>
            <a:r>
              <a:rPr lang="en-US" sz="1532" dirty="0">
                <a:solidFill>
                  <a:srgbClr val="E5E0DF"/>
                </a:solidFill>
                <a:latin typeface="Overpass" pitchFamily="34" charset="0"/>
                <a:ea typeface="Overpass" pitchFamily="34" charset="-122"/>
                <a:cs typeface="Overpass" pitchFamily="34" charset="-120"/>
              </a:rPr>
              <a:t>As we conclude the journey through the development and implementation of the calculator project using Tkinter, it's essential to reflect on the key takeaways from this experience.</a:t>
            </a:r>
            <a:endParaRPr lang="en-US" sz="1532" dirty="0"/>
          </a:p>
        </p:txBody>
      </p:sp>
      <p:sp>
        <p:nvSpPr>
          <p:cNvPr id="7" name="Text 3"/>
          <p:cNvSpPr/>
          <p:nvPr/>
        </p:nvSpPr>
        <p:spPr>
          <a:xfrm>
            <a:off x="6216134" y="2897981"/>
            <a:ext cx="7684532" cy="1245870"/>
          </a:xfrm>
          <a:prstGeom prst="rect">
            <a:avLst/>
          </a:prstGeom>
          <a:noFill/>
          <a:ln/>
        </p:spPr>
        <p:txBody>
          <a:bodyPr wrap="square" rtlCol="0" anchor="t"/>
          <a:lstStyle/>
          <a:p>
            <a:pPr marL="0" indent="0">
              <a:lnSpc>
                <a:spcPts val="2452"/>
              </a:lnSpc>
              <a:buNone/>
            </a:pPr>
            <a:r>
              <a:rPr lang="en-US" sz="1532" dirty="0">
                <a:solidFill>
                  <a:srgbClr val="E5E0DF"/>
                </a:solidFill>
                <a:latin typeface="Overpass" pitchFamily="34" charset="0"/>
                <a:ea typeface="Overpass" pitchFamily="34" charset="-122"/>
                <a:cs typeface="Overpass" pitchFamily="34" charset="-120"/>
              </a:rPr>
              <a:t>We have successfully navigated through the intricacies of designing an innovative and user-friendly calculator, incorporating cutting-edge technology and interactive user interfaces. The project not only honed our technical skills but also provided a valuable lesson in problem-solving, teamwork, and project management.</a:t>
            </a:r>
            <a:endParaRPr lang="en-US" sz="1532" dirty="0"/>
          </a:p>
        </p:txBody>
      </p:sp>
      <p:sp>
        <p:nvSpPr>
          <p:cNvPr id="8" name="Text 4"/>
          <p:cNvSpPr/>
          <p:nvPr/>
        </p:nvSpPr>
        <p:spPr>
          <a:xfrm>
            <a:off x="6216134" y="4362688"/>
            <a:ext cx="7684532" cy="1557338"/>
          </a:xfrm>
          <a:prstGeom prst="rect">
            <a:avLst/>
          </a:prstGeom>
          <a:noFill/>
          <a:ln/>
        </p:spPr>
        <p:txBody>
          <a:bodyPr wrap="square" rtlCol="0" anchor="t"/>
          <a:lstStyle/>
          <a:p>
            <a:pPr marL="0" indent="0">
              <a:lnSpc>
                <a:spcPts val="2452"/>
              </a:lnSpc>
              <a:buNone/>
            </a:pPr>
            <a:r>
              <a:rPr lang="en-US" sz="1532" dirty="0">
                <a:solidFill>
                  <a:srgbClr val="E5E0DF"/>
                </a:solidFill>
                <a:latin typeface="Overpass" pitchFamily="34" charset="0"/>
                <a:ea typeface="Overpass" pitchFamily="34" charset="-122"/>
                <a:cs typeface="Overpass" pitchFamily="34" charset="-120"/>
              </a:rPr>
              <a:t>The outcomes achieved through this project have exceeded expectations, showcasing the power of leveraging modern frameworks and methodologies to create efficient and reliable software solutions. We have not only built a functional calculator but also gained invaluable insights into the process of handling errors, testing, and refining a software application.</a:t>
            </a:r>
            <a:endParaRPr lang="en-US" sz="1532" dirty="0"/>
          </a:p>
        </p:txBody>
      </p:sp>
      <p:sp>
        <p:nvSpPr>
          <p:cNvPr id="9" name="Text 5"/>
          <p:cNvSpPr/>
          <p:nvPr/>
        </p:nvSpPr>
        <p:spPr>
          <a:xfrm>
            <a:off x="6216134" y="6138863"/>
            <a:ext cx="7684532" cy="1245870"/>
          </a:xfrm>
          <a:prstGeom prst="rect">
            <a:avLst/>
          </a:prstGeom>
          <a:noFill/>
          <a:ln/>
        </p:spPr>
        <p:txBody>
          <a:bodyPr wrap="square" rtlCol="0" anchor="t"/>
          <a:lstStyle/>
          <a:p>
            <a:pPr marL="0" indent="0">
              <a:lnSpc>
                <a:spcPts val="2452"/>
              </a:lnSpc>
              <a:buNone/>
            </a:pPr>
            <a:r>
              <a:rPr lang="en-US" sz="1532" dirty="0">
                <a:solidFill>
                  <a:srgbClr val="E5E0DF"/>
                </a:solidFill>
                <a:latin typeface="Overpass" pitchFamily="34" charset="0"/>
                <a:ea typeface="Overpass" pitchFamily="34" charset="-122"/>
                <a:cs typeface="Overpass" pitchFamily="34" charset="-120"/>
              </a:rPr>
              <a:t>Looking ahead, the knowledge gained from this endeavor will serve as a cornerstone for future projects, reinforcing the importance of embracing creativity, collaboration, and continuous improvement. The journey may be over, but the key takeaways from this project will continue to inspire and drive innovation in our future endeavors.</a:t>
            </a:r>
            <a:endParaRPr lang="en-US" sz="153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95862" y="0"/>
            <a:ext cx="8614611" cy="8235077"/>
          </a:xfrm>
          <a:prstGeom prst="rect">
            <a:avLst/>
          </a:prstGeom>
          <a:solidFill>
            <a:srgbClr val="0C0C0C"/>
          </a:solidFill>
          <a:ln/>
        </p:spPr>
        <p:txBody>
          <a:bodyPr/>
          <a:lstStyle/>
          <a:p>
            <a:endParaRPr lang="en-IN"/>
          </a:p>
        </p:txBody>
      </p:sp>
      <p:sp>
        <p:nvSpPr>
          <p:cNvPr id="4" name="Text 1"/>
          <p:cNvSpPr/>
          <p:nvPr/>
        </p:nvSpPr>
        <p:spPr>
          <a:xfrm>
            <a:off x="3134201" y="514350"/>
            <a:ext cx="8361878" cy="1168718"/>
          </a:xfrm>
          <a:prstGeom prst="rect">
            <a:avLst/>
          </a:prstGeom>
          <a:noFill/>
          <a:ln/>
        </p:spPr>
        <p:txBody>
          <a:bodyPr wrap="square" rtlCol="0" anchor="t"/>
          <a:lstStyle/>
          <a:p>
            <a:pPr marL="0" indent="0">
              <a:lnSpc>
                <a:spcPts val="4602"/>
              </a:lnSpc>
              <a:buNone/>
            </a:pPr>
            <a:r>
              <a:rPr lang="en-US" sz="3682" b="1" kern="0" spc="-110" dirty="0">
                <a:solidFill>
                  <a:srgbClr val="FFFFFF"/>
                </a:solidFill>
                <a:latin typeface="Overpass" pitchFamily="34" charset="0"/>
                <a:ea typeface="Overpass" pitchFamily="34" charset="-122"/>
                <a:cs typeface="Overpass" pitchFamily="34" charset="-120"/>
              </a:rPr>
              <a:t>Project Overview - Purpose &amp; Goals of Project</a:t>
            </a:r>
            <a:endParaRPr lang="en-US" sz="3682" dirty="0"/>
          </a:p>
        </p:txBody>
      </p:sp>
      <p:sp>
        <p:nvSpPr>
          <p:cNvPr id="5" name="Shape 2"/>
          <p:cNvSpPr/>
          <p:nvPr/>
        </p:nvSpPr>
        <p:spPr>
          <a:xfrm>
            <a:off x="3134201" y="2057043"/>
            <a:ext cx="4087535" cy="2887980"/>
          </a:xfrm>
          <a:prstGeom prst="roundRect">
            <a:avLst>
              <a:gd name="adj" fmla="val 2914"/>
            </a:avLst>
          </a:prstGeom>
          <a:solidFill>
            <a:srgbClr val="7E023C"/>
          </a:solidFill>
          <a:ln w="7620">
            <a:solidFill>
              <a:srgbClr val="971B55"/>
            </a:solidFill>
            <a:prstDash val="solid"/>
          </a:ln>
        </p:spPr>
        <p:txBody>
          <a:bodyPr/>
          <a:lstStyle/>
          <a:p>
            <a:endParaRPr lang="en-IN"/>
          </a:p>
        </p:txBody>
      </p:sp>
      <p:sp>
        <p:nvSpPr>
          <p:cNvPr id="6" name="Text 3"/>
          <p:cNvSpPr/>
          <p:nvPr/>
        </p:nvSpPr>
        <p:spPr>
          <a:xfrm>
            <a:off x="3328749" y="2251591"/>
            <a:ext cx="2844641" cy="292298"/>
          </a:xfrm>
          <a:prstGeom prst="rect">
            <a:avLst/>
          </a:prstGeom>
          <a:noFill/>
          <a:ln/>
        </p:spPr>
        <p:txBody>
          <a:bodyPr wrap="none" rtlCol="0" anchor="t"/>
          <a:lstStyle/>
          <a:p>
            <a:pPr marL="0" indent="0">
              <a:lnSpc>
                <a:spcPts val="2301"/>
              </a:lnSpc>
              <a:buNone/>
            </a:pPr>
            <a:r>
              <a:rPr lang="en-US" sz="1841" b="1" kern="0" spc="-55" dirty="0">
                <a:solidFill>
                  <a:srgbClr val="E5E0DF"/>
                </a:solidFill>
                <a:latin typeface="Overpass" pitchFamily="34" charset="0"/>
                <a:ea typeface="Overpass" pitchFamily="34" charset="-122"/>
                <a:cs typeface="Overpass" pitchFamily="34" charset="-120"/>
              </a:rPr>
              <a:t>Enhancing User Experience</a:t>
            </a:r>
            <a:endParaRPr lang="en-US" sz="1841" dirty="0"/>
          </a:p>
        </p:txBody>
      </p:sp>
      <p:sp>
        <p:nvSpPr>
          <p:cNvPr id="7" name="Text 4"/>
          <p:cNvSpPr/>
          <p:nvPr/>
        </p:nvSpPr>
        <p:spPr>
          <a:xfrm>
            <a:off x="3328749" y="2656046"/>
            <a:ext cx="3698438" cy="1795224"/>
          </a:xfrm>
          <a:prstGeom prst="rect">
            <a:avLst/>
          </a:prstGeom>
          <a:noFill/>
          <a:ln/>
        </p:spPr>
        <p:txBody>
          <a:bodyPr wrap="square" rtlCol="0" anchor="t"/>
          <a:lstStyle/>
          <a:p>
            <a:pPr marL="0" indent="0">
              <a:lnSpc>
                <a:spcPts val="2356"/>
              </a:lnSpc>
              <a:buNone/>
            </a:pPr>
            <a:r>
              <a:rPr lang="en-US" sz="1473" dirty="0">
                <a:solidFill>
                  <a:srgbClr val="E5E0DF"/>
                </a:solidFill>
                <a:latin typeface="Overpass" pitchFamily="34" charset="0"/>
                <a:ea typeface="Overpass" pitchFamily="34" charset="-122"/>
                <a:cs typeface="Overpass" pitchFamily="34" charset="-120"/>
              </a:rPr>
              <a:t>The primary purpose of this project is to create a user-friendly and intuitive calculator application using Tkinter. The goal is to design a calculator interface that is visually appealing, easy to navigate, and provides a seamless user experience.</a:t>
            </a:r>
            <a:endParaRPr lang="en-US" sz="1473" dirty="0"/>
          </a:p>
        </p:txBody>
      </p:sp>
      <p:sp>
        <p:nvSpPr>
          <p:cNvPr id="8" name="Shape 5"/>
          <p:cNvSpPr/>
          <p:nvPr/>
        </p:nvSpPr>
        <p:spPr>
          <a:xfrm>
            <a:off x="7408664" y="2057043"/>
            <a:ext cx="4087535" cy="2887980"/>
          </a:xfrm>
          <a:prstGeom prst="roundRect">
            <a:avLst>
              <a:gd name="adj" fmla="val 2914"/>
            </a:avLst>
          </a:prstGeom>
          <a:solidFill>
            <a:srgbClr val="7E023C"/>
          </a:solidFill>
          <a:ln w="7620">
            <a:solidFill>
              <a:srgbClr val="971B55"/>
            </a:solidFill>
            <a:prstDash val="solid"/>
          </a:ln>
        </p:spPr>
        <p:txBody>
          <a:bodyPr/>
          <a:lstStyle/>
          <a:p>
            <a:endParaRPr lang="en-IN"/>
          </a:p>
        </p:txBody>
      </p:sp>
      <p:sp>
        <p:nvSpPr>
          <p:cNvPr id="9" name="Text 6"/>
          <p:cNvSpPr/>
          <p:nvPr/>
        </p:nvSpPr>
        <p:spPr>
          <a:xfrm>
            <a:off x="7603212" y="2251591"/>
            <a:ext cx="2420541" cy="292298"/>
          </a:xfrm>
          <a:prstGeom prst="rect">
            <a:avLst/>
          </a:prstGeom>
          <a:noFill/>
          <a:ln/>
        </p:spPr>
        <p:txBody>
          <a:bodyPr wrap="none" rtlCol="0" anchor="t"/>
          <a:lstStyle/>
          <a:p>
            <a:pPr marL="0" indent="0">
              <a:lnSpc>
                <a:spcPts val="2301"/>
              </a:lnSpc>
              <a:buNone/>
            </a:pPr>
            <a:r>
              <a:rPr lang="en-US" sz="1841" b="1" kern="0" spc="-55" dirty="0">
                <a:solidFill>
                  <a:srgbClr val="E5E0DF"/>
                </a:solidFill>
                <a:latin typeface="Overpass" pitchFamily="34" charset="0"/>
                <a:ea typeface="Overpass" pitchFamily="34" charset="-122"/>
                <a:cs typeface="Overpass" pitchFamily="34" charset="-120"/>
              </a:rPr>
              <a:t>Improving Functionality</a:t>
            </a:r>
            <a:endParaRPr lang="en-US" sz="1841" dirty="0"/>
          </a:p>
        </p:txBody>
      </p:sp>
      <p:sp>
        <p:nvSpPr>
          <p:cNvPr id="10" name="Text 7"/>
          <p:cNvSpPr/>
          <p:nvPr/>
        </p:nvSpPr>
        <p:spPr>
          <a:xfrm>
            <a:off x="7603212" y="2656046"/>
            <a:ext cx="3698438" cy="2094428"/>
          </a:xfrm>
          <a:prstGeom prst="rect">
            <a:avLst/>
          </a:prstGeom>
          <a:noFill/>
          <a:ln/>
        </p:spPr>
        <p:txBody>
          <a:bodyPr wrap="square" rtlCol="0" anchor="t"/>
          <a:lstStyle/>
          <a:p>
            <a:pPr marL="0" indent="0">
              <a:lnSpc>
                <a:spcPts val="2356"/>
              </a:lnSpc>
              <a:buNone/>
            </a:pPr>
            <a:r>
              <a:rPr lang="en-US" sz="1473" dirty="0">
                <a:solidFill>
                  <a:srgbClr val="E5E0DF"/>
                </a:solidFill>
                <a:latin typeface="Overpass" pitchFamily="34" charset="0"/>
                <a:ea typeface="Overpass" pitchFamily="34" charset="-122"/>
                <a:cs typeface="Overpass" pitchFamily="34" charset="-120"/>
              </a:rPr>
              <a:t>Another key goal of the project is to enhance the functionality of the calculator by implementing advanced mathematical operations, error handling, and clear display of results. The aim is to create a robust and efficient tool for performing diverse calculations.</a:t>
            </a:r>
            <a:endParaRPr lang="en-US" sz="1473" dirty="0"/>
          </a:p>
        </p:txBody>
      </p:sp>
      <p:sp>
        <p:nvSpPr>
          <p:cNvPr id="11" name="Shape 8"/>
          <p:cNvSpPr/>
          <p:nvPr/>
        </p:nvSpPr>
        <p:spPr>
          <a:xfrm>
            <a:off x="3134201" y="5131951"/>
            <a:ext cx="4087535" cy="2588776"/>
          </a:xfrm>
          <a:prstGeom prst="roundRect">
            <a:avLst>
              <a:gd name="adj" fmla="val 3251"/>
            </a:avLst>
          </a:prstGeom>
          <a:solidFill>
            <a:srgbClr val="7E023C"/>
          </a:solidFill>
          <a:ln w="7620">
            <a:solidFill>
              <a:srgbClr val="971B55"/>
            </a:solidFill>
            <a:prstDash val="solid"/>
          </a:ln>
        </p:spPr>
        <p:txBody>
          <a:bodyPr/>
          <a:lstStyle/>
          <a:p>
            <a:endParaRPr lang="en-IN"/>
          </a:p>
        </p:txBody>
      </p:sp>
      <p:sp>
        <p:nvSpPr>
          <p:cNvPr id="12" name="Text 9"/>
          <p:cNvSpPr/>
          <p:nvPr/>
        </p:nvSpPr>
        <p:spPr>
          <a:xfrm>
            <a:off x="3328749" y="5326499"/>
            <a:ext cx="3401020" cy="292298"/>
          </a:xfrm>
          <a:prstGeom prst="rect">
            <a:avLst/>
          </a:prstGeom>
          <a:noFill/>
          <a:ln/>
        </p:spPr>
        <p:txBody>
          <a:bodyPr wrap="none" rtlCol="0" anchor="t"/>
          <a:lstStyle/>
          <a:p>
            <a:pPr marL="0" indent="0">
              <a:lnSpc>
                <a:spcPts val="2301"/>
              </a:lnSpc>
              <a:buNone/>
            </a:pPr>
            <a:r>
              <a:rPr lang="en-US" sz="1841" b="1" kern="0" spc="-55" dirty="0">
                <a:solidFill>
                  <a:srgbClr val="E5E0DF"/>
                </a:solidFill>
                <a:latin typeface="Overpass" pitchFamily="34" charset="0"/>
                <a:ea typeface="Overpass" pitchFamily="34" charset="-122"/>
                <a:cs typeface="Overpass" pitchFamily="34" charset="-120"/>
              </a:rPr>
              <a:t>Implementing Responsive Design</a:t>
            </a:r>
            <a:endParaRPr lang="en-US" sz="1841" dirty="0"/>
          </a:p>
        </p:txBody>
      </p:sp>
      <p:sp>
        <p:nvSpPr>
          <p:cNvPr id="13" name="Text 10"/>
          <p:cNvSpPr/>
          <p:nvPr/>
        </p:nvSpPr>
        <p:spPr>
          <a:xfrm>
            <a:off x="3328749" y="5730954"/>
            <a:ext cx="3698438" cy="1795224"/>
          </a:xfrm>
          <a:prstGeom prst="rect">
            <a:avLst/>
          </a:prstGeom>
          <a:noFill/>
          <a:ln/>
        </p:spPr>
        <p:txBody>
          <a:bodyPr wrap="square" rtlCol="0" anchor="t"/>
          <a:lstStyle/>
          <a:p>
            <a:pPr marL="0" indent="0">
              <a:lnSpc>
                <a:spcPts val="2356"/>
              </a:lnSpc>
              <a:buNone/>
            </a:pPr>
            <a:r>
              <a:rPr lang="en-US" sz="1473" dirty="0">
                <a:solidFill>
                  <a:srgbClr val="E5E0DF"/>
                </a:solidFill>
                <a:latin typeface="Overpass" pitchFamily="34" charset="0"/>
                <a:ea typeface="Overpass" pitchFamily="34" charset="-122"/>
                <a:cs typeface="Overpass" pitchFamily="34" charset="-120"/>
              </a:rPr>
              <a:t>The project also aims to implement a responsive design that adapts to different screen sizes and devices. This will ensure that the calculator can be used across various platforms without compromising the user experience.</a:t>
            </a:r>
            <a:endParaRPr lang="en-US" sz="1473" dirty="0"/>
          </a:p>
        </p:txBody>
      </p:sp>
      <p:sp>
        <p:nvSpPr>
          <p:cNvPr id="14" name="Shape 11"/>
          <p:cNvSpPr/>
          <p:nvPr/>
        </p:nvSpPr>
        <p:spPr>
          <a:xfrm>
            <a:off x="7408664" y="5131951"/>
            <a:ext cx="4087535" cy="2588776"/>
          </a:xfrm>
          <a:prstGeom prst="roundRect">
            <a:avLst>
              <a:gd name="adj" fmla="val 3251"/>
            </a:avLst>
          </a:prstGeom>
          <a:solidFill>
            <a:srgbClr val="7E023C"/>
          </a:solidFill>
          <a:ln w="7620">
            <a:solidFill>
              <a:srgbClr val="971B55"/>
            </a:solidFill>
            <a:prstDash val="solid"/>
          </a:ln>
        </p:spPr>
        <p:txBody>
          <a:bodyPr/>
          <a:lstStyle/>
          <a:p>
            <a:endParaRPr lang="en-IN"/>
          </a:p>
        </p:txBody>
      </p:sp>
      <p:sp>
        <p:nvSpPr>
          <p:cNvPr id="15" name="Text 12"/>
          <p:cNvSpPr/>
          <p:nvPr/>
        </p:nvSpPr>
        <p:spPr>
          <a:xfrm>
            <a:off x="7603212" y="5326499"/>
            <a:ext cx="3076099" cy="292298"/>
          </a:xfrm>
          <a:prstGeom prst="rect">
            <a:avLst/>
          </a:prstGeom>
          <a:noFill/>
          <a:ln/>
        </p:spPr>
        <p:txBody>
          <a:bodyPr wrap="none" rtlCol="0" anchor="t"/>
          <a:lstStyle/>
          <a:p>
            <a:pPr marL="0" indent="0">
              <a:lnSpc>
                <a:spcPts val="2301"/>
              </a:lnSpc>
              <a:buNone/>
            </a:pPr>
            <a:r>
              <a:rPr lang="en-US" sz="1841" b="1" kern="0" spc="-55" dirty="0">
                <a:solidFill>
                  <a:srgbClr val="E5E0DF"/>
                </a:solidFill>
                <a:latin typeface="Overpass" pitchFamily="34" charset="0"/>
                <a:ea typeface="Overpass" pitchFamily="34" charset="-122"/>
                <a:cs typeface="Overpass" pitchFamily="34" charset="-120"/>
              </a:rPr>
              <a:t>Integrating Memory Functions</a:t>
            </a:r>
            <a:endParaRPr lang="en-US" sz="1841" dirty="0"/>
          </a:p>
        </p:txBody>
      </p:sp>
      <p:sp>
        <p:nvSpPr>
          <p:cNvPr id="16" name="Text 13"/>
          <p:cNvSpPr/>
          <p:nvPr/>
        </p:nvSpPr>
        <p:spPr>
          <a:xfrm>
            <a:off x="7603212" y="5730954"/>
            <a:ext cx="3698438" cy="1795224"/>
          </a:xfrm>
          <a:prstGeom prst="rect">
            <a:avLst/>
          </a:prstGeom>
          <a:noFill/>
          <a:ln/>
        </p:spPr>
        <p:txBody>
          <a:bodyPr wrap="square" rtlCol="0" anchor="t"/>
          <a:lstStyle/>
          <a:p>
            <a:pPr marL="0" indent="0">
              <a:lnSpc>
                <a:spcPts val="2356"/>
              </a:lnSpc>
              <a:buNone/>
            </a:pPr>
            <a:r>
              <a:rPr lang="en-US" sz="1473" dirty="0">
                <a:solidFill>
                  <a:srgbClr val="E5E0DF"/>
                </a:solidFill>
                <a:latin typeface="Overpass" pitchFamily="34" charset="0"/>
                <a:ea typeface="Overpass" pitchFamily="34" charset="-122"/>
                <a:cs typeface="Overpass" pitchFamily="34" charset="-120"/>
              </a:rPr>
              <a:t>One of the key objectives is to integrate memory functions within the calculator, allowing users to store and recall previous results. This feature will enhance the utility of the calculator for complex and multi-step calculations.</a:t>
            </a:r>
            <a:endParaRPr lang="en-US" sz="147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222500" y="0"/>
            <a:ext cx="9849980" cy="8229600"/>
          </a:xfrm>
          <a:prstGeom prst="rect">
            <a:avLst/>
          </a:prstGeom>
          <a:solidFill>
            <a:srgbClr val="0C0C0C"/>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14630400" cy="2512219"/>
          </a:xfrm>
          <a:prstGeom prst="rect">
            <a:avLst/>
          </a:prstGeom>
        </p:spPr>
      </p:pic>
      <p:sp>
        <p:nvSpPr>
          <p:cNvPr id="5" name="Text 1"/>
          <p:cNvSpPr/>
          <p:nvPr/>
        </p:nvSpPr>
        <p:spPr>
          <a:xfrm>
            <a:off x="2557920" y="369833"/>
            <a:ext cx="8985171" cy="1256109"/>
          </a:xfrm>
          <a:prstGeom prst="rect">
            <a:avLst/>
          </a:prstGeom>
          <a:noFill/>
          <a:ln/>
        </p:spPr>
        <p:txBody>
          <a:bodyPr wrap="square" rtlCol="0" anchor="t"/>
          <a:lstStyle/>
          <a:p>
            <a:pPr marL="0" indent="0">
              <a:lnSpc>
                <a:spcPts val="4945"/>
              </a:lnSpc>
              <a:buNone/>
            </a:pPr>
            <a:r>
              <a:rPr lang="en-US" sz="3956" b="1" kern="0" spc="-119" dirty="0">
                <a:solidFill>
                  <a:srgbClr val="FFFFFF"/>
                </a:solidFill>
                <a:latin typeface="Overpass" pitchFamily="34" charset="0"/>
                <a:ea typeface="Overpass" pitchFamily="34" charset="-122"/>
                <a:cs typeface="Overpass" pitchFamily="34" charset="-120"/>
              </a:rPr>
              <a:t>Problem Statement - Articulation of Problem &amp; Solutions</a:t>
            </a:r>
            <a:endParaRPr lang="en-US" sz="3956" dirty="0"/>
          </a:p>
        </p:txBody>
      </p:sp>
      <p:sp>
        <p:nvSpPr>
          <p:cNvPr id="6" name="Text 2"/>
          <p:cNvSpPr/>
          <p:nvPr/>
        </p:nvSpPr>
        <p:spPr>
          <a:xfrm>
            <a:off x="2983349" y="2882052"/>
            <a:ext cx="8663702" cy="1085136"/>
          </a:xfrm>
          <a:prstGeom prst="rect">
            <a:avLst/>
          </a:prstGeom>
          <a:noFill/>
          <a:ln/>
        </p:spPr>
        <p:txBody>
          <a:bodyPr wrap="square" rtlCol="0" anchor="t"/>
          <a:lstStyle/>
          <a:p>
            <a:pPr marL="342900" indent="-342900" algn="l">
              <a:lnSpc>
                <a:spcPts val="2849"/>
              </a:lnSpc>
              <a:buSzPct val="100000"/>
              <a:buChar char="•"/>
            </a:pPr>
            <a:r>
              <a:rPr lang="en-US" sz="2000" b="1" dirty="0">
                <a:solidFill>
                  <a:schemeClr val="bg1"/>
                </a:solidFill>
                <a:latin typeface="Overpass" pitchFamily="34" charset="0"/>
                <a:ea typeface="Overpass" pitchFamily="34" charset="-122"/>
                <a:cs typeface="Overpass" pitchFamily="34" charset="-120"/>
              </a:rPr>
              <a:t>Complexity of the problem:</a:t>
            </a:r>
            <a:r>
              <a:rPr lang="en-US" sz="2000" dirty="0">
                <a:solidFill>
                  <a:schemeClr val="bg1"/>
                </a:solidFill>
                <a:latin typeface="Overpass" pitchFamily="34" charset="0"/>
                <a:ea typeface="Overpass" pitchFamily="34" charset="-122"/>
                <a:cs typeface="Overpass" pitchFamily="34" charset="-120"/>
              </a:rPr>
              <a:t> The project involves developing a user-friendly calculator application using Tkinter, which presents the challenge of designing a sleek and efficient interface while ensuring accurate mathematical operations.</a:t>
            </a:r>
          </a:p>
          <a:p>
            <a:pPr marL="342900" indent="-342900" algn="l">
              <a:lnSpc>
                <a:spcPts val="2849"/>
              </a:lnSpc>
              <a:buSzPct val="100000"/>
              <a:buChar char="•"/>
            </a:pPr>
            <a:r>
              <a:rPr lang="en-US" sz="2000" b="1" i="0" dirty="0">
                <a:solidFill>
                  <a:schemeClr val="bg1"/>
                </a:solidFill>
                <a:effectLst/>
                <a:latin typeface="Söhne"/>
              </a:rPr>
              <a:t>Poor User Interface Design</a:t>
            </a:r>
            <a:r>
              <a:rPr lang="en-US" sz="2000" b="0" i="0" dirty="0">
                <a:solidFill>
                  <a:schemeClr val="bg1"/>
                </a:solidFill>
                <a:effectLst/>
                <a:latin typeface="Söhne"/>
              </a:rPr>
              <a:t>: Many default calculators have outdated or unintuitive user interfaces, leading to confusion and inefficiency during calculations.</a:t>
            </a:r>
          </a:p>
          <a:p>
            <a:pPr marL="342900" indent="-342900" algn="l">
              <a:lnSpc>
                <a:spcPts val="2849"/>
              </a:lnSpc>
              <a:buSzPct val="100000"/>
              <a:buChar char="•"/>
            </a:pPr>
            <a:r>
              <a:rPr lang="en-US" sz="2000" b="1" i="0" dirty="0">
                <a:solidFill>
                  <a:schemeClr val="bg1"/>
                </a:solidFill>
                <a:effectLst/>
                <a:latin typeface="Söhne"/>
              </a:rPr>
              <a:t>Cross-Platform Incompatibility</a:t>
            </a:r>
            <a:r>
              <a:rPr lang="en-US" sz="2000" b="0" i="0" dirty="0">
                <a:solidFill>
                  <a:schemeClr val="bg1"/>
                </a:solidFill>
                <a:effectLst/>
                <a:latin typeface="Söhne"/>
              </a:rPr>
              <a:t>: Default calculators might not be available or work consistently across different operating systems, causing inconvenience for users who switch between devices.</a:t>
            </a:r>
          </a:p>
          <a:p>
            <a:pPr marL="342900" indent="-342900" algn="l">
              <a:lnSpc>
                <a:spcPts val="2849"/>
              </a:lnSpc>
              <a:buSzPct val="100000"/>
              <a:buChar char="•"/>
            </a:pPr>
            <a:endParaRPr lang="en-US" sz="1583" dirty="0">
              <a:solidFill>
                <a:schemeClr val="bg1"/>
              </a:solidFill>
            </a:endParaRPr>
          </a:p>
        </p:txBody>
      </p:sp>
      <p:sp>
        <p:nvSpPr>
          <p:cNvPr id="7" name="Text 3"/>
          <p:cNvSpPr/>
          <p:nvPr/>
        </p:nvSpPr>
        <p:spPr>
          <a:xfrm>
            <a:off x="2983349" y="6509952"/>
            <a:ext cx="8663702" cy="1085136"/>
          </a:xfrm>
          <a:prstGeom prst="rect">
            <a:avLst/>
          </a:prstGeom>
          <a:noFill/>
          <a:ln/>
        </p:spPr>
        <p:txBody>
          <a:bodyPr wrap="square" rtlCol="0" anchor="t"/>
          <a:lstStyle/>
          <a:p>
            <a:pPr marL="342900" indent="-342900" algn="l">
              <a:lnSpc>
                <a:spcPts val="2849"/>
              </a:lnSpc>
              <a:buSzPct val="100000"/>
              <a:buChar char="•"/>
            </a:pPr>
            <a:r>
              <a:rPr lang="en-US" sz="2000" b="1" dirty="0">
                <a:solidFill>
                  <a:schemeClr val="bg1"/>
                </a:solidFill>
                <a:latin typeface="Overpass" pitchFamily="34" charset="0"/>
                <a:ea typeface="Overpass" pitchFamily="34" charset="-122"/>
                <a:cs typeface="Overpass" pitchFamily="34" charset="-120"/>
              </a:rPr>
              <a:t>Integration of solutions:</a:t>
            </a:r>
            <a:r>
              <a:rPr lang="en-US" sz="2000" dirty="0">
                <a:solidFill>
                  <a:schemeClr val="bg1"/>
                </a:solidFill>
                <a:latin typeface="Overpass" pitchFamily="34" charset="0"/>
                <a:ea typeface="Overpass" pitchFamily="34" charset="-122"/>
                <a:cs typeface="Overpass" pitchFamily="34" charset="-120"/>
              </a:rPr>
              <a:t> The solution requires implementing error handling mechanisms to prevent crashes and incorrect results, as well as incorporating intuitive functionalities to enhance the user experience.</a:t>
            </a:r>
            <a:endParaRPr lang="en-US" sz="2000" dirty="0">
              <a:solidFill>
                <a:schemeClr val="bg1"/>
              </a:solidFill>
            </a:endParaRPr>
          </a:p>
        </p:txBody>
      </p:sp>
      <p:sp>
        <p:nvSpPr>
          <p:cNvPr id="8" name="Text 4"/>
          <p:cNvSpPr/>
          <p:nvPr/>
        </p:nvSpPr>
        <p:spPr>
          <a:xfrm>
            <a:off x="2983349" y="6690808"/>
            <a:ext cx="8663702" cy="723424"/>
          </a:xfrm>
          <a:prstGeom prst="rect">
            <a:avLst/>
          </a:prstGeom>
          <a:noFill/>
          <a:ln/>
        </p:spPr>
        <p:txBody>
          <a:bodyPr wrap="square" rtlCol="0" anchor="t"/>
          <a:lstStyle/>
          <a:p>
            <a:pPr marL="342900" indent="-342900" algn="l">
              <a:lnSpc>
                <a:spcPts val="2849"/>
              </a:lnSpc>
              <a:buSzPct val="100000"/>
              <a:buChar char="•"/>
            </a:pPr>
            <a:endParaRPr lang="en-US"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9666" y="0"/>
            <a:ext cx="14630400" cy="9086969"/>
          </a:xfrm>
          <a:prstGeom prst="rect">
            <a:avLst/>
          </a:prstGeom>
          <a:solidFill>
            <a:srgbClr val="0C0C0C"/>
          </a:solidFill>
          <a:ln/>
        </p:spPr>
        <p:txBody>
          <a:bodyPr/>
          <a:lstStyle/>
          <a:p>
            <a:pPr algn="l"/>
            <a:endParaRPr lang="en-US" sz="1800" b="0" i="0" dirty="0">
              <a:solidFill>
                <a:schemeClr val="bg1"/>
              </a:solidFill>
              <a:effectLst/>
              <a:latin typeface="Söhne"/>
            </a:endParaRPr>
          </a:p>
        </p:txBody>
      </p:sp>
      <p:sp>
        <p:nvSpPr>
          <p:cNvPr id="4" name="Text 1"/>
          <p:cNvSpPr/>
          <p:nvPr/>
        </p:nvSpPr>
        <p:spPr>
          <a:xfrm>
            <a:off x="295346" y="95836"/>
            <a:ext cx="13979453" cy="729664"/>
          </a:xfrm>
          <a:prstGeom prst="rect">
            <a:avLst/>
          </a:prstGeom>
          <a:noFill/>
          <a:ln/>
        </p:spPr>
        <p:txBody>
          <a:bodyPr wrap="square" rtlCol="0" anchor="t"/>
          <a:lstStyle/>
          <a:p>
            <a:pPr marL="0" indent="0" algn="ctr">
              <a:lnSpc>
                <a:spcPts val="3827"/>
              </a:lnSpc>
              <a:buNone/>
            </a:pPr>
            <a:r>
              <a:rPr lang="en-US" sz="4500" b="1" kern="0" spc="-92" dirty="0">
                <a:solidFill>
                  <a:schemeClr val="bg1"/>
                </a:solidFill>
                <a:latin typeface="Overpass" pitchFamily="34" charset="0"/>
                <a:ea typeface="Overpass" pitchFamily="34" charset="-122"/>
                <a:cs typeface="Overpass" pitchFamily="34" charset="-120"/>
              </a:rPr>
              <a:t>Innovative Features &amp; Technology Utilized</a:t>
            </a:r>
            <a:endParaRPr lang="en-US" sz="4500" dirty="0">
              <a:solidFill>
                <a:schemeClr val="bg1"/>
              </a:solidFill>
            </a:endParaRPr>
          </a:p>
        </p:txBody>
      </p:sp>
      <p:sp>
        <p:nvSpPr>
          <p:cNvPr id="6" name="Text 3"/>
          <p:cNvSpPr/>
          <p:nvPr/>
        </p:nvSpPr>
        <p:spPr>
          <a:xfrm>
            <a:off x="3838456" y="4399955"/>
            <a:ext cx="3287078" cy="1741051"/>
          </a:xfrm>
          <a:prstGeom prst="rect">
            <a:avLst/>
          </a:prstGeom>
          <a:noFill/>
          <a:ln/>
        </p:spPr>
        <p:txBody>
          <a:bodyPr wrap="square" rtlCol="0" anchor="t"/>
          <a:lstStyle/>
          <a:p>
            <a:pPr marL="0" indent="0">
              <a:lnSpc>
                <a:spcPts val="1960"/>
              </a:lnSpc>
              <a:buNone/>
            </a:pPr>
            <a:endParaRPr lang="en-US" sz="1225" dirty="0">
              <a:solidFill>
                <a:schemeClr val="bg1"/>
              </a:solidFill>
            </a:endParaRPr>
          </a:p>
        </p:txBody>
      </p:sp>
      <p:sp>
        <p:nvSpPr>
          <p:cNvPr id="7" name="Text 4"/>
          <p:cNvSpPr/>
          <p:nvPr/>
        </p:nvSpPr>
        <p:spPr>
          <a:xfrm>
            <a:off x="295346" y="722558"/>
            <a:ext cx="9782706" cy="1292341"/>
          </a:xfrm>
          <a:prstGeom prst="rect">
            <a:avLst/>
          </a:prstGeom>
          <a:noFill/>
          <a:ln/>
        </p:spPr>
        <p:txBody>
          <a:bodyPr wrap="square" rtlCol="0" anchor="t"/>
          <a:lstStyle/>
          <a:p>
            <a:pPr marL="0" indent="0">
              <a:lnSpc>
                <a:spcPts val="1960"/>
              </a:lnSpc>
              <a:buNone/>
            </a:pPr>
            <a:r>
              <a:rPr lang="en-US" sz="2000" dirty="0">
                <a:solidFill>
                  <a:schemeClr val="bg1"/>
                </a:solidFill>
                <a:latin typeface="Overpass" pitchFamily="34" charset="0"/>
                <a:ea typeface="Overpass" pitchFamily="34" charset="-122"/>
                <a:cs typeface="Overpass" pitchFamily="34" charset="-120"/>
              </a:rPr>
              <a:t>The technology utilized in the project includes the integration of Tkinter for the graphical user interface, ensuring cross-platform compatibility and a user-friendly design. The calculator also leverages advanced mathematical libraries for accurate and efficient calculations, utilizing the latest algorithms to enhance performance and precision.</a:t>
            </a:r>
            <a:endParaRPr lang="en-US" sz="2000" dirty="0">
              <a:solidFill>
                <a:schemeClr val="bg1"/>
              </a:solidFill>
            </a:endParaRPr>
          </a:p>
        </p:txBody>
      </p:sp>
      <p:pic>
        <p:nvPicPr>
          <p:cNvPr id="8" name="Image 1" descr="preencoded.png"/>
          <p:cNvPicPr>
            <a:picLocks noChangeAspect="1"/>
          </p:cNvPicPr>
          <p:nvPr/>
        </p:nvPicPr>
        <p:blipFill>
          <a:blip r:embed="rId4"/>
          <a:stretch>
            <a:fillRect/>
          </a:stretch>
        </p:blipFill>
        <p:spPr>
          <a:xfrm>
            <a:off x="10267719" y="1399699"/>
            <a:ext cx="3287078" cy="3287077"/>
          </a:xfrm>
          <a:prstGeom prst="rect">
            <a:avLst/>
          </a:prstGeom>
        </p:spPr>
      </p:pic>
      <p:sp>
        <p:nvSpPr>
          <p:cNvPr id="10" name="TextBox 9">
            <a:extLst>
              <a:ext uri="{FF2B5EF4-FFF2-40B4-BE49-F238E27FC236}">
                <a16:creationId xmlns:a16="http://schemas.microsoft.com/office/drawing/2014/main" id="{49588D0E-3032-52D6-55BF-F72BCEF9CFCD}"/>
              </a:ext>
            </a:extLst>
          </p:cNvPr>
          <p:cNvSpPr txBox="1"/>
          <p:nvPr/>
        </p:nvSpPr>
        <p:spPr>
          <a:xfrm>
            <a:off x="295347" y="1911957"/>
            <a:ext cx="8523800" cy="6524863"/>
          </a:xfrm>
          <a:prstGeom prst="rect">
            <a:avLst/>
          </a:prstGeom>
          <a:noFill/>
        </p:spPr>
        <p:txBody>
          <a:bodyPr wrap="square" rtlCol="0">
            <a:spAutoFit/>
          </a:bodyPr>
          <a:lstStyle/>
          <a:p>
            <a:pPr algn="l">
              <a:buFont typeface="+mj-lt"/>
              <a:buAutoNum type="arabicPeriod"/>
            </a:pPr>
            <a:r>
              <a:rPr lang="en-US" sz="2000" b="1" i="0" dirty="0">
                <a:solidFill>
                  <a:schemeClr val="bg1"/>
                </a:solidFill>
                <a:effectLst/>
                <a:latin typeface="Söhne"/>
              </a:rPr>
              <a:t>User Interface (UI) Design</a:t>
            </a:r>
            <a:r>
              <a:rPr lang="en-US" sz="2000" b="0" i="0" dirty="0">
                <a:solidFill>
                  <a:schemeClr val="bg1"/>
                </a:solidFill>
                <a:effectLst/>
                <a:latin typeface="Söhne"/>
              </a:rPr>
              <a:t>: Developing a user-friendly interface that is intuitive and easy to navigate.</a:t>
            </a:r>
          </a:p>
          <a:p>
            <a:pPr algn="l">
              <a:buFont typeface="+mj-lt"/>
              <a:buAutoNum type="arabicPeriod"/>
            </a:pPr>
            <a:endParaRPr lang="en-US" sz="2000" b="0" i="0" dirty="0">
              <a:solidFill>
                <a:schemeClr val="bg1"/>
              </a:solidFill>
              <a:effectLst/>
              <a:latin typeface="Söhne"/>
            </a:endParaRPr>
          </a:p>
          <a:p>
            <a:pPr algn="l">
              <a:buFont typeface="+mj-lt"/>
              <a:buAutoNum type="arabicPeriod"/>
            </a:pPr>
            <a:r>
              <a:rPr lang="en-US" sz="2000" b="1" i="0" dirty="0">
                <a:solidFill>
                  <a:schemeClr val="bg1"/>
                </a:solidFill>
                <a:effectLst/>
                <a:latin typeface="Söhne"/>
              </a:rPr>
              <a:t>Basic Arithmetic Operations</a:t>
            </a:r>
            <a:r>
              <a:rPr lang="en-US" sz="2000" b="0" i="0" dirty="0">
                <a:solidFill>
                  <a:schemeClr val="bg1"/>
                </a:solidFill>
                <a:effectLst/>
                <a:latin typeface="Söhne"/>
              </a:rPr>
              <a:t>: Implementing functions for addition, subtraction, multiplication, and division.</a:t>
            </a:r>
          </a:p>
          <a:p>
            <a:pPr algn="l">
              <a:buFont typeface="+mj-lt"/>
              <a:buAutoNum type="arabicPeriod"/>
            </a:pPr>
            <a:endParaRPr lang="en-US" sz="2000" b="0" i="0" dirty="0">
              <a:solidFill>
                <a:schemeClr val="bg1"/>
              </a:solidFill>
              <a:effectLst/>
              <a:latin typeface="Söhne"/>
            </a:endParaRPr>
          </a:p>
          <a:p>
            <a:pPr algn="l">
              <a:buFont typeface="+mj-lt"/>
              <a:buAutoNum type="arabicPeriod"/>
            </a:pPr>
            <a:r>
              <a:rPr lang="en-US" sz="2000" b="1" i="0" dirty="0">
                <a:solidFill>
                  <a:schemeClr val="bg1"/>
                </a:solidFill>
                <a:effectLst/>
                <a:latin typeface="Söhne"/>
              </a:rPr>
              <a:t>Memory Functions</a:t>
            </a:r>
            <a:r>
              <a:rPr lang="en-US" sz="2000" b="0" i="0" dirty="0">
                <a:solidFill>
                  <a:schemeClr val="bg1"/>
                </a:solidFill>
                <a:effectLst/>
                <a:latin typeface="Söhne"/>
              </a:rPr>
              <a:t>: Including memory storage and recall features for storing numbers temporarily.</a:t>
            </a:r>
          </a:p>
          <a:p>
            <a:pPr algn="l">
              <a:buFont typeface="+mj-lt"/>
              <a:buAutoNum type="arabicPeriod"/>
            </a:pPr>
            <a:endParaRPr lang="en-US" sz="2000" b="0" i="0" dirty="0">
              <a:solidFill>
                <a:schemeClr val="bg1"/>
              </a:solidFill>
              <a:effectLst/>
              <a:latin typeface="Söhne"/>
            </a:endParaRPr>
          </a:p>
          <a:p>
            <a:pPr algn="l">
              <a:buFont typeface="+mj-lt"/>
              <a:buAutoNum type="arabicPeriod"/>
            </a:pPr>
            <a:r>
              <a:rPr lang="en-US" sz="2000" b="1" i="0" dirty="0">
                <a:solidFill>
                  <a:schemeClr val="bg1"/>
                </a:solidFill>
                <a:effectLst/>
                <a:latin typeface="Söhne"/>
              </a:rPr>
              <a:t>Error Handling</a:t>
            </a:r>
            <a:r>
              <a:rPr lang="en-US" sz="2000" b="0" i="0" dirty="0">
                <a:solidFill>
                  <a:schemeClr val="bg1"/>
                </a:solidFill>
                <a:effectLst/>
                <a:latin typeface="Söhne"/>
              </a:rPr>
              <a:t>: Handling errors such as division by zero or invalid input to ensure the calculator operates smoothly.</a:t>
            </a:r>
          </a:p>
          <a:p>
            <a:pPr algn="l"/>
            <a:endParaRPr lang="en-US" sz="2000" dirty="0">
              <a:solidFill>
                <a:schemeClr val="bg1"/>
              </a:solidFill>
              <a:latin typeface="Söhne"/>
            </a:endParaRPr>
          </a:p>
          <a:p>
            <a:pPr algn="l"/>
            <a:r>
              <a:rPr lang="en-US" sz="2000" b="1" i="0" dirty="0">
                <a:solidFill>
                  <a:schemeClr val="bg1"/>
                </a:solidFill>
                <a:effectLst/>
                <a:latin typeface="Söhne"/>
              </a:rPr>
              <a:t>5.Keyboard and Mouse Input</a:t>
            </a:r>
            <a:r>
              <a:rPr lang="en-US" sz="2000" b="0" i="0" dirty="0">
                <a:solidFill>
                  <a:schemeClr val="bg1"/>
                </a:solidFill>
                <a:effectLst/>
                <a:latin typeface="Söhne"/>
              </a:rPr>
              <a:t>: Supporting input from both keyboard and mouse for enhanced user experience.</a:t>
            </a:r>
          </a:p>
          <a:p>
            <a:pPr algn="l"/>
            <a:endParaRPr lang="en-US" sz="2000" dirty="0">
              <a:solidFill>
                <a:schemeClr val="bg1"/>
              </a:solidFill>
              <a:latin typeface="Söhne"/>
            </a:endParaRPr>
          </a:p>
          <a:p>
            <a:pPr algn="l"/>
            <a:r>
              <a:rPr lang="en-US" sz="2000" b="1" i="0" dirty="0">
                <a:solidFill>
                  <a:schemeClr val="bg1"/>
                </a:solidFill>
                <a:effectLst/>
                <a:latin typeface="Söhne"/>
              </a:rPr>
              <a:t>6.Accessibility</a:t>
            </a:r>
            <a:r>
              <a:rPr lang="en-US" sz="2000" b="0" i="0" dirty="0">
                <a:solidFill>
                  <a:schemeClr val="bg1"/>
                </a:solidFill>
                <a:effectLst/>
                <a:latin typeface="Söhne"/>
              </a:rPr>
              <a:t>: Implementing features to make the calculator accessible to users with disabilities, such as screen readers or keyboard shortcuts.</a:t>
            </a:r>
          </a:p>
          <a:p>
            <a:pPr algn="l"/>
            <a:endParaRPr lang="en-US" sz="2000" b="1" dirty="0">
              <a:solidFill>
                <a:schemeClr val="bg1"/>
              </a:solidFill>
              <a:latin typeface="Söhne"/>
            </a:endParaRPr>
          </a:p>
          <a:p>
            <a:pPr algn="l"/>
            <a:r>
              <a:rPr lang="en-US" sz="2000" b="1" i="0" dirty="0">
                <a:solidFill>
                  <a:schemeClr val="bg1"/>
                </a:solidFill>
                <a:effectLst/>
                <a:latin typeface="Söhne"/>
              </a:rPr>
              <a:t>7.Cross-Platform Compatibility</a:t>
            </a:r>
            <a:r>
              <a:rPr lang="en-US" sz="2000" b="0" i="0" dirty="0">
                <a:solidFill>
                  <a:schemeClr val="bg1"/>
                </a:solidFill>
                <a:effectLst/>
                <a:latin typeface="Söhne"/>
              </a:rPr>
              <a:t>: Designing the calculator to work seamlessly across different operating systems like Windows, macOS, and Linux</a:t>
            </a:r>
          </a:p>
          <a:p>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37995"/>
            <a:ext cx="14630400" cy="8229600"/>
          </a:xfrm>
          <a:prstGeom prst="rect">
            <a:avLst/>
          </a:prstGeom>
          <a:solidFill>
            <a:srgbClr val="0C0C0C"/>
          </a:solidFill>
          <a:ln/>
        </p:spPr>
        <p:txBody>
          <a:bodyPr/>
          <a:lstStyle/>
          <a:p>
            <a:endParaRPr lang="en-IN"/>
          </a:p>
        </p:txBody>
      </p:sp>
      <p:sp>
        <p:nvSpPr>
          <p:cNvPr id="4" name="Text 1"/>
          <p:cNvSpPr/>
          <p:nvPr/>
        </p:nvSpPr>
        <p:spPr>
          <a:xfrm>
            <a:off x="275573" y="0"/>
            <a:ext cx="14204515" cy="1388745"/>
          </a:xfrm>
          <a:prstGeom prst="rect">
            <a:avLst/>
          </a:prstGeom>
          <a:noFill/>
          <a:ln/>
        </p:spPr>
        <p:txBody>
          <a:bodyPr wrap="square" rtlCol="0" anchor="t"/>
          <a:lstStyle/>
          <a:p>
            <a:pPr marL="0" indent="0" algn="ctr">
              <a:lnSpc>
                <a:spcPts val="5468"/>
              </a:lnSpc>
              <a:buNone/>
            </a:pPr>
            <a:r>
              <a:rPr lang="en-US" sz="3800" b="1" kern="0" spc="-131" dirty="0">
                <a:solidFill>
                  <a:srgbClr val="FFFFFF"/>
                </a:solidFill>
                <a:latin typeface="Overpass" pitchFamily="34" charset="0"/>
                <a:ea typeface="Overpass" pitchFamily="34" charset="-122"/>
                <a:cs typeface="Overpass" pitchFamily="34" charset="-120"/>
              </a:rPr>
              <a:t>Methodology – Methods Used in Coding Solution</a:t>
            </a:r>
            <a:endParaRPr lang="en-US" sz="3800" dirty="0"/>
          </a:p>
        </p:txBody>
      </p:sp>
      <p:sp>
        <p:nvSpPr>
          <p:cNvPr id="5" name="Text 2"/>
          <p:cNvSpPr/>
          <p:nvPr/>
        </p:nvSpPr>
        <p:spPr>
          <a:xfrm>
            <a:off x="2348389" y="2925247"/>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7593687" y="2925247"/>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31731" y="1032575"/>
            <a:ext cx="14292197" cy="6164449"/>
          </a:xfrm>
          <a:prstGeom prst="rect">
            <a:avLst/>
          </a:prstGeom>
          <a:noFill/>
          <a:ln/>
        </p:spPr>
        <p:txBody>
          <a:bodyPr wrap="square" rtlCol="0" anchor="t"/>
          <a:lstStyle/>
          <a:p>
            <a:pPr marL="0" indent="0">
              <a:lnSpc>
                <a:spcPts val="2799"/>
              </a:lnSpc>
              <a:buNone/>
            </a:pPr>
            <a:r>
              <a:rPr lang="en-US" sz="2200" i="1" dirty="0">
                <a:solidFill>
                  <a:srgbClr val="E5E0DF"/>
                </a:solidFill>
                <a:latin typeface="Overpass" pitchFamily="34" charset="0"/>
                <a:ea typeface="Overpass" pitchFamily="34" charset="-122"/>
                <a:cs typeface="Overpass" pitchFamily="34" charset="-120"/>
              </a:rPr>
              <a:t>Here's a breakdown of the methods used in the code!</a:t>
            </a:r>
          </a:p>
          <a:p>
            <a:pPr marL="0" indent="0">
              <a:lnSpc>
                <a:spcPts val="2799"/>
              </a:lnSpc>
              <a:buNone/>
            </a:pPr>
            <a:endParaRPr lang="en-US" sz="2200" dirty="0">
              <a:solidFill>
                <a:srgbClr val="E5E0DF"/>
              </a:solidFill>
              <a:latin typeface="Overpass" pitchFamily="34" charset="0"/>
              <a:ea typeface="Overpass" pitchFamily="34" charset="-122"/>
              <a:cs typeface="Overpass" pitchFamily="34" charset="-120"/>
            </a:endParaRPr>
          </a:p>
          <a:p>
            <a:pPr marL="0" indent="0">
              <a:lnSpc>
                <a:spcPts val="2799"/>
              </a:lnSpc>
              <a:buNone/>
            </a:pPr>
            <a:r>
              <a:rPr lang="en-US" sz="2200" dirty="0">
                <a:solidFill>
                  <a:srgbClr val="E5E0DF"/>
                </a:solidFill>
                <a:latin typeface="Overpass" pitchFamily="34" charset="0"/>
                <a:ea typeface="Overpass" pitchFamily="34" charset="-122"/>
                <a:cs typeface="Overpass" pitchFamily="34" charset="-120"/>
              </a:rPr>
              <a:t>1. calculate(): This method is responsible for evaluating the mathematical expression stored in the global variable equation using Python's eval() function. If an error occurs during evaluation, it sets the result to 'error'. Finally, it updates the text of the </a:t>
            </a:r>
            <a:r>
              <a:rPr lang="en-US" sz="2200" dirty="0" err="1">
                <a:solidFill>
                  <a:srgbClr val="E5E0DF"/>
                </a:solidFill>
                <a:latin typeface="Overpass" pitchFamily="34" charset="0"/>
                <a:ea typeface="Overpass" pitchFamily="34" charset="-122"/>
                <a:cs typeface="Overpass" pitchFamily="34" charset="-120"/>
              </a:rPr>
              <a:t>label_result</a:t>
            </a:r>
            <a:r>
              <a:rPr lang="en-US" sz="2200" dirty="0">
                <a:solidFill>
                  <a:srgbClr val="E5E0DF"/>
                </a:solidFill>
                <a:latin typeface="Overpass" pitchFamily="34" charset="0"/>
                <a:ea typeface="Overpass" pitchFamily="34" charset="-122"/>
                <a:cs typeface="Overpass" pitchFamily="34" charset="-120"/>
              </a:rPr>
              <a:t> with the calculated result.</a:t>
            </a:r>
          </a:p>
          <a:p>
            <a:pPr marL="0" indent="0">
              <a:lnSpc>
                <a:spcPts val="2799"/>
              </a:lnSpc>
              <a:buNone/>
            </a:pPr>
            <a:endParaRPr lang="en-US" sz="2200" dirty="0">
              <a:solidFill>
                <a:srgbClr val="E5E0DF"/>
              </a:solidFill>
              <a:latin typeface="Overpass" pitchFamily="34" charset="0"/>
              <a:ea typeface="Overpass" pitchFamily="34" charset="-122"/>
              <a:cs typeface="Overpass" pitchFamily="34" charset="-120"/>
            </a:endParaRPr>
          </a:p>
          <a:p>
            <a:pPr marL="0" indent="0">
              <a:lnSpc>
                <a:spcPts val="2799"/>
              </a:lnSpc>
              <a:buNone/>
            </a:pPr>
            <a:r>
              <a:rPr lang="en-US" sz="2200" dirty="0">
                <a:solidFill>
                  <a:srgbClr val="E5E0DF"/>
                </a:solidFill>
                <a:latin typeface="Overpass" pitchFamily="34" charset="0"/>
                <a:ea typeface="Overpass" pitchFamily="34" charset="-122"/>
                <a:cs typeface="Overpass" pitchFamily="34" charset="-120"/>
              </a:rPr>
              <a:t>2. show(value): This method takes a parameter value and appends it to the equation string. It updates the text of the </a:t>
            </a:r>
            <a:r>
              <a:rPr lang="en-US" sz="2200" dirty="0" err="1">
                <a:solidFill>
                  <a:srgbClr val="E5E0DF"/>
                </a:solidFill>
                <a:latin typeface="Overpass" pitchFamily="34" charset="0"/>
                <a:ea typeface="Overpass" pitchFamily="34" charset="-122"/>
                <a:cs typeface="Overpass" pitchFamily="34" charset="-120"/>
              </a:rPr>
              <a:t>label_result</a:t>
            </a:r>
            <a:r>
              <a:rPr lang="en-US" sz="2200" dirty="0">
                <a:solidFill>
                  <a:srgbClr val="E5E0DF"/>
                </a:solidFill>
                <a:latin typeface="Overpass" pitchFamily="34" charset="0"/>
                <a:ea typeface="Overpass" pitchFamily="34" charset="-122"/>
                <a:cs typeface="Overpass" pitchFamily="34" charset="-120"/>
              </a:rPr>
              <a:t> with the updated equation.</a:t>
            </a:r>
          </a:p>
          <a:p>
            <a:pPr marL="0" indent="0">
              <a:lnSpc>
                <a:spcPts val="2799"/>
              </a:lnSpc>
              <a:buNone/>
            </a:pPr>
            <a:endParaRPr lang="en-US" sz="2200" dirty="0">
              <a:solidFill>
                <a:srgbClr val="E5E0DF"/>
              </a:solidFill>
              <a:latin typeface="Overpass" pitchFamily="34" charset="0"/>
              <a:ea typeface="Overpass" pitchFamily="34" charset="-122"/>
              <a:cs typeface="Overpass" pitchFamily="34" charset="-120"/>
            </a:endParaRPr>
          </a:p>
          <a:p>
            <a:pPr marL="0" indent="0">
              <a:lnSpc>
                <a:spcPts val="2799"/>
              </a:lnSpc>
              <a:buNone/>
            </a:pPr>
            <a:r>
              <a:rPr lang="en-US" sz="2200" dirty="0">
                <a:solidFill>
                  <a:srgbClr val="E5E0DF"/>
                </a:solidFill>
                <a:latin typeface="Overpass" pitchFamily="34" charset="0"/>
                <a:ea typeface="Overpass" pitchFamily="34" charset="-122"/>
                <a:cs typeface="Overpass" pitchFamily="34" charset="-120"/>
              </a:rPr>
              <a:t>3. clear(): This method clears the equation string by setting it to an empty string. It also updates the text of the </a:t>
            </a:r>
            <a:r>
              <a:rPr lang="en-US" sz="2200" dirty="0" err="1">
                <a:solidFill>
                  <a:srgbClr val="E5E0DF"/>
                </a:solidFill>
                <a:latin typeface="Overpass" pitchFamily="34" charset="0"/>
                <a:ea typeface="Overpass" pitchFamily="34" charset="-122"/>
                <a:cs typeface="Overpass" pitchFamily="34" charset="-120"/>
              </a:rPr>
              <a:t>label_result</a:t>
            </a:r>
            <a:r>
              <a:rPr lang="en-US" sz="2200" dirty="0">
                <a:solidFill>
                  <a:srgbClr val="E5E0DF"/>
                </a:solidFill>
                <a:latin typeface="Overpass" pitchFamily="34" charset="0"/>
                <a:ea typeface="Overpass" pitchFamily="34" charset="-122"/>
                <a:cs typeface="Overpass" pitchFamily="34" charset="-120"/>
              </a:rPr>
              <a:t> to reflect the cleared equation.</a:t>
            </a:r>
          </a:p>
          <a:p>
            <a:pPr marL="0" indent="0">
              <a:lnSpc>
                <a:spcPts val="2799"/>
              </a:lnSpc>
              <a:buNone/>
            </a:pPr>
            <a:endParaRPr lang="en-US" sz="2200" dirty="0">
              <a:solidFill>
                <a:srgbClr val="E5E0DF"/>
              </a:solidFill>
              <a:latin typeface="Overpass" pitchFamily="34" charset="0"/>
              <a:ea typeface="Overpass" pitchFamily="34" charset="-122"/>
              <a:cs typeface="Overpass" pitchFamily="34" charset="-120"/>
            </a:endParaRPr>
          </a:p>
          <a:p>
            <a:pPr marL="342900" indent="-342900">
              <a:lnSpc>
                <a:spcPts val="2799"/>
              </a:lnSpc>
              <a:buFont typeface="Wingdings" panose="05000000000000000000" pitchFamily="2" charset="2"/>
              <a:buChar char="§"/>
            </a:pPr>
            <a:r>
              <a:rPr lang="en-US" sz="2200" dirty="0">
                <a:solidFill>
                  <a:srgbClr val="E5E0DF"/>
                </a:solidFill>
                <a:latin typeface="Overpass" pitchFamily="34" charset="0"/>
                <a:ea typeface="Overpass" pitchFamily="34" charset="-122"/>
                <a:cs typeface="Overpass" pitchFamily="34" charset="-120"/>
              </a:rPr>
              <a:t>These methods are bound to various buttons in the calculator interface using the command parameter of the Button widget. For example:</a:t>
            </a:r>
          </a:p>
          <a:p>
            <a:pPr lvl="1">
              <a:lnSpc>
                <a:spcPts val="2799"/>
              </a:lnSpc>
            </a:pPr>
            <a:r>
              <a:rPr lang="en-US" sz="2200" dirty="0">
                <a:solidFill>
                  <a:srgbClr val="E5E0DF"/>
                </a:solidFill>
                <a:latin typeface="Overpass" pitchFamily="34" charset="0"/>
                <a:ea typeface="Overpass" pitchFamily="34" charset="-122"/>
                <a:cs typeface="Overpass" pitchFamily="34" charset="-120"/>
              </a:rPr>
              <a:t>command=lambda: clear(): This binds the clear() method to the button labeled 'C'.</a:t>
            </a:r>
          </a:p>
          <a:p>
            <a:pPr lvl="1">
              <a:lnSpc>
                <a:spcPts val="2799"/>
              </a:lnSpc>
            </a:pPr>
            <a:r>
              <a:rPr lang="en-US" sz="2200" dirty="0">
                <a:solidFill>
                  <a:srgbClr val="E5E0DF"/>
                </a:solidFill>
                <a:latin typeface="Overpass" pitchFamily="34" charset="0"/>
                <a:ea typeface="Overpass" pitchFamily="34" charset="-122"/>
                <a:cs typeface="Overpass" pitchFamily="34" charset="-120"/>
              </a:rPr>
              <a:t>command=lambda: show('/'): This binds the show() method with the value '/' to the button labeled '/’.</a:t>
            </a:r>
          </a:p>
          <a:p>
            <a:pPr marL="0" indent="0">
              <a:lnSpc>
                <a:spcPts val="2799"/>
              </a:lnSpc>
              <a:buNone/>
            </a:pPr>
            <a:endParaRPr lang="en-US" sz="2200" dirty="0">
              <a:solidFill>
                <a:srgbClr val="E5E0DF"/>
              </a:solidFill>
              <a:latin typeface="Overpass" pitchFamily="34" charset="0"/>
              <a:ea typeface="Overpass" pitchFamily="34" charset="-122"/>
              <a:cs typeface="Overpass" pitchFamily="34" charset="-120"/>
            </a:endParaRPr>
          </a:p>
          <a:p>
            <a:pPr marL="342900" indent="-342900">
              <a:lnSpc>
                <a:spcPts val="2799"/>
              </a:lnSpc>
              <a:buFont typeface="Wingdings" panose="05000000000000000000" pitchFamily="2" charset="2"/>
              <a:buChar char="v"/>
            </a:pPr>
            <a:r>
              <a:rPr lang="en-US" sz="2200" dirty="0">
                <a:solidFill>
                  <a:srgbClr val="E5E0DF"/>
                </a:solidFill>
                <a:latin typeface="Overpass" pitchFamily="34" charset="0"/>
                <a:ea typeface="Overpass" pitchFamily="34" charset="-122"/>
                <a:cs typeface="Overpass" pitchFamily="34" charset="-120"/>
              </a:rPr>
              <a:t>These methods collectively handle user interactions with the calculator interface and perform the necessary actions based on those interactions.</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65754" y="28073"/>
            <a:ext cx="11498892" cy="8040317"/>
          </a:xfrm>
          <a:prstGeom prst="rect">
            <a:avLst/>
          </a:prstGeom>
          <a:solidFill>
            <a:srgbClr val="0C0C0C"/>
          </a:solidFill>
          <a:ln/>
        </p:spPr>
        <p:txBody>
          <a:bodyPr/>
          <a:lstStyle/>
          <a:p>
            <a:endParaRPr lang="en-IN" sz="2500" dirty="0"/>
          </a:p>
        </p:txBody>
      </p:sp>
      <p:sp>
        <p:nvSpPr>
          <p:cNvPr id="4" name="Text 1"/>
          <p:cNvSpPr/>
          <p:nvPr/>
        </p:nvSpPr>
        <p:spPr>
          <a:xfrm>
            <a:off x="1565754" y="161210"/>
            <a:ext cx="13703473" cy="1269921"/>
          </a:xfrm>
          <a:prstGeom prst="rect">
            <a:avLst/>
          </a:prstGeom>
          <a:noFill/>
          <a:ln/>
        </p:spPr>
        <p:txBody>
          <a:bodyPr wrap="square" rtlCol="0" anchor="t"/>
          <a:lstStyle/>
          <a:p>
            <a:pPr marL="0" indent="0">
              <a:lnSpc>
                <a:spcPts val="5000"/>
              </a:lnSpc>
              <a:buNone/>
            </a:pPr>
            <a:r>
              <a:rPr lang="en-US" sz="4500" b="1" kern="0" spc="-120" dirty="0">
                <a:solidFill>
                  <a:srgbClr val="FFFFFF"/>
                </a:solidFill>
                <a:latin typeface="Overpass" pitchFamily="34" charset="0"/>
                <a:ea typeface="Overpass" pitchFamily="34" charset="-122"/>
                <a:cs typeface="Overpass" pitchFamily="34" charset="-120"/>
              </a:rPr>
              <a:t>Overview of Framework &amp; Key Features of Project</a:t>
            </a:r>
            <a:endParaRPr lang="en-US" sz="4500" dirty="0"/>
          </a:p>
        </p:txBody>
      </p:sp>
      <p:sp>
        <p:nvSpPr>
          <p:cNvPr id="5" name="Shape 2"/>
          <p:cNvSpPr/>
          <p:nvPr/>
        </p:nvSpPr>
        <p:spPr>
          <a:xfrm>
            <a:off x="2061616" y="1829910"/>
            <a:ext cx="355521" cy="355521"/>
          </a:xfrm>
          <a:prstGeom prst="roundRect">
            <a:avLst>
              <a:gd name="adj" fmla="val 25720"/>
            </a:avLst>
          </a:prstGeom>
          <a:solidFill>
            <a:srgbClr val="7E023C"/>
          </a:solidFill>
          <a:ln w="7620">
            <a:solidFill>
              <a:srgbClr val="971B55"/>
            </a:solidFill>
            <a:prstDash val="solid"/>
          </a:ln>
        </p:spPr>
        <p:txBody>
          <a:bodyPr/>
          <a:lstStyle/>
          <a:p>
            <a:endParaRPr lang="en-IN" sz="2000"/>
          </a:p>
        </p:txBody>
      </p:sp>
      <p:sp>
        <p:nvSpPr>
          <p:cNvPr id="6" name="Text 3"/>
          <p:cNvSpPr/>
          <p:nvPr/>
        </p:nvSpPr>
        <p:spPr>
          <a:xfrm>
            <a:off x="2542706" y="1870471"/>
            <a:ext cx="2539841" cy="317421"/>
          </a:xfrm>
          <a:prstGeom prst="rect">
            <a:avLst/>
          </a:prstGeom>
          <a:noFill/>
          <a:ln/>
        </p:spPr>
        <p:txBody>
          <a:bodyPr wrap="none" rtlCol="0" anchor="t"/>
          <a:lstStyle/>
          <a:p>
            <a:pPr marL="0" indent="0">
              <a:lnSpc>
                <a:spcPts val="2500"/>
              </a:lnSpc>
              <a:buNone/>
            </a:pPr>
            <a:r>
              <a:rPr lang="en-US" sz="2500" b="1" kern="0" spc="-60" dirty="0">
                <a:solidFill>
                  <a:srgbClr val="E5E0DF"/>
                </a:solidFill>
                <a:latin typeface="Overpass" pitchFamily="34" charset="0"/>
                <a:ea typeface="Overpass" pitchFamily="34" charset="-122"/>
                <a:cs typeface="Overpass" pitchFamily="34" charset="-120"/>
              </a:rPr>
              <a:t>Tkinter Framework</a:t>
            </a:r>
            <a:endParaRPr lang="en-US" sz="2500" dirty="0"/>
          </a:p>
        </p:txBody>
      </p:sp>
      <p:sp>
        <p:nvSpPr>
          <p:cNvPr id="7" name="Text 4"/>
          <p:cNvSpPr/>
          <p:nvPr/>
        </p:nvSpPr>
        <p:spPr>
          <a:xfrm>
            <a:off x="2542706" y="2332353"/>
            <a:ext cx="3881795" cy="1625798"/>
          </a:xfrm>
          <a:prstGeom prst="rect">
            <a:avLst/>
          </a:prstGeom>
          <a:noFill/>
          <a:ln/>
        </p:spPr>
        <p:txBody>
          <a:bodyPr wrap="square" rtlCol="0" anchor="t"/>
          <a:lstStyle/>
          <a:p>
            <a:pPr marL="0" indent="0">
              <a:lnSpc>
                <a:spcPts val="2560"/>
              </a:lnSpc>
              <a:buNone/>
            </a:pPr>
            <a:r>
              <a:rPr lang="en-US" sz="2000" dirty="0">
                <a:solidFill>
                  <a:srgbClr val="E5E0DF"/>
                </a:solidFill>
                <a:latin typeface="Overpass" pitchFamily="34" charset="0"/>
                <a:ea typeface="Overpass" pitchFamily="34" charset="-122"/>
                <a:cs typeface="Overpass" pitchFamily="34" charset="-120"/>
              </a:rPr>
              <a:t>The project is built using the Tkinter framework, which provides a simple way to build graphical user interfaces in Python. Tkinter is widely used and is the standard GUI toolkit for Python.</a:t>
            </a:r>
            <a:endParaRPr lang="en-US" sz="2000" dirty="0"/>
          </a:p>
        </p:txBody>
      </p:sp>
      <p:sp>
        <p:nvSpPr>
          <p:cNvPr id="8" name="Shape 5"/>
          <p:cNvSpPr/>
          <p:nvPr/>
        </p:nvSpPr>
        <p:spPr>
          <a:xfrm>
            <a:off x="7277821" y="1870471"/>
            <a:ext cx="355521" cy="355521"/>
          </a:xfrm>
          <a:prstGeom prst="roundRect">
            <a:avLst>
              <a:gd name="adj" fmla="val 25720"/>
            </a:avLst>
          </a:prstGeom>
          <a:solidFill>
            <a:srgbClr val="7E023C"/>
          </a:solidFill>
          <a:ln w="7620">
            <a:solidFill>
              <a:srgbClr val="971B55"/>
            </a:solidFill>
            <a:prstDash val="solid"/>
          </a:ln>
        </p:spPr>
        <p:txBody>
          <a:bodyPr/>
          <a:lstStyle/>
          <a:p>
            <a:endParaRPr lang="en-IN" sz="2000"/>
          </a:p>
        </p:txBody>
      </p:sp>
      <p:sp>
        <p:nvSpPr>
          <p:cNvPr id="9" name="Text 6"/>
          <p:cNvSpPr/>
          <p:nvPr/>
        </p:nvSpPr>
        <p:spPr>
          <a:xfrm>
            <a:off x="7802463" y="1870471"/>
            <a:ext cx="2885718" cy="317421"/>
          </a:xfrm>
          <a:prstGeom prst="rect">
            <a:avLst/>
          </a:prstGeom>
          <a:noFill/>
          <a:ln/>
        </p:spPr>
        <p:txBody>
          <a:bodyPr wrap="none" rtlCol="0" anchor="t"/>
          <a:lstStyle/>
          <a:p>
            <a:pPr marL="0" indent="0">
              <a:lnSpc>
                <a:spcPts val="2500"/>
              </a:lnSpc>
              <a:buNone/>
            </a:pPr>
            <a:r>
              <a:rPr lang="en-US" sz="2500" b="1" kern="0" spc="-60" dirty="0">
                <a:solidFill>
                  <a:srgbClr val="E5E0DF"/>
                </a:solidFill>
                <a:latin typeface="Overpass" pitchFamily="34" charset="0"/>
                <a:ea typeface="Overpass" pitchFamily="34" charset="-122"/>
                <a:cs typeface="Overpass" pitchFamily="34" charset="-120"/>
              </a:rPr>
              <a:t>Basic Calculator Interface</a:t>
            </a:r>
            <a:endParaRPr lang="en-US" sz="2500" dirty="0"/>
          </a:p>
        </p:txBody>
      </p:sp>
      <p:sp>
        <p:nvSpPr>
          <p:cNvPr id="10" name="Text 7"/>
          <p:cNvSpPr/>
          <p:nvPr/>
        </p:nvSpPr>
        <p:spPr>
          <a:xfrm>
            <a:off x="7773216" y="2210652"/>
            <a:ext cx="3881795" cy="1950958"/>
          </a:xfrm>
          <a:prstGeom prst="rect">
            <a:avLst/>
          </a:prstGeom>
          <a:noFill/>
          <a:ln/>
        </p:spPr>
        <p:txBody>
          <a:bodyPr wrap="square" rtlCol="0" anchor="t"/>
          <a:lstStyle/>
          <a:p>
            <a:pPr marL="0" indent="0">
              <a:lnSpc>
                <a:spcPts val="2560"/>
              </a:lnSpc>
              <a:buNone/>
            </a:pPr>
            <a:r>
              <a:rPr lang="en-US" sz="2000" dirty="0">
                <a:solidFill>
                  <a:srgbClr val="E5E0DF"/>
                </a:solidFill>
                <a:latin typeface="Overpass" pitchFamily="34" charset="0"/>
                <a:ea typeface="Overpass" pitchFamily="34" charset="-122"/>
                <a:cs typeface="Overpass" pitchFamily="34" charset="-120"/>
              </a:rPr>
              <a:t>The project features a user-friendly interface for basic arithmetic operations such as addition, subtraction, multiplication, and division. It provides a seamless experience for users to perform calculations with ease.</a:t>
            </a:r>
            <a:endParaRPr lang="en-US" sz="2000" dirty="0"/>
          </a:p>
        </p:txBody>
      </p:sp>
      <p:sp>
        <p:nvSpPr>
          <p:cNvPr id="11" name="Shape 8"/>
          <p:cNvSpPr/>
          <p:nvPr/>
        </p:nvSpPr>
        <p:spPr>
          <a:xfrm>
            <a:off x="2061615" y="4940893"/>
            <a:ext cx="355521" cy="355521"/>
          </a:xfrm>
          <a:prstGeom prst="roundRect">
            <a:avLst>
              <a:gd name="adj" fmla="val 25720"/>
            </a:avLst>
          </a:prstGeom>
          <a:solidFill>
            <a:srgbClr val="7E023C"/>
          </a:solidFill>
          <a:ln w="7620">
            <a:solidFill>
              <a:srgbClr val="971B55"/>
            </a:solidFill>
            <a:prstDash val="solid"/>
          </a:ln>
        </p:spPr>
        <p:txBody>
          <a:bodyPr/>
          <a:lstStyle/>
          <a:p>
            <a:endParaRPr lang="en-IN" sz="2000"/>
          </a:p>
        </p:txBody>
      </p:sp>
      <p:sp>
        <p:nvSpPr>
          <p:cNvPr id="12" name="Text 9"/>
          <p:cNvSpPr/>
          <p:nvPr/>
        </p:nvSpPr>
        <p:spPr>
          <a:xfrm>
            <a:off x="2542705" y="4978993"/>
            <a:ext cx="2539841" cy="317421"/>
          </a:xfrm>
          <a:prstGeom prst="rect">
            <a:avLst/>
          </a:prstGeom>
          <a:noFill/>
          <a:ln/>
        </p:spPr>
        <p:txBody>
          <a:bodyPr wrap="none" rtlCol="0" anchor="t"/>
          <a:lstStyle/>
          <a:p>
            <a:pPr marL="0" indent="0">
              <a:lnSpc>
                <a:spcPts val="2500"/>
              </a:lnSpc>
              <a:buNone/>
            </a:pPr>
            <a:r>
              <a:rPr lang="en-US" sz="2500" b="1" kern="0" spc="-60" dirty="0">
                <a:solidFill>
                  <a:srgbClr val="E5E0DF"/>
                </a:solidFill>
                <a:latin typeface="Overpass" pitchFamily="34" charset="0"/>
                <a:ea typeface="Overpass" pitchFamily="34" charset="-122"/>
                <a:cs typeface="Overpass" pitchFamily="34" charset="-120"/>
              </a:rPr>
              <a:t>Memory Functionality</a:t>
            </a:r>
            <a:endParaRPr lang="en-US" sz="2500" dirty="0"/>
          </a:p>
        </p:txBody>
      </p:sp>
      <p:sp>
        <p:nvSpPr>
          <p:cNvPr id="13" name="Text 10"/>
          <p:cNvSpPr/>
          <p:nvPr/>
        </p:nvSpPr>
        <p:spPr>
          <a:xfrm>
            <a:off x="2542705" y="5455660"/>
            <a:ext cx="3881795" cy="1950958"/>
          </a:xfrm>
          <a:prstGeom prst="rect">
            <a:avLst/>
          </a:prstGeom>
          <a:noFill/>
          <a:ln/>
        </p:spPr>
        <p:txBody>
          <a:bodyPr wrap="square" rtlCol="0" anchor="t"/>
          <a:lstStyle/>
          <a:p>
            <a:pPr marL="0" indent="0">
              <a:lnSpc>
                <a:spcPts val="2560"/>
              </a:lnSpc>
              <a:buNone/>
            </a:pPr>
            <a:r>
              <a:rPr lang="en-US" sz="2000" dirty="0">
                <a:solidFill>
                  <a:srgbClr val="E5E0DF"/>
                </a:solidFill>
                <a:latin typeface="Overpass" pitchFamily="34" charset="0"/>
                <a:ea typeface="Overpass" pitchFamily="34" charset="-122"/>
                <a:cs typeface="Overpass" pitchFamily="34" charset="-120"/>
              </a:rPr>
              <a:t>The calculator includes memory functionality, allowing users to store and recall previous results for future calculations. This feature enhances the utility of the calculator for more complex operations.</a:t>
            </a:r>
            <a:endParaRPr lang="en-US" sz="2000" dirty="0"/>
          </a:p>
        </p:txBody>
      </p:sp>
      <p:sp>
        <p:nvSpPr>
          <p:cNvPr id="14" name="Shape 11"/>
          <p:cNvSpPr/>
          <p:nvPr/>
        </p:nvSpPr>
        <p:spPr>
          <a:xfrm>
            <a:off x="7277821" y="4959942"/>
            <a:ext cx="355521" cy="355521"/>
          </a:xfrm>
          <a:prstGeom prst="roundRect">
            <a:avLst>
              <a:gd name="adj" fmla="val 25720"/>
            </a:avLst>
          </a:prstGeom>
          <a:solidFill>
            <a:srgbClr val="7E023C"/>
          </a:solidFill>
          <a:ln w="7620">
            <a:solidFill>
              <a:srgbClr val="971B55"/>
            </a:solidFill>
            <a:prstDash val="solid"/>
          </a:ln>
        </p:spPr>
        <p:txBody>
          <a:bodyPr/>
          <a:lstStyle/>
          <a:p>
            <a:endParaRPr lang="en-IN" sz="2000"/>
          </a:p>
        </p:txBody>
      </p:sp>
      <p:sp>
        <p:nvSpPr>
          <p:cNvPr id="15" name="Text 12"/>
          <p:cNvSpPr/>
          <p:nvPr/>
        </p:nvSpPr>
        <p:spPr>
          <a:xfrm>
            <a:off x="7802463" y="4940893"/>
            <a:ext cx="2539841" cy="317421"/>
          </a:xfrm>
          <a:prstGeom prst="rect">
            <a:avLst/>
          </a:prstGeom>
          <a:noFill/>
          <a:ln/>
        </p:spPr>
        <p:txBody>
          <a:bodyPr wrap="none" rtlCol="0" anchor="t"/>
          <a:lstStyle/>
          <a:p>
            <a:pPr marL="0" indent="0">
              <a:lnSpc>
                <a:spcPts val="2500"/>
              </a:lnSpc>
              <a:buNone/>
            </a:pPr>
            <a:r>
              <a:rPr lang="en-US" sz="2500" b="1" kern="0" spc="-60" dirty="0">
                <a:solidFill>
                  <a:srgbClr val="E5E0DF"/>
                </a:solidFill>
                <a:latin typeface="Overpass" pitchFamily="34" charset="0"/>
                <a:ea typeface="Overpass" pitchFamily="34" charset="-122"/>
                <a:cs typeface="Overpass" pitchFamily="34" charset="-120"/>
              </a:rPr>
              <a:t>Error Handling</a:t>
            </a:r>
            <a:endParaRPr lang="en-US" sz="2500" dirty="0"/>
          </a:p>
        </p:txBody>
      </p:sp>
      <p:sp>
        <p:nvSpPr>
          <p:cNvPr id="16" name="Text 13"/>
          <p:cNvSpPr/>
          <p:nvPr/>
        </p:nvSpPr>
        <p:spPr>
          <a:xfrm>
            <a:off x="7773216" y="5353172"/>
            <a:ext cx="3881795" cy="1950958"/>
          </a:xfrm>
          <a:prstGeom prst="rect">
            <a:avLst/>
          </a:prstGeom>
          <a:noFill/>
          <a:ln/>
        </p:spPr>
        <p:txBody>
          <a:bodyPr wrap="square" rtlCol="0" anchor="t"/>
          <a:lstStyle/>
          <a:p>
            <a:pPr marL="0" indent="0">
              <a:lnSpc>
                <a:spcPts val="2560"/>
              </a:lnSpc>
              <a:buNone/>
            </a:pPr>
            <a:r>
              <a:rPr lang="en-US" sz="2000" dirty="0">
                <a:solidFill>
                  <a:srgbClr val="E5E0DF"/>
                </a:solidFill>
                <a:latin typeface="Overpass" pitchFamily="34" charset="0"/>
                <a:ea typeface="Overpass" pitchFamily="34" charset="-122"/>
                <a:cs typeface="Overpass" pitchFamily="34" charset="-120"/>
              </a:rPr>
              <a:t>The project implements robust error handling mechanisms to provide a smooth user experience. It gracefully handles invalid inputs, division by zero, and other potential errors to ensure accurate and reliable calculations.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14500" y="0"/>
            <a:ext cx="10896600" cy="8229600"/>
          </a:xfrm>
          <a:prstGeom prst="rect">
            <a:avLst/>
          </a:prstGeom>
          <a:solidFill>
            <a:srgbClr val="0C0C0C"/>
          </a:solidFill>
          <a:ln/>
        </p:spPr>
        <p:txBody>
          <a:bodyPr/>
          <a:lstStyle/>
          <a:p>
            <a:endParaRPr lang="en-IN"/>
          </a:p>
        </p:txBody>
      </p:sp>
      <p:sp>
        <p:nvSpPr>
          <p:cNvPr id="4" name="Text 1"/>
          <p:cNvSpPr/>
          <p:nvPr/>
        </p:nvSpPr>
        <p:spPr>
          <a:xfrm>
            <a:off x="2348389" y="1203127"/>
            <a:ext cx="9933503"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Outcomes Achieved through Project &amp; Performance Metrics</a:t>
            </a:r>
            <a:endParaRPr lang="en-US" sz="4374" dirty="0"/>
          </a:p>
        </p:txBody>
      </p:sp>
      <p:pic>
        <p:nvPicPr>
          <p:cNvPr id="5" name="Image 1" descr="preencoded.png"/>
          <p:cNvPicPr>
            <a:picLocks noChangeAspect="1"/>
          </p:cNvPicPr>
          <p:nvPr/>
        </p:nvPicPr>
        <p:blipFill>
          <a:blip r:embed="rId4"/>
          <a:stretch>
            <a:fillRect/>
          </a:stretch>
        </p:blipFill>
        <p:spPr>
          <a:xfrm>
            <a:off x="2348389" y="3036213"/>
            <a:ext cx="444341" cy="444341"/>
          </a:xfrm>
          <a:prstGeom prst="rect">
            <a:avLst/>
          </a:prstGeom>
        </p:spPr>
      </p:pic>
      <p:sp>
        <p:nvSpPr>
          <p:cNvPr id="6" name="Text 2"/>
          <p:cNvSpPr/>
          <p:nvPr/>
        </p:nvSpPr>
        <p:spPr>
          <a:xfrm>
            <a:off x="2348389" y="3702725"/>
            <a:ext cx="2777490"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Project Success</a:t>
            </a:r>
            <a:endParaRPr lang="en-US" sz="2187" dirty="0"/>
          </a:p>
        </p:txBody>
      </p:sp>
      <p:sp>
        <p:nvSpPr>
          <p:cNvPr id="7" name="Text 3"/>
          <p:cNvSpPr/>
          <p:nvPr/>
        </p:nvSpPr>
        <p:spPr>
          <a:xfrm>
            <a:off x="2348389" y="4183142"/>
            <a:ext cx="3088958" cy="2843213"/>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Through meticulous planning and implementation, the project has achieved significant success, meeting and exceeding its initial objectives. The team's dedication and hard work have led to remarkable outcomes.</a:t>
            </a:r>
            <a:endParaRPr lang="en-US" sz="1750" dirty="0"/>
          </a:p>
        </p:txBody>
      </p:sp>
      <p:pic>
        <p:nvPicPr>
          <p:cNvPr id="8" name="Image 2" descr="preencoded.png"/>
          <p:cNvPicPr>
            <a:picLocks noChangeAspect="1"/>
          </p:cNvPicPr>
          <p:nvPr/>
        </p:nvPicPr>
        <p:blipFill>
          <a:blip r:embed="rId5"/>
          <a:stretch>
            <a:fillRect/>
          </a:stretch>
        </p:blipFill>
        <p:spPr>
          <a:xfrm>
            <a:off x="5770602" y="3036213"/>
            <a:ext cx="444341" cy="444341"/>
          </a:xfrm>
          <a:prstGeom prst="rect">
            <a:avLst/>
          </a:prstGeom>
        </p:spPr>
      </p:pic>
      <p:sp>
        <p:nvSpPr>
          <p:cNvPr id="9" name="Text 4"/>
          <p:cNvSpPr/>
          <p:nvPr/>
        </p:nvSpPr>
        <p:spPr>
          <a:xfrm>
            <a:off x="5770602" y="3702725"/>
            <a:ext cx="2777490"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Performance Metrics</a:t>
            </a:r>
            <a:endParaRPr lang="en-US" sz="2187" dirty="0"/>
          </a:p>
        </p:txBody>
      </p:sp>
      <p:sp>
        <p:nvSpPr>
          <p:cNvPr id="10" name="Text 5"/>
          <p:cNvSpPr/>
          <p:nvPr/>
        </p:nvSpPr>
        <p:spPr>
          <a:xfrm>
            <a:off x="5770602" y="4183142"/>
            <a:ext cx="3088958" cy="2843213"/>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performance metrics of the project demonstrate outstanding growth and efficiency. The measured data reflects the effectiveness and impact of the project in solving the identified problem and delivering value to users.</a:t>
            </a:r>
            <a:endParaRPr lang="en-US" sz="1750" dirty="0"/>
          </a:p>
        </p:txBody>
      </p:sp>
      <p:pic>
        <p:nvPicPr>
          <p:cNvPr id="11" name="Image 3" descr="preencoded.png"/>
          <p:cNvPicPr>
            <a:picLocks noChangeAspect="1"/>
          </p:cNvPicPr>
          <p:nvPr/>
        </p:nvPicPr>
        <p:blipFill>
          <a:blip r:embed="rId6"/>
          <a:stretch>
            <a:fillRect/>
          </a:stretch>
        </p:blipFill>
        <p:spPr>
          <a:xfrm>
            <a:off x="9192816" y="3036213"/>
            <a:ext cx="444341" cy="444341"/>
          </a:xfrm>
          <a:prstGeom prst="rect">
            <a:avLst/>
          </a:prstGeom>
        </p:spPr>
      </p:pic>
      <p:sp>
        <p:nvSpPr>
          <p:cNvPr id="12" name="Text 6"/>
          <p:cNvSpPr/>
          <p:nvPr/>
        </p:nvSpPr>
        <p:spPr>
          <a:xfrm>
            <a:off x="9192816" y="3702725"/>
            <a:ext cx="2777490"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Overpass" pitchFamily="34" charset="0"/>
                <a:ea typeface="Overpass" pitchFamily="34" charset="-122"/>
                <a:cs typeface="Overpass" pitchFamily="34" charset="-120"/>
              </a:rPr>
              <a:t>Innovative Solutions</a:t>
            </a:r>
            <a:endParaRPr lang="en-US" sz="2187" dirty="0"/>
          </a:p>
        </p:txBody>
      </p:sp>
      <p:sp>
        <p:nvSpPr>
          <p:cNvPr id="13" name="Text 7"/>
          <p:cNvSpPr/>
          <p:nvPr/>
        </p:nvSpPr>
        <p:spPr>
          <a:xfrm>
            <a:off x="9192816" y="4183142"/>
            <a:ext cx="3089077"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The project has introduced innovative solutions that have revolutionized the traditional approach to the problem. These innovations have resulted in improved outcomes and user satisfaction.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25500" y="-1432620"/>
            <a:ext cx="12661900" cy="9601319"/>
          </a:xfrm>
          <a:prstGeom prst="rect">
            <a:avLst/>
          </a:prstGeom>
          <a:solidFill>
            <a:srgbClr val="0C0C0C"/>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916938" y="2169320"/>
            <a:ext cx="12387046" cy="688538"/>
          </a:xfrm>
          <a:prstGeom prst="rect">
            <a:avLst/>
          </a:prstGeom>
          <a:noFill/>
          <a:ln/>
        </p:spPr>
        <p:txBody>
          <a:bodyPr wrap="none" rtlCol="0" anchor="t"/>
          <a:lstStyle/>
          <a:p>
            <a:pPr marL="0" indent="0" algn="ctr">
              <a:lnSpc>
                <a:spcPts val="3827"/>
              </a:lnSpc>
              <a:buNone/>
            </a:pPr>
            <a:r>
              <a:rPr lang="en-US" sz="4000" b="1" kern="0" spc="-92" dirty="0">
                <a:solidFill>
                  <a:srgbClr val="FFFFFF"/>
                </a:solidFill>
                <a:latin typeface="Overpass" pitchFamily="34" charset="0"/>
                <a:ea typeface="Overpass" pitchFamily="34" charset="-122"/>
                <a:cs typeface="Overpass" pitchFamily="34" charset="-120"/>
              </a:rPr>
              <a:t>Handling Errors &amp; Exceptions</a:t>
            </a:r>
            <a:endParaRPr lang="en-US" sz="4000" dirty="0"/>
          </a:p>
        </p:txBody>
      </p:sp>
      <p:sp>
        <p:nvSpPr>
          <p:cNvPr id="6" name="Shape 2"/>
          <p:cNvSpPr/>
          <p:nvPr/>
        </p:nvSpPr>
        <p:spPr>
          <a:xfrm>
            <a:off x="7299722" y="3091101"/>
            <a:ext cx="45719" cy="3688437"/>
          </a:xfrm>
          <a:prstGeom prst="roundRect">
            <a:avLst>
              <a:gd name="adj" fmla="val 225238"/>
            </a:avLst>
          </a:prstGeom>
          <a:solidFill>
            <a:srgbClr val="971B55"/>
          </a:solidFill>
          <a:ln/>
        </p:spPr>
        <p:txBody>
          <a:bodyPr/>
          <a:lstStyle/>
          <a:p>
            <a:endParaRPr lang="en-IN"/>
          </a:p>
        </p:txBody>
      </p:sp>
      <p:sp>
        <p:nvSpPr>
          <p:cNvPr id="7" name="Shape 3"/>
          <p:cNvSpPr/>
          <p:nvPr/>
        </p:nvSpPr>
        <p:spPr>
          <a:xfrm>
            <a:off x="6595884" y="3527405"/>
            <a:ext cx="544354" cy="31075"/>
          </a:xfrm>
          <a:prstGeom prst="roundRect">
            <a:avLst>
              <a:gd name="adj" fmla="val 225238"/>
            </a:avLst>
          </a:prstGeom>
          <a:solidFill>
            <a:srgbClr val="971B55"/>
          </a:solidFill>
          <a:ln/>
        </p:spPr>
        <p:txBody>
          <a:bodyPr/>
          <a:lstStyle/>
          <a:p>
            <a:endParaRPr lang="en-IN"/>
          </a:p>
        </p:txBody>
      </p:sp>
      <p:sp>
        <p:nvSpPr>
          <p:cNvPr id="8" name="Shape 4"/>
          <p:cNvSpPr/>
          <p:nvPr/>
        </p:nvSpPr>
        <p:spPr>
          <a:xfrm>
            <a:off x="7140238" y="3368040"/>
            <a:ext cx="349925" cy="349925"/>
          </a:xfrm>
          <a:prstGeom prst="roundRect">
            <a:avLst>
              <a:gd name="adj" fmla="val 20002"/>
            </a:avLst>
          </a:prstGeom>
          <a:solidFill>
            <a:srgbClr val="7E023C"/>
          </a:solidFill>
          <a:ln w="7620">
            <a:solidFill>
              <a:srgbClr val="971B55"/>
            </a:solidFill>
            <a:prstDash val="solid"/>
          </a:ln>
        </p:spPr>
        <p:txBody>
          <a:bodyPr/>
          <a:lstStyle/>
          <a:p>
            <a:endParaRPr lang="en-IN"/>
          </a:p>
        </p:txBody>
      </p:sp>
      <p:sp>
        <p:nvSpPr>
          <p:cNvPr id="9" name="Text 5"/>
          <p:cNvSpPr/>
          <p:nvPr/>
        </p:nvSpPr>
        <p:spPr>
          <a:xfrm>
            <a:off x="7268468" y="3397091"/>
            <a:ext cx="93345" cy="291703"/>
          </a:xfrm>
          <a:prstGeom prst="rect">
            <a:avLst/>
          </a:prstGeom>
          <a:noFill/>
          <a:ln/>
        </p:spPr>
        <p:txBody>
          <a:bodyPr wrap="none" rtlCol="0" anchor="t"/>
          <a:lstStyle/>
          <a:p>
            <a:pPr marL="0" indent="0" algn="ctr">
              <a:lnSpc>
                <a:spcPts val="2296"/>
              </a:lnSpc>
              <a:buNone/>
            </a:pPr>
            <a:r>
              <a:rPr lang="en-US" sz="1837" b="1" dirty="0">
                <a:solidFill>
                  <a:srgbClr val="E5E0DF"/>
                </a:solidFill>
                <a:latin typeface="Overpass" pitchFamily="34" charset="0"/>
                <a:ea typeface="Overpass" pitchFamily="34" charset="-122"/>
                <a:cs typeface="Overpass" pitchFamily="34" charset="-120"/>
              </a:rPr>
              <a:t>1</a:t>
            </a:r>
            <a:endParaRPr lang="en-US" sz="1837" dirty="0"/>
          </a:p>
        </p:txBody>
      </p:sp>
      <p:sp>
        <p:nvSpPr>
          <p:cNvPr id="10" name="Text 6"/>
          <p:cNvSpPr/>
          <p:nvPr/>
        </p:nvSpPr>
        <p:spPr>
          <a:xfrm>
            <a:off x="4515564" y="3402092"/>
            <a:ext cx="1944172" cy="243007"/>
          </a:xfrm>
          <a:prstGeom prst="rect">
            <a:avLst/>
          </a:prstGeom>
          <a:noFill/>
          <a:ln/>
        </p:spPr>
        <p:txBody>
          <a:bodyPr wrap="none" rtlCol="0" anchor="t"/>
          <a:lstStyle/>
          <a:p>
            <a:pPr marL="0" indent="0" algn="r">
              <a:lnSpc>
                <a:spcPts val="1914"/>
              </a:lnSpc>
              <a:buNone/>
            </a:pPr>
            <a:r>
              <a:rPr lang="en-US" sz="2000" b="1" kern="0" spc="-46" dirty="0">
                <a:solidFill>
                  <a:srgbClr val="E5E0DF"/>
                </a:solidFill>
                <a:latin typeface="Overpass" pitchFamily="34" charset="0"/>
                <a:ea typeface="Overpass" pitchFamily="34" charset="-122"/>
                <a:cs typeface="Overpass" pitchFamily="34" charset="-120"/>
              </a:rPr>
              <a:t>Identifying Errors</a:t>
            </a:r>
            <a:endParaRPr lang="en-US" sz="2000" dirty="0"/>
          </a:p>
        </p:txBody>
      </p:sp>
      <p:sp>
        <p:nvSpPr>
          <p:cNvPr id="11" name="Text 7"/>
          <p:cNvSpPr/>
          <p:nvPr/>
        </p:nvSpPr>
        <p:spPr>
          <a:xfrm>
            <a:off x="1469529" y="3738324"/>
            <a:ext cx="4990208" cy="2238494"/>
          </a:xfrm>
          <a:prstGeom prst="rect">
            <a:avLst/>
          </a:prstGeom>
          <a:noFill/>
          <a:ln/>
        </p:spPr>
        <p:txBody>
          <a:bodyPr wrap="square" rtlCol="0" anchor="t"/>
          <a:lstStyle/>
          <a:p>
            <a:pPr marL="0" indent="0" algn="r">
              <a:lnSpc>
                <a:spcPts val="1960"/>
              </a:lnSpc>
              <a:buNone/>
            </a:pPr>
            <a:r>
              <a:rPr lang="en-US" sz="2000" dirty="0">
                <a:solidFill>
                  <a:srgbClr val="E5E0DF"/>
                </a:solidFill>
                <a:latin typeface="Overpass" pitchFamily="34" charset="0"/>
                <a:ea typeface="Overpass" pitchFamily="34" charset="-122"/>
                <a:cs typeface="Overpass" pitchFamily="34" charset="-120"/>
              </a:rPr>
              <a:t>When handling errors and exceptions in the calculator project, the first step is to identify the types of errors that may occur. This involves recognizing common errors such as division by zero, invalid input, or syntax errors. Understanding the nature of potential errors is crucial for effective error handling.</a:t>
            </a:r>
            <a:endParaRPr lang="en-US" sz="2000" dirty="0"/>
          </a:p>
        </p:txBody>
      </p:sp>
      <p:sp>
        <p:nvSpPr>
          <p:cNvPr id="12" name="Shape 8"/>
          <p:cNvSpPr/>
          <p:nvPr/>
        </p:nvSpPr>
        <p:spPr>
          <a:xfrm>
            <a:off x="7490162" y="4305002"/>
            <a:ext cx="544354" cy="31075"/>
          </a:xfrm>
          <a:prstGeom prst="roundRect">
            <a:avLst>
              <a:gd name="adj" fmla="val 225238"/>
            </a:avLst>
          </a:prstGeom>
          <a:solidFill>
            <a:srgbClr val="971B55"/>
          </a:solidFill>
          <a:ln/>
        </p:spPr>
        <p:txBody>
          <a:bodyPr/>
          <a:lstStyle/>
          <a:p>
            <a:endParaRPr lang="en-IN"/>
          </a:p>
        </p:txBody>
      </p:sp>
      <p:sp>
        <p:nvSpPr>
          <p:cNvPr id="13" name="Shape 9"/>
          <p:cNvSpPr/>
          <p:nvPr/>
        </p:nvSpPr>
        <p:spPr>
          <a:xfrm>
            <a:off x="7140238" y="4145637"/>
            <a:ext cx="349925" cy="349925"/>
          </a:xfrm>
          <a:prstGeom prst="roundRect">
            <a:avLst>
              <a:gd name="adj" fmla="val 20002"/>
            </a:avLst>
          </a:prstGeom>
          <a:solidFill>
            <a:srgbClr val="7E023C"/>
          </a:solidFill>
          <a:ln w="7620">
            <a:solidFill>
              <a:srgbClr val="971B55"/>
            </a:solidFill>
            <a:prstDash val="solid"/>
          </a:ln>
        </p:spPr>
        <p:txBody>
          <a:bodyPr/>
          <a:lstStyle/>
          <a:p>
            <a:endParaRPr lang="en-IN"/>
          </a:p>
        </p:txBody>
      </p:sp>
      <p:sp>
        <p:nvSpPr>
          <p:cNvPr id="14" name="Text 10"/>
          <p:cNvSpPr/>
          <p:nvPr/>
        </p:nvSpPr>
        <p:spPr>
          <a:xfrm>
            <a:off x="7243822" y="4174688"/>
            <a:ext cx="142637" cy="291703"/>
          </a:xfrm>
          <a:prstGeom prst="rect">
            <a:avLst/>
          </a:prstGeom>
          <a:noFill/>
          <a:ln/>
        </p:spPr>
        <p:txBody>
          <a:bodyPr wrap="none" rtlCol="0" anchor="t"/>
          <a:lstStyle/>
          <a:p>
            <a:pPr marL="0" indent="0" algn="ctr">
              <a:lnSpc>
                <a:spcPts val="2296"/>
              </a:lnSpc>
              <a:buNone/>
            </a:pPr>
            <a:r>
              <a:rPr lang="en-US" sz="1837" b="1" dirty="0">
                <a:solidFill>
                  <a:srgbClr val="E5E0DF"/>
                </a:solidFill>
                <a:latin typeface="Overpass" pitchFamily="34" charset="0"/>
                <a:ea typeface="Overpass" pitchFamily="34" charset="-122"/>
                <a:cs typeface="Overpass" pitchFamily="34" charset="-120"/>
              </a:rPr>
              <a:t>2</a:t>
            </a:r>
            <a:endParaRPr lang="en-US" sz="1837" dirty="0"/>
          </a:p>
        </p:txBody>
      </p:sp>
      <p:sp>
        <p:nvSpPr>
          <p:cNvPr id="15" name="Text 11"/>
          <p:cNvSpPr/>
          <p:nvPr/>
        </p:nvSpPr>
        <p:spPr>
          <a:xfrm>
            <a:off x="8170664" y="4179689"/>
            <a:ext cx="1944172" cy="243007"/>
          </a:xfrm>
          <a:prstGeom prst="rect">
            <a:avLst/>
          </a:prstGeom>
          <a:noFill/>
          <a:ln/>
        </p:spPr>
        <p:txBody>
          <a:bodyPr wrap="none" rtlCol="0" anchor="t"/>
          <a:lstStyle/>
          <a:p>
            <a:pPr marL="0" indent="0" algn="l">
              <a:lnSpc>
                <a:spcPts val="1914"/>
              </a:lnSpc>
              <a:buNone/>
            </a:pPr>
            <a:r>
              <a:rPr lang="en-US" sz="2000" b="1" kern="0" spc="-46" dirty="0">
                <a:solidFill>
                  <a:srgbClr val="E5E0DF"/>
                </a:solidFill>
                <a:latin typeface="Overpass" pitchFamily="34" charset="0"/>
                <a:ea typeface="Overpass" pitchFamily="34" charset="-122"/>
                <a:cs typeface="Overpass" pitchFamily="34" charset="-120"/>
              </a:rPr>
              <a:t>Exception Handling</a:t>
            </a:r>
            <a:endParaRPr lang="en-US" sz="2000" dirty="0"/>
          </a:p>
        </p:txBody>
      </p:sp>
      <p:sp>
        <p:nvSpPr>
          <p:cNvPr id="16" name="Text 12"/>
          <p:cNvSpPr/>
          <p:nvPr/>
        </p:nvSpPr>
        <p:spPr>
          <a:xfrm>
            <a:off x="8170663" y="4515922"/>
            <a:ext cx="5133321" cy="2238494"/>
          </a:xfrm>
          <a:prstGeom prst="rect">
            <a:avLst/>
          </a:prstGeom>
          <a:noFill/>
          <a:ln/>
        </p:spPr>
        <p:txBody>
          <a:bodyPr wrap="square" rtlCol="0" anchor="t"/>
          <a:lstStyle/>
          <a:p>
            <a:pPr marL="0" indent="0" algn="l">
              <a:lnSpc>
                <a:spcPts val="1960"/>
              </a:lnSpc>
              <a:buNone/>
            </a:pPr>
            <a:r>
              <a:rPr lang="en-US" sz="2000" dirty="0">
                <a:solidFill>
                  <a:srgbClr val="E5E0DF"/>
                </a:solidFill>
                <a:latin typeface="Overpass" pitchFamily="34" charset="0"/>
                <a:ea typeface="Overpass" pitchFamily="34" charset="-122"/>
                <a:cs typeface="Overpass" pitchFamily="34" charset="-120"/>
              </a:rPr>
              <a:t>Once errors are identified, the next step is to implement exception handling. This involves using try-except blocks to catch and manage errors gracefully. Exception handling ensures that the calculator continues to function properly even when unexpected errors occur, providing a smoother user experience.</a:t>
            </a:r>
            <a:endParaRPr lang="en-US" sz="2000" dirty="0"/>
          </a:p>
        </p:txBody>
      </p:sp>
      <p:sp>
        <p:nvSpPr>
          <p:cNvPr id="17" name="Shape 13"/>
          <p:cNvSpPr/>
          <p:nvPr/>
        </p:nvSpPr>
        <p:spPr>
          <a:xfrm>
            <a:off x="6595884" y="6568619"/>
            <a:ext cx="544354" cy="31075"/>
          </a:xfrm>
          <a:prstGeom prst="roundRect">
            <a:avLst>
              <a:gd name="adj" fmla="val 225238"/>
            </a:avLst>
          </a:prstGeom>
          <a:solidFill>
            <a:srgbClr val="971B55"/>
          </a:solidFill>
          <a:ln/>
        </p:spPr>
        <p:txBody>
          <a:bodyPr/>
          <a:lstStyle/>
          <a:p>
            <a:endParaRPr lang="en-IN"/>
          </a:p>
        </p:txBody>
      </p:sp>
      <p:sp>
        <p:nvSpPr>
          <p:cNvPr id="18" name="Shape 14"/>
          <p:cNvSpPr/>
          <p:nvPr/>
        </p:nvSpPr>
        <p:spPr>
          <a:xfrm>
            <a:off x="7140238" y="6409253"/>
            <a:ext cx="349925" cy="349925"/>
          </a:xfrm>
          <a:prstGeom prst="roundRect">
            <a:avLst>
              <a:gd name="adj" fmla="val 20002"/>
            </a:avLst>
          </a:prstGeom>
          <a:solidFill>
            <a:srgbClr val="7E023C"/>
          </a:solidFill>
          <a:ln w="7620">
            <a:solidFill>
              <a:srgbClr val="971B55"/>
            </a:solidFill>
            <a:prstDash val="solid"/>
          </a:ln>
        </p:spPr>
        <p:txBody>
          <a:bodyPr/>
          <a:lstStyle/>
          <a:p>
            <a:endParaRPr lang="en-IN"/>
          </a:p>
        </p:txBody>
      </p:sp>
      <p:sp>
        <p:nvSpPr>
          <p:cNvPr id="19" name="Text 15"/>
          <p:cNvSpPr/>
          <p:nvPr/>
        </p:nvSpPr>
        <p:spPr>
          <a:xfrm>
            <a:off x="7245251" y="6438305"/>
            <a:ext cx="139898" cy="291703"/>
          </a:xfrm>
          <a:prstGeom prst="rect">
            <a:avLst/>
          </a:prstGeom>
          <a:noFill/>
          <a:ln/>
        </p:spPr>
        <p:txBody>
          <a:bodyPr wrap="none" rtlCol="0" anchor="t"/>
          <a:lstStyle/>
          <a:p>
            <a:pPr marL="0" indent="0" algn="ctr">
              <a:lnSpc>
                <a:spcPts val="2296"/>
              </a:lnSpc>
              <a:buNone/>
            </a:pPr>
            <a:r>
              <a:rPr lang="en-US" sz="1837" b="1" dirty="0">
                <a:solidFill>
                  <a:srgbClr val="E5E0DF"/>
                </a:solidFill>
                <a:latin typeface="Overpass" pitchFamily="34" charset="0"/>
                <a:ea typeface="Overpass" pitchFamily="34" charset="-122"/>
                <a:cs typeface="Overpass" pitchFamily="34" charset="-120"/>
              </a:rPr>
              <a:t>3</a:t>
            </a:r>
            <a:endParaRPr lang="en-US" sz="1837" dirty="0"/>
          </a:p>
        </p:txBody>
      </p:sp>
      <p:sp>
        <p:nvSpPr>
          <p:cNvPr id="20" name="Text 16"/>
          <p:cNvSpPr/>
          <p:nvPr/>
        </p:nvSpPr>
        <p:spPr>
          <a:xfrm>
            <a:off x="4515564" y="6443305"/>
            <a:ext cx="1944172" cy="243007"/>
          </a:xfrm>
          <a:prstGeom prst="rect">
            <a:avLst/>
          </a:prstGeom>
          <a:noFill/>
          <a:ln/>
        </p:spPr>
        <p:txBody>
          <a:bodyPr wrap="none" rtlCol="0" anchor="t"/>
          <a:lstStyle/>
          <a:p>
            <a:pPr marL="0" indent="0" algn="r">
              <a:lnSpc>
                <a:spcPts val="1914"/>
              </a:lnSpc>
              <a:buNone/>
            </a:pPr>
            <a:r>
              <a:rPr lang="en-US" sz="2000" b="1" kern="0" spc="-46" dirty="0">
                <a:solidFill>
                  <a:srgbClr val="E5E0DF"/>
                </a:solidFill>
                <a:latin typeface="Overpass" pitchFamily="34" charset="0"/>
                <a:ea typeface="Overpass" pitchFamily="34" charset="-122"/>
                <a:cs typeface="Overpass" pitchFamily="34" charset="-120"/>
              </a:rPr>
              <a:t>Error Messaging</a:t>
            </a:r>
            <a:endParaRPr lang="en-US" sz="2000" dirty="0"/>
          </a:p>
        </p:txBody>
      </p:sp>
      <p:sp>
        <p:nvSpPr>
          <p:cNvPr id="21" name="Text 17"/>
          <p:cNvSpPr/>
          <p:nvPr/>
        </p:nvSpPr>
        <p:spPr>
          <a:xfrm>
            <a:off x="825500" y="6779538"/>
            <a:ext cx="5634236" cy="2238494"/>
          </a:xfrm>
          <a:prstGeom prst="rect">
            <a:avLst/>
          </a:prstGeom>
          <a:noFill/>
          <a:ln/>
        </p:spPr>
        <p:txBody>
          <a:bodyPr wrap="square" rtlCol="0" anchor="t"/>
          <a:lstStyle/>
          <a:p>
            <a:pPr marL="0" indent="0" algn="r">
              <a:lnSpc>
                <a:spcPts val="1960"/>
              </a:lnSpc>
              <a:buNone/>
            </a:pPr>
            <a:r>
              <a:rPr lang="en-US" sz="2000" dirty="0">
                <a:solidFill>
                  <a:srgbClr val="E5E0DF"/>
                </a:solidFill>
                <a:latin typeface="Overpass" pitchFamily="34" charset="0"/>
                <a:ea typeface="Overpass" pitchFamily="34" charset="-122"/>
                <a:cs typeface="Overpass" pitchFamily="34" charset="-120"/>
              </a:rPr>
              <a:t>Effective error handling also includes providing clear and informative error messages to the user. This step involves crafting user-friendly messages that communicate the nature of the error and possible solutions.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222500" y="0"/>
            <a:ext cx="10109200" cy="8230672"/>
          </a:xfrm>
          <a:prstGeom prst="rect">
            <a:avLst/>
          </a:prstGeom>
          <a:solidFill>
            <a:srgbClr val="0C0C0C"/>
          </a:solidFill>
          <a:ln/>
        </p:spPr>
        <p:txBody>
          <a:bodyPr/>
          <a:lstStyle/>
          <a:p>
            <a:endParaRPr lang="en-IN"/>
          </a:p>
        </p:txBody>
      </p:sp>
      <p:sp>
        <p:nvSpPr>
          <p:cNvPr id="4" name="Text 1"/>
          <p:cNvSpPr/>
          <p:nvPr/>
        </p:nvSpPr>
        <p:spPr>
          <a:xfrm>
            <a:off x="2441853" y="135255"/>
            <a:ext cx="9754195" cy="682347"/>
          </a:xfrm>
          <a:prstGeom prst="rect">
            <a:avLst/>
          </a:prstGeom>
          <a:noFill/>
          <a:ln/>
        </p:spPr>
        <p:txBody>
          <a:bodyPr wrap="none" rtlCol="0" anchor="t"/>
          <a:lstStyle/>
          <a:p>
            <a:pPr marL="0" indent="0" algn="ctr">
              <a:lnSpc>
                <a:spcPts val="5373"/>
              </a:lnSpc>
              <a:buNone/>
            </a:pPr>
            <a:r>
              <a:rPr lang="en-US" sz="4298" b="1" kern="0" spc="-129" dirty="0">
                <a:solidFill>
                  <a:srgbClr val="FFFFFF"/>
                </a:solidFill>
                <a:latin typeface="Overpass" pitchFamily="34" charset="0"/>
                <a:ea typeface="Overpass" pitchFamily="34" charset="-122"/>
                <a:cs typeface="Overpass" pitchFamily="34" charset="-120"/>
              </a:rPr>
              <a:t>Testing the Calculator</a:t>
            </a:r>
            <a:endParaRPr lang="en-US" sz="4298" dirty="0"/>
          </a:p>
        </p:txBody>
      </p:sp>
      <p:sp>
        <p:nvSpPr>
          <p:cNvPr id="5" name="Shape 2"/>
          <p:cNvSpPr/>
          <p:nvPr/>
        </p:nvSpPr>
        <p:spPr>
          <a:xfrm>
            <a:off x="2434233" y="1719382"/>
            <a:ext cx="9761815" cy="4267914"/>
          </a:xfrm>
          <a:prstGeom prst="roundRect">
            <a:avLst>
              <a:gd name="adj" fmla="val 2302"/>
            </a:avLst>
          </a:prstGeom>
          <a:noFill/>
          <a:ln w="7620">
            <a:solidFill>
              <a:srgbClr val="FFFFFF">
                <a:alpha val="24000"/>
              </a:srgbClr>
            </a:solidFill>
            <a:prstDash val="solid"/>
          </a:ln>
        </p:spPr>
        <p:txBody>
          <a:bodyPr/>
          <a:lstStyle/>
          <a:p>
            <a:endParaRPr lang="en-IN"/>
          </a:p>
        </p:txBody>
      </p:sp>
      <p:sp>
        <p:nvSpPr>
          <p:cNvPr id="6" name="Shape 3"/>
          <p:cNvSpPr/>
          <p:nvPr/>
        </p:nvSpPr>
        <p:spPr>
          <a:xfrm>
            <a:off x="2441853" y="1727002"/>
            <a:ext cx="9746575" cy="626507"/>
          </a:xfrm>
          <a:prstGeom prst="rect">
            <a:avLst/>
          </a:prstGeom>
          <a:solidFill>
            <a:srgbClr val="FFFFFF">
              <a:alpha val="4000"/>
            </a:srgbClr>
          </a:solidFill>
          <a:ln/>
        </p:spPr>
        <p:txBody>
          <a:bodyPr/>
          <a:lstStyle/>
          <a:p>
            <a:endParaRPr lang="en-IN" sz="2000" b="1" dirty="0"/>
          </a:p>
        </p:txBody>
      </p:sp>
      <p:sp>
        <p:nvSpPr>
          <p:cNvPr id="7" name="Text 4"/>
          <p:cNvSpPr/>
          <p:nvPr/>
        </p:nvSpPr>
        <p:spPr>
          <a:xfrm>
            <a:off x="2660213" y="1865590"/>
            <a:ext cx="1996321" cy="349329"/>
          </a:xfrm>
          <a:prstGeom prst="rect">
            <a:avLst/>
          </a:prstGeom>
          <a:noFill/>
          <a:ln/>
        </p:spPr>
        <p:txBody>
          <a:bodyPr wrap="none" rtlCol="0" anchor="t"/>
          <a:lstStyle/>
          <a:p>
            <a:pPr marL="0" indent="0">
              <a:lnSpc>
                <a:spcPts val="2751"/>
              </a:lnSpc>
              <a:buNone/>
            </a:pPr>
            <a:r>
              <a:rPr lang="en-US" sz="2400" b="1" dirty="0">
                <a:solidFill>
                  <a:srgbClr val="E5E0DF"/>
                </a:solidFill>
                <a:latin typeface="Overpass" pitchFamily="34" charset="0"/>
                <a:ea typeface="Overpass" pitchFamily="34" charset="-122"/>
                <a:cs typeface="Overpass" pitchFamily="34" charset="-120"/>
              </a:rPr>
              <a:t>Test Case</a:t>
            </a:r>
            <a:endParaRPr lang="en-US" sz="2400" b="1" dirty="0"/>
          </a:p>
        </p:txBody>
      </p:sp>
      <p:sp>
        <p:nvSpPr>
          <p:cNvPr id="8" name="Text 5"/>
          <p:cNvSpPr/>
          <p:nvPr/>
        </p:nvSpPr>
        <p:spPr>
          <a:xfrm>
            <a:off x="5100638" y="1865590"/>
            <a:ext cx="1992511" cy="349329"/>
          </a:xfrm>
          <a:prstGeom prst="rect">
            <a:avLst/>
          </a:prstGeom>
          <a:noFill/>
          <a:ln/>
        </p:spPr>
        <p:txBody>
          <a:bodyPr wrap="none" rtlCol="0" anchor="t"/>
          <a:lstStyle/>
          <a:p>
            <a:pPr marL="0" indent="0">
              <a:lnSpc>
                <a:spcPts val="2751"/>
              </a:lnSpc>
              <a:buNone/>
            </a:pPr>
            <a:r>
              <a:rPr lang="en-US" sz="2400" b="1" dirty="0">
                <a:solidFill>
                  <a:srgbClr val="E5E0DF"/>
                </a:solidFill>
                <a:latin typeface="Overpass" pitchFamily="34" charset="0"/>
                <a:ea typeface="Overpass" pitchFamily="34" charset="-122"/>
                <a:cs typeface="Overpass" pitchFamily="34" charset="-120"/>
              </a:rPr>
              <a:t>Expected Output</a:t>
            </a:r>
            <a:endParaRPr lang="en-US" sz="2400" b="1" dirty="0"/>
          </a:p>
        </p:txBody>
      </p:sp>
      <p:sp>
        <p:nvSpPr>
          <p:cNvPr id="9" name="Text 6"/>
          <p:cNvSpPr/>
          <p:nvPr/>
        </p:nvSpPr>
        <p:spPr>
          <a:xfrm>
            <a:off x="7537252" y="1865590"/>
            <a:ext cx="1992511" cy="349329"/>
          </a:xfrm>
          <a:prstGeom prst="rect">
            <a:avLst/>
          </a:prstGeom>
          <a:noFill/>
          <a:ln/>
        </p:spPr>
        <p:txBody>
          <a:bodyPr wrap="none" rtlCol="0" anchor="t"/>
          <a:lstStyle/>
          <a:p>
            <a:pPr marL="0" indent="0">
              <a:lnSpc>
                <a:spcPts val="2751"/>
              </a:lnSpc>
              <a:buNone/>
            </a:pPr>
            <a:r>
              <a:rPr lang="en-US" sz="2400" b="1" dirty="0">
                <a:solidFill>
                  <a:srgbClr val="E5E0DF"/>
                </a:solidFill>
                <a:latin typeface="Overpass" pitchFamily="34" charset="0"/>
                <a:ea typeface="Overpass" pitchFamily="34" charset="-122"/>
                <a:cs typeface="Overpass" pitchFamily="34" charset="-120"/>
              </a:rPr>
              <a:t>Actual Output</a:t>
            </a:r>
            <a:endParaRPr lang="en-US" sz="2400" b="1" dirty="0"/>
          </a:p>
        </p:txBody>
      </p:sp>
      <p:sp>
        <p:nvSpPr>
          <p:cNvPr id="10" name="Text 7"/>
          <p:cNvSpPr/>
          <p:nvPr/>
        </p:nvSpPr>
        <p:spPr>
          <a:xfrm>
            <a:off x="9973866" y="1865590"/>
            <a:ext cx="1996321" cy="349329"/>
          </a:xfrm>
          <a:prstGeom prst="rect">
            <a:avLst/>
          </a:prstGeom>
          <a:noFill/>
          <a:ln/>
        </p:spPr>
        <p:txBody>
          <a:bodyPr wrap="none" rtlCol="0" anchor="t"/>
          <a:lstStyle/>
          <a:p>
            <a:pPr marL="0" indent="0">
              <a:lnSpc>
                <a:spcPts val="2751"/>
              </a:lnSpc>
              <a:buNone/>
            </a:pPr>
            <a:r>
              <a:rPr lang="en-US" sz="2400" b="1" dirty="0">
                <a:solidFill>
                  <a:srgbClr val="E5E0DF"/>
                </a:solidFill>
                <a:latin typeface="Overpass" pitchFamily="34" charset="0"/>
                <a:ea typeface="Overpass" pitchFamily="34" charset="-122"/>
                <a:cs typeface="Overpass" pitchFamily="34" charset="-120"/>
              </a:rPr>
              <a:t>Pass/Fail</a:t>
            </a:r>
            <a:endParaRPr lang="en-US" sz="2400" b="1" dirty="0"/>
          </a:p>
        </p:txBody>
      </p:sp>
      <p:sp>
        <p:nvSpPr>
          <p:cNvPr id="11" name="Shape 8"/>
          <p:cNvSpPr/>
          <p:nvPr/>
        </p:nvSpPr>
        <p:spPr>
          <a:xfrm>
            <a:off x="2441853" y="2353508"/>
            <a:ext cx="9746575" cy="975836"/>
          </a:xfrm>
          <a:prstGeom prst="rect">
            <a:avLst/>
          </a:prstGeom>
          <a:solidFill>
            <a:srgbClr val="000000">
              <a:alpha val="4000"/>
            </a:srgbClr>
          </a:solidFill>
          <a:ln/>
        </p:spPr>
        <p:txBody>
          <a:bodyPr/>
          <a:lstStyle/>
          <a:p>
            <a:endParaRPr lang="en-IN" sz="2000"/>
          </a:p>
        </p:txBody>
      </p:sp>
      <p:sp>
        <p:nvSpPr>
          <p:cNvPr id="12" name="Text 9"/>
          <p:cNvSpPr/>
          <p:nvPr/>
        </p:nvSpPr>
        <p:spPr>
          <a:xfrm>
            <a:off x="2660213" y="2492097"/>
            <a:ext cx="199632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Addition of two positive numbers</a:t>
            </a:r>
            <a:endParaRPr lang="en-US" sz="2000" dirty="0"/>
          </a:p>
        </p:txBody>
      </p:sp>
      <p:sp>
        <p:nvSpPr>
          <p:cNvPr id="13" name="Text 10"/>
          <p:cNvSpPr/>
          <p:nvPr/>
        </p:nvSpPr>
        <p:spPr>
          <a:xfrm>
            <a:off x="5100638" y="2492097"/>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The sum of the two numbers</a:t>
            </a:r>
            <a:endParaRPr lang="en-US" sz="2000" dirty="0"/>
          </a:p>
        </p:txBody>
      </p:sp>
      <p:sp>
        <p:nvSpPr>
          <p:cNvPr id="14" name="Text 11"/>
          <p:cNvSpPr/>
          <p:nvPr/>
        </p:nvSpPr>
        <p:spPr>
          <a:xfrm>
            <a:off x="7537252" y="2492097"/>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The actual sum displayed</a:t>
            </a:r>
            <a:endParaRPr lang="en-US" sz="2000" dirty="0"/>
          </a:p>
        </p:txBody>
      </p:sp>
      <p:sp>
        <p:nvSpPr>
          <p:cNvPr id="15" name="Text 12"/>
          <p:cNvSpPr/>
          <p:nvPr/>
        </p:nvSpPr>
        <p:spPr>
          <a:xfrm>
            <a:off x="9973866" y="2492097"/>
            <a:ext cx="1996321" cy="349329"/>
          </a:xfrm>
          <a:prstGeom prst="rect">
            <a:avLst/>
          </a:prstGeom>
          <a:noFill/>
          <a:ln/>
        </p:spPr>
        <p:txBody>
          <a:bodyPr wrap="none" rtlCol="0" anchor="t"/>
          <a:lstStyle/>
          <a:p>
            <a:pPr marL="0" indent="0">
              <a:lnSpc>
                <a:spcPts val="2751"/>
              </a:lnSpc>
              <a:buNone/>
            </a:pPr>
            <a:r>
              <a:rPr lang="en-US" sz="2000" b="1" dirty="0">
                <a:solidFill>
                  <a:srgbClr val="E5E0DF"/>
                </a:solidFill>
                <a:latin typeface="Overpass" pitchFamily="34" charset="0"/>
                <a:ea typeface="Overpass" pitchFamily="34" charset="-122"/>
                <a:cs typeface="Overpass" pitchFamily="34" charset="-120"/>
              </a:rPr>
              <a:t>Pass</a:t>
            </a:r>
            <a:endParaRPr lang="en-US" sz="2000" b="1" dirty="0"/>
          </a:p>
        </p:txBody>
      </p:sp>
      <p:sp>
        <p:nvSpPr>
          <p:cNvPr id="16" name="Shape 13"/>
          <p:cNvSpPr/>
          <p:nvPr/>
        </p:nvSpPr>
        <p:spPr>
          <a:xfrm>
            <a:off x="2441853" y="3329345"/>
            <a:ext cx="9746575" cy="975836"/>
          </a:xfrm>
          <a:prstGeom prst="rect">
            <a:avLst/>
          </a:prstGeom>
          <a:solidFill>
            <a:srgbClr val="FFFFFF">
              <a:alpha val="4000"/>
            </a:srgbClr>
          </a:solidFill>
          <a:ln/>
        </p:spPr>
        <p:txBody>
          <a:bodyPr/>
          <a:lstStyle/>
          <a:p>
            <a:endParaRPr lang="en-IN" sz="2000"/>
          </a:p>
        </p:txBody>
      </p:sp>
      <p:sp>
        <p:nvSpPr>
          <p:cNvPr id="17" name="Text 14"/>
          <p:cNvSpPr/>
          <p:nvPr/>
        </p:nvSpPr>
        <p:spPr>
          <a:xfrm>
            <a:off x="2660213" y="3467933"/>
            <a:ext cx="1996321" cy="349329"/>
          </a:xfrm>
          <a:prstGeom prst="rect">
            <a:avLst/>
          </a:prstGeom>
          <a:noFill/>
          <a:ln/>
        </p:spPr>
        <p:txBody>
          <a:bodyPr wrap="non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Division by zero</a:t>
            </a:r>
            <a:endParaRPr lang="en-US" sz="2000" dirty="0"/>
          </a:p>
        </p:txBody>
      </p:sp>
      <p:sp>
        <p:nvSpPr>
          <p:cNvPr id="18" name="Text 15"/>
          <p:cNvSpPr/>
          <p:nvPr/>
        </p:nvSpPr>
        <p:spPr>
          <a:xfrm>
            <a:off x="5100638" y="3467933"/>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Error message displayed</a:t>
            </a:r>
            <a:endParaRPr lang="en-US" sz="2000" dirty="0"/>
          </a:p>
        </p:txBody>
      </p:sp>
      <p:sp>
        <p:nvSpPr>
          <p:cNvPr id="19" name="Text 16"/>
          <p:cNvSpPr/>
          <p:nvPr/>
        </p:nvSpPr>
        <p:spPr>
          <a:xfrm>
            <a:off x="7537252" y="3467933"/>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Error message displayed</a:t>
            </a:r>
            <a:endParaRPr lang="en-US" sz="2000" dirty="0"/>
          </a:p>
        </p:txBody>
      </p:sp>
      <p:sp>
        <p:nvSpPr>
          <p:cNvPr id="20" name="Text 17"/>
          <p:cNvSpPr/>
          <p:nvPr/>
        </p:nvSpPr>
        <p:spPr>
          <a:xfrm>
            <a:off x="9973866" y="3467933"/>
            <a:ext cx="1996321" cy="349329"/>
          </a:xfrm>
          <a:prstGeom prst="rect">
            <a:avLst/>
          </a:prstGeom>
          <a:noFill/>
          <a:ln/>
        </p:spPr>
        <p:txBody>
          <a:bodyPr wrap="none" rtlCol="0" anchor="t"/>
          <a:lstStyle/>
          <a:p>
            <a:pPr marL="0" indent="0">
              <a:lnSpc>
                <a:spcPts val="2751"/>
              </a:lnSpc>
              <a:buNone/>
            </a:pPr>
            <a:r>
              <a:rPr lang="en-US" sz="2000" b="1" dirty="0">
                <a:solidFill>
                  <a:srgbClr val="E5E0DF"/>
                </a:solidFill>
                <a:latin typeface="Overpass" pitchFamily="34" charset="0"/>
                <a:ea typeface="Overpass" pitchFamily="34" charset="-122"/>
                <a:cs typeface="Overpass" pitchFamily="34" charset="-120"/>
              </a:rPr>
              <a:t>Pass</a:t>
            </a:r>
            <a:endParaRPr lang="en-US" sz="2000" b="1" dirty="0"/>
          </a:p>
        </p:txBody>
      </p:sp>
      <p:sp>
        <p:nvSpPr>
          <p:cNvPr id="21" name="Shape 18"/>
          <p:cNvSpPr/>
          <p:nvPr/>
        </p:nvSpPr>
        <p:spPr>
          <a:xfrm>
            <a:off x="2441853" y="4305181"/>
            <a:ext cx="9746575" cy="1674495"/>
          </a:xfrm>
          <a:prstGeom prst="rect">
            <a:avLst/>
          </a:prstGeom>
          <a:solidFill>
            <a:srgbClr val="000000">
              <a:alpha val="4000"/>
            </a:srgbClr>
          </a:solidFill>
          <a:ln/>
        </p:spPr>
        <p:txBody>
          <a:bodyPr/>
          <a:lstStyle/>
          <a:p>
            <a:endParaRPr lang="en-IN" sz="2000"/>
          </a:p>
        </p:txBody>
      </p:sp>
      <p:sp>
        <p:nvSpPr>
          <p:cNvPr id="22" name="Text 19"/>
          <p:cNvSpPr/>
          <p:nvPr/>
        </p:nvSpPr>
        <p:spPr>
          <a:xfrm>
            <a:off x="2660213" y="4443770"/>
            <a:ext cx="1996321" cy="1397318"/>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Subtraction of a negative number from a positive number</a:t>
            </a:r>
            <a:endParaRPr lang="en-US" sz="2000" dirty="0"/>
          </a:p>
        </p:txBody>
      </p:sp>
      <p:sp>
        <p:nvSpPr>
          <p:cNvPr id="23" name="Text 20"/>
          <p:cNvSpPr/>
          <p:nvPr/>
        </p:nvSpPr>
        <p:spPr>
          <a:xfrm>
            <a:off x="5100638" y="4443770"/>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The difference of the two numbers</a:t>
            </a:r>
            <a:endParaRPr lang="en-US" sz="2000" dirty="0"/>
          </a:p>
        </p:txBody>
      </p:sp>
      <p:sp>
        <p:nvSpPr>
          <p:cNvPr id="24" name="Text 21"/>
          <p:cNvSpPr/>
          <p:nvPr/>
        </p:nvSpPr>
        <p:spPr>
          <a:xfrm>
            <a:off x="7537252" y="4443770"/>
            <a:ext cx="1992511" cy="698659"/>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The actual difference displayed</a:t>
            </a:r>
            <a:endParaRPr lang="en-US" sz="2000" dirty="0"/>
          </a:p>
        </p:txBody>
      </p:sp>
      <p:sp>
        <p:nvSpPr>
          <p:cNvPr id="25" name="Text 22"/>
          <p:cNvSpPr/>
          <p:nvPr/>
        </p:nvSpPr>
        <p:spPr>
          <a:xfrm>
            <a:off x="9973866" y="4443770"/>
            <a:ext cx="1996321" cy="349329"/>
          </a:xfrm>
          <a:prstGeom prst="rect">
            <a:avLst/>
          </a:prstGeom>
          <a:noFill/>
          <a:ln/>
        </p:spPr>
        <p:txBody>
          <a:bodyPr wrap="none" rtlCol="0" anchor="t"/>
          <a:lstStyle/>
          <a:p>
            <a:pPr marL="0" indent="0">
              <a:lnSpc>
                <a:spcPts val="2751"/>
              </a:lnSpc>
              <a:buNone/>
            </a:pPr>
            <a:r>
              <a:rPr lang="en-US" sz="2000" b="1" dirty="0">
                <a:solidFill>
                  <a:srgbClr val="E5E0DF"/>
                </a:solidFill>
                <a:latin typeface="Overpass" pitchFamily="34" charset="0"/>
                <a:ea typeface="Overpass" pitchFamily="34" charset="-122"/>
                <a:cs typeface="Overpass" pitchFamily="34" charset="-120"/>
              </a:rPr>
              <a:t>Fail</a:t>
            </a:r>
            <a:endParaRPr lang="en-US" sz="2000" b="1" dirty="0"/>
          </a:p>
        </p:txBody>
      </p:sp>
      <p:sp>
        <p:nvSpPr>
          <p:cNvPr id="26" name="Text 23"/>
          <p:cNvSpPr/>
          <p:nvPr/>
        </p:nvSpPr>
        <p:spPr>
          <a:xfrm>
            <a:off x="2434233" y="6232922"/>
            <a:ext cx="9761815" cy="1397318"/>
          </a:xfrm>
          <a:prstGeom prst="rect">
            <a:avLst/>
          </a:prstGeom>
          <a:noFill/>
          <a:ln/>
        </p:spPr>
        <p:txBody>
          <a:bodyPr wrap="square" rtlCol="0" anchor="t"/>
          <a:lstStyle/>
          <a:p>
            <a:pPr marL="0" indent="0">
              <a:lnSpc>
                <a:spcPts val="2751"/>
              </a:lnSpc>
              <a:buNone/>
            </a:pPr>
            <a:r>
              <a:rPr lang="en-US" sz="2000" dirty="0">
                <a:solidFill>
                  <a:srgbClr val="E5E0DF"/>
                </a:solidFill>
                <a:latin typeface="Overpass" pitchFamily="34" charset="0"/>
                <a:ea typeface="Overpass" pitchFamily="34" charset="-122"/>
                <a:cs typeface="Overpass" pitchFamily="34" charset="-120"/>
              </a:rPr>
              <a:t>The image depicts a precise scientific calculator with a clear digital display, situated in a well-lit environment. The testing is being conducted using professional testing equipment, ensuring accuracy and reliability in the results obtained. The mood of the scene is focused and meticulous, with attention to detail in the testing process.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1502</Words>
  <Application>Microsoft Office PowerPoint</Application>
  <PresentationFormat>Custom</PresentationFormat>
  <Paragraphs>111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Overpass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Kaushal</cp:lastModifiedBy>
  <cp:revision>2</cp:revision>
  <dcterms:created xsi:type="dcterms:W3CDTF">2024-03-06T19:35:18Z</dcterms:created>
  <dcterms:modified xsi:type="dcterms:W3CDTF">2024-03-06T21:33:55Z</dcterms:modified>
</cp:coreProperties>
</file>