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DM Sans Semi Bold" panose="020B0604020202020204" charset="0"/>
      <p:regular r:id="rId11"/>
    </p:embeddedFont>
    <p:embeddedFont>
      <p:font typeface="Inter Medium" panose="020B0604020202020204" charset="0"/>
      <p:regular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3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184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75303"/>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Spotify Music Analytics: Marketing Strategies</a:t>
            </a:r>
            <a:endParaRPr lang="en-US" sz="4450" dirty="0"/>
          </a:p>
        </p:txBody>
      </p:sp>
      <p:sp>
        <p:nvSpPr>
          <p:cNvPr id="4" name="Text 1"/>
          <p:cNvSpPr/>
          <p:nvPr/>
        </p:nvSpPr>
        <p:spPr>
          <a:xfrm>
            <a:off x="793790" y="3233023"/>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This research explores Spotify's extensive music dataset to uncover insights that optimize marketing strategies. By analyzing audio features like danceability, energy, valence, and tempo alongside popularity metrics, the study aims to guide artists, record labels, and marketers in making data-driven decisions.</a:t>
            </a:r>
            <a:endParaRPr lang="en-US" sz="1750" dirty="0"/>
          </a:p>
        </p:txBody>
      </p:sp>
      <p:sp>
        <p:nvSpPr>
          <p:cNvPr id="5" name="Text 2"/>
          <p:cNvSpPr/>
          <p:nvPr/>
        </p:nvSpPr>
        <p:spPr>
          <a:xfrm>
            <a:off x="793790" y="5302687"/>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The project employs data analytics techniques to segment songs, identify correlations, analyze genre trends, and evaluate artist performance, offering a framework for targeted promotion and playlist optimization on digital platforms.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42799"/>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Dataset Overview and Key Features</a:t>
            </a:r>
            <a:endParaRPr lang="en-US" sz="4450" dirty="0"/>
          </a:p>
        </p:txBody>
      </p:sp>
      <p:sp>
        <p:nvSpPr>
          <p:cNvPr id="4" name="Text 1"/>
          <p:cNvSpPr/>
          <p:nvPr/>
        </p:nvSpPr>
        <p:spPr>
          <a:xfrm>
            <a:off x="793790" y="3427333"/>
            <a:ext cx="3251121" cy="354330"/>
          </a:xfrm>
          <a:prstGeom prst="rect">
            <a:avLst/>
          </a:prstGeom>
          <a:noFill/>
          <a:ln/>
        </p:spPr>
        <p:txBody>
          <a:bodyPr wrap="none" lIns="0" tIns="0" rIns="0" bIns="0" rtlCol="0" anchor="t"/>
          <a:lstStyle/>
          <a:p>
            <a:pPr marL="0" indent="0" algn="l">
              <a:lnSpc>
                <a:spcPts val="2750"/>
              </a:lnSpc>
              <a:buNone/>
            </a:pPr>
            <a:r>
              <a:rPr lang="en-US" sz="2200" dirty="0">
                <a:solidFill>
                  <a:srgbClr val="030303"/>
                </a:solidFill>
                <a:latin typeface="DM Sans Semi Bold" pitchFamily="34" charset="0"/>
                <a:ea typeface="DM Sans Semi Bold" pitchFamily="34" charset="-122"/>
                <a:cs typeface="DM Sans Semi Bold" pitchFamily="34" charset="-120"/>
              </a:rPr>
              <a:t>Dataset Characteristics</a:t>
            </a:r>
            <a:endParaRPr lang="en-US" sz="2200" dirty="0"/>
          </a:p>
        </p:txBody>
      </p:sp>
      <p:sp>
        <p:nvSpPr>
          <p:cNvPr id="5" name="Text 2"/>
          <p:cNvSpPr/>
          <p:nvPr/>
        </p:nvSpPr>
        <p:spPr>
          <a:xfrm>
            <a:off x="793790" y="4008477"/>
            <a:ext cx="35015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~114,000 tracks across 125 genres</a:t>
            </a:r>
            <a:endParaRPr lang="en-US" sz="1750" dirty="0"/>
          </a:p>
        </p:txBody>
      </p:sp>
      <p:sp>
        <p:nvSpPr>
          <p:cNvPr id="6" name="Text 3"/>
          <p:cNvSpPr/>
          <p:nvPr/>
        </p:nvSpPr>
        <p:spPr>
          <a:xfrm>
            <a:off x="793790" y="4813578"/>
            <a:ext cx="35015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20 features including metadata, audio, and popularity</a:t>
            </a:r>
            <a:endParaRPr lang="en-US" sz="1750" dirty="0"/>
          </a:p>
        </p:txBody>
      </p:sp>
      <p:sp>
        <p:nvSpPr>
          <p:cNvPr id="7" name="Text 4"/>
          <p:cNvSpPr/>
          <p:nvPr/>
        </p:nvSpPr>
        <p:spPr>
          <a:xfrm>
            <a:off x="793790" y="5981581"/>
            <a:ext cx="35015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High data quality with minimal missing values</a:t>
            </a:r>
            <a:endParaRPr lang="en-US" sz="1750" dirty="0"/>
          </a:p>
        </p:txBody>
      </p:sp>
      <p:sp>
        <p:nvSpPr>
          <p:cNvPr id="8" name="Text 5"/>
          <p:cNvSpPr/>
          <p:nvPr/>
        </p:nvSpPr>
        <p:spPr>
          <a:xfrm>
            <a:off x="4856321" y="342733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30303"/>
                </a:solidFill>
                <a:latin typeface="DM Sans Semi Bold" pitchFamily="34" charset="0"/>
                <a:ea typeface="DM Sans Semi Bold" pitchFamily="34" charset="-122"/>
                <a:cs typeface="DM Sans Semi Bold" pitchFamily="34" charset="-120"/>
              </a:rPr>
              <a:t>Audio Features</a:t>
            </a:r>
            <a:endParaRPr lang="en-US" sz="2200" dirty="0"/>
          </a:p>
        </p:txBody>
      </p:sp>
      <p:sp>
        <p:nvSpPr>
          <p:cNvPr id="9" name="Text 6"/>
          <p:cNvSpPr/>
          <p:nvPr/>
        </p:nvSpPr>
        <p:spPr>
          <a:xfrm>
            <a:off x="4856321" y="4008477"/>
            <a:ext cx="35015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Danceability, energy, valence, tempo</a:t>
            </a:r>
            <a:endParaRPr lang="en-US" sz="1750" dirty="0"/>
          </a:p>
        </p:txBody>
      </p:sp>
      <p:sp>
        <p:nvSpPr>
          <p:cNvPr id="10" name="Text 7"/>
          <p:cNvSpPr/>
          <p:nvPr/>
        </p:nvSpPr>
        <p:spPr>
          <a:xfrm>
            <a:off x="4856321" y="4813578"/>
            <a:ext cx="35015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Loudness, acousticness, instrumentalness</a:t>
            </a:r>
            <a:endParaRPr lang="en-US" sz="1750" dirty="0"/>
          </a:p>
        </p:txBody>
      </p:sp>
      <p:sp>
        <p:nvSpPr>
          <p:cNvPr id="11" name="Text 8"/>
          <p:cNvSpPr/>
          <p:nvPr/>
        </p:nvSpPr>
        <p:spPr>
          <a:xfrm>
            <a:off x="4856321" y="5618678"/>
            <a:ext cx="35015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Popularity score from 0 to 100</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221706"/>
            <a:ext cx="12872085"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Research Methodology and Important Columns</a:t>
            </a:r>
            <a:endParaRPr lang="en-US" sz="4450" dirty="0"/>
          </a:p>
        </p:txBody>
      </p:sp>
      <p:sp>
        <p:nvSpPr>
          <p:cNvPr id="3" name="Shape 1"/>
          <p:cNvSpPr/>
          <p:nvPr/>
        </p:nvSpPr>
        <p:spPr>
          <a:xfrm>
            <a:off x="793790" y="3270647"/>
            <a:ext cx="510302" cy="510302"/>
          </a:xfrm>
          <a:prstGeom prst="roundRect">
            <a:avLst>
              <a:gd name="adj" fmla="val 6667"/>
            </a:avLst>
          </a:prstGeom>
          <a:solidFill>
            <a:srgbClr val="F2EEEE"/>
          </a:solidFill>
          <a:ln/>
        </p:spPr>
      </p:sp>
      <p:sp>
        <p:nvSpPr>
          <p:cNvPr id="4" name="Text 2"/>
          <p:cNvSpPr/>
          <p:nvPr/>
        </p:nvSpPr>
        <p:spPr>
          <a:xfrm>
            <a:off x="1530906" y="3348514"/>
            <a:ext cx="3421499" cy="708660"/>
          </a:xfrm>
          <a:prstGeom prst="rect">
            <a:avLst/>
          </a:prstGeom>
          <a:noFill/>
          <a:ln/>
        </p:spPr>
        <p:txBody>
          <a:bodyPr wrap="squar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Track and Artist Metadata</a:t>
            </a:r>
            <a:endParaRPr lang="en-US" sz="2200" dirty="0"/>
          </a:p>
        </p:txBody>
      </p:sp>
      <p:sp>
        <p:nvSpPr>
          <p:cNvPr id="5" name="Text 3"/>
          <p:cNvSpPr/>
          <p:nvPr/>
        </p:nvSpPr>
        <p:spPr>
          <a:xfrm>
            <a:off x="1530906" y="4193262"/>
            <a:ext cx="3421499" cy="1451610"/>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Includes track ID, name, artists, album, and genre for content identification and marketing targeting.</a:t>
            </a:r>
            <a:endParaRPr lang="en-US" sz="1750" dirty="0"/>
          </a:p>
        </p:txBody>
      </p:sp>
      <p:sp>
        <p:nvSpPr>
          <p:cNvPr id="6" name="Shape 4"/>
          <p:cNvSpPr/>
          <p:nvPr/>
        </p:nvSpPr>
        <p:spPr>
          <a:xfrm>
            <a:off x="5235893" y="3270647"/>
            <a:ext cx="510302" cy="510302"/>
          </a:xfrm>
          <a:prstGeom prst="roundRect">
            <a:avLst>
              <a:gd name="adj" fmla="val 6667"/>
            </a:avLst>
          </a:prstGeom>
          <a:solidFill>
            <a:srgbClr val="F2EEEE"/>
          </a:solidFill>
          <a:ln/>
        </p:spPr>
      </p:sp>
      <p:sp>
        <p:nvSpPr>
          <p:cNvPr id="7" name="Text 5"/>
          <p:cNvSpPr/>
          <p:nvPr/>
        </p:nvSpPr>
        <p:spPr>
          <a:xfrm>
            <a:off x="5973008" y="3348514"/>
            <a:ext cx="3421499" cy="708660"/>
          </a:xfrm>
          <a:prstGeom prst="rect">
            <a:avLst/>
          </a:prstGeom>
          <a:noFill/>
          <a:ln/>
        </p:spPr>
        <p:txBody>
          <a:bodyPr wrap="squar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Audio and Popularity Metrics</a:t>
            </a:r>
            <a:endParaRPr lang="en-US" sz="2200" dirty="0"/>
          </a:p>
        </p:txBody>
      </p:sp>
      <p:sp>
        <p:nvSpPr>
          <p:cNvPr id="8" name="Text 6"/>
          <p:cNvSpPr/>
          <p:nvPr/>
        </p:nvSpPr>
        <p:spPr>
          <a:xfrm>
            <a:off x="5973008" y="4193262"/>
            <a:ext cx="3421499" cy="1814513"/>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Features like danceability, energy, valence, and popularity score inform listener engagement and campaign strategies.</a:t>
            </a:r>
            <a:endParaRPr lang="en-US" sz="1750" dirty="0"/>
          </a:p>
        </p:txBody>
      </p:sp>
      <p:sp>
        <p:nvSpPr>
          <p:cNvPr id="9" name="Shape 7"/>
          <p:cNvSpPr/>
          <p:nvPr/>
        </p:nvSpPr>
        <p:spPr>
          <a:xfrm>
            <a:off x="9677995" y="3270647"/>
            <a:ext cx="510302" cy="510302"/>
          </a:xfrm>
          <a:prstGeom prst="roundRect">
            <a:avLst>
              <a:gd name="adj" fmla="val 6667"/>
            </a:avLst>
          </a:prstGeom>
          <a:solidFill>
            <a:srgbClr val="F2EEEE"/>
          </a:solidFill>
          <a:ln/>
        </p:spPr>
      </p:sp>
      <p:sp>
        <p:nvSpPr>
          <p:cNvPr id="10" name="Text 8"/>
          <p:cNvSpPr/>
          <p:nvPr/>
        </p:nvSpPr>
        <p:spPr>
          <a:xfrm>
            <a:off x="10415111" y="334851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Technical Features</a:t>
            </a:r>
            <a:endParaRPr lang="en-US" sz="2200" dirty="0"/>
          </a:p>
        </p:txBody>
      </p:sp>
      <p:sp>
        <p:nvSpPr>
          <p:cNvPr id="11" name="Text 9"/>
          <p:cNvSpPr/>
          <p:nvPr/>
        </p:nvSpPr>
        <p:spPr>
          <a:xfrm>
            <a:off x="10415111" y="3838932"/>
            <a:ext cx="3421499" cy="1814513"/>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Tempo, key, mode, and duration provide additional context for music consumption patterns and marketing optimization.</a:t>
            </a:r>
            <a:endParaRPr lang="en-US" sz="1750" dirty="0"/>
          </a:p>
        </p:txBody>
      </p:sp>
      <p:pic>
        <p:nvPicPr>
          <p:cNvPr id="12" name="Picture 11"/>
          <p:cNvPicPr>
            <a:picLocks noChangeAspect="1"/>
          </p:cNvPicPr>
          <p:nvPr/>
        </p:nvPicPr>
        <p:blipFill>
          <a:blip r:embed="rId3"/>
          <a:stretch>
            <a:fillRect/>
          </a:stretch>
        </p:blipFill>
        <p:spPr>
          <a:xfrm>
            <a:off x="12845143" y="7758966"/>
            <a:ext cx="1785257" cy="3545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607" y="2799517"/>
            <a:ext cx="4919186" cy="2630448"/>
          </a:xfrm>
          <a:prstGeom prst="rect">
            <a:avLst/>
          </a:prstGeom>
        </p:spPr>
      </p:pic>
      <p:sp>
        <p:nvSpPr>
          <p:cNvPr id="4" name="Text 0"/>
          <p:cNvSpPr/>
          <p:nvPr/>
        </p:nvSpPr>
        <p:spPr>
          <a:xfrm>
            <a:off x="793790" y="912614"/>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System Architecture and Data Pipeline</a:t>
            </a:r>
            <a:endParaRPr lang="en-US" sz="4450" dirty="0"/>
          </a:p>
        </p:txBody>
      </p:sp>
      <p:sp>
        <p:nvSpPr>
          <p:cNvPr id="5" name="Shape 1"/>
          <p:cNvSpPr/>
          <p:nvPr/>
        </p:nvSpPr>
        <p:spPr>
          <a:xfrm>
            <a:off x="793790" y="2670334"/>
            <a:ext cx="3664863" cy="2749987"/>
          </a:xfrm>
          <a:prstGeom prst="roundRect">
            <a:avLst>
              <a:gd name="adj" fmla="val 1237"/>
            </a:avLst>
          </a:prstGeom>
          <a:solidFill>
            <a:srgbClr val="F2EEEE"/>
          </a:solidFill>
          <a:ln/>
        </p:spPr>
      </p:sp>
      <p:sp>
        <p:nvSpPr>
          <p:cNvPr id="6" name="Text 2"/>
          <p:cNvSpPr/>
          <p:nvPr/>
        </p:nvSpPr>
        <p:spPr>
          <a:xfrm>
            <a:off x="1020604" y="2897148"/>
            <a:ext cx="3211235" cy="708660"/>
          </a:xfrm>
          <a:prstGeom prst="rect">
            <a:avLst/>
          </a:prstGeom>
          <a:noFill/>
          <a:ln/>
        </p:spPr>
        <p:txBody>
          <a:bodyPr wrap="squar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Data Ingestion &amp; Preprocessing</a:t>
            </a:r>
            <a:endParaRPr lang="en-US" sz="2200" dirty="0"/>
          </a:p>
        </p:txBody>
      </p:sp>
      <p:sp>
        <p:nvSpPr>
          <p:cNvPr id="7" name="Text 3"/>
          <p:cNvSpPr/>
          <p:nvPr/>
        </p:nvSpPr>
        <p:spPr>
          <a:xfrm>
            <a:off x="1020604" y="3741896"/>
            <a:ext cx="3211235" cy="1451610"/>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Load streaming data, clean missing values, remove duplicates, and encode variables.</a:t>
            </a:r>
            <a:endParaRPr lang="en-US" sz="1750" dirty="0"/>
          </a:p>
        </p:txBody>
      </p:sp>
      <p:sp>
        <p:nvSpPr>
          <p:cNvPr id="8" name="Shape 4"/>
          <p:cNvSpPr/>
          <p:nvPr/>
        </p:nvSpPr>
        <p:spPr>
          <a:xfrm>
            <a:off x="4685467" y="2670334"/>
            <a:ext cx="3664863" cy="2749987"/>
          </a:xfrm>
          <a:prstGeom prst="roundRect">
            <a:avLst>
              <a:gd name="adj" fmla="val 1237"/>
            </a:avLst>
          </a:prstGeom>
          <a:solidFill>
            <a:srgbClr val="F2EEEE"/>
          </a:solidFill>
          <a:ln/>
        </p:spPr>
      </p:sp>
      <p:sp>
        <p:nvSpPr>
          <p:cNvPr id="9" name="Text 5"/>
          <p:cNvSpPr/>
          <p:nvPr/>
        </p:nvSpPr>
        <p:spPr>
          <a:xfrm>
            <a:off x="4912281" y="2897148"/>
            <a:ext cx="3211235" cy="708660"/>
          </a:xfrm>
          <a:prstGeom prst="rect">
            <a:avLst/>
          </a:prstGeom>
          <a:noFill/>
          <a:ln/>
        </p:spPr>
        <p:txBody>
          <a:bodyPr wrap="squar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Model Development &amp; Evaluation</a:t>
            </a:r>
            <a:endParaRPr lang="en-US" sz="2200" dirty="0"/>
          </a:p>
        </p:txBody>
      </p:sp>
      <p:sp>
        <p:nvSpPr>
          <p:cNvPr id="10" name="Text 6"/>
          <p:cNvSpPr/>
          <p:nvPr/>
        </p:nvSpPr>
        <p:spPr>
          <a:xfrm>
            <a:off x="4912281" y="3741896"/>
            <a:ext cx="3211235" cy="1451610"/>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Train Linear Regression model with train-test split; evaluate using R², MAE, RMSE metrics.</a:t>
            </a:r>
            <a:endParaRPr lang="en-US" sz="1750" dirty="0"/>
          </a:p>
        </p:txBody>
      </p:sp>
      <p:sp>
        <p:nvSpPr>
          <p:cNvPr id="11" name="Shape 7"/>
          <p:cNvSpPr/>
          <p:nvPr/>
        </p:nvSpPr>
        <p:spPr>
          <a:xfrm>
            <a:off x="793790" y="5647134"/>
            <a:ext cx="7556421" cy="1669852"/>
          </a:xfrm>
          <a:prstGeom prst="roundRect">
            <a:avLst>
              <a:gd name="adj" fmla="val 2038"/>
            </a:avLst>
          </a:prstGeom>
          <a:solidFill>
            <a:srgbClr val="F2EEEE"/>
          </a:solidFill>
          <a:ln/>
        </p:spPr>
      </p:sp>
      <p:sp>
        <p:nvSpPr>
          <p:cNvPr id="12" name="Text 8"/>
          <p:cNvSpPr/>
          <p:nvPr/>
        </p:nvSpPr>
        <p:spPr>
          <a:xfrm>
            <a:off x="1020604" y="587394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Insights &amp; Output</a:t>
            </a:r>
            <a:endParaRPr lang="en-US" sz="2200" dirty="0"/>
          </a:p>
        </p:txBody>
      </p:sp>
      <p:sp>
        <p:nvSpPr>
          <p:cNvPr id="13" name="Text 9"/>
          <p:cNvSpPr/>
          <p:nvPr/>
        </p:nvSpPr>
        <p:spPr>
          <a:xfrm>
            <a:off x="1020604" y="6364367"/>
            <a:ext cx="7102793" cy="725805"/>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Generate performance dashboards, prediction APIs, and visualizations for marketing strategy.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51071"/>
            <a:ext cx="10458450"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Data Analysis and Exploratory Insights</a:t>
            </a:r>
            <a:endParaRPr lang="en-US" sz="4450" dirty="0"/>
          </a:p>
        </p:txBody>
      </p:sp>
      <p:pic>
        <p:nvPicPr>
          <p:cNvPr id="3" name="Image 0" descr="preencoded.png"/>
          <p:cNvPicPr>
            <a:picLocks noChangeAspect="1"/>
          </p:cNvPicPr>
          <p:nvPr/>
        </p:nvPicPr>
        <p:blipFill>
          <a:blip r:embed="rId3"/>
          <a:stretch>
            <a:fillRect/>
          </a:stretch>
        </p:blipFill>
        <p:spPr>
          <a:xfrm>
            <a:off x="793790" y="2255163"/>
            <a:ext cx="5494258" cy="4395311"/>
          </a:xfrm>
          <a:prstGeom prst="rect">
            <a:avLst/>
          </a:prstGeom>
        </p:spPr>
      </p:pic>
      <p:sp>
        <p:nvSpPr>
          <p:cNvPr id="4" name="Text 1"/>
          <p:cNvSpPr/>
          <p:nvPr/>
        </p:nvSpPr>
        <p:spPr>
          <a:xfrm>
            <a:off x="7463552" y="2226826"/>
            <a:ext cx="3389114" cy="354330"/>
          </a:xfrm>
          <a:prstGeom prst="rect">
            <a:avLst/>
          </a:prstGeom>
          <a:noFill/>
          <a:ln/>
        </p:spPr>
        <p:txBody>
          <a:bodyPr wrap="none" lIns="0" tIns="0" rIns="0" bIns="0" rtlCol="0" anchor="t"/>
          <a:lstStyle/>
          <a:p>
            <a:pPr marL="0" indent="0" algn="l">
              <a:lnSpc>
                <a:spcPts val="2750"/>
              </a:lnSpc>
              <a:buNone/>
            </a:pPr>
            <a:r>
              <a:rPr lang="en-US" sz="2200" dirty="0">
                <a:solidFill>
                  <a:srgbClr val="030303"/>
                </a:solidFill>
                <a:latin typeface="DM Sans Semi Bold" pitchFamily="34" charset="0"/>
                <a:ea typeface="DM Sans Semi Bold" pitchFamily="34" charset="-122"/>
                <a:cs typeface="DM Sans Semi Bold" pitchFamily="34" charset="-120"/>
              </a:rPr>
              <a:t>Preprocessing Highlights</a:t>
            </a:r>
            <a:endParaRPr lang="en-US" sz="2200" dirty="0"/>
          </a:p>
        </p:txBody>
      </p:sp>
      <p:sp>
        <p:nvSpPr>
          <p:cNvPr id="5" name="Text 2"/>
          <p:cNvSpPr/>
          <p:nvPr/>
        </p:nvSpPr>
        <p:spPr>
          <a:xfrm>
            <a:off x="7463552" y="2807970"/>
            <a:ext cx="638055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No missing values; 3 duplicates removed</a:t>
            </a:r>
            <a:endParaRPr lang="en-US" sz="1750" dirty="0"/>
          </a:p>
        </p:txBody>
      </p:sp>
      <p:sp>
        <p:nvSpPr>
          <p:cNvPr id="6" name="Text 3"/>
          <p:cNvSpPr/>
          <p:nvPr/>
        </p:nvSpPr>
        <p:spPr>
          <a:xfrm>
            <a:off x="7463552" y="3250168"/>
            <a:ext cx="638055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Outliers retained as valid viral tracks</a:t>
            </a:r>
            <a:endParaRPr lang="en-US" sz="1750" dirty="0"/>
          </a:p>
        </p:txBody>
      </p:sp>
      <p:sp>
        <p:nvSpPr>
          <p:cNvPr id="7" name="Text 4"/>
          <p:cNvSpPr/>
          <p:nvPr/>
        </p:nvSpPr>
        <p:spPr>
          <a:xfrm>
            <a:off x="7463552" y="3692366"/>
            <a:ext cx="638055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New features: Engagement Rate, Cost per Stream, Stream Completion Rate</a:t>
            </a:r>
            <a:endParaRPr lang="en-US" sz="1750" dirty="0"/>
          </a:p>
        </p:txBody>
      </p:sp>
      <p:sp>
        <p:nvSpPr>
          <p:cNvPr id="8" name="Text 5"/>
          <p:cNvSpPr/>
          <p:nvPr/>
        </p:nvSpPr>
        <p:spPr>
          <a:xfrm>
            <a:off x="7463552" y="464498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30303"/>
                </a:solidFill>
                <a:latin typeface="DM Sans Semi Bold" pitchFamily="34" charset="0"/>
                <a:ea typeface="DM Sans Semi Bold" pitchFamily="34" charset="-122"/>
                <a:cs typeface="DM Sans Semi Bold" pitchFamily="34" charset="-120"/>
              </a:rPr>
              <a:t>Exploratory Findings</a:t>
            </a:r>
            <a:endParaRPr lang="en-US" sz="2200" dirty="0"/>
          </a:p>
        </p:txBody>
      </p:sp>
      <p:sp>
        <p:nvSpPr>
          <p:cNvPr id="9" name="Text 6"/>
          <p:cNvSpPr/>
          <p:nvPr/>
        </p:nvSpPr>
        <p:spPr>
          <a:xfrm>
            <a:off x="7463552" y="5226129"/>
            <a:ext cx="638055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Strong correlations: Stream Count &amp; Playlist Adds (0.79), Artist Popularity (0.81)</a:t>
            </a:r>
            <a:endParaRPr lang="en-US" sz="1750" dirty="0"/>
          </a:p>
        </p:txBody>
      </p:sp>
      <p:sp>
        <p:nvSpPr>
          <p:cNvPr id="10" name="Text 7"/>
          <p:cNvSpPr/>
          <p:nvPr/>
        </p:nvSpPr>
        <p:spPr>
          <a:xfrm>
            <a:off x="7463552" y="6031230"/>
            <a:ext cx="638055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Podcast content shows higher completion rates than music tracks</a:t>
            </a:r>
            <a:endParaRPr lang="en-US" sz="1750" dirty="0"/>
          </a:p>
        </p:txBody>
      </p:sp>
      <p:sp>
        <p:nvSpPr>
          <p:cNvPr id="11" name="Text 8"/>
          <p:cNvSpPr/>
          <p:nvPr/>
        </p:nvSpPr>
        <p:spPr>
          <a:xfrm>
            <a:off x="7463552" y="6836331"/>
            <a:ext cx="638055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64646"/>
                </a:solidFill>
                <a:latin typeface="Inter Medium" pitchFamily="34" charset="0"/>
                <a:ea typeface="Inter Medium" pitchFamily="34" charset="-122"/>
                <a:cs typeface="Inter Medium" pitchFamily="34" charset="-120"/>
              </a:rPr>
              <a:t>Weekend streams 23% higher than weekdays</a:t>
            </a:r>
            <a:endParaRPr lang="en-US" sz="1750" dirty="0"/>
          </a:p>
        </p:txBody>
      </p:sp>
      <p:pic>
        <p:nvPicPr>
          <p:cNvPr id="12" name="Picture 11"/>
          <p:cNvPicPr>
            <a:picLocks noChangeAspect="1"/>
          </p:cNvPicPr>
          <p:nvPr/>
        </p:nvPicPr>
        <p:blipFill>
          <a:blip r:embed="rId4"/>
          <a:stretch>
            <a:fillRect/>
          </a:stretch>
        </p:blipFill>
        <p:spPr>
          <a:xfrm>
            <a:off x="12845143" y="7758966"/>
            <a:ext cx="1785257" cy="3545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3851791"/>
          </a:xfrm>
          <a:prstGeom prst="rect">
            <a:avLst/>
          </a:prstGeom>
        </p:spPr>
      </p:pic>
      <p:pic>
        <p:nvPicPr>
          <p:cNvPr id="3" name="Image 1" descr="preencoded.png"/>
          <p:cNvPicPr>
            <a:picLocks noChangeAspect="1"/>
          </p:cNvPicPr>
          <p:nvPr/>
        </p:nvPicPr>
        <p:blipFill>
          <a:blip r:embed="rId4"/>
          <a:stretch>
            <a:fillRect/>
          </a:stretch>
        </p:blipFill>
        <p:spPr>
          <a:xfrm>
            <a:off x="5089565" y="256699"/>
            <a:ext cx="4451152" cy="3338393"/>
          </a:xfrm>
          <a:prstGeom prst="rect">
            <a:avLst/>
          </a:prstGeom>
        </p:spPr>
      </p:pic>
      <p:sp>
        <p:nvSpPr>
          <p:cNvPr id="4" name="Text 0"/>
          <p:cNvSpPr/>
          <p:nvPr/>
        </p:nvSpPr>
        <p:spPr>
          <a:xfrm>
            <a:off x="718899" y="4514255"/>
            <a:ext cx="7367349" cy="641985"/>
          </a:xfrm>
          <a:prstGeom prst="rect">
            <a:avLst/>
          </a:prstGeom>
          <a:noFill/>
          <a:ln/>
        </p:spPr>
        <p:txBody>
          <a:bodyPr wrap="none" lIns="0" tIns="0" rIns="0" bIns="0" rtlCol="0" anchor="t"/>
          <a:lstStyle/>
          <a:p>
            <a:pPr marL="0" indent="0" algn="l">
              <a:lnSpc>
                <a:spcPts val="5050"/>
              </a:lnSpc>
              <a:buNone/>
            </a:pPr>
            <a:r>
              <a:rPr lang="en-US" sz="4000" dirty="0">
                <a:solidFill>
                  <a:srgbClr val="030303"/>
                </a:solidFill>
                <a:latin typeface="DM Sans Semi Bold" pitchFamily="34" charset="0"/>
                <a:ea typeface="DM Sans Semi Bold" pitchFamily="34" charset="-122"/>
                <a:cs typeface="DM Sans Semi Bold" pitchFamily="34" charset="-120"/>
              </a:rPr>
              <a:t>Model Training and Evaluation</a:t>
            </a:r>
            <a:endParaRPr lang="en-US" sz="4000" dirty="0"/>
          </a:p>
        </p:txBody>
      </p:sp>
      <p:sp>
        <p:nvSpPr>
          <p:cNvPr id="5" name="Text 1"/>
          <p:cNvSpPr/>
          <p:nvPr/>
        </p:nvSpPr>
        <p:spPr>
          <a:xfrm>
            <a:off x="718899" y="5567005"/>
            <a:ext cx="4192072" cy="410766"/>
          </a:xfrm>
          <a:prstGeom prst="rect">
            <a:avLst/>
          </a:prstGeom>
          <a:noFill/>
          <a:ln/>
        </p:spPr>
        <p:txBody>
          <a:bodyPr wrap="none" lIns="0" tIns="0" rIns="0" bIns="0" rtlCol="0" anchor="t"/>
          <a:lstStyle/>
          <a:p>
            <a:pPr marL="0" indent="0" algn="ctr">
              <a:lnSpc>
                <a:spcPts val="3200"/>
              </a:lnSpc>
              <a:buNone/>
            </a:pPr>
            <a:r>
              <a:rPr lang="en-US" sz="3200" dirty="0">
                <a:solidFill>
                  <a:srgbClr val="464646"/>
                </a:solidFill>
                <a:latin typeface="DM Sans Semi Bold" pitchFamily="34" charset="0"/>
                <a:ea typeface="DM Sans Semi Bold" pitchFamily="34" charset="-122"/>
                <a:cs typeface="DM Sans Semi Bold" pitchFamily="34" charset="-120"/>
              </a:rPr>
              <a:t>0.892</a:t>
            </a:r>
            <a:endParaRPr lang="en-US" sz="3200" dirty="0"/>
          </a:p>
        </p:txBody>
      </p:sp>
      <p:sp>
        <p:nvSpPr>
          <p:cNvPr id="6" name="Text 2"/>
          <p:cNvSpPr/>
          <p:nvPr/>
        </p:nvSpPr>
        <p:spPr>
          <a:xfrm>
            <a:off x="1531025" y="6234470"/>
            <a:ext cx="2567821" cy="320992"/>
          </a:xfrm>
          <a:prstGeom prst="rect">
            <a:avLst/>
          </a:prstGeom>
          <a:noFill/>
          <a:ln/>
        </p:spPr>
        <p:txBody>
          <a:bodyPr wrap="none" lIns="0" tIns="0" rIns="0" bIns="0" rtlCol="0" anchor="t"/>
          <a:lstStyle/>
          <a:p>
            <a:pPr marL="0" indent="0" algn="ctr">
              <a:lnSpc>
                <a:spcPts val="2500"/>
              </a:lnSpc>
              <a:buNone/>
            </a:pPr>
            <a:r>
              <a:rPr lang="en-US" sz="2000" dirty="0">
                <a:solidFill>
                  <a:srgbClr val="464646"/>
                </a:solidFill>
                <a:latin typeface="DM Sans Semi Bold" pitchFamily="34" charset="0"/>
                <a:ea typeface="DM Sans Semi Bold" pitchFamily="34" charset="-122"/>
                <a:cs typeface="DM Sans Semi Bold" pitchFamily="34" charset="-120"/>
              </a:rPr>
              <a:t>R-squared (R²)</a:t>
            </a:r>
            <a:endParaRPr lang="en-US" sz="2000" dirty="0"/>
          </a:p>
        </p:txBody>
      </p:sp>
      <p:sp>
        <p:nvSpPr>
          <p:cNvPr id="7" name="Text 3"/>
          <p:cNvSpPr/>
          <p:nvPr/>
        </p:nvSpPr>
        <p:spPr>
          <a:xfrm>
            <a:off x="718899" y="6678692"/>
            <a:ext cx="4192072" cy="328613"/>
          </a:xfrm>
          <a:prstGeom prst="rect">
            <a:avLst/>
          </a:prstGeom>
          <a:noFill/>
          <a:ln/>
        </p:spPr>
        <p:txBody>
          <a:bodyPr wrap="none" lIns="0" tIns="0" rIns="0" bIns="0" rtlCol="0" anchor="t"/>
          <a:lstStyle/>
          <a:p>
            <a:pPr marL="0" indent="0" algn="ctr">
              <a:lnSpc>
                <a:spcPts val="2550"/>
              </a:lnSpc>
              <a:buNone/>
            </a:pPr>
            <a:r>
              <a:rPr lang="en-US" sz="1600" dirty="0">
                <a:solidFill>
                  <a:srgbClr val="464646"/>
                </a:solidFill>
                <a:latin typeface="Inter Medium" pitchFamily="34" charset="0"/>
                <a:ea typeface="Inter Medium" pitchFamily="34" charset="-122"/>
                <a:cs typeface="Inter Medium" pitchFamily="34" charset="-120"/>
              </a:rPr>
              <a:t>Explains 89.2% variance in stream count</a:t>
            </a:r>
            <a:endParaRPr lang="en-US" sz="1600" dirty="0"/>
          </a:p>
        </p:txBody>
      </p:sp>
      <p:sp>
        <p:nvSpPr>
          <p:cNvPr id="8" name="Text 4"/>
          <p:cNvSpPr/>
          <p:nvPr/>
        </p:nvSpPr>
        <p:spPr>
          <a:xfrm>
            <a:off x="5219105" y="5567005"/>
            <a:ext cx="4192072" cy="410766"/>
          </a:xfrm>
          <a:prstGeom prst="rect">
            <a:avLst/>
          </a:prstGeom>
          <a:noFill/>
          <a:ln/>
        </p:spPr>
        <p:txBody>
          <a:bodyPr wrap="none" lIns="0" tIns="0" rIns="0" bIns="0" rtlCol="0" anchor="t"/>
          <a:lstStyle/>
          <a:p>
            <a:pPr marL="0" indent="0" algn="ctr">
              <a:lnSpc>
                <a:spcPts val="3200"/>
              </a:lnSpc>
              <a:buNone/>
            </a:pPr>
            <a:r>
              <a:rPr lang="en-US" sz="3200" dirty="0">
                <a:solidFill>
                  <a:srgbClr val="464646"/>
                </a:solidFill>
                <a:latin typeface="DM Sans Semi Bold" pitchFamily="34" charset="0"/>
                <a:ea typeface="DM Sans Semi Bold" pitchFamily="34" charset="-122"/>
                <a:cs typeface="DM Sans Semi Bold" pitchFamily="34" charset="-120"/>
              </a:rPr>
              <a:t>2845</a:t>
            </a:r>
            <a:endParaRPr lang="en-US" sz="3200" dirty="0"/>
          </a:p>
        </p:txBody>
      </p:sp>
      <p:sp>
        <p:nvSpPr>
          <p:cNvPr id="9" name="Text 5"/>
          <p:cNvSpPr/>
          <p:nvPr/>
        </p:nvSpPr>
        <p:spPr>
          <a:xfrm>
            <a:off x="5646182" y="6234470"/>
            <a:ext cx="3337917" cy="320992"/>
          </a:xfrm>
          <a:prstGeom prst="rect">
            <a:avLst/>
          </a:prstGeom>
          <a:noFill/>
          <a:ln/>
        </p:spPr>
        <p:txBody>
          <a:bodyPr wrap="none" lIns="0" tIns="0" rIns="0" bIns="0" rtlCol="0" anchor="t"/>
          <a:lstStyle/>
          <a:p>
            <a:pPr marL="0" indent="0" algn="ctr">
              <a:lnSpc>
                <a:spcPts val="2500"/>
              </a:lnSpc>
              <a:buNone/>
            </a:pPr>
            <a:r>
              <a:rPr lang="en-US" sz="2000" dirty="0">
                <a:solidFill>
                  <a:srgbClr val="464646"/>
                </a:solidFill>
                <a:latin typeface="DM Sans Semi Bold" pitchFamily="34" charset="0"/>
                <a:ea typeface="DM Sans Semi Bold" pitchFamily="34" charset="-122"/>
                <a:cs typeface="DM Sans Semi Bold" pitchFamily="34" charset="-120"/>
              </a:rPr>
              <a:t>Mean Absolute Error (MAE)</a:t>
            </a:r>
            <a:endParaRPr lang="en-US" sz="2000" dirty="0"/>
          </a:p>
        </p:txBody>
      </p:sp>
      <p:sp>
        <p:nvSpPr>
          <p:cNvPr id="10" name="Text 6"/>
          <p:cNvSpPr/>
          <p:nvPr/>
        </p:nvSpPr>
        <p:spPr>
          <a:xfrm>
            <a:off x="5219105" y="6678692"/>
            <a:ext cx="4192072" cy="328613"/>
          </a:xfrm>
          <a:prstGeom prst="rect">
            <a:avLst/>
          </a:prstGeom>
          <a:noFill/>
          <a:ln/>
        </p:spPr>
        <p:txBody>
          <a:bodyPr wrap="none" lIns="0" tIns="0" rIns="0" bIns="0" rtlCol="0" anchor="t"/>
          <a:lstStyle/>
          <a:p>
            <a:pPr marL="0" indent="0" algn="ctr">
              <a:lnSpc>
                <a:spcPts val="2550"/>
              </a:lnSpc>
              <a:buNone/>
            </a:pPr>
            <a:r>
              <a:rPr lang="en-US" sz="1600" dirty="0">
                <a:solidFill>
                  <a:srgbClr val="464646"/>
                </a:solidFill>
                <a:latin typeface="Inter Medium" pitchFamily="34" charset="0"/>
                <a:ea typeface="Inter Medium" pitchFamily="34" charset="-122"/>
                <a:cs typeface="Inter Medium" pitchFamily="34" charset="-120"/>
              </a:rPr>
              <a:t>Low error indicates accurate predictions</a:t>
            </a:r>
            <a:endParaRPr lang="en-US" sz="1600" dirty="0"/>
          </a:p>
        </p:txBody>
      </p:sp>
      <p:sp>
        <p:nvSpPr>
          <p:cNvPr id="11" name="Text 7"/>
          <p:cNvSpPr/>
          <p:nvPr/>
        </p:nvSpPr>
        <p:spPr>
          <a:xfrm>
            <a:off x="9719310" y="5567005"/>
            <a:ext cx="4192191" cy="410766"/>
          </a:xfrm>
          <a:prstGeom prst="rect">
            <a:avLst/>
          </a:prstGeom>
          <a:noFill/>
          <a:ln/>
        </p:spPr>
        <p:txBody>
          <a:bodyPr wrap="none" lIns="0" tIns="0" rIns="0" bIns="0" rtlCol="0" anchor="t"/>
          <a:lstStyle/>
          <a:p>
            <a:pPr marL="0" indent="0" algn="ctr">
              <a:lnSpc>
                <a:spcPts val="3200"/>
              </a:lnSpc>
              <a:buNone/>
            </a:pPr>
            <a:r>
              <a:rPr lang="en-US" sz="3200" dirty="0">
                <a:solidFill>
                  <a:srgbClr val="464646"/>
                </a:solidFill>
                <a:latin typeface="DM Sans Semi Bold" pitchFamily="34" charset="0"/>
                <a:ea typeface="DM Sans Semi Bold" pitchFamily="34" charset="-122"/>
                <a:cs typeface="DM Sans Semi Bold" pitchFamily="34" charset="-120"/>
              </a:rPr>
              <a:t>7234</a:t>
            </a:r>
            <a:endParaRPr lang="en-US" sz="3200" dirty="0"/>
          </a:p>
        </p:txBody>
      </p:sp>
      <p:sp>
        <p:nvSpPr>
          <p:cNvPr id="12" name="Text 8"/>
          <p:cNvSpPr/>
          <p:nvPr/>
        </p:nvSpPr>
        <p:spPr>
          <a:xfrm>
            <a:off x="9802058" y="6234470"/>
            <a:ext cx="4026694" cy="320992"/>
          </a:xfrm>
          <a:prstGeom prst="rect">
            <a:avLst/>
          </a:prstGeom>
          <a:noFill/>
          <a:ln/>
        </p:spPr>
        <p:txBody>
          <a:bodyPr wrap="none" lIns="0" tIns="0" rIns="0" bIns="0" rtlCol="0" anchor="t"/>
          <a:lstStyle/>
          <a:p>
            <a:pPr marL="0" indent="0" algn="ctr">
              <a:lnSpc>
                <a:spcPts val="2500"/>
              </a:lnSpc>
              <a:buNone/>
            </a:pPr>
            <a:r>
              <a:rPr lang="en-US" sz="2000" dirty="0">
                <a:solidFill>
                  <a:srgbClr val="464646"/>
                </a:solidFill>
                <a:latin typeface="DM Sans Semi Bold" pitchFamily="34" charset="0"/>
                <a:ea typeface="DM Sans Semi Bold" pitchFamily="34" charset="-122"/>
                <a:cs typeface="DM Sans Semi Bold" pitchFamily="34" charset="-120"/>
              </a:rPr>
              <a:t>Root Mean Squared Error (RMSE)</a:t>
            </a:r>
            <a:endParaRPr lang="en-US" sz="2000" dirty="0"/>
          </a:p>
        </p:txBody>
      </p:sp>
      <p:sp>
        <p:nvSpPr>
          <p:cNvPr id="13" name="Text 9"/>
          <p:cNvSpPr/>
          <p:nvPr/>
        </p:nvSpPr>
        <p:spPr>
          <a:xfrm>
            <a:off x="9719310" y="6678692"/>
            <a:ext cx="4192191" cy="328613"/>
          </a:xfrm>
          <a:prstGeom prst="rect">
            <a:avLst/>
          </a:prstGeom>
          <a:noFill/>
          <a:ln/>
        </p:spPr>
        <p:txBody>
          <a:bodyPr wrap="none" lIns="0" tIns="0" rIns="0" bIns="0" rtlCol="0" anchor="t"/>
          <a:lstStyle/>
          <a:p>
            <a:pPr marL="0" indent="0" algn="ctr">
              <a:lnSpc>
                <a:spcPts val="2550"/>
              </a:lnSpc>
              <a:buNone/>
            </a:pPr>
            <a:r>
              <a:rPr lang="en-US" sz="1600" dirty="0">
                <a:solidFill>
                  <a:srgbClr val="464646"/>
                </a:solidFill>
                <a:latin typeface="Inter Medium" pitchFamily="34" charset="0"/>
                <a:ea typeface="Inter Medium" pitchFamily="34" charset="-122"/>
                <a:cs typeface="Inter Medium" pitchFamily="34" charset="-120"/>
              </a:rPr>
              <a:t>Confirms model reliability for forecasting</a:t>
            </a:r>
            <a:endParaRPr lang="en-US" sz="1600" dirty="0"/>
          </a:p>
        </p:txBody>
      </p:sp>
      <p:sp>
        <p:nvSpPr>
          <p:cNvPr id="14" name="Text 10"/>
          <p:cNvSpPr/>
          <p:nvPr/>
        </p:nvSpPr>
        <p:spPr>
          <a:xfrm>
            <a:off x="718899" y="7238405"/>
            <a:ext cx="13192601" cy="328613"/>
          </a:xfrm>
          <a:prstGeom prst="rect">
            <a:avLst/>
          </a:prstGeom>
          <a:noFill/>
          <a:ln/>
        </p:spPr>
        <p:txBody>
          <a:bodyPr wrap="non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Residual analysis shows no major patterns, confirming model assumptions and consistent performance across genres.</a:t>
            </a:r>
            <a:endParaRPr lang="en-US" sz="1600" dirty="0"/>
          </a:p>
        </p:txBody>
      </p:sp>
      <p:pic>
        <p:nvPicPr>
          <p:cNvPr id="15" name="Picture 14"/>
          <p:cNvPicPr>
            <a:picLocks noChangeAspect="1"/>
          </p:cNvPicPr>
          <p:nvPr/>
        </p:nvPicPr>
        <p:blipFill>
          <a:blip r:embed="rId5"/>
          <a:stretch>
            <a:fillRect/>
          </a:stretch>
        </p:blipFill>
        <p:spPr>
          <a:xfrm>
            <a:off x="12845143" y="7758966"/>
            <a:ext cx="1785257" cy="3545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17388"/>
          </a:xfrm>
          <a:prstGeom prst="rect">
            <a:avLst/>
          </a:prstGeom>
        </p:spPr>
      </p:pic>
      <p:pic>
        <p:nvPicPr>
          <p:cNvPr id="3" name="Image 1" descr="preencoded.png"/>
          <p:cNvPicPr>
            <a:picLocks noChangeAspect="1"/>
          </p:cNvPicPr>
          <p:nvPr/>
        </p:nvPicPr>
        <p:blipFill>
          <a:blip r:embed="rId4"/>
          <a:stretch>
            <a:fillRect/>
          </a:stretch>
        </p:blipFill>
        <p:spPr>
          <a:xfrm>
            <a:off x="5208032" y="194429"/>
            <a:ext cx="4214217" cy="2528530"/>
          </a:xfrm>
          <a:prstGeom prst="rect">
            <a:avLst/>
          </a:prstGeom>
        </p:spPr>
      </p:pic>
      <p:sp>
        <p:nvSpPr>
          <p:cNvPr id="4" name="Text 0"/>
          <p:cNvSpPr/>
          <p:nvPr/>
        </p:nvSpPr>
        <p:spPr>
          <a:xfrm>
            <a:off x="544473" y="3346609"/>
            <a:ext cx="6416635" cy="486132"/>
          </a:xfrm>
          <a:prstGeom prst="rect">
            <a:avLst/>
          </a:prstGeom>
          <a:noFill/>
          <a:ln/>
        </p:spPr>
        <p:txBody>
          <a:bodyPr wrap="none" lIns="0" tIns="0" rIns="0" bIns="0" rtlCol="0" anchor="t"/>
          <a:lstStyle/>
          <a:p>
            <a:pPr marL="0" indent="0" algn="l">
              <a:lnSpc>
                <a:spcPts val="3800"/>
              </a:lnSpc>
              <a:buNone/>
            </a:pPr>
            <a:r>
              <a:rPr lang="en-US" sz="3050" dirty="0">
                <a:solidFill>
                  <a:srgbClr val="030303"/>
                </a:solidFill>
                <a:latin typeface="DM Sans Semi Bold" pitchFamily="34" charset="0"/>
                <a:ea typeface="DM Sans Semi Bold" pitchFamily="34" charset="-122"/>
                <a:cs typeface="DM Sans Semi Bold" pitchFamily="34" charset="-120"/>
              </a:rPr>
              <a:t>Findings and Industry Comparison</a:t>
            </a:r>
            <a:endParaRPr lang="en-US" sz="3050" dirty="0"/>
          </a:p>
        </p:txBody>
      </p:sp>
      <p:pic>
        <p:nvPicPr>
          <p:cNvPr id="5" name="Image 2" descr="preencoded.png"/>
          <p:cNvPicPr>
            <a:picLocks noChangeAspect="1"/>
          </p:cNvPicPr>
          <p:nvPr/>
        </p:nvPicPr>
        <p:blipFill>
          <a:blip r:embed="rId5"/>
          <a:stretch>
            <a:fillRect/>
          </a:stretch>
        </p:blipFill>
        <p:spPr>
          <a:xfrm>
            <a:off x="544473" y="4066103"/>
            <a:ext cx="777954" cy="933569"/>
          </a:xfrm>
          <a:prstGeom prst="rect">
            <a:avLst/>
          </a:prstGeom>
        </p:spPr>
      </p:pic>
      <p:sp>
        <p:nvSpPr>
          <p:cNvPr id="6" name="Text 1"/>
          <p:cNvSpPr/>
          <p:nvPr/>
        </p:nvSpPr>
        <p:spPr>
          <a:xfrm>
            <a:off x="1555790" y="4221599"/>
            <a:ext cx="3329821" cy="243126"/>
          </a:xfrm>
          <a:prstGeom prst="rect">
            <a:avLst/>
          </a:prstGeom>
          <a:noFill/>
          <a:ln/>
        </p:spPr>
        <p:txBody>
          <a:bodyPr wrap="none" lIns="0" tIns="0" rIns="0" bIns="0" rtlCol="0" anchor="t"/>
          <a:lstStyle/>
          <a:p>
            <a:pPr marL="0" indent="0" algn="l">
              <a:lnSpc>
                <a:spcPts val="1900"/>
              </a:lnSpc>
              <a:buNone/>
            </a:pPr>
            <a:r>
              <a:rPr lang="en-US" sz="1500" dirty="0">
                <a:solidFill>
                  <a:srgbClr val="464646"/>
                </a:solidFill>
                <a:latin typeface="DM Sans Semi Bold" pitchFamily="34" charset="0"/>
                <a:ea typeface="DM Sans Semi Bold" pitchFamily="34" charset="-122"/>
                <a:cs typeface="DM Sans Semi Bold" pitchFamily="34" charset="-120"/>
              </a:rPr>
              <a:t>Playlist Placement Drives Discovery</a:t>
            </a:r>
            <a:endParaRPr lang="en-US" sz="1500" dirty="0"/>
          </a:p>
        </p:txBody>
      </p:sp>
      <p:sp>
        <p:nvSpPr>
          <p:cNvPr id="7" name="Text 2"/>
          <p:cNvSpPr/>
          <p:nvPr/>
        </p:nvSpPr>
        <p:spPr>
          <a:xfrm>
            <a:off x="1555790" y="4558070"/>
            <a:ext cx="12530138" cy="248960"/>
          </a:xfrm>
          <a:prstGeom prst="rect">
            <a:avLst/>
          </a:prstGeom>
          <a:noFill/>
          <a:ln/>
        </p:spPr>
        <p:txBody>
          <a:bodyPr wrap="none" lIns="0" tIns="0" rIns="0" bIns="0" rtlCol="0" anchor="t"/>
          <a:lstStyle/>
          <a:p>
            <a:pPr marL="0" indent="0" algn="l">
              <a:lnSpc>
                <a:spcPts val="1950"/>
              </a:lnSpc>
              <a:buNone/>
            </a:pPr>
            <a:r>
              <a:rPr lang="en-US" sz="1200" dirty="0">
                <a:solidFill>
                  <a:srgbClr val="464646"/>
                </a:solidFill>
                <a:latin typeface="Inter Medium" pitchFamily="34" charset="0"/>
                <a:ea typeface="Inter Medium" pitchFamily="34" charset="-122"/>
                <a:cs typeface="Inter Medium" pitchFamily="34" charset="-120"/>
              </a:rPr>
              <a:t>Algorithmic playlists significantly boost streaming numbers and engagement.</a:t>
            </a:r>
            <a:endParaRPr lang="en-US" sz="1200" dirty="0"/>
          </a:p>
        </p:txBody>
      </p:sp>
      <p:pic>
        <p:nvPicPr>
          <p:cNvPr id="8" name="Image 3" descr="preencoded.png"/>
          <p:cNvPicPr>
            <a:picLocks noChangeAspect="1"/>
          </p:cNvPicPr>
          <p:nvPr/>
        </p:nvPicPr>
        <p:blipFill>
          <a:blip r:embed="rId6"/>
          <a:stretch>
            <a:fillRect/>
          </a:stretch>
        </p:blipFill>
        <p:spPr>
          <a:xfrm>
            <a:off x="544473" y="4999673"/>
            <a:ext cx="777954" cy="933569"/>
          </a:xfrm>
          <a:prstGeom prst="rect">
            <a:avLst/>
          </a:prstGeom>
        </p:spPr>
      </p:pic>
      <p:sp>
        <p:nvSpPr>
          <p:cNvPr id="9" name="Text 3"/>
          <p:cNvSpPr/>
          <p:nvPr/>
        </p:nvSpPr>
        <p:spPr>
          <a:xfrm>
            <a:off x="1555790" y="5155168"/>
            <a:ext cx="3074908" cy="243126"/>
          </a:xfrm>
          <a:prstGeom prst="rect">
            <a:avLst/>
          </a:prstGeom>
          <a:noFill/>
          <a:ln/>
        </p:spPr>
        <p:txBody>
          <a:bodyPr wrap="none" lIns="0" tIns="0" rIns="0" bIns="0" rtlCol="0" anchor="t"/>
          <a:lstStyle/>
          <a:p>
            <a:pPr marL="0" indent="0" algn="l">
              <a:lnSpc>
                <a:spcPts val="1900"/>
              </a:lnSpc>
              <a:buNone/>
            </a:pPr>
            <a:r>
              <a:rPr lang="en-US" sz="1500" dirty="0">
                <a:solidFill>
                  <a:srgbClr val="464646"/>
                </a:solidFill>
                <a:latin typeface="DM Sans Semi Bold" pitchFamily="34" charset="0"/>
                <a:ea typeface="DM Sans Semi Bold" pitchFamily="34" charset="-122"/>
                <a:cs typeface="DM Sans Semi Bold" pitchFamily="34" charset="-120"/>
              </a:rPr>
              <a:t>Stream Completion Rate Matters</a:t>
            </a:r>
            <a:endParaRPr lang="en-US" sz="1500" dirty="0"/>
          </a:p>
        </p:txBody>
      </p:sp>
      <p:sp>
        <p:nvSpPr>
          <p:cNvPr id="10" name="Text 4"/>
          <p:cNvSpPr/>
          <p:nvPr/>
        </p:nvSpPr>
        <p:spPr>
          <a:xfrm>
            <a:off x="1555790" y="5491639"/>
            <a:ext cx="12530138" cy="248960"/>
          </a:xfrm>
          <a:prstGeom prst="rect">
            <a:avLst/>
          </a:prstGeom>
          <a:noFill/>
          <a:ln/>
        </p:spPr>
        <p:txBody>
          <a:bodyPr wrap="none" lIns="0" tIns="0" rIns="0" bIns="0" rtlCol="0" anchor="t"/>
          <a:lstStyle/>
          <a:p>
            <a:pPr marL="0" indent="0" algn="l">
              <a:lnSpc>
                <a:spcPts val="1950"/>
              </a:lnSpc>
              <a:buNone/>
            </a:pPr>
            <a:r>
              <a:rPr lang="en-US" sz="1200" dirty="0">
                <a:solidFill>
                  <a:srgbClr val="464646"/>
                </a:solidFill>
                <a:latin typeface="Inter Medium" pitchFamily="34" charset="0"/>
                <a:ea typeface="Inter Medium" pitchFamily="34" charset="-122"/>
                <a:cs typeface="Inter Medium" pitchFamily="34" charset="-120"/>
              </a:rPr>
              <a:t>Higher completion rates indicate better content quality and reduce promotional needs.</a:t>
            </a:r>
            <a:endParaRPr lang="en-US" sz="1200" dirty="0"/>
          </a:p>
        </p:txBody>
      </p:sp>
      <p:pic>
        <p:nvPicPr>
          <p:cNvPr id="11" name="Image 4" descr="preencoded.png"/>
          <p:cNvPicPr>
            <a:picLocks noChangeAspect="1"/>
          </p:cNvPicPr>
          <p:nvPr/>
        </p:nvPicPr>
        <p:blipFill>
          <a:blip r:embed="rId7"/>
          <a:stretch>
            <a:fillRect/>
          </a:stretch>
        </p:blipFill>
        <p:spPr>
          <a:xfrm>
            <a:off x="544473" y="5933242"/>
            <a:ext cx="777954" cy="933569"/>
          </a:xfrm>
          <a:prstGeom prst="rect">
            <a:avLst/>
          </a:prstGeom>
        </p:spPr>
      </p:pic>
      <p:sp>
        <p:nvSpPr>
          <p:cNvPr id="12" name="Text 5"/>
          <p:cNvSpPr/>
          <p:nvPr/>
        </p:nvSpPr>
        <p:spPr>
          <a:xfrm>
            <a:off x="1555790" y="6088737"/>
            <a:ext cx="3125272" cy="243126"/>
          </a:xfrm>
          <a:prstGeom prst="rect">
            <a:avLst/>
          </a:prstGeom>
          <a:noFill/>
          <a:ln/>
        </p:spPr>
        <p:txBody>
          <a:bodyPr wrap="none" lIns="0" tIns="0" rIns="0" bIns="0" rtlCol="0" anchor="t"/>
          <a:lstStyle/>
          <a:p>
            <a:pPr marL="0" indent="0" algn="l">
              <a:lnSpc>
                <a:spcPts val="1900"/>
              </a:lnSpc>
              <a:buNone/>
            </a:pPr>
            <a:r>
              <a:rPr lang="en-US" sz="1500" dirty="0">
                <a:solidFill>
                  <a:srgbClr val="464646"/>
                </a:solidFill>
                <a:latin typeface="DM Sans Semi Bold" pitchFamily="34" charset="0"/>
                <a:ea typeface="DM Sans Semi Bold" pitchFamily="34" charset="-122"/>
                <a:cs typeface="DM Sans Semi Bold" pitchFamily="34" charset="-120"/>
              </a:rPr>
              <a:t>Content Type &amp; Audience Impact</a:t>
            </a:r>
            <a:endParaRPr lang="en-US" sz="1500" dirty="0"/>
          </a:p>
        </p:txBody>
      </p:sp>
      <p:sp>
        <p:nvSpPr>
          <p:cNvPr id="13" name="Text 6"/>
          <p:cNvSpPr/>
          <p:nvPr/>
        </p:nvSpPr>
        <p:spPr>
          <a:xfrm>
            <a:off x="1555790" y="6425208"/>
            <a:ext cx="12530138" cy="248960"/>
          </a:xfrm>
          <a:prstGeom prst="rect">
            <a:avLst/>
          </a:prstGeom>
          <a:noFill/>
          <a:ln/>
        </p:spPr>
        <p:txBody>
          <a:bodyPr wrap="none" lIns="0" tIns="0" rIns="0" bIns="0" rtlCol="0" anchor="t"/>
          <a:lstStyle/>
          <a:p>
            <a:pPr marL="0" indent="0" algn="l">
              <a:lnSpc>
                <a:spcPts val="1950"/>
              </a:lnSpc>
              <a:buNone/>
            </a:pPr>
            <a:r>
              <a:rPr lang="en-US" sz="1200" dirty="0">
                <a:solidFill>
                  <a:srgbClr val="464646"/>
                </a:solidFill>
                <a:latin typeface="Inter Medium" pitchFamily="34" charset="0"/>
                <a:ea typeface="Inter Medium" pitchFamily="34" charset="-122"/>
                <a:cs typeface="Inter Medium" pitchFamily="34" charset="-120"/>
              </a:rPr>
              <a:t>Podcasts retain listeners longer; premium users show higher engagement than free tier.</a:t>
            </a:r>
            <a:endParaRPr lang="en-US" sz="1200" dirty="0"/>
          </a:p>
        </p:txBody>
      </p:sp>
      <p:pic>
        <p:nvPicPr>
          <p:cNvPr id="14" name="Image 5" descr="preencoded.png"/>
          <p:cNvPicPr>
            <a:picLocks noChangeAspect="1"/>
          </p:cNvPicPr>
          <p:nvPr/>
        </p:nvPicPr>
        <p:blipFill>
          <a:blip r:embed="rId8"/>
          <a:stretch>
            <a:fillRect/>
          </a:stretch>
        </p:blipFill>
        <p:spPr>
          <a:xfrm>
            <a:off x="544473" y="6866811"/>
            <a:ext cx="777954" cy="933569"/>
          </a:xfrm>
          <a:prstGeom prst="rect">
            <a:avLst/>
          </a:prstGeom>
        </p:spPr>
      </p:pic>
      <p:sp>
        <p:nvSpPr>
          <p:cNvPr id="15" name="Text 7"/>
          <p:cNvSpPr/>
          <p:nvPr/>
        </p:nvSpPr>
        <p:spPr>
          <a:xfrm>
            <a:off x="1555790" y="7022306"/>
            <a:ext cx="2479238" cy="243126"/>
          </a:xfrm>
          <a:prstGeom prst="rect">
            <a:avLst/>
          </a:prstGeom>
          <a:noFill/>
          <a:ln/>
        </p:spPr>
        <p:txBody>
          <a:bodyPr wrap="none" lIns="0" tIns="0" rIns="0" bIns="0" rtlCol="0" anchor="t"/>
          <a:lstStyle/>
          <a:p>
            <a:pPr marL="0" indent="0" algn="l">
              <a:lnSpc>
                <a:spcPts val="1900"/>
              </a:lnSpc>
              <a:buNone/>
            </a:pPr>
            <a:r>
              <a:rPr lang="en-US" sz="1500" dirty="0">
                <a:solidFill>
                  <a:srgbClr val="464646"/>
                </a:solidFill>
                <a:latin typeface="DM Sans Semi Bold" pitchFamily="34" charset="0"/>
                <a:ea typeface="DM Sans Semi Bold" pitchFamily="34" charset="-122"/>
                <a:cs typeface="DM Sans Semi Bold" pitchFamily="34" charset="-120"/>
              </a:rPr>
              <a:t>Industry Trends Alignment</a:t>
            </a:r>
            <a:endParaRPr lang="en-US" sz="1500" dirty="0"/>
          </a:p>
        </p:txBody>
      </p:sp>
      <p:sp>
        <p:nvSpPr>
          <p:cNvPr id="16" name="Text 8"/>
          <p:cNvSpPr/>
          <p:nvPr/>
        </p:nvSpPr>
        <p:spPr>
          <a:xfrm>
            <a:off x="1555790" y="7358777"/>
            <a:ext cx="12530138" cy="248960"/>
          </a:xfrm>
          <a:prstGeom prst="rect">
            <a:avLst/>
          </a:prstGeom>
          <a:noFill/>
          <a:ln/>
        </p:spPr>
        <p:txBody>
          <a:bodyPr wrap="none" lIns="0" tIns="0" rIns="0" bIns="0" rtlCol="0" anchor="t"/>
          <a:lstStyle/>
          <a:p>
            <a:pPr marL="0" indent="0" algn="l">
              <a:lnSpc>
                <a:spcPts val="1950"/>
              </a:lnSpc>
              <a:buNone/>
            </a:pPr>
            <a:r>
              <a:rPr lang="en-US" sz="1200" dirty="0">
                <a:solidFill>
                  <a:srgbClr val="464646"/>
                </a:solidFill>
                <a:latin typeface="Inter Medium" pitchFamily="34" charset="0"/>
                <a:ea typeface="Inter Medium" pitchFamily="34" charset="-122"/>
                <a:cs typeface="Inter Medium" pitchFamily="34" charset="-120"/>
              </a:rPr>
              <a:t>Data-driven curation and multi-format optimization enhance user retention and satisfaction.</a:t>
            </a:r>
            <a:endParaRPr lang="en-US" sz="1200" dirty="0"/>
          </a:p>
        </p:txBody>
      </p:sp>
      <p:pic>
        <p:nvPicPr>
          <p:cNvPr id="17" name="Picture 16"/>
          <p:cNvPicPr>
            <a:picLocks noChangeAspect="1"/>
          </p:cNvPicPr>
          <p:nvPr/>
        </p:nvPicPr>
        <p:blipFill>
          <a:blip r:embed="rId9"/>
          <a:stretch>
            <a:fillRect/>
          </a:stretch>
        </p:blipFill>
        <p:spPr>
          <a:xfrm>
            <a:off x="12845143" y="7758966"/>
            <a:ext cx="1785257" cy="3545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72321" y="371118"/>
            <a:ext cx="4734163" cy="421719"/>
          </a:xfrm>
          <a:prstGeom prst="rect">
            <a:avLst/>
          </a:prstGeom>
          <a:noFill/>
          <a:ln/>
        </p:spPr>
        <p:txBody>
          <a:bodyPr wrap="none" lIns="0" tIns="0" rIns="0" bIns="0" rtlCol="0" anchor="t"/>
          <a:lstStyle/>
          <a:p>
            <a:pPr marL="0" indent="0" algn="l">
              <a:lnSpc>
                <a:spcPts val="3300"/>
              </a:lnSpc>
              <a:buNone/>
            </a:pPr>
            <a:r>
              <a:rPr lang="en-US" sz="2650" dirty="0">
                <a:solidFill>
                  <a:srgbClr val="030303"/>
                </a:solidFill>
                <a:latin typeface="DM Sans Semi Bold" pitchFamily="34" charset="0"/>
                <a:ea typeface="DM Sans Semi Bold" pitchFamily="34" charset="-122"/>
                <a:cs typeface="DM Sans Semi Bold" pitchFamily="34" charset="-120"/>
              </a:rPr>
              <a:t>Code and Data Visualizations</a:t>
            </a:r>
            <a:endParaRPr lang="en-US" sz="2650" dirty="0"/>
          </a:p>
        </p:txBody>
      </p:sp>
      <p:pic>
        <p:nvPicPr>
          <p:cNvPr id="3" name="Image 0" descr="preencoded.png"/>
          <p:cNvPicPr>
            <a:picLocks noChangeAspect="1"/>
          </p:cNvPicPr>
          <p:nvPr/>
        </p:nvPicPr>
        <p:blipFill>
          <a:blip r:embed="rId3"/>
          <a:stretch>
            <a:fillRect/>
          </a:stretch>
        </p:blipFill>
        <p:spPr>
          <a:xfrm>
            <a:off x="472321" y="1062752"/>
            <a:ext cx="3374231" cy="2085380"/>
          </a:xfrm>
          <a:prstGeom prst="rect">
            <a:avLst/>
          </a:prstGeom>
        </p:spPr>
      </p:pic>
      <p:sp>
        <p:nvSpPr>
          <p:cNvPr id="4" name="Text 1"/>
          <p:cNvSpPr/>
          <p:nvPr/>
        </p:nvSpPr>
        <p:spPr>
          <a:xfrm>
            <a:off x="4015264" y="1062752"/>
            <a:ext cx="1687116" cy="210860"/>
          </a:xfrm>
          <a:prstGeom prst="rect">
            <a:avLst/>
          </a:prstGeom>
          <a:noFill/>
          <a:ln/>
        </p:spPr>
        <p:txBody>
          <a:bodyPr wrap="none" lIns="0" tIns="0" rIns="0" bIns="0" rtlCol="0" anchor="t"/>
          <a:lstStyle/>
          <a:p>
            <a:pPr marL="0" indent="0" algn="l">
              <a:lnSpc>
                <a:spcPts val="1650"/>
              </a:lnSpc>
              <a:buNone/>
            </a:pPr>
            <a:r>
              <a:rPr lang="en-US" sz="1300" dirty="0">
                <a:solidFill>
                  <a:srgbClr val="464646"/>
                </a:solidFill>
                <a:latin typeface="DM Sans Semi Bold" pitchFamily="34" charset="0"/>
                <a:ea typeface="DM Sans Semi Bold" pitchFamily="34" charset="-122"/>
                <a:cs typeface="DM Sans Semi Bold" pitchFamily="34" charset="-120"/>
              </a:rPr>
              <a:t>Data Processing</a:t>
            </a:r>
            <a:endParaRPr lang="en-US" sz="1300" dirty="0"/>
          </a:p>
        </p:txBody>
      </p:sp>
      <p:sp>
        <p:nvSpPr>
          <p:cNvPr id="5" name="Text 2"/>
          <p:cNvSpPr/>
          <p:nvPr/>
        </p:nvSpPr>
        <p:spPr>
          <a:xfrm>
            <a:off x="4015264" y="1354574"/>
            <a:ext cx="10142815" cy="215979"/>
          </a:xfrm>
          <a:prstGeom prst="rect">
            <a:avLst/>
          </a:prstGeom>
          <a:noFill/>
          <a:ln/>
        </p:spPr>
        <p:txBody>
          <a:bodyPr wrap="none" lIns="0" tIns="0" rIns="0" bIns="0" rtlCol="0" anchor="t"/>
          <a:lstStyle/>
          <a:p>
            <a:pPr marL="0" indent="0" algn="l">
              <a:lnSpc>
                <a:spcPts val="1700"/>
              </a:lnSpc>
              <a:buNone/>
            </a:pPr>
            <a:r>
              <a:rPr lang="en-US" sz="1050" dirty="0">
                <a:solidFill>
                  <a:srgbClr val="464646"/>
                </a:solidFill>
                <a:latin typeface="Inter Medium" pitchFamily="34" charset="0"/>
                <a:ea typeface="Inter Medium" pitchFamily="34" charset="-122"/>
                <a:cs typeface="Inter Medium" pitchFamily="34" charset="-120"/>
              </a:rPr>
              <a:t>Python code for data cleaning, feature engineering, and preprocessing.</a:t>
            </a:r>
            <a:endParaRPr lang="en-US" sz="1050" dirty="0"/>
          </a:p>
        </p:txBody>
      </p:sp>
      <p:pic>
        <p:nvPicPr>
          <p:cNvPr id="6" name="Image 1" descr="preencoded.png"/>
          <p:cNvPicPr>
            <a:picLocks noChangeAspect="1"/>
          </p:cNvPicPr>
          <p:nvPr/>
        </p:nvPicPr>
        <p:blipFill>
          <a:blip r:embed="rId4"/>
          <a:stretch>
            <a:fillRect/>
          </a:stretch>
        </p:blipFill>
        <p:spPr>
          <a:xfrm>
            <a:off x="472321" y="3418046"/>
            <a:ext cx="3374231" cy="2085380"/>
          </a:xfrm>
          <a:prstGeom prst="rect">
            <a:avLst/>
          </a:prstGeom>
        </p:spPr>
      </p:pic>
      <p:sp>
        <p:nvSpPr>
          <p:cNvPr id="7" name="Text 3"/>
          <p:cNvSpPr/>
          <p:nvPr/>
        </p:nvSpPr>
        <p:spPr>
          <a:xfrm>
            <a:off x="4015264" y="3418046"/>
            <a:ext cx="1971199" cy="210860"/>
          </a:xfrm>
          <a:prstGeom prst="rect">
            <a:avLst/>
          </a:prstGeom>
          <a:noFill/>
          <a:ln/>
        </p:spPr>
        <p:txBody>
          <a:bodyPr wrap="none" lIns="0" tIns="0" rIns="0" bIns="0" rtlCol="0" anchor="t"/>
          <a:lstStyle/>
          <a:p>
            <a:pPr marL="0" indent="0" algn="l">
              <a:lnSpc>
                <a:spcPts val="1650"/>
              </a:lnSpc>
              <a:buNone/>
            </a:pPr>
            <a:r>
              <a:rPr lang="en-US" sz="1300" dirty="0">
                <a:solidFill>
                  <a:srgbClr val="464646"/>
                </a:solidFill>
                <a:latin typeface="DM Sans Semi Bold" pitchFamily="34" charset="0"/>
                <a:ea typeface="DM Sans Semi Bold" pitchFamily="34" charset="-122"/>
                <a:cs typeface="DM Sans Semi Bold" pitchFamily="34" charset="-120"/>
              </a:rPr>
              <a:t>Linear Regression Model</a:t>
            </a:r>
            <a:endParaRPr lang="en-US" sz="1300" dirty="0"/>
          </a:p>
        </p:txBody>
      </p:sp>
      <p:sp>
        <p:nvSpPr>
          <p:cNvPr id="8" name="Text 4"/>
          <p:cNvSpPr/>
          <p:nvPr/>
        </p:nvSpPr>
        <p:spPr>
          <a:xfrm>
            <a:off x="4015264" y="3709868"/>
            <a:ext cx="10142815" cy="215979"/>
          </a:xfrm>
          <a:prstGeom prst="rect">
            <a:avLst/>
          </a:prstGeom>
          <a:noFill/>
          <a:ln/>
        </p:spPr>
        <p:txBody>
          <a:bodyPr wrap="none" lIns="0" tIns="0" rIns="0" bIns="0" rtlCol="0" anchor="t"/>
          <a:lstStyle/>
          <a:p>
            <a:pPr marL="0" indent="0" algn="l">
              <a:lnSpc>
                <a:spcPts val="1700"/>
              </a:lnSpc>
              <a:buNone/>
            </a:pPr>
            <a:r>
              <a:rPr lang="en-US" sz="1050" dirty="0">
                <a:solidFill>
                  <a:srgbClr val="464646"/>
                </a:solidFill>
                <a:latin typeface="Inter Medium" pitchFamily="34" charset="0"/>
                <a:ea typeface="Inter Medium" pitchFamily="34" charset="-122"/>
                <a:cs typeface="Inter Medium" pitchFamily="34" charset="-120"/>
              </a:rPr>
              <a:t>Implementation of the regression model for stream count prediction.</a:t>
            </a:r>
            <a:endParaRPr lang="en-US" sz="1050" dirty="0"/>
          </a:p>
        </p:txBody>
      </p:sp>
      <p:pic>
        <p:nvPicPr>
          <p:cNvPr id="9" name="Image 2" descr="preencoded.png"/>
          <p:cNvPicPr>
            <a:picLocks noChangeAspect="1"/>
          </p:cNvPicPr>
          <p:nvPr/>
        </p:nvPicPr>
        <p:blipFill>
          <a:blip r:embed="rId5"/>
          <a:stretch>
            <a:fillRect/>
          </a:stretch>
        </p:blipFill>
        <p:spPr>
          <a:xfrm>
            <a:off x="472321" y="5773341"/>
            <a:ext cx="3374231" cy="2085380"/>
          </a:xfrm>
          <a:prstGeom prst="rect">
            <a:avLst/>
          </a:prstGeom>
        </p:spPr>
      </p:pic>
      <p:sp>
        <p:nvSpPr>
          <p:cNvPr id="10" name="Text 5"/>
          <p:cNvSpPr/>
          <p:nvPr/>
        </p:nvSpPr>
        <p:spPr>
          <a:xfrm>
            <a:off x="4015264" y="5773341"/>
            <a:ext cx="1772126" cy="210860"/>
          </a:xfrm>
          <a:prstGeom prst="rect">
            <a:avLst/>
          </a:prstGeom>
          <a:noFill/>
          <a:ln/>
        </p:spPr>
        <p:txBody>
          <a:bodyPr wrap="none" lIns="0" tIns="0" rIns="0" bIns="0" rtlCol="0" anchor="t"/>
          <a:lstStyle/>
          <a:p>
            <a:pPr marL="0" indent="0" algn="l">
              <a:lnSpc>
                <a:spcPts val="1650"/>
              </a:lnSpc>
              <a:buNone/>
            </a:pPr>
            <a:r>
              <a:rPr lang="en-US" sz="1300" dirty="0">
                <a:solidFill>
                  <a:srgbClr val="464646"/>
                </a:solidFill>
                <a:latin typeface="DM Sans Semi Bold" pitchFamily="34" charset="0"/>
                <a:ea typeface="DM Sans Semi Bold" pitchFamily="34" charset="-122"/>
                <a:cs typeface="DM Sans Semi Bold" pitchFamily="34" charset="-120"/>
              </a:rPr>
              <a:t>Residuals Distribution</a:t>
            </a:r>
            <a:endParaRPr lang="en-US" sz="1300" dirty="0"/>
          </a:p>
        </p:txBody>
      </p:sp>
      <p:sp>
        <p:nvSpPr>
          <p:cNvPr id="11" name="Text 6"/>
          <p:cNvSpPr/>
          <p:nvPr/>
        </p:nvSpPr>
        <p:spPr>
          <a:xfrm>
            <a:off x="4015264" y="6065163"/>
            <a:ext cx="10142815" cy="215979"/>
          </a:xfrm>
          <a:prstGeom prst="rect">
            <a:avLst/>
          </a:prstGeom>
          <a:noFill/>
          <a:ln/>
        </p:spPr>
        <p:txBody>
          <a:bodyPr wrap="none" lIns="0" tIns="0" rIns="0" bIns="0" rtlCol="0" anchor="t"/>
          <a:lstStyle/>
          <a:p>
            <a:pPr marL="0" indent="0" algn="l">
              <a:lnSpc>
                <a:spcPts val="1700"/>
              </a:lnSpc>
              <a:buNone/>
            </a:pPr>
            <a:r>
              <a:rPr lang="en-US" sz="1050" dirty="0">
                <a:solidFill>
                  <a:srgbClr val="464646"/>
                </a:solidFill>
                <a:latin typeface="Inter Medium" pitchFamily="34" charset="0"/>
                <a:ea typeface="Inter Medium" pitchFamily="34" charset="-122"/>
                <a:cs typeface="Inter Medium" pitchFamily="34" charset="-120"/>
              </a:rPr>
              <a:t>Visualization confirming model assumptions and prediction accuracy.</a:t>
            </a:r>
            <a:endParaRPr lang="en-US" sz="1050" dirty="0"/>
          </a:p>
        </p:txBody>
      </p:sp>
      <p:pic>
        <p:nvPicPr>
          <p:cNvPr id="12" name="Picture 11"/>
          <p:cNvPicPr>
            <a:picLocks noChangeAspect="1"/>
          </p:cNvPicPr>
          <p:nvPr/>
        </p:nvPicPr>
        <p:blipFill>
          <a:blip r:embed="rId6"/>
          <a:stretch>
            <a:fillRect/>
          </a:stretch>
        </p:blipFill>
        <p:spPr>
          <a:xfrm>
            <a:off x="12845143" y="7758966"/>
            <a:ext cx="1785257" cy="35451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510</Words>
  <Application>Microsoft Office PowerPoint</Application>
  <PresentationFormat>Custom</PresentationFormat>
  <Paragraphs>70</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DM Sans Semi Bold</vt:lpstr>
      <vt:lpstr>Inter Medium</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2025-05-07T07:51:46Z</dcterms:created>
  <dcterms:modified xsi:type="dcterms:W3CDTF">2025-05-07T08:10:40Z</dcterms:modified>
</cp:coreProperties>
</file>