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4"/>
  </p:notes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38" autoAdjust="0"/>
    <p:restoredTop sz="94660"/>
  </p:normalViewPr>
  <p:slideViewPr>
    <p:cSldViewPr snapToGrid="0">
      <p:cViewPr>
        <p:scale>
          <a:sx n="40" d="100"/>
          <a:sy n="40" d="100"/>
        </p:scale>
        <p:origin x="2202" y="28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87629-DD5E-4179-A8DD-7032D68B0DAA}" type="datetimeFigureOut">
              <a:rPr lang="ru-RU" smtClean="0"/>
              <a:t>23.04.2022</a:t>
            </a:fld>
            <a:endParaRPr lang="ru-RU"/>
          </a:p>
        </p:txBody>
      </p:sp>
      <p:sp>
        <p:nvSpPr>
          <p:cNvPr id="4" name="Образ слайда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74C31-CB9E-408A-A5ED-60B65832EF7E}" type="slidenum">
              <a:rPr lang="ru-RU" smtClean="0"/>
              <a:t>‹#›</a:t>
            </a:fld>
            <a:endParaRPr lang="ru-RU"/>
          </a:p>
        </p:txBody>
      </p:sp>
    </p:spTree>
    <p:extLst>
      <p:ext uri="{BB962C8B-B14F-4D97-AF65-F5344CB8AC3E}">
        <p14:creationId xmlns:p14="http://schemas.microsoft.com/office/powerpoint/2010/main" val="2136451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D474C31-CB9E-408A-A5ED-60B65832EF7E}" type="slidenum">
              <a:rPr lang="ru-RU" smtClean="0"/>
              <a:t>1</a:t>
            </a:fld>
            <a:endParaRPr lang="ru-RU"/>
          </a:p>
        </p:txBody>
      </p:sp>
    </p:spTree>
    <p:extLst>
      <p:ext uri="{BB962C8B-B14F-4D97-AF65-F5344CB8AC3E}">
        <p14:creationId xmlns:p14="http://schemas.microsoft.com/office/powerpoint/2010/main" val="2704327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10</a:t>
            </a:fld>
            <a:endParaRPr lang="ru-RU">
              <a:solidFill>
                <a:prstClr val="black"/>
              </a:solidFill>
            </a:endParaRPr>
          </a:p>
        </p:txBody>
      </p:sp>
    </p:spTree>
    <p:extLst>
      <p:ext uri="{BB962C8B-B14F-4D97-AF65-F5344CB8AC3E}">
        <p14:creationId xmlns:p14="http://schemas.microsoft.com/office/powerpoint/2010/main" val="48360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11</a:t>
            </a:fld>
            <a:endParaRPr lang="ru-RU" dirty="0">
              <a:solidFill>
                <a:prstClr val="black"/>
              </a:solidFill>
            </a:endParaRPr>
          </a:p>
        </p:txBody>
      </p:sp>
    </p:spTree>
    <p:extLst>
      <p:ext uri="{BB962C8B-B14F-4D97-AF65-F5344CB8AC3E}">
        <p14:creationId xmlns:p14="http://schemas.microsoft.com/office/powerpoint/2010/main" val="4078966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12</a:t>
            </a:fld>
            <a:endParaRPr lang="ru-RU" dirty="0">
              <a:solidFill>
                <a:prstClr val="black"/>
              </a:solidFill>
            </a:endParaRPr>
          </a:p>
        </p:txBody>
      </p:sp>
    </p:spTree>
    <p:extLst>
      <p:ext uri="{BB962C8B-B14F-4D97-AF65-F5344CB8AC3E}">
        <p14:creationId xmlns:p14="http://schemas.microsoft.com/office/powerpoint/2010/main" val="3065442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13</a:t>
            </a:fld>
            <a:endParaRPr lang="ru-RU">
              <a:solidFill>
                <a:prstClr val="black"/>
              </a:solidFill>
            </a:endParaRPr>
          </a:p>
        </p:txBody>
      </p:sp>
    </p:spTree>
    <p:extLst>
      <p:ext uri="{BB962C8B-B14F-4D97-AF65-F5344CB8AC3E}">
        <p14:creationId xmlns:p14="http://schemas.microsoft.com/office/powerpoint/2010/main" val="3332199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14</a:t>
            </a:fld>
            <a:endParaRPr lang="ru-RU" dirty="0">
              <a:solidFill>
                <a:prstClr val="black"/>
              </a:solidFill>
            </a:endParaRPr>
          </a:p>
        </p:txBody>
      </p:sp>
    </p:spTree>
    <p:extLst>
      <p:ext uri="{BB962C8B-B14F-4D97-AF65-F5344CB8AC3E}">
        <p14:creationId xmlns:p14="http://schemas.microsoft.com/office/powerpoint/2010/main" val="3329469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15</a:t>
            </a:fld>
            <a:endParaRPr lang="ru-RU" dirty="0">
              <a:solidFill>
                <a:prstClr val="black"/>
              </a:solidFill>
            </a:endParaRPr>
          </a:p>
        </p:txBody>
      </p:sp>
    </p:spTree>
    <p:extLst>
      <p:ext uri="{BB962C8B-B14F-4D97-AF65-F5344CB8AC3E}">
        <p14:creationId xmlns:p14="http://schemas.microsoft.com/office/powerpoint/2010/main" val="601170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16</a:t>
            </a:fld>
            <a:endParaRPr lang="ru-RU">
              <a:solidFill>
                <a:prstClr val="black"/>
              </a:solidFill>
            </a:endParaRPr>
          </a:p>
        </p:txBody>
      </p:sp>
    </p:spTree>
    <p:extLst>
      <p:ext uri="{BB962C8B-B14F-4D97-AF65-F5344CB8AC3E}">
        <p14:creationId xmlns:p14="http://schemas.microsoft.com/office/powerpoint/2010/main" val="1648629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17</a:t>
            </a:fld>
            <a:endParaRPr lang="ru-RU" dirty="0">
              <a:solidFill>
                <a:prstClr val="black"/>
              </a:solidFill>
            </a:endParaRPr>
          </a:p>
        </p:txBody>
      </p:sp>
    </p:spTree>
    <p:extLst>
      <p:ext uri="{BB962C8B-B14F-4D97-AF65-F5344CB8AC3E}">
        <p14:creationId xmlns:p14="http://schemas.microsoft.com/office/powerpoint/2010/main" val="2864748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18</a:t>
            </a:fld>
            <a:endParaRPr lang="ru-RU" dirty="0">
              <a:solidFill>
                <a:prstClr val="black"/>
              </a:solidFill>
            </a:endParaRPr>
          </a:p>
        </p:txBody>
      </p:sp>
    </p:spTree>
    <p:extLst>
      <p:ext uri="{BB962C8B-B14F-4D97-AF65-F5344CB8AC3E}">
        <p14:creationId xmlns:p14="http://schemas.microsoft.com/office/powerpoint/2010/main" val="4155737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19</a:t>
            </a:fld>
            <a:endParaRPr lang="ru-RU">
              <a:solidFill>
                <a:prstClr val="black"/>
              </a:solidFill>
            </a:endParaRPr>
          </a:p>
        </p:txBody>
      </p:sp>
    </p:spTree>
    <p:extLst>
      <p:ext uri="{BB962C8B-B14F-4D97-AF65-F5344CB8AC3E}">
        <p14:creationId xmlns:p14="http://schemas.microsoft.com/office/powerpoint/2010/main" val="228098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2</a:t>
            </a:fld>
            <a:endParaRPr lang="ru-RU">
              <a:solidFill>
                <a:prstClr val="black"/>
              </a:solidFill>
            </a:endParaRPr>
          </a:p>
        </p:txBody>
      </p:sp>
    </p:spTree>
    <p:extLst>
      <p:ext uri="{BB962C8B-B14F-4D97-AF65-F5344CB8AC3E}">
        <p14:creationId xmlns:p14="http://schemas.microsoft.com/office/powerpoint/2010/main" val="340243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20</a:t>
            </a:fld>
            <a:endParaRPr lang="ru-RU" dirty="0">
              <a:solidFill>
                <a:prstClr val="black"/>
              </a:solidFill>
            </a:endParaRPr>
          </a:p>
        </p:txBody>
      </p:sp>
    </p:spTree>
    <p:extLst>
      <p:ext uri="{BB962C8B-B14F-4D97-AF65-F5344CB8AC3E}">
        <p14:creationId xmlns:p14="http://schemas.microsoft.com/office/powerpoint/2010/main" val="2671963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21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4369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1349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109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4265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9565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626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6331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6479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3</a:t>
            </a:fld>
            <a:endParaRPr lang="ru-RU" dirty="0">
              <a:solidFill>
                <a:prstClr val="black"/>
              </a:solidFill>
            </a:endParaRPr>
          </a:p>
        </p:txBody>
      </p:sp>
    </p:spTree>
    <p:extLst>
      <p:ext uri="{BB962C8B-B14F-4D97-AF65-F5344CB8AC3E}">
        <p14:creationId xmlns:p14="http://schemas.microsoft.com/office/powerpoint/2010/main" val="1176066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217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9132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74C31-CB9E-408A-A5ED-60B65832EF7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925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4</a:t>
            </a:fld>
            <a:endParaRPr lang="ru-RU">
              <a:solidFill>
                <a:prstClr val="black"/>
              </a:solidFill>
            </a:endParaRPr>
          </a:p>
        </p:txBody>
      </p:sp>
    </p:spTree>
    <p:extLst>
      <p:ext uri="{BB962C8B-B14F-4D97-AF65-F5344CB8AC3E}">
        <p14:creationId xmlns:p14="http://schemas.microsoft.com/office/powerpoint/2010/main" val="289535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5</a:t>
            </a:fld>
            <a:endParaRPr lang="ru-RU">
              <a:solidFill>
                <a:prstClr val="black"/>
              </a:solidFill>
            </a:endParaRPr>
          </a:p>
        </p:txBody>
      </p:sp>
    </p:spTree>
    <p:extLst>
      <p:ext uri="{BB962C8B-B14F-4D97-AF65-F5344CB8AC3E}">
        <p14:creationId xmlns:p14="http://schemas.microsoft.com/office/powerpoint/2010/main" val="221486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6</a:t>
            </a:fld>
            <a:endParaRPr lang="ru-RU" dirty="0">
              <a:solidFill>
                <a:prstClr val="black"/>
              </a:solidFill>
            </a:endParaRPr>
          </a:p>
        </p:txBody>
      </p:sp>
    </p:spTree>
    <p:extLst>
      <p:ext uri="{BB962C8B-B14F-4D97-AF65-F5344CB8AC3E}">
        <p14:creationId xmlns:p14="http://schemas.microsoft.com/office/powerpoint/2010/main" val="123703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7</a:t>
            </a:fld>
            <a:endParaRPr lang="ru-RU">
              <a:solidFill>
                <a:prstClr val="black"/>
              </a:solidFill>
            </a:endParaRPr>
          </a:p>
        </p:txBody>
      </p:sp>
    </p:spTree>
    <p:extLst>
      <p:ext uri="{BB962C8B-B14F-4D97-AF65-F5344CB8AC3E}">
        <p14:creationId xmlns:p14="http://schemas.microsoft.com/office/powerpoint/2010/main" val="820456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8</a:t>
            </a:fld>
            <a:endParaRPr lang="ru-RU" dirty="0">
              <a:solidFill>
                <a:prstClr val="black"/>
              </a:solidFill>
            </a:endParaRPr>
          </a:p>
        </p:txBody>
      </p:sp>
    </p:spTree>
    <p:extLst>
      <p:ext uri="{BB962C8B-B14F-4D97-AF65-F5344CB8AC3E}">
        <p14:creationId xmlns:p14="http://schemas.microsoft.com/office/powerpoint/2010/main" val="224468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D474C31-CB9E-408A-A5ED-60B65832EF7E}" type="slidenum">
              <a:rPr lang="ru-RU" smtClean="0">
                <a:solidFill>
                  <a:prstClr val="black"/>
                </a:solidFill>
              </a:rPr>
              <a:pPr/>
              <a:t>9</a:t>
            </a:fld>
            <a:endParaRPr lang="ru-RU" dirty="0">
              <a:solidFill>
                <a:prstClr val="black"/>
              </a:solidFill>
            </a:endParaRPr>
          </a:p>
        </p:txBody>
      </p:sp>
    </p:spTree>
    <p:extLst>
      <p:ext uri="{BB962C8B-B14F-4D97-AF65-F5344CB8AC3E}">
        <p14:creationId xmlns:p14="http://schemas.microsoft.com/office/powerpoint/2010/main" val="2301606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ctrTitle"/>
          </p:nvPr>
        </p:nvSpPr>
        <p:spPr>
          <a:xfrm>
            <a:off x="984944" y="1878914"/>
            <a:ext cx="4888112" cy="3624419"/>
          </a:xfrm>
        </p:spPr>
        <p:txBody>
          <a:bodyPr anchor="b">
            <a:normAutofit/>
          </a:bodyPr>
          <a:lstStyle>
            <a:lvl1pPr algn="ctr">
              <a:defRPr sz="3600"/>
            </a:lvl1pPr>
          </a:lstStyle>
          <a:p>
            <a:r>
              <a:rPr lang="ru-RU"/>
              <a:t>Образец заголовка</a:t>
            </a:r>
            <a:endParaRPr lang="en-US" dirty="0"/>
          </a:p>
        </p:txBody>
      </p:sp>
      <p:sp>
        <p:nvSpPr>
          <p:cNvPr id="3" name="Subtitle 2"/>
          <p:cNvSpPr>
            <a:spLocks noGrp="1"/>
          </p:cNvSpPr>
          <p:nvPr>
            <p:ph type="subTitle" idx="1"/>
          </p:nvPr>
        </p:nvSpPr>
        <p:spPr>
          <a:xfrm>
            <a:off x="984944" y="5613402"/>
            <a:ext cx="4888112" cy="19811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931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4010" y="6195762"/>
            <a:ext cx="5829993" cy="1172326"/>
          </a:xfrm>
        </p:spPr>
        <p:txBody>
          <a:bodyPr anchor="b"/>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66419" y="1008599"/>
            <a:ext cx="5525174" cy="4642641"/>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513999" y="7379274"/>
            <a:ext cx="5830004" cy="985793"/>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590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4"/>
            <a:ext cx="5830004" cy="4950465"/>
          </a:xfrm>
        </p:spPr>
        <p:txBody>
          <a:bodyPr anchor="ctr"/>
          <a:lstStyle>
            <a:lvl1pPr algn="ctr">
              <a:defRPr sz="2400"/>
            </a:lvl1pPr>
          </a:lstStyle>
          <a:p>
            <a:r>
              <a:rPr lang="ru-RU"/>
              <a:t>Образец заголовка</a:t>
            </a:r>
            <a:endParaRPr lang="en-US" dirty="0"/>
          </a:p>
        </p:txBody>
      </p:sp>
      <p:sp>
        <p:nvSpPr>
          <p:cNvPr id="4" name="Text Placeholder 3"/>
          <p:cNvSpPr>
            <a:spLocks noGrp="1"/>
          </p:cNvSpPr>
          <p:nvPr>
            <p:ph type="body" sz="half" idx="2"/>
          </p:nvPr>
        </p:nvSpPr>
        <p:spPr>
          <a:xfrm>
            <a:off x="513999" y="6073630"/>
            <a:ext cx="5830004" cy="2291438"/>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38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813494" y="1260405"/>
            <a:ext cx="5232798" cy="3943211"/>
          </a:xfrm>
        </p:spPr>
        <p:txBody>
          <a:bodyPr anchor="ctr"/>
          <a:lstStyle>
            <a:lvl1pPr>
              <a:defRPr sz="2400"/>
            </a:lvl1pPr>
          </a:lstStyle>
          <a:p>
            <a:r>
              <a:rPr lang="ru-RU"/>
              <a:t>Образец заголовка</a:t>
            </a:r>
            <a:endParaRPr lang="en-US" dirty="0"/>
          </a:p>
        </p:txBody>
      </p:sp>
      <p:sp>
        <p:nvSpPr>
          <p:cNvPr id="12" name="Text Placeholder 3"/>
          <p:cNvSpPr>
            <a:spLocks noGrp="1"/>
          </p:cNvSpPr>
          <p:nvPr>
            <p:ph type="body" sz="half" idx="13"/>
          </p:nvPr>
        </p:nvSpPr>
        <p:spPr>
          <a:xfrm>
            <a:off x="967863" y="5214491"/>
            <a:ext cx="4923168" cy="85913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4" name="Text Placeholder 3"/>
          <p:cNvSpPr>
            <a:spLocks noGrp="1"/>
          </p:cNvSpPr>
          <p:nvPr>
            <p:ph type="body" sz="half" idx="2"/>
          </p:nvPr>
        </p:nvSpPr>
        <p:spPr>
          <a:xfrm>
            <a:off x="513999" y="6316263"/>
            <a:ext cx="5830004" cy="205263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553220" y="1282463"/>
            <a:ext cx="410166"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5887598" y="4506689"/>
            <a:ext cx="415231"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42948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3089266"/>
            <a:ext cx="5830004" cy="3628206"/>
          </a:xfrm>
        </p:spPr>
        <p:txBody>
          <a:bodyPr anchor="b"/>
          <a:lstStyle>
            <a:lvl1pPr algn="ctr">
              <a:defRPr sz="2400"/>
            </a:lvl1pPr>
          </a:lstStyle>
          <a:p>
            <a:r>
              <a:rPr lang="ru-RU"/>
              <a:t>Образец заголовка</a:t>
            </a:r>
            <a:endParaRPr lang="en-US" dirty="0"/>
          </a:p>
        </p:txBody>
      </p:sp>
      <p:sp>
        <p:nvSpPr>
          <p:cNvPr id="4" name="Text Placeholder 3"/>
          <p:cNvSpPr>
            <a:spLocks noGrp="1"/>
          </p:cNvSpPr>
          <p:nvPr>
            <p:ph type="body" sz="half" idx="2"/>
          </p:nvPr>
        </p:nvSpPr>
        <p:spPr>
          <a:xfrm>
            <a:off x="513999" y="6734484"/>
            <a:ext cx="5830004" cy="1647597"/>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2272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5" name="Title 1"/>
          <p:cNvSpPr>
            <a:spLocks noGrp="1"/>
          </p:cNvSpPr>
          <p:nvPr>
            <p:ph type="title"/>
          </p:nvPr>
        </p:nvSpPr>
        <p:spPr>
          <a:xfrm>
            <a:off x="513999" y="880533"/>
            <a:ext cx="5830004" cy="2318469"/>
          </a:xfrm>
        </p:spPr>
        <p:txBody>
          <a:bodyPr/>
          <a:lstStyle/>
          <a:p>
            <a:r>
              <a:rPr lang="ru-RU"/>
              <a:t>Образец заголовка</a:t>
            </a:r>
            <a:endParaRPr lang="en-US" dirty="0"/>
          </a:p>
        </p:txBody>
      </p:sp>
      <p:sp>
        <p:nvSpPr>
          <p:cNvPr id="7" name="Text Placeholder 2"/>
          <p:cNvSpPr>
            <a:spLocks noGrp="1"/>
          </p:cNvSpPr>
          <p:nvPr>
            <p:ph type="body" idx="1"/>
          </p:nvPr>
        </p:nvSpPr>
        <p:spPr>
          <a:xfrm>
            <a:off x="513998" y="3419135"/>
            <a:ext cx="1855674"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8" name="Text Placeholder 3"/>
          <p:cNvSpPr>
            <a:spLocks noGrp="1"/>
          </p:cNvSpPr>
          <p:nvPr>
            <p:ph type="body" sz="half" idx="15"/>
          </p:nvPr>
        </p:nvSpPr>
        <p:spPr>
          <a:xfrm>
            <a:off x="513998" y="4251515"/>
            <a:ext cx="1855674"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9" name="Text Placeholder 4"/>
          <p:cNvSpPr>
            <a:spLocks noGrp="1"/>
          </p:cNvSpPr>
          <p:nvPr>
            <p:ph type="body" sz="quarter" idx="3"/>
          </p:nvPr>
        </p:nvSpPr>
        <p:spPr>
          <a:xfrm>
            <a:off x="2504469" y="3419135"/>
            <a:ext cx="1851481"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10" name="Text Placeholder 3"/>
          <p:cNvSpPr>
            <a:spLocks noGrp="1"/>
          </p:cNvSpPr>
          <p:nvPr>
            <p:ph type="body" sz="half" idx="16"/>
          </p:nvPr>
        </p:nvSpPr>
        <p:spPr>
          <a:xfrm>
            <a:off x="2498259" y="4251515"/>
            <a:ext cx="1858135"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11" name="Text Placeholder 4"/>
          <p:cNvSpPr>
            <a:spLocks noGrp="1"/>
          </p:cNvSpPr>
          <p:nvPr>
            <p:ph type="body" sz="quarter" idx="13"/>
          </p:nvPr>
        </p:nvSpPr>
        <p:spPr>
          <a:xfrm>
            <a:off x="4484981" y="3419135"/>
            <a:ext cx="1859022"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12" name="Text Placeholder 3"/>
          <p:cNvSpPr>
            <a:spLocks noGrp="1"/>
          </p:cNvSpPr>
          <p:nvPr>
            <p:ph type="body" sz="half" idx="17"/>
          </p:nvPr>
        </p:nvSpPr>
        <p:spPr>
          <a:xfrm>
            <a:off x="4484981" y="4251515"/>
            <a:ext cx="1859022"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352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30" name="Title 1"/>
          <p:cNvSpPr>
            <a:spLocks noGrp="1"/>
          </p:cNvSpPr>
          <p:nvPr>
            <p:ph type="title"/>
          </p:nvPr>
        </p:nvSpPr>
        <p:spPr>
          <a:xfrm>
            <a:off x="513999" y="882226"/>
            <a:ext cx="5830004" cy="2316776"/>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513999" y="6073629"/>
            <a:ext cx="1854230"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20" name="Picture Placeholder 2"/>
          <p:cNvSpPr>
            <a:spLocks noGrp="1" noChangeAspect="1"/>
          </p:cNvSpPr>
          <p:nvPr>
            <p:ph type="pic" idx="15"/>
          </p:nvPr>
        </p:nvSpPr>
        <p:spPr>
          <a:xfrm>
            <a:off x="513999" y="3419135"/>
            <a:ext cx="1854230" cy="2201333"/>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21" name="Text Placeholder 3"/>
          <p:cNvSpPr>
            <a:spLocks noGrp="1"/>
          </p:cNvSpPr>
          <p:nvPr>
            <p:ph type="body" sz="half" idx="18"/>
          </p:nvPr>
        </p:nvSpPr>
        <p:spPr>
          <a:xfrm>
            <a:off x="513999" y="6906008"/>
            <a:ext cx="1854230" cy="145905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22" name="Text Placeholder 4"/>
          <p:cNvSpPr>
            <a:spLocks noGrp="1"/>
          </p:cNvSpPr>
          <p:nvPr>
            <p:ph type="body" sz="quarter" idx="3"/>
          </p:nvPr>
        </p:nvSpPr>
        <p:spPr>
          <a:xfrm>
            <a:off x="2499052" y="6073629"/>
            <a:ext cx="1857278"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23" name="Picture Placeholder 2"/>
          <p:cNvSpPr>
            <a:spLocks noGrp="1" noChangeAspect="1"/>
          </p:cNvSpPr>
          <p:nvPr>
            <p:ph type="pic" idx="21"/>
          </p:nvPr>
        </p:nvSpPr>
        <p:spPr>
          <a:xfrm>
            <a:off x="2498258" y="3419135"/>
            <a:ext cx="1858136" cy="2201333"/>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24" name="Text Placeholder 3"/>
          <p:cNvSpPr>
            <a:spLocks noGrp="1"/>
          </p:cNvSpPr>
          <p:nvPr>
            <p:ph type="body" sz="half" idx="19"/>
          </p:nvPr>
        </p:nvSpPr>
        <p:spPr>
          <a:xfrm>
            <a:off x="2498258" y="6906007"/>
            <a:ext cx="1858136" cy="145906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25" name="Text Placeholder 4"/>
          <p:cNvSpPr>
            <a:spLocks noGrp="1"/>
          </p:cNvSpPr>
          <p:nvPr>
            <p:ph type="body" sz="quarter" idx="13"/>
          </p:nvPr>
        </p:nvSpPr>
        <p:spPr>
          <a:xfrm>
            <a:off x="4484981" y="6073629"/>
            <a:ext cx="1856633"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26" name="Picture Placeholder 2"/>
          <p:cNvSpPr>
            <a:spLocks noGrp="1" noChangeAspect="1"/>
          </p:cNvSpPr>
          <p:nvPr>
            <p:ph type="pic" idx="22"/>
          </p:nvPr>
        </p:nvSpPr>
        <p:spPr>
          <a:xfrm>
            <a:off x="4484981" y="3419135"/>
            <a:ext cx="1859022" cy="2201333"/>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27" name="Text Placeholder 3"/>
          <p:cNvSpPr>
            <a:spLocks noGrp="1"/>
          </p:cNvSpPr>
          <p:nvPr>
            <p:ph type="body" sz="half" idx="20"/>
          </p:nvPr>
        </p:nvSpPr>
        <p:spPr>
          <a:xfrm>
            <a:off x="4484910" y="6906004"/>
            <a:ext cx="1859093" cy="145906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13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513999" y="3419137"/>
            <a:ext cx="5830004" cy="494593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879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Vertical Title 1"/>
          <p:cNvSpPr>
            <a:spLocks noGrp="1"/>
          </p:cNvSpPr>
          <p:nvPr>
            <p:ph type="title" orient="vert"/>
          </p:nvPr>
        </p:nvSpPr>
        <p:spPr>
          <a:xfrm>
            <a:off x="4907757" y="880537"/>
            <a:ext cx="1436246" cy="7484532"/>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513999" y="880537"/>
            <a:ext cx="4308032" cy="748453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615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513997" y="3419135"/>
            <a:ext cx="5829653" cy="494593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865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1196815"/>
            <a:ext cx="5822861" cy="3953183"/>
          </a:xfrm>
        </p:spPr>
        <p:txBody>
          <a:bodyPr anchor="b">
            <a:normAutofit/>
          </a:bodyPr>
          <a:lstStyle>
            <a:lvl1pPr>
              <a:defRPr sz="3000"/>
            </a:lvl1pPr>
          </a:lstStyle>
          <a:p>
            <a:r>
              <a:rPr lang="ru-RU"/>
              <a:t>Образец заголовка</a:t>
            </a:r>
            <a:endParaRPr lang="en-US" dirty="0"/>
          </a:p>
        </p:txBody>
      </p:sp>
      <p:sp>
        <p:nvSpPr>
          <p:cNvPr id="3" name="Text Placeholder 2"/>
          <p:cNvSpPr>
            <a:spLocks noGrp="1"/>
          </p:cNvSpPr>
          <p:nvPr>
            <p:ph type="body" idx="1"/>
          </p:nvPr>
        </p:nvSpPr>
        <p:spPr>
          <a:xfrm>
            <a:off x="513998" y="5282996"/>
            <a:ext cx="5822861" cy="1976264"/>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866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513997" y="3419135"/>
            <a:ext cx="2872140" cy="494593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3471862" y="3419135"/>
            <a:ext cx="2871788" cy="494593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07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44809" y="3424804"/>
            <a:ext cx="2741330"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12" name="Content Placeholder 3"/>
          <p:cNvSpPr>
            <a:spLocks noGrp="1"/>
          </p:cNvSpPr>
          <p:nvPr>
            <p:ph sz="quarter" idx="13"/>
          </p:nvPr>
        </p:nvSpPr>
        <p:spPr>
          <a:xfrm>
            <a:off x="513998" y="4407019"/>
            <a:ext cx="2872140" cy="395804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597988" y="3424804"/>
            <a:ext cx="2746015"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13" name="Content Placeholder 5"/>
          <p:cNvSpPr>
            <a:spLocks noGrp="1"/>
          </p:cNvSpPr>
          <p:nvPr>
            <p:ph sz="quarter" idx="14"/>
          </p:nvPr>
        </p:nvSpPr>
        <p:spPr>
          <a:xfrm>
            <a:off x="3471863" y="4407019"/>
            <a:ext cx="2871788" cy="395804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447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369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397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880533"/>
            <a:ext cx="2213825" cy="2922475"/>
          </a:xfrm>
        </p:spPr>
        <p:txBody>
          <a:bodyPr anchor="b"/>
          <a:lstStyle>
            <a:lvl1pPr algn="ctr">
              <a:defRPr sz="2400"/>
            </a:lvl1pPr>
          </a:lstStyle>
          <a:p>
            <a:r>
              <a:rPr lang="ru-RU"/>
              <a:t>Образец заголовка</a:t>
            </a:r>
            <a:endParaRPr lang="en-US" dirty="0"/>
          </a:p>
        </p:txBody>
      </p:sp>
      <p:sp>
        <p:nvSpPr>
          <p:cNvPr id="10" name="Content Placeholder 2"/>
          <p:cNvSpPr>
            <a:spLocks noGrp="1"/>
          </p:cNvSpPr>
          <p:nvPr>
            <p:ph sz="quarter" idx="13"/>
          </p:nvPr>
        </p:nvSpPr>
        <p:spPr>
          <a:xfrm>
            <a:off x="2856410" y="880535"/>
            <a:ext cx="3487592" cy="748453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13999" y="3803009"/>
            <a:ext cx="2213825" cy="4562058"/>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942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3"/>
            <a:ext cx="3097214" cy="2922478"/>
          </a:xfrm>
        </p:spPr>
        <p:txBody>
          <a:bodyPr anchor="b"/>
          <a:lstStyle>
            <a:lvl1pPr algn="ct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753203" y="880535"/>
            <a:ext cx="2254388" cy="7484533"/>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514009" y="3803011"/>
            <a:ext cx="3097203" cy="4562057"/>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3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6858002" cy="9906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13999" y="893416"/>
            <a:ext cx="5830004" cy="2305589"/>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13999" y="3419137"/>
            <a:ext cx="5830004" cy="494593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4319290" y="8498066"/>
            <a:ext cx="1543050" cy="527403"/>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4/23/2022</a:t>
            </a:fld>
            <a:endParaRPr lang="en-US" dirty="0"/>
          </a:p>
        </p:txBody>
      </p:sp>
      <p:sp>
        <p:nvSpPr>
          <p:cNvPr id="5" name="Footer Placeholder 4"/>
          <p:cNvSpPr>
            <a:spLocks noGrp="1"/>
          </p:cNvSpPr>
          <p:nvPr>
            <p:ph type="ftr" sz="quarter" idx="3"/>
          </p:nvPr>
        </p:nvSpPr>
        <p:spPr>
          <a:xfrm>
            <a:off x="513999" y="8498066"/>
            <a:ext cx="3753499" cy="527403"/>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5914132" y="8498066"/>
            <a:ext cx="429871" cy="527403"/>
          </a:xfrm>
          <a:prstGeom prst="rect">
            <a:avLst/>
          </a:prstGeom>
        </p:spPr>
        <p:txBody>
          <a:bodyPr vert="horz" lIns="91440" tIns="45720" rIns="91440" bIns="45720" rtlCol="0" anchor="ctr"/>
          <a:lstStyle>
            <a:lvl1pPr algn="r">
              <a:defRPr sz="75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51413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0.jpg" /><Relationship Id="rId2" Type="http://schemas.openxmlformats.org/officeDocument/2006/relationships/notesSlide" Target="../notesSlides/notesSlide10.xml" /><Relationship Id="rId1" Type="http://schemas.openxmlformats.org/officeDocument/2006/relationships/slideLayout" Target="../slideLayouts/slideLayout1.xml" /><Relationship Id="rId4" Type="http://schemas.openxmlformats.org/officeDocument/2006/relationships/image" Target="../media/image21.jpg" /></Relationships>
</file>

<file path=ppt/slides/_rels/slide11.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notesSlide" Target="../notesSlides/notesSlide11.xml" /><Relationship Id="rId1" Type="http://schemas.openxmlformats.org/officeDocument/2006/relationships/slideLayout" Target="../slideLayouts/slideLayout1.xml" /><Relationship Id="rId4" Type="http://schemas.openxmlformats.org/officeDocument/2006/relationships/image" Target="../media/image23.jpg" /></Relationships>
</file>

<file path=ppt/slides/_rels/slide12.xml.rels><?xml version="1.0" encoding="UTF-8" standalone="yes"?>
<Relationships xmlns="http://schemas.openxmlformats.org/package/2006/relationships"><Relationship Id="rId3" Type="http://schemas.openxmlformats.org/officeDocument/2006/relationships/image" Target="../media/image24.jpg" /><Relationship Id="rId2" Type="http://schemas.openxmlformats.org/officeDocument/2006/relationships/notesSlide" Target="../notesSlides/notesSlide12.xml" /><Relationship Id="rId1" Type="http://schemas.openxmlformats.org/officeDocument/2006/relationships/slideLayout" Target="../slideLayouts/slideLayout1.xml" /><Relationship Id="rId4" Type="http://schemas.openxmlformats.org/officeDocument/2006/relationships/image" Target="../media/image25.jpg" /></Relationships>
</file>

<file path=ppt/slides/_rels/slide13.xml.rels><?xml version="1.0" encoding="UTF-8" standalone="yes"?>
<Relationships xmlns="http://schemas.openxmlformats.org/package/2006/relationships"><Relationship Id="rId3" Type="http://schemas.openxmlformats.org/officeDocument/2006/relationships/image" Target="../media/image26.jpg" /><Relationship Id="rId2" Type="http://schemas.openxmlformats.org/officeDocument/2006/relationships/notesSlide" Target="../notesSlides/notesSlide13.xml" /><Relationship Id="rId1" Type="http://schemas.openxmlformats.org/officeDocument/2006/relationships/slideLayout" Target="../slideLayouts/slideLayout1.xml" /><Relationship Id="rId4" Type="http://schemas.openxmlformats.org/officeDocument/2006/relationships/image" Target="../media/image27.jpg" /></Relationships>
</file>

<file path=ppt/slides/_rels/slide14.xml.rels><?xml version="1.0" encoding="UTF-8" standalone="yes"?>
<Relationships xmlns="http://schemas.openxmlformats.org/package/2006/relationships"><Relationship Id="rId3" Type="http://schemas.openxmlformats.org/officeDocument/2006/relationships/image" Target="../media/image28.jpg" /><Relationship Id="rId2" Type="http://schemas.openxmlformats.org/officeDocument/2006/relationships/notesSlide" Target="../notesSlides/notesSlide14.xml" /><Relationship Id="rId1" Type="http://schemas.openxmlformats.org/officeDocument/2006/relationships/slideLayout" Target="../slideLayouts/slideLayout1.xml" /><Relationship Id="rId4" Type="http://schemas.openxmlformats.org/officeDocument/2006/relationships/image" Target="../media/image29.jpg" /></Relationships>
</file>

<file path=ppt/slides/_rels/slide15.xml.rels><?xml version="1.0" encoding="UTF-8" standalone="yes"?>
<Relationships xmlns="http://schemas.openxmlformats.org/package/2006/relationships"><Relationship Id="rId3" Type="http://schemas.openxmlformats.org/officeDocument/2006/relationships/image" Target="../media/image30.jpg" /><Relationship Id="rId2" Type="http://schemas.openxmlformats.org/officeDocument/2006/relationships/notesSlide" Target="../notesSlides/notesSlide15.xml" /><Relationship Id="rId1" Type="http://schemas.openxmlformats.org/officeDocument/2006/relationships/slideLayout" Target="../slideLayouts/slideLayout1.xml" /><Relationship Id="rId4" Type="http://schemas.openxmlformats.org/officeDocument/2006/relationships/image" Target="../media/image31.jpg" /></Relationships>
</file>

<file path=ppt/slides/_rels/slide16.xml.rels><?xml version="1.0" encoding="UTF-8" standalone="yes"?>
<Relationships xmlns="http://schemas.openxmlformats.org/package/2006/relationships"><Relationship Id="rId3" Type="http://schemas.openxmlformats.org/officeDocument/2006/relationships/image" Target="../media/image32.jpg" /><Relationship Id="rId2" Type="http://schemas.openxmlformats.org/officeDocument/2006/relationships/notesSlide" Target="../notesSlides/notesSlide16.xml" /><Relationship Id="rId1" Type="http://schemas.openxmlformats.org/officeDocument/2006/relationships/slideLayout" Target="../slideLayouts/slideLayout1.xml" /><Relationship Id="rId4" Type="http://schemas.openxmlformats.org/officeDocument/2006/relationships/image" Target="../media/image33.jpg" /></Relationships>
</file>

<file path=ppt/slides/_rels/slide17.xml.rels><?xml version="1.0" encoding="UTF-8" standalone="yes"?>
<Relationships xmlns="http://schemas.openxmlformats.org/package/2006/relationships"><Relationship Id="rId3" Type="http://schemas.openxmlformats.org/officeDocument/2006/relationships/image" Target="../media/image34.jpg" /><Relationship Id="rId2" Type="http://schemas.openxmlformats.org/officeDocument/2006/relationships/notesSlide" Target="../notesSlides/notesSlide17.xml" /><Relationship Id="rId1" Type="http://schemas.openxmlformats.org/officeDocument/2006/relationships/slideLayout" Target="../slideLayouts/slideLayout1.xml" /><Relationship Id="rId4" Type="http://schemas.openxmlformats.org/officeDocument/2006/relationships/image" Target="../media/image35.jpg" /></Relationships>
</file>

<file path=ppt/slides/_rels/slide18.xml.rels><?xml version="1.0" encoding="UTF-8" standalone="yes"?>
<Relationships xmlns="http://schemas.openxmlformats.org/package/2006/relationships"><Relationship Id="rId3" Type="http://schemas.openxmlformats.org/officeDocument/2006/relationships/image" Target="../media/image36.jpg" /><Relationship Id="rId2" Type="http://schemas.openxmlformats.org/officeDocument/2006/relationships/notesSlide" Target="../notesSlides/notesSlide18.xml" /><Relationship Id="rId1" Type="http://schemas.openxmlformats.org/officeDocument/2006/relationships/slideLayout" Target="../slideLayouts/slideLayout1.xml" /><Relationship Id="rId4" Type="http://schemas.openxmlformats.org/officeDocument/2006/relationships/image" Target="../media/image37.jpg" /></Relationships>
</file>

<file path=ppt/slides/_rels/slide19.xml.rels><?xml version="1.0" encoding="UTF-8" standalone="yes"?>
<Relationships xmlns="http://schemas.openxmlformats.org/package/2006/relationships"><Relationship Id="rId3" Type="http://schemas.openxmlformats.org/officeDocument/2006/relationships/image" Target="../media/image38.jpg" /><Relationship Id="rId2" Type="http://schemas.openxmlformats.org/officeDocument/2006/relationships/notesSlide" Target="../notesSlides/notesSlide19.xml" /><Relationship Id="rId1" Type="http://schemas.openxmlformats.org/officeDocument/2006/relationships/slideLayout" Target="../slideLayouts/slideLayout1.xml" /><Relationship Id="rId4" Type="http://schemas.openxmlformats.org/officeDocument/2006/relationships/image" Target="../media/image39.jpg" /></Relationships>
</file>

<file path=ppt/slides/_rels/slide2.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_rels/slide20.xml.rels><?xml version="1.0" encoding="UTF-8" standalone="yes"?>
<Relationships xmlns="http://schemas.openxmlformats.org/package/2006/relationships"><Relationship Id="rId3" Type="http://schemas.openxmlformats.org/officeDocument/2006/relationships/image" Target="../media/image40.jpg" /><Relationship Id="rId2" Type="http://schemas.openxmlformats.org/officeDocument/2006/relationships/notesSlide" Target="../notesSlides/notesSlide20.xml" /><Relationship Id="rId1" Type="http://schemas.openxmlformats.org/officeDocument/2006/relationships/slideLayout" Target="../slideLayouts/slideLayout1.xml" /><Relationship Id="rId4" Type="http://schemas.openxmlformats.org/officeDocument/2006/relationships/image" Target="../media/image41.jpg" /></Relationships>
</file>

<file path=ppt/slides/_rels/slide21.xml.rels><?xml version="1.0" encoding="UTF-8" standalone="yes"?>
<Relationships xmlns="http://schemas.openxmlformats.org/package/2006/relationships"><Relationship Id="rId3" Type="http://schemas.openxmlformats.org/officeDocument/2006/relationships/image" Target="../media/image42.jpg" /><Relationship Id="rId2" Type="http://schemas.openxmlformats.org/officeDocument/2006/relationships/notesSlide" Target="../notesSlides/notesSlide21.xml" /><Relationship Id="rId1" Type="http://schemas.openxmlformats.org/officeDocument/2006/relationships/slideLayout" Target="../slideLayouts/slideLayout1.xml" /><Relationship Id="rId4" Type="http://schemas.openxmlformats.org/officeDocument/2006/relationships/image" Target="../media/image43.jpg" /></Relationships>
</file>

<file path=ppt/slides/_rels/slide22.xml.rels><?xml version="1.0" encoding="UTF-8" standalone="yes"?>
<Relationships xmlns="http://schemas.openxmlformats.org/package/2006/relationships"><Relationship Id="rId3" Type="http://schemas.openxmlformats.org/officeDocument/2006/relationships/image" Target="../media/image44.jpg" /><Relationship Id="rId2" Type="http://schemas.openxmlformats.org/officeDocument/2006/relationships/notesSlide" Target="../notesSlides/notesSlide22.xml" /><Relationship Id="rId1" Type="http://schemas.openxmlformats.org/officeDocument/2006/relationships/slideLayout" Target="../slideLayouts/slideLayout1.xml" /><Relationship Id="rId4" Type="http://schemas.openxmlformats.org/officeDocument/2006/relationships/image" Target="../media/image45.jpg" /></Relationships>
</file>

<file path=ppt/slides/_rels/slide23.xml.rels><?xml version="1.0" encoding="UTF-8" standalone="yes"?>
<Relationships xmlns="http://schemas.openxmlformats.org/package/2006/relationships"><Relationship Id="rId3" Type="http://schemas.openxmlformats.org/officeDocument/2006/relationships/image" Target="../media/image46.jpg" /><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image" Target="../media/image47.jpg" /><Relationship Id="rId2" Type="http://schemas.openxmlformats.org/officeDocument/2006/relationships/notesSlide" Target="../notesSlides/notesSlide24.xml" /><Relationship Id="rId1" Type="http://schemas.openxmlformats.org/officeDocument/2006/relationships/slideLayout" Target="../slideLayouts/slideLayout1.xml" /><Relationship Id="rId4" Type="http://schemas.openxmlformats.org/officeDocument/2006/relationships/image" Target="../media/image48.jpg" /></Relationships>
</file>

<file path=ppt/slides/_rels/slide25.xml.rels><?xml version="1.0" encoding="UTF-8" standalone="yes"?>
<Relationships xmlns="http://schemas.openxmlformats.org/package/2006/relationships"><Relationship Id="rId3" Type="http://schemas.openxmlformats.org/officeDocument/2006/relationships/image" Target="../media/image49.jpg" /><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image" Target="../media/image50.jpg" /><Relationship Id="rId2" Type="http://schemas.openxmlformats.org/officeDocument/2006/relationships/notesSlide" Target="../notesSlides/notesSlide26.xml" /><Relationship Id="rId1" Type="http://schemas.openxmlformats.org/officeDocument/2006/relationships/slideLayout" Target="../slideLayouts/slideLayout1.xml" /><Relationship Id="rId4" Type="http://schemas.openxmlformats.org/officeDocument/2006/relationships/image" Target="../media/image51.jpg" /></Relationships>
</file>

<file path=ppt/slides/_rels/slide27.xml.rels><?xml version="1.0" encoding="UTF-8" standalone="yes"?>
<Relationships xmlns="http://schemas.openxmlformats.org/package/2006/relationships"><Relationship Id="rId3" Type="http://schemas.openxmlformats.org/officeDocument/2006/relationships/image" Target="../media/image52.jpg" /><Relationship Id="rId2" Type="http://schemas.openxmlformats.org/officeDocument/2006/relationships/notesSlide" Target="../notesSlides/notesSlide27.xml" /><Relationship Id="rId1" Type="http://schemas.openxmlformats.org/officeDocument/2006/relationships/slideLayout" Target="../slideLayouts/slideLayout1.xml" /><Relationship Id="rId4" Type="http://schemas.openxmlformats.org/officeDocument/2006/relationships/image" Target="../media/image53.jpg" /></Relationships>
</file>

<file path=ppt/slides/_rels/slide28.xml.rels><?xml version="1.0" encoding="UTF-8" standalone="yes"?>
<Relationships xmlns="http://schemas.openxmlformats.org/package/2006/relationships"><Relationship Id="rId3" Type="http://schemas.openxmlformats.org/officeDocument/2006/relationships/image" Target="../media/image54.jpg" /><Relationship Id="rId2" Type="http://schemas.openxmlformats.org/officeDocument/2006/relationships/notesSlide" Target="../notesSlides/notesSlide28.xml" /><Relationship Id="rId1" Type="http://schemas.openxmlformats.org/officeDocument/2006/relationships/slideLayout" Target="../slideLayouts/slideLayout1.xml" /><Relationship Id="rId4" Type="http://schemas.openxmlformats.org/officeDocument/2006/relationships/image" Target="../media/image55.jpg" /></Relationships>
</file>

<file path=ppt/slides/_rels/slide29.xml.rels><?xml version="1.0" encoding="UTF-8" standalone="yes"?>
<Relationships xmlns="http://schemas.openxmlformats.org/package/2006/relationships"><Relationship Id="rId3" Type="http://schemas.openxmlformats.org/officeDocument/2006/relationships/image" Target="../media/image56.jpg" /><Relationship Id="rId2" Type="http://schemas.openxmlformats.org/officeDocument/2006/relationships/notesSlide" Target="../notesSlides/notesSlide29.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8.png" /></Relationships>
</file>

<file path=ppt/slides/_rels/slide30.xml.rels><?xml version="1.0" encoding="UTF-8" standalone="yes"?>
<Relationships xmlns="http://schemas.openxmlformats.org/package/2006/relationships"><Relationship Id="rId3" Type="http://schemas.openxmlformats.org/officeDocument/2006/relationships/image" Target="../media/image57.jpg" /><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3" Type="http://schemas.openxmlformats.org/officeDocument/2006/relationships/image" Target="../media/image58.jpg" /><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59.jpg" /><Relationship Id="rId2" Type="http://schemas.openxmlformats.org/officeDocument/2006/relationships/notesSlide" Target="../notesSlides/notesSlide32.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4.xml" /><Relationship Id="rId1" Type="http://schemas.openxmlformats.org/officeDocument/2006/relationships/slideLayout" Target="../slideLayouts/slideLayout1.xml" /><Relationship Id="rId4" Type="http://schemas.openxmlformats.org/officeDocument/2006/relationships/image" Target="../media/image10.jpg" /></Relationships>
</file>

<file path=ppt/slides/_rels/slide5.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6.xml" /><Relationship Id="rId1" Type="http://schemas.openxmlformats.org/officeDocument/2006/relationships/slideLayout" Target="../slideLayouts/slideLayout1.xml" /><Relationship Id="rId4" Type="http://schemas.openxmlformats.org/officeDocument/2006/relationships/image" Target="../media/image13.jpg" /></Relationships>
</file>

<file path=ppt/slides/_rels/slide7.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15.jpg" /></Relationships>
</file>

<file path=ppt/slides/_rels/slide8.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notesSlide" Target="../notesSlides/notesSlide8.xml" /><Relationship Id="rId1" Type="http://schemas.openxmlformats.org/officeDocument/2006/relationships/slideLayout" Target="../slideLayouts/slideLayout1.xml" /><Relationship Id="rId4" Type="http://schemas.openxmlformats.org/officeDocument/2006/relationships/image" Target="../media/image17.jpg" /></Relationships>
</file>

<file path=ppt/slides/_rels/slide9.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19.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endParaRPr lang="ru-RU" dirty="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944" y="1657350"/>
            <a:ext cx="5339656" cy="7124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Прямоугольник 5"/>
          <p:cNvSpPr/>
          <p:nvPr/>
        </p:nvSpPr>
        <p:spPr>
          <a:xfrm>
            <a:off x="609600" y="361951"/>
            <a:ext cx="5981700" cy="1200329"/>
          </a:xfrm>
          <a:prstGeom prst="rect">
            <a:avLst/>
          </a:prstGeom>
        </p:spPr>
        <p:txBody>
          <a:bodyPr wrap="square">
            <a:spAutoFit/>
          </a:bodyPr>
          <a:lstStyle/>
          <a:p>
            <a:pPr algn="ctr"/>
            <a:r>
              <a:rPr lang="ru-RU" sz="3600" b="1" dirty="0">
                <a:latin typeface="Times New Roman" panose="02020603050405020304" pitchFamily="18" charset="0"/>
                <a:cs typeface="Times New Roman" panose="02020603050405020304" pitchFamily="18" charset="0"/>
              </a:rPr>
              <a:t>Баланың </a:t>
            </a:r>
            <a:r>
              <a:rPr lang="ru-RU" sz="3600" b="1" dirty="0" err="1">
                <a:latin typeface="Times New Roman" panose="02020603050405020304" pitchFamily="18" charset="0"/>
                <a:cs typeface="Times New Roman" panose="02020603050405020304" pitchFamily="18" charset="0"/>
              </a:rPr>
              <a:t>маторлы</a:t>
            </a:r>
            <a:r>
              <a:rPr lang="ru-RU" sz="3600" b="1" dirty="0">
                <a:latin typeface="Times New Roman" panose="02020603050405020304" pitchFamily="18" charset="0"/>
                <a:cs typeface="Times New Roman" panose="02020603050405020304" pitchFamily="18" charset="0"/>
              </a:rPr>
              <a:t> </a:t>
            </a:r>
            <a:r>
              <a:rPr lang="ru-RU" sz="3600" b="1" dirty="0" err="1">
                <a:latin typeface="Times New Roman" panose="02020603050405020304" pitchFamily="18" charset="0"/>
                <a:cs typeface="Times New Roman" panose="02020603050405020304" pitchFamily="18" charset="0"/>
              </a:rPr>
              <a:t>дамуының</a:t>
            </a:r>
            <a:r>
              <a:rPr lang="ru-RU" sz="3600" b="1" dirty="0">
                <a:latin typeface="Times New Roman" panose="02020603050405020304" pitchFamily="18" charset="0"/>
                <a:cs typeface="Times New Roman" panose="02020603050405020304" pitchFamily="18" charset="0"/>
              </a:rPr>
              <a:t> </a:t>
            </a:r>
            <a:r>
              <a:rPr lang="ru-RU" sz="3600" b="1" dirty="0" err="1">
                <a:latin typeface="Times New Roman" panose="02020603050405020304" pitchFamily="18" charset="0"/>
                <a:cs typeface="Times New Roman" panose="02020603050405020304" pitchFamily="18" charset="0"/>
              </a:rPr>
              <a:t>қалыптары</a:t>
            </a:r>
            <a:endParaRPr lang="ru-RU" sz="3600" b="1" dirty="0">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984945" y="9245084"/>
            <a:ext cx="5196670" cy="369332"/>
          </a:xfrm>
          <a:prstGeom prst="rect">
            <a:avLst/>
          </a:prstGeom>
        </p:spPr>
        <p:txBody>
          <a:bodyPr wrap="square">
            <a:spAutoFit/>
          </a:bodyPr>
          <a:lstStyle/>
          <a:p>
            <a:pPr algn="ctr"/>
            <a:r>
              <a:rPr lang="ru-RU" b="1" dirty="0">
                <a:latin typeface="Times New Roman" panose="02020603050405020304" pitchFamily="18" charset="0"/>
                <a:cs typeface="Times New Roman" panose="02020603050405020304" pitchFamily="18" charset="0"/>
              </a:rPr>
              <a:t>Доктор </a:t>
            </a:r>
            <a:r>
              <a:rPr lang="ru-RU" b="1" dirty="0" err="1">
                <a:latin typeface="Times New Roman" panose="02020603050405020304" pitchFamily="18" charset="0"/>
                <a:cs typeface="Times New Roman" panose="02020603050405020304" pitchFamily="18" charset="0"/>
              </a:rPr>
              <a:t>Мөлдір</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Аманқызынан</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42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87020" y="161925"/>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Бір қолына тірек жасай отырып екінші қолымен ойыншыққа созыла алады. екі қолымен де дәл осыны симметрично жасай алуы керек.</a:t>
            </a:r>
          </a:p>
          <a:p>
            <a:pPr algn="ctr"/>
            <a:r>
              <a:rPr lang="kk-KZ" sz="2000" dirty="0">
                <a:solidFill>
                  <a:schemeClr val="tx1"/>
                </a:solidFill>
                <a:latin typeface="Times New Roman" panose="02020603050405020304" pitchFamily="18" charset="0"/>
                <a:cs typeface="Times New Roman" panose="02020603050405020304" pitchFamily="18" charset="0"/>
              </a:rPr>
              <a:t>Дәл осы позада ойыншықты алақанын ашып ұстайды, жібереді, өзіне тартады.</a:t>
            </a:r>
          </a:p>
        </p:txBody>
      </p:sp>
      <p:sp>
        <p:nvSpPr>
          <p:cNvPr id="9" name="Прямоугольник 8"/>
          <p:cNvSpPr/>
          <p:nvPr/>
        </p:nvSpPr>
        <p:spPr>
          <a:xfrm>
            <a:off x="754380" y="630556"/>
            <a:ext cx="5466080" cy="7708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prstClr val="white"/>
              </a:solidFill>
            </a:endParaRPr>
          </a:p>
        </p:txBody>
      </p:sp>
      <p:sp>
        <p:nvSpPr>
          <p:cNvPr id="11" name="Прямоугольник 10"/>
          <p:cNvSpPr/>
          <p:nvPr/>
        </p:nvSpPr>
        <p:spPr>
          <a:xfrm>
            <a:off x="754380" y="467995"/>
            <a:ext cx="5384800" cy="71120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kk-KZ" dirty="0">
              <a:solidFill>
                <a:prstClr val="black"/>
              </a:solidFill>
              <a:latin typeface="Times New Roman" panose="02020603050405020304" pitchFamily="18" charset="0"/>
              <a:cs typeface="Times New Roman" panose="02020603050405020304" pitchFamily="18" charset="0"/>
            </a:endParaRPr>
          </a:p>
          <a:p>
            <a:pPr algn="ctr"/>
            <a:endParaRPr lang="kk-KZ" dirty="0">
              <a:solidFill>
                <a:prstClr val="white"/>
              </a:solidFill>
              <a:latin typeface="Times New Roman" panose="02020603050405020304" pitchFamily="18" charset="0"/>
              <a:cs typeface="Times New Roman" panose="02020603050405020304" pitchFamily="18" charset="0"/>
            </a:endParaRPr>
          </a:p>
          <a:p>
            <a:pPr algn="ctr"/>
            <a:r>
              <a:rPr lang="kk-KZ" sz="2000" b="1" dirty="0">
                <a:solidFill>
                  <a:prstClr val="black"/>
                </a:solidFill>
                <a:latin typeface="Times New Roman" panose="02020603050405020304" pitchFamily="18" charset="0"/>
                <a:cs typeface="Times New Roman" panose="02020603050405020304" pitchFamily="18" charset="0"/>
              </a:rPr>
              <a:t>3,5-4,5 АЙ</a:t>
            </a:r>
          </a:p>
          <a:p>
            <a:pPr algn="ctr"/>
            <a:endParaRPr lang="kk-KZ" b="1" dirty="0">
              <a:solidFill>
                <a:prstClr val="black"/>
              </a:solidFill>
              <a:latin typeface="Times New Roman" panose="02020603050405020304" pitchFamily="18" charset="0"/>
              <a:cs typeface="Times New Roman" panose="02020603050405020304" pitchFamily="18" charset="0"/>
            </a:endParaRPr>
          </a:p>
          <a:p>
            <a:pPr algn="ctr"/>
            <a:endParaRPr lang="kk-KZ" b="1" dirty="0">
              <a:solidFill>
                <a:prstClr val="black"/>
              </a:solidFill>
              <a:latin typeface="Times New Roman" panose="02020603050405020304" pitchFamily="18" charset="0"/>
              <a:cs typeface="Times New Roman" panose="02020603050405020304" pitchFamily="18" charset="0"/>
            </a:endParaRPr>
          </a:p>
        </p:txBody>
      </p:sp>
      <p:sp>
        <p:nvSpPr>
          <p:cNvPr id="10" name="Блок-схема: процесс 9"/>
          <p:cNvSpPr/>
          <p:nvPr/>
        </p:nvSpPr>
        <p:spPr>
          <a:xfrm>
            <a:off x="1584960" y="1582189"/>
            <a:ext cx="3596640" cy="40005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Ішпен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460" y="2162982"/>
            <a:ext cx="3596640" cy="2508249"/>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4960" y="6766560"/>
            <a:ext cx="3596640" cy="2822892"/>
          </a:xfrm>
          <a:prstGeom prst="rect">
            <a:avLst/>
          </a:prstGeom>
        </p:spPr>
      </p:pic>
    </p:spTree>
    <p:extLst>
      <p:ext uri="{BB962C8B-B14F-4D97-AF65-F5344CB8AC3E}">
        <p14:creationId xmlns:p14="http://schemas.microsoft.com/office/powerpoint/2010/main" val="399393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28600" y="1619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Бір қырымен жатқанда өздігінен аунай алады ішіне, </a:t>
            </a:r>
          </a:p>
          <a:p>
            <a:pPr algn="ctr"/>
            <a:r>
              <a:rPr lang="kk-KZ" sz="2000" dirty="0">
                <a:solidFill>
                  <a:schemeClr val="tx1"/>
                </a:solidFill>
                <a:latin typeface="Times New Roman" panose="02020603050405020304" pitchFamily="18" charset="0"/>
                <a:cs typeface="Times New Roman" panose="02020603050405020304" pitchFamily="18" charset="0"/>
              </a:rPr>
              <a:t>екі жаққа да бірдей.қолымен орталық линияны </a:t>
            </a:r>
          </a:p>
          <a:p>
            <a:pPr algn="ctr"/>
            <a:r>
              <a:rPr lang="kk-KZ" sz="2000" dirty="0">
                <a:solidFill>
                  <a:schemeClr val="tx1"/>
                </a:solidFill>
                <a:latin typeface="Times New Roman" panose="02020603050405020304" pitchFamily="18" charset="0"/>
                <a:cs typeface="Times New Roman" panose="02020603050405020304" pitchFamily="18" charset="0"/>
              </a:rPr>
              <a:t>кесіп өте алады. Басын сенімді түрде көтеріп</a:t>
            </a:r>
          </a:p>
          <a:p>
            <a:pPr algn="ctr"/>
            <a:r>
              <a:rPr lang="kk-KZ" sz="2000" dirty="0">
                <a:solidFill>
                  <a:schemeClr val="tx1"/>
                </a:solidFill>
                <a:latin typeface="Times New Roman" panose="02020603050405020304" pitchFamily="18" charset="0"/>
                <a:cs typeface="Times New Roman" panose="02020603050405020304" pitchFamily="18" charset="0"/>
              </a:rPr>
              <a:t> алға немесе арқаға қайтадан жата алады.</a:t>
            </a:r>
          </a:p>
        </p:txBody>
      </p:sp>
      <p:sp>
        <p:nvSpPr>
          <p:cNvPr id="15" name="Блок-схема: процесс 14"/>
          <p:cNvSpPr/>
          <p:nvPr/>
        </p:nvSpPr>
        <p:spPr>
          <a:xfrm>
            <a:off x="1046480" y="547369"/>
            <a:ext cx="4917440" cy="40640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kk-KZ" sz="2000" b="1" dirty="0">
                <a:solidFill>
                  <a:prstClr val="black"/>
                </a:solidFill>
                <a:latin typeface="Times New Roman" panose="02020603050405020304" pitchFamily="18" charset="0"/>
                <a:cs typeface="Times New Roman" panose="02020603050405020304" pitchFamily="18" charset="0"/>
              </a:rPr>
              <a:t>Қырымен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480" y="1194501"/>
            <a:ext cx="4917440" cy="2849180"/>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7200" y="6400800"/>
            <a:ext cx="3942080" cy="2904490"/>
          </a:xfrm>
          <a:prstGeom prst="rect">
            <a:avLst/>
          </a:prstGeom>
        </p:spPr>
      </p:pic>
    </p:spTree>
    <p:extLst>
      <p:ext uri="{BB962C8B-B14F-4D97-AF65-F5344CB8AC3E}">
        <p14:creationId xmlns:p14="http://schemas.microsoft.com/office/powerpoint/2010/main" val="271121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64160" y="1619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Арқамен жатқан контакт қол – аяқ, қол -сан, </a:t>
            </a:r>
          </a:p>
          <a:p>
            <a:pPr algn="ctr"/>
            <a:r>
              <a:rPr lang="kk-KZ" sz="2000" dirty="0">
                <a:solidFill>
                  <a:schemeClr val="tx1"/>
                </a:solidFill>
                <a:latin typeface="Times New Roman" panose="02020603050405020304" pitchFamily="18" charset="0"/>
                <a:cs typeface="Times New Roman" panose="02020603050405020304" pitchFamily="18" charset="0"/>
              </a:rPr>
              <a:t>аяқ -аяқ. Аяқтарымен барабанчик соға ала ды, </a:t>
            </a:r>
          </a:p>
          <a:p>
            <a:pPr algn="ctr"/>
            <a:r>
              <a:rPr lang="kk-KZ" sz="2000" dirty="0">
                <a:solidFill>
                  <a:schemeClr val="tx1"/>
                </a:solidFill>
                <a:latin typeface="Times New Roman" panose="02020603050405020304" pitchFamily="18" charset="0"/>
                <a:cs typeface="Times New Roman" panose="02020603050405020304" pitchFamily="18" charset="0"/>
              </a:rPr>
              <a:t>екі қолымен ішінен ұрғылап ойнайды.</a:t>
            </a:r>
          </a:p>
        </p:txBody>
      </p:sp>
      <p:sp>
        <p:nvSpPr>
          <p:cNvPr id="14" name="Блок-схема: процесс 13"/>
          <p:cNvSpPr/>
          <p:nvPr/>
        </p:nvSpPr>
        <p:spPr>
          <a:xfrm>
            <a:off x="1005840" y="431165"/>
            <a:ext cx="4917440" cy="421005"/>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Арқасымен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520" y="1197610"/>
            <a:ext cx="4511040" cy="2744470"/>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1" y="5823284"/>
            <a:ext cx="4917440" cy="3549316"/>
          </a:xfrm>
          <a:prstGeom prst="rect">
            <a:avLst/>
          </a:prstGeom>
        </p:spPr>
      </p:pic>
    </p:spTree>
    <p:extLst>
      <p:ext uri="{BB962C8B-B14F-4D97-AF65-F5344CB8AC3E}">
        <p14:creationId xmlns:p14="http://schemas.microsoft.com/office/powerpoint/2010/main" val="141112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87020" y="149860"/>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Самолетик жасайды, жерден тек қана қолдарын </a:t>
            </a:r>
          </a:p>
          <a:p>
            <a:pPr algn="ctr"/>
            <a:r>
              <a:rPr lang="kk-KZ" sz="2000" dirty="0">
                <a:solidFill>
                  <a:schemeClr val="tx1"/>
                </a:solidFill>
                <a:latin typeface="Times New Roman" panose="02020603050405020304" pitchFamily="18" charset="0"/>
                <a:cs typeface="Times New Roman" panose="02020603050405020304" pitchFamily="18" charset="0"/>
              </a:rPr>
              <a:t>немесе тек қана аяқтарын, бәрін бірге көтеріп парашютисттер секілді жасайды. </a:t>
            </a: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Аяқтарын тізеден бүгіп жиырып толық қолға </a:t>
            </a:r>
          </a:p>
          <a:p>
            <a:pPr algn="ctr"/>
            <a:r>
              <a:rPr lang="kk-KZ" sz="2000" dirty="0">
                <a:solidFill>
                  <a:schemeClr val="tx1"/>
                </a:solidFill>
                <a:latin typeface="Times New Roman" panose="02020603050405020304" pitchFamily="18" charset="0"/>
                <a:cs typeface="Times New Roman" panose="02020603050405020304" pitchFamily="18" charset="0"/>
              </a:rPr>
              <a:t>3 буынды бірдей тірекке шыға алады. Өз осі</a:t>
            </a:r>
          </a:p>
          <a:p>
            <a:pPr algn="ctr"/>
            <a:r>
              <a:rPr lang="kk-KZ" sz="2000" dirty="0">
                <a:solidFill>
                  <a:schemeClr val="tx1"/>
                </a:solidFill>
                <a:latin typeface="Times New Roman" panose="02020603050405020304" pitchFamily="18" charset="0"/>
                <a:cs typeface="Times New Roman" panose="02020603050405020304" pitchFamily="18" charset="0"/>
              </a:rPr>
              <a:t> бойынша екі жаққа бірдей еңбектейді, яғни</a:t>
            </a:r>
          </a:p>
          <a:p>
            <a:pPr algn="ctr"/>
            <a:r>
              <a:rPr lang="kk-KZ" sz="2000" dirty="0">
                <a:solidFill>
                  <a:schemeClr val="tx1"/>
                </a:solidFill>
                <a:latin typeface="Times New Roman" panose="02020603050405020304" pitchFamily="18" charset="0"/>
                <a:cs typeface="Times New Roman" panose="02020603050405020304" pitchFamily="18" charset="0"/>
              </a:rPr>
              <a:t> бір орында айналады екі жаққа бірдей.</a:t>
            </a:r>
          </a:p>
        </p:txBody>
      </p:sp>
      <p:sp>
        <p:nvSpPr>
          <p:cNvPr id="9" name="Прямоугольник 8"/>
          <p:cNvSpPr/>
          <p:nvPr/>
        </p:nvSpPr>
        <p:spPr>
          <a:xfrm>
            <a:off x="795020" y="508000"/>
            <a:ext cx="546608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prstClr val="white"/>
              </a:solidFill>
            </a:endParaRPr>
          </a:p>
        </p:txBody>
      </p:sp>
      <p:sp>
        <p:nvSpPr>
          <p:cNvPr id="11" name="Прямоугольник 10"/>
          <p:cNvSpPr/>
          <p:nvPr/>
        </p:nvSpPr>
        <p:spPr>
          <a:xfrm>
            <a:off x="795020" y="345440"/>
            <a:ext cx="5384800" cy="58928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kk-KZ" dirty="0">
              <a:solidFill>
                <a:prstClr val="black"/>
              </a:solidFill>
              <a:latin typeface="Times New Roman" panose="02020603050405020304" pitchFamily="18" charset="0"/>
              <a:cs typeface="Times New Roman" panose="02020603050405020304" pitchFamily="18" charset="0"/>
            </a:endParaRPr>
          </a:p>
          <a:p>
            <a:pPr algn="ctr"/>
            <a:endParaRPr lang="kk-KZ" dirty="0">
              <a:solidFill>
                <a:prstClr val="white"/>
              </a:solidFill>
              <a:latin typeface="Times New Roman" panose="02020603050405020304" pitchFamily="18" charset="0"/>
              <a:cs typeface="Times New Roman" panose="02020603050405020304" pitchFamily="18" charset="0"/>
            </a:endParaRPr>
          </a:p>
          <a:p>
            <a:pPr algn="ctr"/>
            <a:r>
              <a:rPr lang="kk-KZ" sz="2000" b="1" dirty="0">
                <a:solidFill>
                  <a:prstClr val="black"/>
                </a:solidFill>
                <a:latin typeface="Times New Roman" panose="02020603050405020304" pitchFamily="18" charset="0"/>
                <a:cs typeface="Times New Roman" panose="02020603050405020304" pitchFamily="18" charset="0"/>
              </a:rPr>
              <a:t>5 АЙ</a:t>
            </a:r>
          </a:p>
          <a:p>
            <a:pPr algn="ctr"/>
            <a:endParaRPr lang="kk-KZ" b="1" dirty="0">
              <a:solidFill>
                <a:prstClr val="black"/>
              </a:solidFill>
              <a:latin typeface="Times New Roman" panose="02020603050405020304" pitchFamily="18" charset="0"/>
              <a:cs typeface="Times New Roman" panose="02020603050405020304" pitchFamily="18" charset="0"/>
            </a:endParaRPr>
          </a:p>
          <a:p>
            <a:pPr algn="ctr"/>
            <a:endParaRPr lang="kk-KZ" b="1" dirty="0">
              <a:solidFill>
                <a:prstClr val="black"/>
              </a:solidFill>
              <a:latin typeface="Times New Roman" panose="02020603050405020304" pitchFamily="18" charset="0"/>
              <a:cs typeface="Times New Roman" panose="02020603050405020304" pitchFamily="18" charset="0"/>
            </a:endParaRPr>
          </a:p>
        </p:txBody>
      </p:sp>
      <p:sp>
        <p:nvSpPr>
          <p:cNvPr id="10" name="Блок-схема: процесс 9"/>
          <p:cNvSpPr/>
          <p:nvPr/>
        </p:nvSpPr>
        <p:spPr>
          <a:xfrm>
            <a:off x="1630680" y="1306161"/>
            <a:ext cx="3596640" cy="43434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Ішпен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870" y="1929062"/>
            <a:ext cx="3596640" cy="2330450"/>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6870" y="7152639"/>
            <a:ext cx="3596640" cy="2331085"/>
          </a:xfrm>
          <a:prstGeom prst="rect">
            <a:avLst/>
          </a:prstGeom>
        </p:spPr>
      </p:pic>
    </p:spTree>
    <p:extLst>
      <p:ext uri="{BB962C8B-B14F-4D97-AF65-F5344CB8AC3E}">
        <p14:creationId xmlns:p14="http://schemas.microsoft.com/office/powerpoint/2010/main" val="115151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64160" y="857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Арқадан ішке сенімді түрде аунай алады, </a:t>
            </a:r>
          </a:p>
          <a:p>
            <a:pPr algn="ctr"/>
            <a:r>
              <a:rPr lang="kk-KZ" sz="2000" dirty="0">
                <a:solidFill>
                  <a:schemeClr val="tx1"/>
                </a:solidFill>
                <a:latin typeface="Times New Roman" panose="02020603050405020304" pitchFamily="18" charset="0"/>
                <a:cs typeface="Times New Roman" panose="02020603050405020304" pitchFamily="18" charset="0"/>
              </a:rPr>
              <a:t>екі жаққа бірдей.  сонымен қатар басн қырымен жатқанда биікке қиналмай көтере алады. </a:t>
            </a: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Бір иыққа тірек жасай отырып сенімді ьүрде бір қырымен жамбастап жата алады.</a:t>
            </a:r>
          </a:p>
        </p:txBody>
      </p:sp>
      <p:sp>
        <p:nvSpPr>
          <p:cNvPr id="15" name="Блок-схема: процесс 14"/>
          <p:cNvSpPr/>
          <p:nvPr/>
        </p:nvSpPr>
        <p:spPr>
          <a:xfrm>
            <a:off x="1046480" y="547369"/>
            <a:ext cx="4917440" cy="40640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kk-KZ" sz="2000" b="1" dirty="0">
                <a:solidFill>
                  <a:prstClr val="black"/>
                </a:solidFill>
                <a:latin typeface="Times New Roman" panose="02020603050405020304" pitchFamily="18" charset="0"/>
                <a:cs typeface="Times New Roman" panose="02020603050405020304" pitchFamily="18" charset="0"/>
              </a:rPr>
              <a:t>Қырымен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479" y="1115060"/>
            <a:ext cx="4917441" cy="3171190"/>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584" y="6644639"/>
            <a:ext cx="4966335" cy="3023235"/>
          </a:xfrm>
          <a:prstGeom prst="rect">
            <a:avLst/>
          </a:prstGeom>
        </p:spPr>
      </p:pic>
    </p:spTree>
    <p:extLst>
      <p:ext uri="{BB962C8B-B14F-4D97-AF65-F5344CB8AC3E}">
        <p14:creationId xmlns:p14="http://schemas.microsoft.com/office/powerpoint/2010/main" val="344909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64160" y="857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Контакт қол- сан, қол-аяқтың башпайлары, </a:t>
            </a:r>
          </a:p>
          <a:p>
            <a:pPr algn="ctr"/>
            <a:r>
              <a:rPr lang="kk-KZ" sz="2000" dirty="0">
                <a:solidFill>
                  <a:schemeClr val="tx1"/>
                </a:solidFill>
                <a:latin typeface="Times New Roman" panose="02020603050405020304" pitchFamily="18" charset="0"/>
                <a:cs typeface="Times New Roman" panose="02020603050405020304" pitchFamily="18" charset="0"/>
              </a:rPr>
              <a:t>қол – аяқ - ауыз жасауға тырысады</a:t>
            </a:r>
          </a:p>
        </p:txBody>
      </p:sp>
      <p:sp>
        <p:nvSpPr>
          <p:cNvPr id="14" name="Блок-схема: процесс 13"/>
          <p:cNvSpPr/>
          <p:nvPr/>
        </p:nvSpPr>
        <p:spPr>
          <a:xfrm>
            <a:off x="1005840" y="431165"/>
            <a:ext cx="4917440" cy="421005"/>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Арқасымен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39" y="1197610"/>
            <a:ext cx="4917441" cy="3355340"/>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38" y="6038850"/>
            <a:ext cx="4917441" cy="3480841"/>
          </a:xfrm>
          <a:prstGeom prst="rect">
            <a:avLst/>
          </a:prstGeom>
        </p:spPr>
      </p:pic>
    </p:spTree>
    <p:extLst>
      <p:ext uri="{BB962C8B-B14F-4D97-AF65-F5344CB8AC3E}">
        <p14:creationId xmlns:p14="http://schemas.microsoft.com/office/powerpoint/2010/main" val="339115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87020" y="149860"/>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Планкаға тұрғысы келеді, немесе бір аяғын тізеден</a:t>
            </a:r>
          </a:p>
          <a:p>
            <a:pPr algn="ctr"/>
            <a:r>
              <a:rPr lang="kk-KZ" sz="2000" dirty="0">
                <a:solidFill>
                  <a:schemeClr val="tx1"/>
                </a:solidFill>
                <a:latin typeface="Times New Roman" panose="02020603050405020304" pitchFamily="18" charset="0"/>
                <a:cs typeface="Times New Roman" panose="02020603050405020304" pitchFamily="18" charset="0"/>
              </a:rPr>
              <a:t> бүгіп ішіне әкеледі, пластунский еңбектейді, </a:t>
            </a:r>
          </a:p>
          <a:p>
            <a:pPr algn="ctr"/>
            <a:r>
              <a:rPr lang="kk-KZ" sz="2000" dirty="0">
                <a:solidFill>
                  <a:schemeClr val="tx1"/>
                </a:solidFill>
                <a:latin typeface="Times New Roman" panose="02020603050405020304" pitchFamily="18" charset="0"/>
                <a:cs typeface="Times New Roman" panose="02020603050405020304" pitchFamily="18" charset="0"/>
              </a:rPr>
              <a:t>аяқ қолмен симметрично, попеременно яғни</a:t>
            </a:r>
          </a:p>
          <a:p>
            <a:pPr algn="ctr"/>
            <a:r>
              <a:rPr lang="kk-KZ" sz="2000" dirty="0">
                <a:solidFill>
                  <a:schemeClr val="tx1"/>
                </a:solidFill>
                <a:latin typeface="Times New Roman" panose="02020603050405020304" pitchFamily="18" charset="0"/>
                <a:cs typeface="Times New Roman" panose="02020603050405020304" pitchFamily="18" charset="0"/>
              </a:rPr>
              <a:t> кезек кезек жұмыс жасай алады.</a:t>
            </a: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Ашық алақанға толық тірек жасай алу, қолдың үш буынында толық.</a:t>
            </a:r>
          </a:p>
        </p:txBody>
      </p:sp>
      <p:sp>
        <p:nvSpPr>
          <p:cNvPr id="9" name="Прямоугольник 8"/>
          <p:cNvSpPr/>
          <p:nvPr/>
        </p:nvSpPr>
        <p:spPr>
          <a:xfrm>
            <a:off x="754380" y="507048"/>
            <a:ext cx="546608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prstClr val="white"/>
              </a:solidFill>
            </a:endParaRPr>
          </a:p>
        </p:txBody>
      </p:sp>
      <p:sp>
        <p:nvSpPr>
          <p:cNvPr id="11" name="Прямоугольник 10"/>
          <p:cNvSpPr/>
          <p:nvPr/>
        </p:nvSpPr>
        <p:spPr>
          <a:xfrm>
            <a:off x="754380" y="356235"/>
            <a:ext cx="5384800" cy="58928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kk-KZ" dirty="0">
              <a:solidFill>
                <a:prstClr val="black"/>
              </a:solidFill>
              <a:latin typeface="Times New Roman" panose="02020603050405020304" pitchFamily="18" charset="0"/>
              <a:cs typeface="Times New Roman" panose="02020603050405020304" pitchFamily="18" charset="0"/>
            </a:endParaRPr>
          </a:p>
          <a:p>
            <a:pPr algn="ctr"/>
            <a:endParaRPr lang="kk-KZ" dirty="0">
              <a:solidFill>
                <a:prstClr val="white"/>
              </a:solidFill>
              <a:latin typeface="Times New Roman" panose="02020603050405020304" pitchFamily="18" charset="0"/>
              <a:cs typeface="Times New Roman" panose="02020603050405020304" pitchFamily="18" charset="0"/>
            </a:endParaRPr>
          </a:p>
          <a:p>
            <a:pPr algn="ctr"/>
            <a:r>
              <a:rPr lang="kk-KZ" sz="2000" b="1" dirty="0">
                <a:solidFill>
                  <a:prstClr val="black"/>
                </a:solidFill>
                <a:latin typeface="Times New Roman" panose="02020603050405020304" pitchFamily="18" charset="0"/>
                <a:cs typeface="Times New Roman" panose="02020603050405020304" pitchFamily="18" charset="0"/>
              </a:rPr>
              <a:t>6 АЙ</a:t>
            </a:r>
          </a:p>
          <a:p>
            <a:pPr algn="ctr"/>
            <a:endParaRPr lang="kk-KZ" b="1" dirty="0">
              <a:solidFill>
                <a:prstClr val="black"/>
              </a:solidFill>
              <a:latin typeface="Times New Roman" panose="02020603050405020304" pitchFamily="18" charset="0"/>
              <a:cs typeface="Times New Roman" panose="02020603050405020304" pitchFamily="18" charset="0"/>
            </a:endParaRPr>
          </a:p>
          <a:p>
            <a:pPr algn="ctr"/>
            <a:endParaRPr lang="kk-KZ" b="1" dirty="0">
              <a:solidFill>
                <a:prstClr val="black"/>
              </a:solidFill>
              <a:latin typeface="Times New Roman" panose="02020603050405020304" pitchFamily="18" charset="0"/>
              <a:cs typeface="Times New Roman" panose="02020603050405020304" pitchFamily="18" charset="0"/>
            </a:endParaRPr>
          </a:p>
        </p:txBody>
      </p:sp>
      <p:sp>
        <p:nvSpPr>
          <p:cNvPr id="10" name="Блок-схема: процесс 9"/>
          <p:cNvSpPr/>
          <p:nvPr/>
        </p:nvSpPr>
        <p:spPr>
          <a:xfrm>
            <a:off x="1648460" y="1300638"/>
            <a:ext cx="3596640" cy="43942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Ішпен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920" y="1924049"/>
            <a:ext cx="4307840" cy="2575762"/>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919" y="6809873"/>
            <a:ext cx="4307841" cy="2667401"/>
          </a:xfrm>
          <a:prstGeom prst="rect">
            <a:avLst/>
          </a:prstGeom>
        </p:spPr>
      </p:pic>
    </p:spTree>
    <p:extLst>
      <p:ext uri="{BB962C8B-B14F-4D97-AF65-F5344CB8AC3E}">
        <p14:creationId xmlns:p14="http://schemas.microsoft.com/office/powerpoint/2010/main" val="234340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64160" y="857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Поза русалкаға, тірек бір білекке және иыққа, симметрично оң және сол жаққа да осы </a:t>
            </a:r>
          </a:p>
          <a:p>
            <a:pPr algn="ctr"/>
            <a:r>
              <a:rPr lang="kk-KZ" sz="2000" dirty="0">
                <a:solidFill>
                  <a:schemeClr val="tx1"/>
                </a:solidFill>
                <a:latin typeface="Times New Roman" panose="02020603050405020304" pitchFamily="18" charset="0"/>
                <a:cs typeface="Times New Roman" panose="02020603050405020304" pitchFamily="18" charset="0"/>
              </a:rPr>
              <a:t>позада жата алады.</a:t>
            </a:r>
          </a:p>
        </p:txBody>
      </p:sp>
      <p:sp>
        <p:nvSpPr>
          <p:cNvPr id="15" name="Блок-схема: процесс 14"/>
          <p:cNvSpPr/>
          <p:nvPr/>
        </p:nvSpPr>
        <p:spPr>
          <a:xfrm>
            <a:off x="1046480" y="547369"/>
            <a:ext cx="4917440" cy="40640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kk-KZ" sz="2000" b="1" dirty="0">
                <a:solidFill>
                  <a:prstClr val="black"/>
                </a:solidFill>
                <a:latin typeface="Times New Roman" panose="02020603050405020304" pitchFamily="18" charset="0"/>
                <a:cs typeface="Times New Roman" panose="02020603050405020304" pitchFamily="18" charset="0"/>
              </a:rPr>
              <a:t>Қырымен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480" y="1185862"/>
            <a:ext cx="4470400" cy="3100387"/>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0480" y="5871412"/>
            <a:ext cx="4470400" cy="3332378"/>
          </a:xfrm>
          <a:prstGeom prst="rect">
            <a:avLst/>
          </a:prstGeom>
        </p:spPr>
      </p:pic>
    </p:spTree>
    <p:extLst>
      <p:ext uri="{BB962C8B-B14F-4D97-AF65-F5344CB8AC3E}">
        <p14:creationId xmlns:p14="http://schemas.microsoft.com/office/powerpoint/2010/main" val="262770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64160" y="857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sz="2000" dirty="0">
                <a:solidFill>
                  <a:schemeClr val="tx1"/>
                </a:solidFill>
                <a:latin typeface="Times New Roman" panose="02020603050405020304" pitchFamily="18" charset="0"/>
                <a:cs typeface="Times New Roman" panose="02020603050405020304" pitchFamily="18" charset="0"/>
              </a:rPr>
              <a:t>Арқамен жатқанда контакт қол аяқ ауыз </a:t>
            </a:r>
          </a:p>
          <a:p>
            <a:pPr algn="ctr"/>
            <a:r>
              <a:rPr lang="kk-KZ" sz="2000" dirty="0">
                <a:solidFill>
                  <a:schemeClr val="tx1"/>
                </a:solidFill>
                <a:latin typeface="Times New Roman" panose="02020603050405020304" pitchFamily="18" charset="0"/>
                <a:cs typeface="Times New Roman" panose="02020603050405020304" pitchFamily="18" charset="0"/>
              </a:rPr>
              <a:t>еркін жасайды, таңдаулы түрде бір қырына</a:t>
            </a:r>
          </a:p>
          <a:p>
            <a:pPr algn="ctr"/>
            <a:r>
              <a:rPr lang="kk-KZ" sz="2000" dirty="0">
                <a:solidFill>
                  <a:schemeClr val="tx1"/>
                </a:solidFill>
                <a:latin typeface="Times New Roman" panose="02020603050405020304" pitchFamily="18" charset="0"/>
                <a:cs typeface="Times New Roman" panose="02020603050405020304" pitchFamily="18" charset="0"/>
              </a:rPr>
              <a:t> және ішіне жата алады.</a:t>
            </a:r>
          </a:p>
        </p:txBody>
      </p:sp>
      <p:sp>
        <p:nvSpPr>
          <p:cNvPr id="14" name="Блок-схема: процесс 13"/>
          <p:cNvSpPr/>
          <p:nvPr/>
        </p:nvSpPr>
        <p:spPr>
          <a:xfrm>
            <a:off x="1005840" y="431165"/>
            <a:ext cx="4917440" cy="421005"/>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Арқасымен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 y="951379"/>
            <a:ext cx="4917440" cy="3067168"/>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 y="6112043"/>
            <a:ext cx="4917440" cy="3367128"/>
          </a:xfrm>
          <a:prstGeom prst="rect">
            <a:avLst/>
          </a:prstGeom>
        </p:spPr>
      </p:pic>
    </p:spTree>
    <p:extLst>
      <p:ext uri="{BB962C8B-B14F-4D97-AF65-F5344CB8AC3E}">
        <p14:creationId xmlns:p14="http://schemas.microsoft.com/office/powerpoint/2010/main" val="427777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87020" y="149860"/>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Қиғаш отыру, екі қолға тірене отырып, алақандар </a:t>
            </a:r>
          </a:p>
          <a:p>
            <a:pPr algn="ctr"/>
            <a:r>
              <a:rPr lang="kk-KZ" sz="2000" dirty="0">
                <a:solidFill>
                  <a:schemeClr val="tx1"/>
                </a:solidFill>
                <a:latin typeface="Times New Roman" panose="02020603050405020304" pitchFamily="18" charset="0"/>
                <a:cs typeface="Times New Roman" panose="02020603050405020304" pitchFamily="18" charset="0"/>
              </a:rPr>
              <a:t>толық ашық. Қолдар тіректік қызметін еркін </a:t>
            </a:r>
          </a:p>
          <a:p>
            <a:pPr algn="ctr"/>
            <a:r>
              <a:rPr lang="kk-KZ" sz="2000" dirty="0">
                <a:solidFill>
                  <a:schemeClr val="tx1"/>
                </a:solidFill>
                <a:latin typeface="Times New Roman" panose="02020603050405020304" pitchFamily="18" charset="0"/>
                <a:cs typeface="Times New Roman" panose="02020603050405020304" pitchFamily="18" charset="0"/>
              </a:rPr>
              <a:t>ауыстыра алады, ойыншыққа да қолын кезекпен</a:t>
            </a:r>
          </a:p>
          <a:p>
            <a:pPr algn="ctr"/>
            <a:r>
              <a:rPr lang="kk-KZ" sz="2000" dirty="0">
                <a:solidFill>
                  <a:schemeClr val="tx1"/>
                </a:solidFill>
                <a:latin typeface="Times New Roman" panose="02020603050405020304" pitchFamily="18" charset="0"/>
                <a:cs typeface="Times New Roman" panose="02020603050405020304" pitchFamily="18" charset="0"/>
              </a:rPr>
              <a:t> созып еркін жұмыс жасайды.</a:t>
            </a:r>
          </a:p>
        </p:txBody>
      </p:sp>
      <p:sp>
        <p:nvSpPr>
          <p:cNvPr id="9" name="Прямоугольник 8"/>
          <p:cNvSpPr/>
          <p:nvPr/>
        </p:nvSpPr>
        <p:spPr>
          <a:xfrm>
            <a:off x="754380" y="507048"/>
            <a:ext cx="546608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prstClr val="white"/>
              </a:solidFill>
            </a:endParaRPr>
          </a:p>
        </p:txBody>
      </p:sp>
      <p:sp>
        <p:nvSpPr>
          <p:cNvPr id="11" name="Прямоугольник 10"/>
          <p:cNvSpPr/>
          <p:nvPr/>
        </p:nvSpPr>
        <p:spPr>
          <a:xfrm>
            <a:off x="754380" y="356235"/>
            <a:ext cx="5384800" cy="58928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kk-KZ" dirty="0">
              <a:solidFill>
                <a:prstClr val="black"/>
              </a:solidFill>
              <a:latin typeface="Times New Roman" panose="02020603050405020304" pitchFamily="18" charset="0"/>
              <a:cs typeface="Times New Roman" panose="02020603050405020304" pitchFamily="18" charset="0"/>
            </a:endParaRPr>
          </a:p>
          <a:p>
            <a:pPr algn="ctr"/>
            <a:endParaRPr lang="kk-KZ" dirty="0">
              <a:solidFill>
                <a:prstClr val="white"/>
              </a:solidFill>
              <a:latin typeface="Times New Roman" panose="02020603050405020304" pitchFamily="18" charset="0"/>
              <a:cs typeface="Times New Roman" panose="02020603050405020304" pitchFamily="18" charset="0"/>
            </a:endParaRPr>
          </a:p>
          <a:p>
            <a:pPr algn="ctr"/>
            <a:r>
              <a:rPr lang="kk-KZ" sz="2000" b="1">
                <a:solidFill>
                  <a:prstClr val="black"/>
                </a:solidFill>
                <a:latin typeface="Times New Roman" panose="02020603050405020304" pitchFamily="18" charset="0"/>
                <a:cs typeface="Times New Roman" panose="02020603050405020304" pitchFamily="18" charset="0"/>
              </a:rPr>
              <a:t>7 </a:t>
            </a:r>
            <a:r>
              <a:rPr lang="kk-KZ" sz="2000" b="1" dirty="0">
                <a:solidFill>
                  <a:prstClr val="black"/>
                </a:solidFill>
                <a:latin typeface="Times New Roman" panose="02020603050405020304" pitchFamily="18" charset="0"/>
                <a:cs typeface="Times New Roman" panose="02020603050405020304" pitchFamily="18" charset="0"/>
              </a:rPr>
              <a:t>АЙ</a:t>
            </a:r>
          </a:p>
          <a:p>
            <a:pPr algn="ctr"/>
            <a:endParaRPr lang="kk-KZ" b="1" dirty="0">
              <a:solidFill>
                <a:prstClr val="black"/>
              </a:solidFill>
              <a:latin typeface="Times New Roman" panose="02020603050405020304" pitchFamily="18" charset="0"/>
              <a:cs typeface="Times New Roman" panose="02020603050405020304" pitchFamily="18" charset="0"/>
            </a:endParaRPr>
          </a:p>
          <a:p>
            <a:pPr algn="ctr"/>
            <a:endParaRPr lang="kk-KZ" b="1" dirty="0">
              <a:solidFill>
                <a:prstClr val="black"/>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123" y="1302703"/>
            <a:ext cx="4470400" cy="3437739"/>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460" y="6400800"/>
            <a:ext cx="3886066" cy="3056021"/>
          </a:xfrm>
          <a:prstGeom prst="rect">
            <a:avLst/>
          </a:prstGeom>
        </p:spPr>
      </p:pic>
    </p:spTree>
    <p:extLst>
      <p:ext uri="{BB962C8B-B14F-4D97-AF65-F5344CB8AC3E}">
        <p14:creationId xmlns:p14="http://schemas.microsoft.com/office/powerpoint/2010/main" val="308854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87020" y="149860"/>
            <a:ext cx="6400800" cy="9582150"/>
          </a:xfrm>
          <a:prstGeom prst="roundRect">
            <a:avLst>
              <a:gd name="adj" fmla="val 42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sz="2000" dirty="0">
                <a:solidFill>
                  <a:prstClr val="white"/>
                </a:solidFill>
                <a:latin typeface="Times New Roman" panose="02020603050405020304" pitchFamily="18" charset="0"/>
                <a:cs typeface="Times New Roman" panose="02020603050405020304" pitchFamily="18" charset="0"/>
              </a:rPr>
              <a:t>Е</a:t>
            </a: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      Қорғаныс рефлексі бала ішпен жатқанда аяқ қолы бүгулі күйінде ішіне жиналып,басы бір жағына бұрылып жатады. баланың белінде айқын прогиб көрінеді.тұрақты емес поза</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783" y="3149600"/>
            <a:ext cx="4202350" cy="2570264"/>
          </a:xfrm>
          <a:prstGeom prst="round2DiagRect">
            <a:avLst>
              <a:gd name="adj1" fmla="val 0"/>
              <a:gd name="adj2" fmla="val 0"/>
            </a:avLst>
          </a:prstGeom>
          <a:ln w="88900" cap="sq">
            <a:noFill/>
            <a:miter lim="800000"/>
          </a:ln>
          <a:effectLst>
            <a:outerShdw blurRad="254000" algn="tl" rotWithShape="0">
              <a:srgbClr val="000000">
                <a:alpha val="43000"/>
              </a:srgbClr>
            </a:outerShdw>
          </a:effectLst>
        </p:spPr>
      </p:pic>
      <p:sp>
        <p:nvSpPr>
          <p:cNvPr id="9" name="Прямоугольник 8"/>
          <p:cNvSpPr/>
          <p:nvPr/>
        </p:nvSpPr>
        <p:spPr>
          <a:xfrm>
            <a:off x="754380" y="934720"/>
            <a:ext cx="5466080" cy="12115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prstClr val="white"/>
              </a:solidFill>
            </a:endParaRPr>
          </a:p>
        </p:txBody>
      </p:sp>
      <p:sp>
        <p:nvSpPr>
          <p:cNvPr id="11" name="Прямоугольник 10"/>
          <p:cNvSpPr/>
          <p:nvPr/>
        </p:nvSpPr>
        <p:spPr>
          <a:xfrm>
            <a:off x="754380" y="548640"/>
            <a:ext cx="5384800" cy="132207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kk-KZ" sz="2000" b="1" dirty="0">
              <a:solidFill>
                <a:prstClr val="black"/>
              </a:solidFill>
              <a:latin typeface="Times New Roman" panose="02020603050405020304" pitchFamily="18" charset="0"/>
              <a:cs typeface="Times New Roman" panose="02020603050405020304" pitchFamily="18" charset="0"/>
            </a:endParaRPr>
          </a:p>
          <a:p>
            <a:pPr algn="ctr"/>
            <a:r>
              <a:rPr lang="kk-KZ" sz="2000" b="1" dirty="0">
                <a:solidFill>
                  <a:prstClr val="black"/>
                </a:solidFill>
                <a:latin typeface="Times New Roman" panose="02020603050405020304" pitchFamily="18" charset="0"/>
                <a:cs typeface="Times New Roman" panose="02020603050405020304" pitchFamily="18" charset="0"/>
              </a:rPr>
              <a:t>Баланың маторлы дамуының қалыптары</a:t>
            </a:r>
            <a:endParaRPr lang="kk-KZ" dirty="0">
              <a:solidFill>
                <a:prstClr val="white"/>
              </a:solidFill>
              <a:latin typeface="Times New Roman" panose="02020603050405020304" pitchFamily="18" charset="0"/>
              <a:cs typeface="Times New Roman" panose="02020603050405020304" pitchFamily="18" charset="0"/>
            </a:endParaRPr>
          </a:p>
          <a:p>
            <a:pPr algn="ctr"/>
            <a:r>
              <a:rPr lang="kk-KZ" sz="2000" b="1" dirty="0">
                <a:solidFill>
                  <a:prstClr val="black"/>
                </a:solidFill>
                <a:latin typeface="Times New Roman" panose="02020603050405020304" pitchFamily="18" charset="0"/>
                <a:cs typeface="Times New Roman" panose="02020603050405020304" pitchFamily="18" charset="0"/>
              </a:rPr>
              <a:t>0- 16 ай аралығы</a:t>
            </a:r>
          </a:p>
          <a:p>
            <a:pPr algn="ctr"/>
            <a:endParaRPr lang="kk-KZ" sz="2000" b="1" dirty="0">
              <a:solidFill>
                <a:prstClr val="black"/>
              </a:solidFill>
              <a:latin typeface="Times New Roman" panose="02020603050405020304" pitchFamily="18" charset="0"/>
              <a:cs typeface="Times New Roman" panose="02020603050405020304" pitchFamily="18" charset="0"/>
            </a:endParaRPr>
          </a:p>
          <a:p>
            <a:pPr algn="ctr"/>
            <a:r>
              <a:rPr lang="kk-KZ" sz="2000" b="1" dirty="0">
                <a:solidFill>
                  <a:prstClr val="black"/>
                </a:solidFill>
                <a:latin typeface="Times New Roman" panose="02020603050405020304" pitchFamily="18" charset="0"/>
                <a:cs typeface="Times New Roman" panose="02020603050405020304" pitchFamily="18" charset="0"/>
              </a:rPr>
              <a:t>1,5 АЙ</a:t>
            </a:r>
            <a:endParaRPr lang="kk-KZ" b="1" dirty="0">
              <a:solidFill>
                <a:prstClr val="black"/>
              </a:solidFill>
              <a:latin typeface="Times New Roman" panose="02020603050405020304" pitchFamily="18" charset="0"/>
              <a:cs typeface="Times New Roman" panose="02020603050405020304" pitchFamily="18" charset="0"/>
            </a:endParaRPr>
          </a:p>
          <a:p>
            <a:pPr algn="ctr"/>
            <a:endParaRPr lang="kk-KZ" b="1" dirty="0">
              <a:solidFill>
                <a:prstClr val="black"/>
              </a:solidFill>
              <a:latin typeface="Times New Roman" panose="02020603050405020304" pitchFamily="18" charset="0"/>
              <a:cs typeface="Times New Roman" panose="02020603050405020304" pitchFamily="18" charset="0"/>
            </a:endParaRPr>
          </a:p>
        </p:txBody>
      </p:sp>
      <p:pic>
        <p:nvPicPr>
          <p:cNvPr id="13" name="Рисунок 12"/>
          <p:cNvPicPr>
            <a:picLocks noChangeAspect="1"/>
          </p:cNvPicPr>
          <p:nvPr/>
        </p:nvPicPr>
        <p:blipFill>
          <a:blip r:embed="rId4"/>
          <a:stretch>
            <a:fillRect/>
          </a:stretch>
        </p:blipFill>
        <p:spPr>
          <a:xfrm>
            <a:off x="1584960" y="8392160"/>
            <a:ext cx="3596640" cy="1117600"/>
          </a:xfrm>
          <a:prstGeom prst="rect">
            <a:avLst/>
          </a:prstGeom>
        </p:spPr>
      </p:pic>
      <p:sp>
        <p:nvSpPr>
          <p:cNvPr id="10" name="Блок-схема: процесс 9"/>
          <p:cNvSpPr/>
          <p:nvPr/>
        </p:nvSpPr>
        <p:spPr>
          <a:xfrm>
            <a:off x="1584960" y="2308860"/>
            <a:ext cx="3596640" cy="34671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latin typeface="Times New Roman" panose="02020603050405020304" pitchFamily="18" charset="0"/>
                <a:cs typeface="Times New Roman" panose="02020603050405020304" pitchFamily="18" charset="0"/>
              </a:rPr>
              <a:t>Ішпен</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жатқанда</a:t>
            </a:r>
            <a:endParaRPr lang="ru-RU"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084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64160" y="857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sz="2000" dirty="0">
                <a:solidFill>
                  <a:schemeClr val="tx1"/>
                </a:solidFill>
                <a:latin typeface="Times New Roman" panose="02020603050405020304" pitchFamily="18" charset="0"/>
                <a:cs typeface="Times New Roman" panose="02020603050405020304" pitchFamily="18" charset="0"/>
              </a:rPr>
              <a:t>Төртаяқтап тұрып теңселеді. Алға артқа, </a:t>
            </a:r>
          </a:p>
          <a:p>
            <a:pPr algn="ctr"/>
            <a:r>
              <a:rPr lang="kk-KZ" sz="2000" dirty="0">
                <a:solidFill>
                  <a:schemeClr val="tx1"/>
                </a:solidFill>
                <a:latin typeface="Times New Roman" panose="02020603050405020304" pitchFamily="18" charset="0"/>
                <a:cs typeface="Times New Roman" panose="02020603050405020304" pitchFamily="18" charset="0"/>
              </a:rPr>
              <a:t>төртаяқтап тұрып ойыншыққа бір қолын созып, </a:t>
            </a:r>
          </a:p>
          <a:p>
            <a:pPr algn="ctr"/>
            <a:r>
              <a:rPr lang="kk-KZ" sz="2000" dirty="0">
                <a:solidFill>
                  <a:schemeClr val="tx1"/>
                </a:solidFill>
                <a:latin typeface="Times New Roman" panose="02020603050405020304" pitchFamily="18" charset="0"/>
                <a:cs typeface="Times New Roman" panose="02020603050405020304" pitchFamily="18" charset="0"/>
              </a:rPr>
              <a:t>екінші қолымен бүкіл денесіінң салмағын ұстап</a:t>
            </a:r>
          </a:p>
          <a:p>
            <a:pPr algn="ctr"/>
            <a:r>
              <a:rPr lang="kk-KZ" sz="2000" dirty="0">
                <a:solidFill>
                  <a:schemeClr val="tx1"/>
                </a:solidFill>
                <a:latin typeface="Times New Roman" panose="02020603050405020304" pitchFamily="18" charset="0"/>
                <a:cs typeface="Times New Roman" panose="02020603050405020304" pitchFamily="18" charset="0"/>
              </a:rPr>
              <a:t> тұра алады. Екі жақпен де бірдей.</a:t>
            </a: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80" y="220283"/>
            <a:ext cx="4795520" cy="3010597"/>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360" y="6117389"/>
            <a:ext cx="4328160" cy="2976010"/>
          </a:xfrm>
          <a:prstGeom prst="rect">
            <a:avLst/>
          </a:prstGeom>
        </p:spPr>
      </p:pic>
    </p:spTree>
    <p:extLst>
      <p:ext uri="{BB962C8B-B14F-4D97-AF65-F5344CB8AC3E}">
        <p14:creationId xmlns:p14="http://schemas.microsoft.com/office/powerpoint/2010/main" val="423289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87020" y="149860"/>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r>
              <a:rPr lang="kk-KZ" sz="2000" dirty="0">
                <a:solidFill>
                  <a:schemeClr val="tx1"/>
                </a:solidFill>
                <a:latin typeface="Times New Roman" panose="02020603050405020304" pitchFamily="18" charset="0"/>
                <a:cs typeface="Times New Roman" panose="02020603050405020304" pitchFamily="18" charset="0"/>
              </a:rPr>
              <a:t>Баланың вертикально отыруы, түзу арқамен </a:t>
            </a:r>
          </a:p>
          <a:p>
            <a:pPr lvl="0" algn="ctr"/>
            <a:r>
              <a:rPr lang="kk-KZ" sz="2000" dirty="0">
                <a:solidFill>
                  <a:schemeClr val="tx1"/>
                </a:solidFill>
                <a:latin typeface="Times New Roman" panose="02020603050405020304" pitchFamily="18" charset="0"/>
                <a:cs typeface="Times New Roman" panose="02020603050405020304" pitchFamily="18" charset="0"/>
              </a:rPr>
              <a:t>именно седалищный бугрыда отыруы керек. </a:t>
            </a:r>
          </a:p>
          <a:p>
            <a:pPr lvl="0" algn="ctr"/>
            <a:r>
              <a:rPr lang="kk-KZ" sz="2000" dirty="0">
                <a:solidFill>
                  <a:schemeClr val="tx1"/>
                </a:solidFill>
                <a:latin typeface="Times New Roman" panose="02020603050405020304" pitchFamily="18" charset="0"/>
                <a:cs typeface="Times New Roman" panose="02020603050405020304" pitchFamily="18" charset="0"/>
              </a:rPr>
              <a:t>Кейде екі қолын алға қойып соған тіреніп </a:t>
            </a:r>
          </a:p>
          <a:p>
            <a:pPr lvl="0" algn="ctr"/>
            <a:r>
              <a:rPr lang="kk-KZ" sz="2000" dirty="0">
                <a:solidFill>
                  <a:schemeClr val="tx1"/>
                </a:solidFill>
                <a:latin typeface="Times New Roman" panose="02020603050405020304" pitchFamily="18" charset="0"/>
                <a:cs typeface="Times New Roman" panose="02020603050405020304" pitchFamily="18" charset="0"/>
              </a:rPr>
              <a:t>отыруы мүмкін.</a:t>
            </a: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754380" y="507048"/>
            <a:ext cx="546608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1" name="Прямоугольник 10"/>
          <p:cNvSpPr/>
          <p:nvPr/>
        </p:nvSpPr>
        <p:spPr>
          <a:xfrm>
            <a:off x="754380" y="356235"/>
            <a:ext cx="5384800" cy="58928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kk-KZ"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8 АЙ</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898" y="1267461"/>
            <a:ext cx="2840476" cy="3018789"/>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897" y="6361889"/>
            <a:ext cx="2840477" cy="3163110"/>
          </a:xfrm>
          <a:prstGeom prst="rect">
            <a:avLst/>
          </a:prstGeom>
        </p:spPr>
      </p:pic>
    </p:spTree>
    <p:extLst>
      <p:ext uri="{BB962C8B-B14F-4D97-AF65-F5344CB8AC3E}">
        <p14:creationId xmlns:p14="http://schemas.microsoft.com/office/powerpoint/2010/main" val="2176714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64160" y="857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r>
              <a:rPr lang="kk-KZ" sz="2000" dirty="0">
                <a:solidFill>
                  <a:schemeClr val="tx1"/>
                </a:solidFill>
                <a:latin typeface="Times New Roman" panose="02020603050405020304" pitchFamily="18" charset="0"/>
                <a:cs typeface="Times New Roman" panose="02020603050405020304" pitchFamily="18" charset="0"/>
              </a:rPr>
              <a:t>Бір затқа сүйеніп тұруға әрекет жасауы мүмкін.</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612" y="969321"/>
            <a:ext cx="3540869" cy="3316929"/>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748" y="6256421"/>
            <a:ext cx="5836595" cy="2203020"/>
          </a:xfrm>
          <a:prstGeom prst="rect">
            <a:avLst/>
          </a:prstGeom>
        </p:spPr>
      </p:pic>
    </p:spTree>
    <p:extLst>
      <p:ext uri="{BB962C8B-B14F-4D97-AF65-F5344CB8AC3E}">
        <p14:creationId xmlns:p14="http://schemas.microsoft.com/office/powerpoint/2010/main" val="2892317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16569" y="216568"/>
            <a:ext cx="6400800" cy="9456821"/>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k-KZ" sz="2000" dirty="0">
                <a:solidFill>
                  <a:prstClr val="white"/>
                </a:solidFill>
                <a:latin typeface="Times New Roman" panose="02020603050405020304" pitchFamily="18" charset="0"/>
                <a:cs typeface="Times New Roman" panose="02020603050405020304" pitchFamily="18" charset="0"/>
              </a:rPr>
              <a:t> </a:t>
            </a:r>
            <a:r>
              <a:rPr lang="kk-KZ" sz="2000" dirty="0">
                <a:solidFill>
                  <a:schemeClr val="tx1"/>
                </a:solidFill>
                <a:latin typeface="Times New Roman" panose="02020603050405020304" pitchFamily="18" charset="0"/>
                <a:cs typeface="Times New Roman" panose="02020603050405020304" pitchFamily="18" charset="0"/>
              </a:rPr>
              <a:t>Майда ойыншықтарды екі қолмен де толық </a:t>
            </a:r>
          </a:p>
          <a:p>
            <a:pPr lvl="0" algn="ctr"/>
            <a:r>
              <a:rPr lang="kk-KZ" sz="2000" dirty="0">
                <a:solidFill>
                  <a:schemeClr val="tx1"/>
                </a:solidFill>
                <a:latin typeface="Times New Roman" panose="02020603050405020304" pitchFamily="18" charset="0"/>
                <a:cs typeface="Times New Roman" panose="02020603050405020304" pitchFamily="18" charset="0"/>
              </a:rPr>
              <a:t>жақсылап ұстай алады.</a:t>
            </a:r>
            <a:r>
              <a:rPr lang="kk-KZ" sz="2000" dirty="0">
                <a:solidFill>
                  <a:prstClr val="white"/>
                </a:solidFill>
                <a:latin typeface="Times New Roman" panose="02020603050405020304" pitchFamily="18" charset="0"/>
                <a:cs typeface="Times New Roman" panose="02020603050405020304" pitchFamily="18" charset="0"/>
              </a:rPr>
              <a:t>о</a:t>
            </a: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r>
              <a:rPr lang="kk-KZ" sz="2000" dirty="0">
                <a:solidFill>
                  <a:prstClr val="white"/>
                </a:solidFill>
                <a:latin typeface="Times New Roman" panose="02020603050405020304" pitchFamily="18" charset="0"/>
                <a:cs typeface="Times New Roman" panose="02020603050405020304" pitchFamily="18" charset="0"/>
              </a:rPr>
              <a:t>йнай алады.</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683" y="3044757"/>
            <a:ext cx="5194571" cy="5808773"/>
          </a:xfrm>
          <a:prstGeom prst="rect">
            <a:avLst/>
          </a:prstGeom>
        </p:spPr>
      </p:pic>
    </p:spTree>
    <p:extLst>
      <p:ext uri="{BB962C8B-B14F-4D97-AF65-F5344CB8AC3E}">
        <p14:creationId xmlns:p14="http://schemas.microsoft.com/office/powerpoint/2010/main" val="1191430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87020" y="149860"/>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k-KZ" sz="2000" dirty="0">
                <a:solidFill>
                  <a:schemeClr val="tx1"/>
                </a:solidFill>
                <a:latin typeface="Times New Roman" panose="02020603050405020304" pitchFamily="18" charset="0"/>
                <a:cs typeface="Times New Roman" panose="02020603050405020304" pitchFamily="18" charset="0"/>
              </a:rPr>
              <a:t>Тірек болатын затқа сүйеніп тұра алады.</a:t>
            </a: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r>
              <a:rPr lang="kk-KZ" sz="2000" dirty="0">
                <a:solidFill>
                  <a:schemeClr val="tx1"/>
                </a:solidFill>
                <a:latin typeface="Times New Roman" panose="02020603050405020304" pitchFamily="18" charset="0"/>
                <a:cs typeface="Times New Roman" panose="02020603050405020304" pitchFamily="18" charset="0"/>
              </a:rPr>
              <a:t>Төртаяқтап белсенді еңбектейді (еңбектегенде </a:t>
            </a:r>
          </a:p>
          <a:p>
            <a:pPr lvl="0" algn="ctr"/>
            <a:r>
              <a:rPr lang="kk-KZ" sz="2000" dirty="0">
                <a:solidFill>
                  <a:schemeClr val="tx1"/>
                </a:solidFill>
                <a:latin typeface="Times New Roman" panose="02020603050405020304" pitchFamily="18" charset="0"/>
                <a:cs typeface="Times New Roman" panose="02020603050405020304" pitchFamily="18" charset="0"/>
              </a:rPr>
              <a:t>табан бір біріне паралельно немесе ішке қарай </a:t>
            </a:r>
          </a:p>
          <a:p>
            <a:pPr lvl="0" algn="ctr"/>
            <a:r>
              <a:rPr lang="kk-KZ" sz="2000" dirty="0">
                <a:solidFill>
                  <a:schemeClr val="tx1"/>
                </a:solidFill>
                <a:latin typeface="Times New Roman" panose="02020603050405020304" pitchFamily="18" charset="0"/>
                <a:cs typeface="Times New Roman" panose="02020603050405020304" pitchFamily="18" charset="0"/>
              </a:rPr>
              <a:t>кіріңкі тұруы керек)</a:t>
            </a: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754380" y="507048"/>
            <a:ext cx="546608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1" name="Прямоугольник 10"/>
          <p:cNvSpPr/>
          <p:nvPr/>
        </p:nvSpPr>
        <p:spPr>
          <a:xfrm>
            <a:off x="754380" y="356235"/>
            <a:ext cx="5384800" cy="58928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kk-KZ"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9 АЙ</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002" y="1909931"/>
            <a:ext cx="2684835" cy="3031004"/>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612" y="4940935"/>
            <a:ext cx="4788568" cy="2588570"/>
          </a:xfrm>
          <a:prstGeom prst="rect">
            <a:avLst/>
          </a:prstGeom>
        </p:spPr>
      </p:pic>
    </p:spTree>
    <p:extLst>
      <p:ext uri="{BB962C8B-B14F-4D97-AF65-F5344CB8AC3E}">
        <p14:creationId xmlns:p14="http://schemas.microsoft.com/office/powerpoint/2010/main" val="1734825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64160" y="136187"/>
            <a:ext cx="6400800" cy="9531688"/>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k-KZ" sz="2000" dirty="0">
                <a:solidFill>
                  <a:schemeClr val="tx1"/>
                </a:solidFill>
                <a:latin typeface="Times New Roman" panose="02020603050405020304" pitchFamily="18" charset="0"/>
                <a:cs typeface="Times New Roman" panose="02020603050405020304" pitchFamily="18" charset="0"/>
              </a:rPr>
              <a:t>Еркін отырып ойыншықтармен ойнайды</a:t>
            </a:r>
            <a:r>
              <a:rPr lang="kk-KZ" sz="2000" dirty="0">
                <a:solidFill>
                  <a:prstClr val="white"/>
                </a:solidFill>
                <a:latin typeface="Times New Roman" panose="02020603050405020304" pitchFamily="18" charset="0"/>
                <a:cs typeface="Times New Roman" panose="02020603050405020304" pitchFamily="18" charset="0"/>
              </a:rPr>
              <a:t>. Қо</a:t>
            </a: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endParaRPr lang="kk-KZ" sz="2000" dirty="0">
              <a:solidFill>
                <a:prstClr val="white"/>
              </a:solidFill>
              <a:latin typeface="Times New Roman" panose="02020603050405020304" pitchFamily="18" charset="0"/>
              <a:cs typeface="Times New Roman" panose="02020603050405020304" pitchFamily="18" charset="0"/>
            </a:endParaRPr>
          </a:p>
          <a:p>
            <a:pPr lvl="0" algn="ctr"/>
            <a:r>
              <a:rPr lang="kk-KZ" sz="2000" dirty="0">
                <a:solidFill>
                  <a:prstClr val="white"/>
                </a:solidFill>
                <a:latin typeface="Times New Roman" panose="02020603050405020304" pitchFamily="18" charset="0"/>
                <a:cs typeface="Times New Roman" panose="02020603050405020304" pitchFamily="18" charset="0"/>
              </a:rPr>
              <a:t>лын созып өзін толық ұстай алады. арқасы тік.</a:t>
            </a:r>
            <a:endParaRPr kumimoji="0" lang="kk-KZ"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68" y="3250913"/>
            <a:ext cx="5972783" cy="4708478"/>
          </a:xfrm>
          <a:prstGeom prst="rect">
            <a:avLst/>
          </a:prstGeom>
        </p:spPr>
      </p:pic>
    </p:spTree>
    <p:extLst>
      <p:ext uri="{BB962C8B-B14F-4D97-AF65-F5344CB8AC3E}">
        <p14:creationId xmlns:p14="http://schemas.microsoft.com/office/powerpoint/2010/main" val="2751065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87020" y="149860"/>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k-KZ" sz="2000" dirty="0">
                <a:solidFill>
                  <a:schemeClr val="tx1"/>
                </a:solidFill>
                <a:latin typeface="Times New Roman" panose="02020603050405020304" pitchFamily="18" charset="0"/>
                <a:cs typeface="Times New Roman" panose="02020603050405020304" pitchFamily="18" charset="0"/>
              </a:rPr>
              <a:t>Лестницалармен жоғары қарай төртаяқтап еңбектейді. </a:t>
            </a: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r>
              <a:rPr lang="kk-KZ" sz="2000" dirty="0">
                <a:solidFill>
                  <a:schemeClr val="tx1"/>
                </a:solidFill>
                <a:latin typeface="Times New Roman" panose="02020603050405020304" pitchFamily="18" charset="0"/>
                <a:cs typeface="Times New Roman" panose="02020603050405020304" pitchFamily="18" charset="0"/>
              </a:rPr>
              <a:t>На корточках отырады, және бір затқа сүйеніп </a:t>
            </a:r>
          </a:p>
          <a:p>
            <a:pPr lvl="0" algn="ctr"/>
            <a:r>
              <a:rPr lang="kk-KZ" sz="2000" dirty="0">
                <a:solidFill>
                  <a:schemeClr val="tx1"/>
                </a:solidFill>
                <a:latin typeface="Times New Roman" panose="02020603050405020304" pitchFamily="18" charset="0"/>
                <a:cs typeface="Times New Roman" panose="02020603050405020304" pitchFamily="18" charset="0"/>
              </a:rPr>
              <a:t>қайтадан тұрады. </a:t>
            </a: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754380" y="507048"/>
            <a:ext cx="546608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1" name="Прямоугольник 10"/>
          <p:cNvSpPr/>
          <p:nvPr/>
        </p:nvSpPr>
        <p:spPr>
          <a:xfrm>
            <a:off x="754380" y="356235"/>
            <a:ext cx="5384800" cy="58928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kk-KZ"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 АЙ</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19" y="1322448"/>
            <a:ext cx="4786008" cy="2734587"/>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605" y="5996334"/>
            <a:ext cx="4202349" cy="3148566"/>
          </a:xfrm>
          <a:prstGeom prst="rect">
            <a:avLst/>
          </a:prstGeom>
        </p:spPr>
      </p:pic>
    </p:spTree>
    <p:extLst>
      <p:ext uri="{BB962C8B-B14F-4D97-AF65-F5344CB8AC3E}">
        <p14:creationId xmlns:p14="http://schemas.microsoft.com/office/powerpoint/2010/main" val="2546472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52919" y="85725"/>
            <a:ext cx="6412041"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k-KZ" sz="2000" dirty="0">
                <a:solidFill>
                  <a:schemeClr val="tx1"/>
                </a:solidFill>
                <a:latin typeface="Times New Roman" panose="02020603050405020304" pitchFamily="18" charset="0"/>
                <a:cs typeface="Times New Roman" panose="02020603050405020304" pitchFamily="18" charset="0"/>
              </a:rPr>
              <a:t>Тіренішке сүйене отырып приставной шаг </a:t>
            </a:r>
          </a:p>
          <a:p>
            <a:pPr lvl="0" algn="ctr"/>
            <a:r>
              <a:rPr lang="kk-KZ" sz="2000" dirty="0">
                <a:solidFill>
                  <a:schemeClr val="tx1"/>
                </a:solidFill>
                <a:latin typeface="Times New Roman" panose="02020603050405020304" pitchFamily="18" charset="0"/>
                <a:cs typeface="Times New Roman" panose="02020603050405020304" pitchFamily="18" charset="0"/>
              </a:rPr>
              <a:t>жасайды, яғни аяқтары бір біріне паралельно </a:t>
            </a:r>
          </a:p>
          <a:p>
            <a:pPr lvl="0" algn="ctr"/>
            <a:r>
              <a:rPr lang="kk-KZ" sz="2000" dirty="0">
                <a:solidFill>
                  <a:schemeClr val="tx1"/>
                </a:solidFill>
                <a:latin typeface="Times New Roman" panose="02020603050405020304" pitchFamily="18" charset="0"/>
                <a:cs typeface="Times New Roman" panose="02020603050405020304" pitchFamily="18" charset="0"/>
              </a:rPr>
              <a:t>тұрып жүреді.</a:t>
            </a: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149" y="565117"/>
            <a:ext cx="4105072" cy="3423224"/>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716" y="6052140"/>
            <a:ext cx="5077326" cy="2923418"/>
          </a:xfrm>
          <a:prstGeom prst="rect">
            <a:avLst/>
          </a:prstGeom>
        </p:spPr>
      </p:pic>
    </p:spTree>
    <p:extLst>
      <p:ext uri="{BB962C8B-B14F-4D97-AF65-F5344CB8AC3E}">
        <p14:creationId xmlns:p14="http://schemas.microsoft.com/office/powerpoint/2010/main" val="375630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87020" y="149860"/>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r>
              <a:rPr lang="kk-KZ" sz="2000" dirty="0">
                <a:solidFill>
                  <a:schemeClr val="tx1"/>
                </a:solidFill>
                <a:latin typeface="Times New Roman" panose="02020603050405020304" pitchFamily="18" charset="0"/>
                <a:cs typeface="Times New Roman" panose="02020603050405020304" pitchFamily="18" charset="0"/>
              </a:rPr>
              <a:t>Тіреніш затқа тіреніп тұрып, екінші қолын </a:t>
            </a:r>
          </a:p>
          <a:p>
            <a:pPr lvl="0" algn="ctr"/>
            <a:r>
              <a:rPr lang="kk-KZ" sz="2000" dirty="0">
                <a:solidFill>
                  <a:schemeClr val="tx1"/>
                </a:solidFill>
                <a:latin typeface="Times New Roman" panose="02020603050405020304" pitchFamily="18" charset="0"/>
                <a:cs typeface="Times New Roman" panose="02020603050405020304" pitchFamily="18" charset="0"/>
              </a:rPr>
              <a:t>ойыншыққа соза алады, бүкіл денесімен </a:t>
            </a:r>
          </a:p>
          <a:p>
            <a:pPr lvl="0" algn="ctr"/>
            <a:r>
              <a:rPr lang="kk-KZ" sz="2000" dirty="0">
                <a:solidFill>
                  <a:schemeClr val="tx1"/>
                </a:solidFill>
                <a:latin typeface="Times New Roman" panose="02020603050405020304" pitchFamily="18" charset="0"/>
                <a:cs typeface="Times New Roman" panose="02020603050405020304" pitchFamily="18" charset="0"/>
              </a:rPr>
              <a:t>бұрыла алады. Екі жаққа да симметрично.</a:t>
            </a: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r>
              <a:rPr lang="kk-KZ" sz="2000" dirty="0">
                <a:solidFill>
                  <a:schemeClr val="tx1"/>
                </a:solidFill>
                <a:latin typeface="Times New Roman" panose="02020603050405020304" pitchFamily="18" charset="0"/>
                <a:cs typeface="Times New Roman" panose="02020603050405020304" pitchFamily="18" charset="0"/>
              </a:rPr>
              <a:t>На корточках ешетемеге сүйенбей ақ отырады </a:t>
            </a:r>
          </a:p>
          <a:p>
            <a:pPr lvl="0" algn="ctr"/>
            <a:r>
              <a:rPr lang="kk-KZ" sz="2000" dirty="0">
                <a:solidFill>
                  <a:schemeClr val="tx1"/>
                </a:solidFill>
                <a:latin typeface="Times New Roman" panose="02020603050405020304" pitchFamily="18" charset="0"/>
                <a:cs typeface="Times New Roman" panose="02020603050405020304" pitchFamily="18" charset="0"/>
              </a:rPr>
              <a:t>және қайтадан ештеме сүйенбей тұрып кетеді.</a:t>
            </a: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754380" y="507048"/>
            <a:ext cx="546608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1" name="Прямоугольник 10"/>
          <p:cNvSpPr/>
          <p:nvPr/>
        </p:nvSpPr>
        <p:spPr>
          <a:xfrm>
            <a:off x="754380" y="356235"/>
            <a:ext cx="5384800" cy="58928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kk-KZ"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11 АЙ</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532" y="1363184"/>
            <a:ext cx="2937753" cy="3130995"/>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586" y="6828817"/>
            <a:ext cx="5169873" cy="2670474"/>
          </a:xfrm>
          <a:prstGeom prst="rect">
            <a:avLst/>
          </a:prstGeom>
        </p:spPr>
      </p:pic>
    </p:spTree>
    <p:extLst>
      <p:ext uri="{BB962C8B-B14F-4D97-AF65-F5344CB8AC3E}">
        <p14:creationId xmlns:p14="http://schemas.microsoft.com/office/powerpoint/2010/main" val="502473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52919" y="85725"/>
            <a:ext cx="6412041"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k-KZ" sz="2000" dirty="0">
                <a:solidFill>
                  <a:schemeClr val="tx1"/>
                </a:solidFill>
                <a:latin typeface="Times New Roman" panose="02020603050405020304" pitchFamily="18" charset="0"/>
                <a:cs typeface="Times New Roman" panose="02020603050405020304" pitchFamily="18" charset="0"/>
              </a:rPr>
              <a:t>Бірнеше секунд ешқандай тірексіз тұра алады.</a:t>
            </a: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930" y="2376445"/>
            <a:ext cx="5000017" cy="5648410"/>
          </a:xfrm>
          <a:prstGeom prst="rect">
            <a:avLst/>
          </a:prstGeom>
        </p:spPr>
      </p:pic>
    </p:spTree>
    <p:extLst>
      <p:ext uri="{BB962C8B-B14F-4D97-AF65-F5344CB8AC3E}">
        <p14:creationId xmlns:p14="http://schemas.microsoft.com/office/powerpoint/2010/main" val="71091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64160" y="85725"/>
            <a:ext cx="6400800" cy="9582150"/>
          </a:xfrm>
          <a:prstGeom prst="roundRect">
            <a:avLst>
              <a:gd name="adj" fmla="val 42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sz="2000" dirty="0">
                <a:solidFill>
                  <a:prstClr val="white"/>
                </a:solidFill>
                <a:latin typeface="Times New Roman" panose="02020603050405020304" pitchFamily="18" charset="0"/>
                <a:cs typeface="Times New Roman" panose="02020603050405020304" pitchFamily="18" charset="0"/>
              </a:rPr>
              <a:t>Е</a:t>
            </a: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Бір қырымен жату - баланы қырымен жатқызуға </a:t>
            </a:r>
          </a:p>
          <a:p>
            <a:pPr algn="ctr"/>
            <a:r>
              <a:rPr lang="kk-KZ" sz="2000" dirty="0">
                <a:solidFill>
                  <a:schemeClr val="tx1"/>
                </a:solidFill>
                <a:latin typeface="Times New Roman" panose="02020603050405020304" pitchFamily="18" charset="0"/>
                <a:cs typeface="Times New Roman" panose="02020603050405020304" pitchFamily="18" charset="0"/>
              </a:rPr>
              <a:t>әрекет жасағанда бала басын жерге тигізуге</a:t>
            </a:r>
          </a:p>
          <a:p>
            <a:pPr algn="ctr"/>
            <a:r>
              <a:rPr lang="kk-KZ" sz="2000" dirty="0">
                <a:solidFill>
                  <a:schemeClr val="tx1"/>
                </a:solidFill>
                <a:latin typeface="Times New Roman" panose="02020603050405020304" pitchFamily="18" charset="0"/>
                <a:cs typeface="Times New Roman" panose="02020603050405020304" pitchFamily="18" charset="0"/>
              </a:rPr>
              <a:t> әрекет жасайды.</a:t>
            </a: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 </a:t>
            </a:r>
          </a:p>
          <a:p>
            <a:pPr algn="ctr"/>
            <a:r>
              <a:rPr lang="kk-KZ" sz="2000" dirty="0">
                <a:solidFill>
                  <a:schemeClr val="tx1"/>
                </a:solidFill>
                <a:latin typeface="Times New Roman" panose="02020603050405020304" pitchFamily="18" charset="0"/>
                <a:cs typeface="Times New Roman" panose="02020603050405020304" pitchFamily="18" charset="0"/>
              </a:rPr>
              <a:t>АШТР (асимметриялық шейно тонический рефлекс) рефлекс немесе поза фехтовальщика анық симметрично көріну керек. Рефлекс – баланың басы бұрылған жағында қолы мен аяғы жазылып, қарама қарсы бөлігінде қолы мен аяқ бүгіліп жатуы қажет. </a:t>
            </a:r>
          </a:p>
          <a:p>
            <a:pPr algn="ctr"/>
            <a:r>
              <a:rPr lang="kk-KZ" sz="2000" dirty="0">
                <a:solidFill>
                  <a:schemeClr val="tx1"/>
                </a:solidFill>
                <a:latin typeface="Times New Roman" panose="02020603050405020304" pitchFamily="18" charset="0"/>
                <a:cs typeface="Times New Roman" panose="02020603050405020304" pitchFamily="18" charset="0"/>
              </a:rPr>
              <a:t>Дәл осылай келесі бетінде де симметрично болуы шарт.</a:t>
            </a:r>
          </a:p>
        </p:txBody>
      </p:sp>
      <p:pic>
        <p:nvPicPr>
          <p:cNvPr id="8" name="Рисунок 7"/>
          <p:cNvPicPr>
            <a:picLocks noChangeAspect="1"/>
          </p:cNvPicPr>
          <p:nvPr/>
        </p:nvPicPr>
        <p:blipFill>
          <a:blip r:embed="rId3"/>
          <a:stretch>
            <a:fillRect/>
          </a:stretch>
        </p:blipFill>
        <p:spPr>
          <a:xfrm>
            <a:off x="2092959" y="1666240"/>
            <a:ext cx="2621281" cy="1828800"/>
          </a:xfrm>
          <a:prstGeom prst="rect">
            <a:avLst/>
          </a:prstGeom>
        </p:spPr>
      </p:pic>
      <p:sp>
        <p:nvSpPr>
          <p:cNvPr id="14" name="Блок-схема: процесс 13"/>
          <p:cNvSpPr/>
          <p:nvPr/>
        </p:nvSpPr>
        <p:spPr>
          <a:xfrm>
            <a:off x="1005840" y="4815840"/>
            <a:ext cx="4917440" cy="38481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Арқасымен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sp>
        <p:nvSpPr>
          <p:cNvPr id="15" name="Блок-схема: процесс 14"/>
          <p:cNvSpPr/>
          <p:nvPr/>
        </p:nvSpPr>
        <p:spPr>
          <a:xfrm>
            <a:off x="955040" y="629920"/>
            <a:ext cx="4917440" cy="40640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kk-KZ" sz="2000" b="1" dirty="0">
                <a:solidFill>
                  <a:prstClr val="black"/>
                </a:solidFill>
                <a:latin typeface="Times New Roman" panose="02020603050405020304" pitchFamily="18" charset="0"/>
                <a:cs typeface="Times New Roman" panose="02020603050405020304" pitchFamily="18" charset="0"/>
              </a:rPr>
              <a:t>Қырымен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16" name="Рисунок 15"/>
          <p:cNvPicPr>
            <a:picLocks noChangeAspect="1"/>
          </p:cNvPicPr>
          <p:nvPr/>
        </p:nvPicPr>
        <p:blipFill>
          <a:blip r:embed="rId4"/>
          <a:stretch>
            <a:fillRect/>
          </a:stretch>
        </p:blipFill>
        <p:spPr>
          <a:xfrm>
            <a:off x="1158240" y="7619999"/>
            <a:ext cx="4765040" cy="1808481"/>
          </a:xfrm>
          <a:prstGeom prst="rect">
            <a:avLst/>
          </a:prstGeom>
        </p:spPr>
      </p:pic>
    </p:spTree>
    <p:extLst>
      <p:ext uri="{BB962C8B-B14F-4D97-AF65-F5344CB8AC3E}">
        <p14:creationId xmlns:p14="http://schemas.microsoft.com/office/powerpoint/2010/main" val="4229416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87020" y="149860"/>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k-KZ" sz="2000" dirty="0">
                <a:solidFill>
                  <a:schemeClr val="tx1"/>
                </a:solidFill>
                <a:latin typeface="Times New Roman" panose="02020603050405020304" pitchFamily="18" charset="0"/>
                <a:cs typeface="Times New Roman" panose="02020603050405020304" pitchFamily="18" charset="0"/>
              </a:rPr>
              <a:t>Ештеме сүйенбей өзі тұрады.</a:t>
            </a: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754380" y="507048"/>
            <a:ext cx="546608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1" name="Прямоугольник 10"/>
          <p:cNvSpPr/>
          <p:nvPr/>
        </p:nvSpPr>
        <p:spPr>
          <a:xfrm>
            <a:off x="754380" y="356235"/>
            <a:ext cx="5384800" cy="58928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kk-KZ"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12-16 АЙ</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k-KZ"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410" y="3730814"/>
            <a:ext cx="4902740" cy="4697678"/>
          </a:xfrm>
          <a:prstGeom prst="rect">
            <a:avLst/>
          </a:prstGeom>
        </p:spPr>
      </p:pic>
    </p:spTree>
    <p:extLst>
      <p:ext uri="{BB962C8B-B14F-4D97-AF65-F5344CB8AC3E}">
        <p14:creationId xmlns:p14="http://schemas.microsoft.com/office/powerpoint/2010/main" val="3495435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52919" y="85725"/>
            <a:ext cx="6412041"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k-KZ" sz="2000" dirty="0">
                <a:solidFill>
                  <a:schemeClr val="tx1"/>
                </a:solidFill>
                <a:latin typeface="Times New Roman" panose="02020603050405020304" pitchFamily="18" charset="0"/>
                <a:cs typeface="Times New Roman" panose="02020603050405020304" pitchFamily="18" charset="0"/>
              </a:rPr>
              <a:t>Өзі жүреді, алғаш жүргенде денемен баанс </a:t>
            </a:r>
          </a:p>
          <a:p>
            <a:pPr lvl="0" algn="ctr"/>
            <a:r>
              <a:rPr lang="kk-KZ" sz="2000" dirty="0">
                <a:solidFill>
                  <a:schemeClr val="tx1"/>
                </a:solidFill>
                <a:latin typeface="Times New Roman" panose="02020603050405020304" pitchFamily="18" charset="0"/>
                <a:cs typeface="Times New Roman" panose="02020603050405020304" pitchFamily="18" charset="0"/>
              </a:rPr>
              <a:t>сақтау үшін қолдарын жоғары көтеріңкіреп </a:t>
            </a:r>
          </a:p>
          <a:p>
            <a:pPr lvl="0" algn="ctr"/>
            <a:r>
              <a:rPr lang="kk-KZ" sz="2000" dirty="0">
                <a:solidFill>
                  <a:schemeClr val="tx1"/>
                </a:solidFill>
                <a:latin typeface="Times New Roman" panose="02020603050405020304" pitchFamily="18" charset="0"/>
                <a:cs typeface="Times New Roman" panose="02020603050405020304" pitchFamily="18" charset="0"/>
              </a:rPr>
              <a:t>жүреді, уақыт өте қолын түсіреді.</a:t>
            </a: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215" y="2971544"/>
            <a:ext cx="4377448" cy="5420231"/>
          </a:xfrm>
          <a:prstGeom prst="rect">
            <a:avLst/>
          </a:prstGeom>
        </p:spPr>
      </p:pic>
    </p:spTree>
    <p:extLst>
      <p:ext uri="{BB962C8B-B14F-4D97-AF65-F5344CB8AC3E}">
        <p14:creationId xmlns:p14="http://schemas.microsoft.com/office/powerpoint/2010/main" val="3229725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Скругленный прямоугольник 1"/>
          <p:cNvSpPr/>
          <p:nvPr/>
        </p:nvSpPr>
        <p:spPr>
          <a:xfrm>
            <a:off x="252919" y="85725"/>
            <a:ext cx="6412041"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kk-KZ" sz="2000" dirty="0">
                <a:solidFill>
                  <a:schemeClr val="tx1"/>
                </a:solidFill>
                <a:latin typeface="Times New Roman" panose="02020603050405020304" pitchFamily="18" charset="0"/>
                <a:cs typeface="Times New Roman" panose="02020603050405020304" pitchFamily="18" charset="0"/>
              </a:rPr>
              <a:t>Тепе теңдік жоғалтып алған жағдайда бала </a:t>
            </a:r>
          </a:p>
          <a:p>
            <a:pPr lvl="0" algn="ctr"/>
            <a:r>
              <a:rPr lang="kk-KZ" sz="2000" dirty="0">
                <a:solidFill>
                  <a:schemeClr val="tx1"/>
                </a:solidFill>
                <a:latin typeface="Times New Roman" panose="02020603050405020304" pitchFamily="18" charset="0"/>
                <a:cs typeface="Times New Roman" panose="02020603050405020304" pitchFamily="18" charset="0"/>
              </a:rPr>
              <a:t>бір қырына немесе көтенчикке отырып қалады, </a:t>
            </a:r>
          </a:p>
          <a:p>
            <a:pPr lvl="0" algn="ctr"/>
            <a:r>
              <a:rPr lang="kk-KZ" sz="2000" dirty="0">
                <a:solidFill>
                  <a:schemeClr val="tx1"/>
                </a:solidFill>
                <a:latin typeface="Times New Roman" panose="02020603050405020304" pitchFamily="18" charset="0"/>
                <a:cs typeface="Times New Roman" panose="02020603050405020304" pitchFamily="18" charset="0"/>
              </a:rPr>
              <a:t>ешқандай да шалқасынан құламайды.</a:t>
            </a: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lang="kk-KZ" sz="2000" dirty="0">
              <a:solidFill>
                <a:schemeClr val="tx1"/>
              </a:solidFill>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endParaRPr kumimoji="0" lang="kk-KZ"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65" y="3489020"/>
            <a:ext cx="5116748" cy="3423260"/>
          </a:xfrm>
          <a:prstGeom prst="rect">
            <a:avLst/>
          </a:prstGeom>
        </p:spPr>
      </p:pic>
    </p:spTree>
    <p:extLst>
      <p:ext uri="{BB962C8B-B14F-4D97-AF65-F5344CB8AC3E}">
        <p14:creationId xmlns:p14="http://schemas.microsoft.com/office/powerpoint/2010/main" val="44298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2" name="Скругленный прямоугольник 1"/>
          <p:cNvSpPr/>
          <p:nvPr/>
        </p:nvSpPr>
        <p:spPr>
          <a:xfrm>
            <a:off x="264160" y="85725"/>
            <a:ext cx="6400800" cy="9582150"/>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sz="2000" dirty="0">
                <a:solidFill>
                  <a:prstClr val="white"/>
                </a:solidFill>
                <a:latin typeface="Times New Roman" panose="02020603050405020304" pitchFamily="18" charset="0"/>
                <a:cs typeface="Times New Roman" panose="02020603050405020304" pitchFamily="18" charset="0"/>
              </a:rPr>
              <a:t>Е</a:t>
            </a: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white"/>
              </a:solidFill>
              <a:latin typeface="Times New Roman" panose="02020603050405020304" pitchFamily="18" charset="0"/>
              <a:cs typeface="Times New Roman" panose="02020603050405020304" pitchFamily="18" charset="0"/>
            </a:endParaRPr>
          </a:p>
          <a:p>
            <a:pPr algn="ctr"/>
            <a:endParaRPr lang="kk-KZ" sz="2000" dirty="0">
              <a:solidFill>
                <a:prstClr val="black"/>
              </a:solidFill>
              <a:latin typeface="Times New Roman" panose="02020603050405020304" pitchFamily="18" charset="0"/>
              <a:cs typeface="Times New Roman" panose="02020603050405020304" pitchFamily="18" charset="0"/>
            </a:endParaRPr>
          </a:p>
          <a:p>
            <a:pPr algn="ctr"/>
            <a:r>
              <a:rPr lang="kk-KZ" sz="2000" dirty="0">
                <a:solidFill>
                  <a:prstClr val="black"/>
                </a:solidFill>
                <a:latin typeface="Times New Roman" panose="02020603050405020304" pitchFamily="18" charset="0"/>
                <a:cs typeface="Times New Roman" panose="02020603050405020304" pitchFamily="18" charset="0"/>
              </a:rPr>
              <a:t>АШТР </a:t>
            </a:r>
          </a:p>
          <a:p>
            <a:pPr algn="ctr"/>
            <a:r>
              <a:rPr lang="kk-KZ" sz="2000" dirty="0">
                <a:solidFill>
                  <a:prstClr val="black"/>
                </a:solidFill>
                <a:latin typeface="Times New Roman" panose="02020603050405020304" pitchFamily="18" charset="0"/>
                <a:cs typeface="Times New Roman" panose="02020603050405020304" pitchFamily="18" charset="0"/>
              </a:rPr>
              <a:t>(асимметриялық шейно тонический рефлекс)</a:t>
            </a:r>
          </a:p>
          <a:p>
            <a:pPr algn="ctr"/>
            <a:endParaRPr lang="kk-KZ" sz="2000" dirty="0">
              <a:solidFill>
                <a:prstClr val="black"/>
              </a:solidFill>
              <a:latin typeface="Times New Roman" panose="02020603050405020304" pitchFamily="18" charset="0"/>
              <a:cs typeface="Times New Roman" panose="02020603050405020304" pitchFamily="18" charset="0"/>
            </a:endParaRPr>
          </a:p>
          <a:p>
            <a:pPr algn="ctr"/>
            <a:endParaRPr lang="kk-KZ" sz="2000" dirty="0">
              <a:solidFill>
                <a:prstClr val="black"/>
              </a:solidFill>
              <a:latin typeface="Times New Roman" panose="02020603050405020304" pitchFamily="18" charset="0"/>
              <a:cs typeface="Times New Roman" panose="02020603050405020304" pitchFamily="18" charset="0"/>
            </a:endParaRPr>
          </a:p>
          <a:p>
            <a:pPr algn="ctr"/>
            <a:endParaRPr lang="kk-KZ" sz="2000" dirty="0">
              <a:solidFill>
                <a:prstClr val="black"/>
              </a:solidFill>
              <a:latin typeface="Times New Roman" panose="02020603050405020304" pitchFamily="18" charset="0"/>
              <a:cs typeface="Times New Roman" panose="02020603050405020304" pitchFamily="18" charset="0"/>
            </a:endParaRPr>
          </a:p>
          <a:p>
            <a:pPr algn="ctr"/>
            <a:endParaRPr lang="kk-KZ" sz="2000" dirty="0">
              <a:solidFill>
                <a:prstClr val="black"/>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60" y="650240"/>
            <a:ext cx="5297900" cy="3046271"/>
          </a:xfrm>
          <a:prstGeom prst="round2DiagRect">
            <a:avLst>
              <a:gd name="adj1" fmla="val 0"/>
              <a:gd name="adj2" fmla="val 0"/>
            </a:avLst>
          </a:prstGeom>
          <a:ln w="88900" cap="sq">
            <a:noFill/>
            <a:miter lim="800000"/>
          </a:ln>
          <a:effectLst>
            <a:outerShdw blurRad="254000" algn="tl" rotWithShape="0">
              <a:srgbClr val="000000">
                <a:alpha val="43000"/>
              </a:srgbClr>
            </a:outerShdw>
          </a:effectLst>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160" y="6278880"/>
            <a:ext cx="5547360" cy="3230879"/>
          </a:xfrm>
          <a:prstGeom prst="rect">
            <a:avLst/>
          </a:prstGeom>
        </p:spPr>
      </p:pic>
    </p:spTree>
    <p:extLst>
      <p:ext uri="{BB962C8B-B14F-4D97-AF65-F5344CB8AC3E}">
        <p14:creationId xmlns:p14="http://schemas.microsoft.com/office/powerpoint/2010/main" val="244703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24790" y="155643"/>
            <a:ext cx="6400800" cy="9552561"/>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Бала білегіне тірек жасайды, анасының </a:t>
            </a:r>
          </a:p>
          <a:p>
            <a:pPr algn="ctr"/>
            <a:r>
              <a:rPr lang="kk-KZ" sz="2000" dirty="0">
                <a:solidFill>
                  <a:schemeClr val="tx1"/>
                </a:solidFill>
                <a:latin typeface="Times New Roman" panose="02020603050405020304" pitchFamily="18" charset="0"/>
                <a:cs typeface="Times New Roman" panose="02020603050405020304" pitchFamily="18" charset="0"/>
              </a:rPr>
              <a:t>дауысына немесе тамақ іздеп  қысқа уақытқа1-3</a:t>
            </a:r>
          </a:p>
          <a:p>
            <a:pPr algn="ctr"/>
            <a:r>
              <a:rPr lang="kk-KZ" sz="2000" dirty="0">
                <a:solidFill>
                  <a:schemeClr val="tx1"/>
                </a:solidFill>
                <a:latin typeface="Times New Roman" panose="02020603050405020304" pitchFamily="18" charset="0"/>
                <a:cs typeface="Times New Roman" panose="02020603050405020304" pitchFamily="18" charset="0"/>
              </a:rPr>
              <a:t> мин  басын көтереді, сосын басын жаймендеп бір қырына қояды. басы арқаға қарай қайырылып жыламауы керек. Білегіне тірек жасайды,анасының дауысына немесе тамақ іздеп  қысқа уақытқа1-3 мин  </a:t>
            </a:r>
          </a:p>
          <a:p>
            <a:pPr algn="ctr"/>
            <a:r>
              <a:rPr lang="kk-KZ" sz="2000" dirty="0">
                <a:solidFill>
                  <a:schemeClr val="tx1"/>
                </a:solidFill>
                <a:latin typeface="Times New Roman" panose="02020603050405020304" pitchFamily="18" charset="0"/>
                <a:cs typeface="Times New Roman" panose="02020603050405020304" pitchFamily="18" charset="0"/>
              </a:rPr>
              <a:t>басын көтереді, сосын басын жаймендеп бір қырына қояды. Басы арқаға қарай қайырылып жыламауы керек.</a:t>
            </a:r>
          </a:p>
        </p:txBody>
      </p:sp>
      <p:sp>
        <p:nvSpPr>
          <p:cNvPr id="9" name="Прямоугольник 8"/>
          <p:cNvSpPr/>
          <p:nvPr/>
        </p:nvSpPr>
        <p:spPr>
          <a:xfrm>
            <a:off x="754380" y="934720"/>
            <a:ext cx="5466080" cy="7708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prstClr val="white"/>
              </a:solidFill>
            </a:endParaRPr>
          </a:p>
        </p:txBody>
      </p:sp>
      <p:sp>
        <p:nvSpPr>
          <p:cNvPr id="11" name="Прямоугольник 10"/>
          <p:cNvSpPr/>
          <p:nvPr/>
        </p:nvSpPr>
        <p:spPr>
          <a:xfrm>
            <a:off x="732790" y="772160"/>
            <a:ext cx="5384800" cy="71120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kk-KZ" dirty="0">
              <a:solidFill>
                <a:prstClr val="black"/>
              </a:solidFill>
              <a:latin typeface="Times New Roman" panose="02020603050405020304" pitchFamily="18" charset="0"/>
              <a:cs typeface="Times New Roman" panose="02020603050405020304" pitchFamily="18" charset="0"/>
            </a:endParaRPr>
          </a:p>
          <a:p>
            <a:pPr algn="ctr"/>
            <a:endParaRPr lang="kk-KZ" dirty="0">
              <a:solidFill>
                <a:prstClr val="white"/>
              </a:solidFill>
              <a:latin typeface="Times New Roman" panose="02020603050405020304" pitchFamily="18" charset="0"/>
              <a:cs typeface="Times New Roman" panose="02020603050405020304" pitchFamily="18" charset="0"/>
            </a:endParaRPr>
          </a:p>
          <a:p>
            <a:pPr algn="ctr"/>
            <a:r>
              <a:rPr lang="kk-KZ" sz="2000" b="1" dirty="0">
                <a:solidFill>
                  <a:prstClr val="black"/>
                </a:solidFill>
                <a:latin typeface="Times New Roman" panose="02020603050405020304" pitchFamily="18" charset="0"/>
                <a:cs typeface="Times New Roman" panose="02020603050405020304" pitchFamily="18" charset="0"/>
              </a:rPr>
              <a:t>1,5 – 2,5 АЙ</a:t>
            </a:r>
          </a:p>
          <a:p>
            <a:pPr algn="ctr"/>
            <a:endParaRPr lang="kk-KZ" b="1" dirty="0">
              <a:solidFill>
                <a:prstClr val="black"/>
              </a:solidFill>
              <a:latin typeface="Times New Roman" panose="02020603050405020304" pitchFamily="18" charset="0"/>
              <a:cs typeface="Times New Roman" panose="02020603050405020304" pitchFamily="18" charset="0"/>
            </a:endParaRPr>
          </a:p>
          <a:p>
            <a:pPr algn="ctr"/>
            <a:endParaRPr lang="kk-KZ" b="1" dirty="0">
              <a:solidFill>
                <a:prstClr val="black"/>
              </a:solidFill>
              <a:latin typeface="Times New Roman" panose="02020603050405020304" pitchFamily="18" charset="0"/>
              <a:cs typeface="Times New Roman" panose="02020603050405020304" pitchFamily="18" charset="0"/>
            </a:endParaRPr>
          </a:p>
        </p:txBody>
      </p:sp>
      <p:sp>
        <p:nvSpPr>
          <p:cNvPr id="10" name="Блок-схема: процесс 9"/>
          <p:cNvSpPr/>
          <p:nvPr/>
        </p:nvSpPr>
        <p:spPr>
          <a:xfrm>
            <a:off x="1626870" y="1888490"/>
            <a:ext cx="3596640" cy="43434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Ішпен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10" y="2782177"/>
            <a:ext cx="5466080" cy="311278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724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999230" y="247777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64160" y="199072"/>
            <a:ext cx="644144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r>
              <a:rPr lang="kk-KZ" sz="2000" dirty="0">
                <a:solidFill>
                  <a:schemeClr val="tx1"/>
                </a:solidFill>
                <a:latin typeface="Times New Roman" panose="02020603050405020304" pitchFamily="18" charset="0"/>
                <a:cs typeface="Times New Roman" panose="02020603050405020304" pitchFamily="18" charset="0"/>
              </a:rPr>
              <a:t>Контакт «қол-ауыз» болуы маңызды, көмектесіңіз, және царапки кигізбеңіз қолына.</a:t>
            </a: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r>
              <a:rPr lang="kk-KZ" sz="2000" dirty="0">
                <a:solidFill>
                  <a:schemeClr val="tx1"/>
                </a:solidFill>
                <a:latin typeface="Times New Roman" panose="02020603050405020304" pitchFamily="18" charset="0"/>
                <a:cs typeface="Times New Roman" panose="02020603050405020304" pitchFamily="18" charset="0"/>
              </a:rPr>
              <a:t>Контакт қол -қол, аяқтарын ішіне жиыруы, кезектескен аяқ пен қолдың толқын тәрізді қимыл әрекеті. осы уақытта аяқ пен қолдың активно қозғалуы өте маңызды, сол себепті туго пеленать етпейміз, баланың қимыл қозғалысын шектеуші ыңғайсыз киім,ыңғайсыз жер болмауы керек.</a:t>
            </a: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a:p>
            <a:pPr marL="182563" algn="ctr"/>
            <a:endParaRPr lang="kk-KZ" sz="2000" dirty="0">
              <a:solidFill>
                <a:schemeClr val="tx1"/>
              </a:solidFill>
              <a:latin typeface="Times New Roman" panose="02020603050405020304" pitchFamily="18" charset="0"/>
              <a:cs typeface="Times New Roman" panose="02020603050405020304" pitchFamily="18" charset="0"/>
            </a:endParaRPr>
          </a:p>
        </p:txBody>
      </p:sp>
      <p:sp>
        <p:nvSpPr>
          <p:cNvPr id="14" name="Блок-схема: процесс 13"/>
          <p:cNvSpPr/>
          <p:nvPr/>
        </p:nvSpPr>
        <p:spPr>
          <a:xfrm>
            <a:off x="970280" y="4856480"/>
            <a:ext cx="4917440" cy="421005"/>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Арқасымен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sp>
        <p:nvSpPr>
          <p:cNvPr id="15" name="Блок-схема: процесс 14"/>
          <p:cNvSpPr/>
          <p:nvPr/>
        </p:nvSpPr>
        <p:spPr>
          <a:xfrm>
            <a:off x="1046480" y="547369"/>
            <a:ext cx="4917440" cy="40640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kk-KZ" sz="2000" b="1" dirty="0">
                <a:solidFill>
                  <a:prstClr val="black"/>
                </a:solidFill>
                <a:latin typeface="Times New Roman" panose="02020603050405020304" pitchFamily="18" charset="0"/>
                <a:cs typeface="Times New Roman" panose="02020603050405020304" pitchFamily="18" charset="0"/>
              </a:rPr>
              <a:t>Қырымен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 y="1319530"/>
            <a:ext cx="4958080" cy="2626995"/>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600" y="5517673"/>
            <a:ext cx="3860800" cy="2011680"/>
          </a:xfrm>
          <a:prstGeom prst="rect">
            <a:avLst/>
          </a:prstGeom>
        </p:spPr>
      </p:pic>
    </p:spTree>
    <p:extLst>
      <p:ext uri="{BB962C8B-B14F-4D97-AF65-F5344CB8AC3E}">
        <p14:creationId xmlns:p14="http://schemas.microsoft.com/office/powerpoint/2010/main" val="260577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28600" y="157162"/>
            <a:ext cx="6400800" cy="9591675"/>
          </a:xfrm>
          <a:prstGeom prst="roundRect">
            <a:avLst>
              <a:gd name="adj" fmla="val 2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Бала  ішімен жатқанда толық білекке тірек жасап денесін көтереді. Басын сенімді түрде 5-10 мин ұстап тұра алады. Екі жағына симметрично қарай алады, шаршаған кезде басын бір қырына жатқызып қайтадан көтереді. Басы арқаға шалқаламайды.</a:t>
            </a:r>
          </a:p>
        </p:txBody>
      </p:sp>
      <p:sp>
        <p:nvSpPr>
          <p:cNvPr id="9" name="Прямоугольник 8"/>
          <p:cNvSpPr/>
          <p:nvPr/>
        </p:nvSpPr>
        <p:spPr>
          <a:xfrm>
            <a:off x="835660" y="519430"/>
            <a:ext cx="5466080" cy="7708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prstClr val="white"/>
              </a:solidFill>
            </a:endParaRPr>
          </a:p>
        </p:txBody>
      </p:sp>
      <p:sp>
        <p:nvSpPr>
          <p:cNvPr id="11" name="Прямоугольник 10"/>
          <p:cNvSpPr/>
          <p:nvPr/>
        </p:nvSpPr>
        <p:spPr>
          <a:xfrm>
            <a:off x="835660" y="331470"/>
            <a:ext cx="5384800" cy="711200"/>
          </a:xfrm>
          <a:prstGeom prst="rect">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kk-KZ" dirty="0">
              <a:solidFill>
                <a:prstClr val="black"/>
              </a:solidFill>
              <a:latin typeface="Times New Roman" panose="02020603050405020304" pitchFamily="18" charset="0"/>
              <a:cs typeface="Times New Roman" panose="02020603050405020304" pitchFamily="18" charset="0"/>
            </a:endParaRPr>
          </a:p>
          <a:p>
            <a:pPr algn="ctr"/>
            <a:endParaRPr lang="kk-KZ" dirty="0">
              <a:solidFill>
                <a:prstClr val="white"/>
              </a:solidFill>
              <a:latin typeface="Times New Roman" panose="02020603050405020304" pitchFamily="18" charset="0"/>
              <a:cs typeface="Times New Roman" panose="02020603050405020304" pitchFamily="18" charset="0"/>
            </a:endParaRPr>
          </a:p>
          <a:p>
            <a:pPr algn="ctr"/>
            <a:r>
              <a:rPr lang="kk-KZ" sz="2000" b="1" dirty="0">
                <a:solidFill>
                  <a:prstClr val="black"/>
                </a:solidFill>
                <a:latin typeface="Times New Roman" panose="02020603050405020304" pitchFamily="18" charset="0"/>
                <a:cs typeface="Times New Roman" panose="02020603050405020304" pitchFamily="18" charset="0"/>
              </a:rPr>
              <a:t>2,5 – 3,5 АЙ</a:t>
            </a:r>
          </a:p>
          <a:p>
            <a:pPr algn="ctr"/>
            <a:endParaRPr lang="kk-KZ" b="1" dirty="0">
              <a:solidFill>
                <a:prstClr val="black"/>
              </a:solidFill>
              <a:latin typeface="Times New Roman" panose="02020603050405020304" pitchFamily="18" charset="0"/>
              <a:cs typeface="Times New Roman" panose="02020603050405020304" pitchFamily="18" charset="0"/>
            </a:endParaRPr>
          </a:p>
          <a:p>
            <a:pPr algn="ctr"/>
            <a:endParaRPr lang="kk-KZ" b="1" dirty="0">
              <a:solidFill>
                <a:prstClr val="black"/>
              </a:solidFill>
              <a:latin typeface="Times New Roman" panose="02020603050405020304" pitchFamily="18" charset="0"/>
              <a:cs typeface="Times New Roman" panose="02020603050405020304" pitchFamily="18" charset="0"/>
            </a:endParaRPr>
          </a:p>
        </p:txBody>
      </p:sp>
      <p:sp>
        <p:nvSpPr>
          <p:cNvPr id="10" name="Блок-схема: процесс 9"/>
          <p:cNvSpPr/>
          <p:nvPr/>
        </p:nvSpPr>
        <p:spPr>
          <a:xfrm>
            <a:off x="1676400" y="1412240"/>
            <a:ext cx="3596640" cy="43434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Ішпен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059622"/>
            <a:ext cx="4104640" cy="2305050"/>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260" y="6230219"/>
            <a:ext cx="4673600" cy="2885440"/>
          </a:xfrm>
          <a:prstGeom prst="rect">
            <a:avLst/>
          </a:prstGeom>
        </p:spPr>
      </p:pic>
    </p:spTree>
    <p:extLst>
      <p:ext uri="{BB962C8B-B14F-4D97-AF65-F5344CB8AC3E}">
        <p14:creationId xmlns:p14="http://schemas.microsoft.com/office/powerpoint/2010/main" val="251894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28600" y="1619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marL="265113" algn="ctr"/>
            <a:r>
              <a:rPr lang="kk-KZ" sz="2000" dirty="0">
                <a:solidFill>
                  <a:schemeClr val="tx1"/>
                </a:solidFill>
                <a:latin typeface="Times New Roman" panose="02020603050405020304" pitchFamily="18" charset="0"/>
                <a:cs typeface="Times New Roman" panose="02020603050405020304" pitchFamily="18" charset="0"/>
              </a:rPr>
              <a:t>Қырымен жату, басын қырымен жатып </a:t>
            </a:r>
          </a:p>
          <a:p>
            <a:pPr marL="265113" algn="ctr"/>
            <a:r>
              <a:rPr lang="kk-KZ" sz="2000" dirty="0">
                <a:solidFill>
                  <a:schemeClr val="tx1"/>
                </a:solidFill>
                <a:latin typeface="Times New Roman" panose="02020603050405020304" pitchFamily="18" charset="0"/>
                <a:cs typeface="Times New Roman" panose="02020603050405020304" pitchFamily="18" charset="0"/>
              </a:rPr>
              <a:t>полдан көтереді, жоғарғы бөлікте орналасқан</a:t>
            </a:r>
          </a:p>
          <a:p>
            <a:pPr marL="265113" algn="ctr"/>
            <a:r>
              <a:rPr lang="kk-KZ" sz="2000" dirty="0">
                <a:solidFill>
                  <a:schemeClr val="tx1"/>
                </a:solidFill>
                <a:latin typeface="Times New Roman" panose="02020603050405020304" pitchFamily="18" charset="0"/>
                <a:cs typeface="Times New Roman" panose="02020603050405020304" pitchFamily="18" charset="0"/>
              </a:rPr>
              <a:t> қолы мен аяғы активно қимылдайды, ішке </a:t>
            </a:r>
          </a:p>
          <a:p>
            <a:pPr marL="265113" algn="ctr"/>
            <a:r>
              <a:rPr lang="kk-KZ" sz="2000" dirty="0">
                <a:solidFill>
                  <a:schemeClr val="tx1"/>
                </a:solidFill>
                <a:latin typeface="Times New Roman" panose="02020603050405020304" pitchFamily="18" charset="0"/>
                <a:cs typeface="Times New Roman" panose="02020603050405020304" pitchFamily="18" charset="0"/>
              </a:rPr>
              <a:t>аунауға ұмтылып әрекет жасайды.</a:t>
            </a:r>
          </a:p>
        </p:txBody>
      </p:sp>
      <p:sp>
        <p:nvSpPr>
          <p:cNvPr id="15" name="Блок-схема: процесс 14"/>
          <p:cNvSpPr/>
          <p:nvPr/>
        </p:nvSpPr>
        <p:spPr>
          <a:xfrm>
            <a:off x="1046480" y="547369"/>
            <a:ext cx="4917440" cy="406400"/>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kk-KZ" sz="2000" b="1" dirty="0">
                <a:solidFill>
                  <a:prstClr val="black"/>
                </a:solidFill>
                <a:latin typeface="Times New Roman" panose="02020603050405020304" pitchFamily="18" charset="0"/>
                <a:cs typeface="Times New Roman" panose="02020603050405020304" pitchFamily="18" charset="0"/>
              </a:rPr>
              <a:t>Қырымен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 y="1117600"/>
            <a:ext cx="4917440" cy="3168650"/>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39" y="6258560"/>
            <a:ext cx="4958081" cy="3048000"/>
          </a:xfrm>
          <a:prstGeom prst="rect">
            <a:avLst/>
          </a:prstGeom>
        </p:spPr>
      </p:pic>
    </p:spTree>
    <p:extLst>
      <p:ext uri="{BB962C8B-B14F-4D97-AF65-F5344CB8AC3E}">
        <p14:creationId xmlns:p14="http://schemas.microsoft.com/office/powerpoint/2010/main" val="2212993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019550" y="4286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 name="Скругленный прямоугольник 1"/>
          <p:cNvSpPr/>
          <p:nvPr/>
        </p:nvSpPr>
        <p:spPr>
          <a:xfrm>
            <a:off x="264160" y="85725"/>
            <a:ext cx="6400800" cy="9582150"/>
          </a:xfrm>
          <a:prstGeom prst="roundRect">
            <a:avLst>
              <a:gd name="adj" fmla="val 26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Предстартовая поза – аяқтары 90 градуста </a:t>
            </a:r>
          </a:p>
          <a:p>
            <a:pPr algn="ctr"/>
            <a:r>
              <a:rPr lang="kk-KZ" sz="2000" dirty="0">
                <a:solidFill>
                  <a:schemeClr val="tx1"/>
                </a:solidFill>
                <a:latin typeface="Times New Roman" panose="02020603050405020304" pitchFamily="18" charset="0"/>
                <a:cs typeface="Times New Roman" panose="02020603050405020304" pitchFamily="18" charset="0"/>
              </a:rPr>
              <a:t>барлық буында бүгіліп ішіне әкеледі. </a:t>
            </a:r>
          </a:p>
          <a:p>
            <a:pPr algn="ctr"/>
            <a:r>
              <a:rPr lang="kk-KZ" sz="2000" dirty="0">
                <a:solidFill>
                  <a:schemeClr val="tx1"/>
                </a:solidFill>
                <a:latin typeface="Times New Roman" panose="02020603050405020304" pitchFamily="18" charset="0"/>
                <a:cs typeface="Times New Roman" panose="02020603050405020304" pitchFamily="18" charset="0"/>
              </a:rPr>
              <a:t>Қолынд акеудесіне бірдей әкеліп ойыншықпен </a:t>
            </a:r>
          </a:p>
          <a:p>
            <a:pPr algn="ctr"/>
            <a:r>
              <a:rPr lang="kk-KZ" sz="2000" dirty="0">
                <a:solidFill>
                  <a:schemeClr val="tx1"/>
                </a:solidFill>
                <a:latin typeface="Times New Roman" panose="02020603050405020304" pitchFamily="18" charset="0"/>
                <a:cs typeface="Times New Roman" panose="02020603050405020304" pitchFamily="18" charset="0"/>
              </a:rPr>
              <a:t>ойнай алады. </a:t>
            </a:r>
          </a:p>
          <a:p>
            <a:pPr algn="ctr"/>
            <a:endParaRPr lang="kk-KZ" sz="2000" dirty="0">
              <a:solidFill>
                <a:schemeClr val="tx1"/>
              </a:solidFill>
              <a:latin typeface="Times New Roman" panose="02020603050405020304" pitchFamily="18" charset="0"/>
              <a:cs typeface="Times New Roman" panose="02020603050405020304" pitchFamily="18" charset="0"/>
            </a:endParaRPr>
          </a:p>
          <a:p>
            <a:pPr algn="ctr"/>
            <a:r>
              <a:rPr lang="kk-KZ" sz="2000" dirty="0">
                <a:solidFill>
                  <a:schemeClr val="tx1"/>
                </a:solidFill>
                <a:latin typeface="Times New Roman" panose="02020603050405020304" pitchFamily="18" charset="0"/>
                <a:cs typeface="Times New Roman" panose="02020603050405020304" pitchFamily="18" charset="0"/>
              </a:rPr>
              <a:t>Осы уақытта қолымен қолын ұстайды,аузына әкеледі.</a:t>
            </a:r>
          </a:p>
          <a:p>
            <a:pPr algn="ctr"/>
            <a:r>
              <a:rPr lang="kk-KZ" sz="2000" dirty="0">
                <a:solidFill>
                  <a:schemeClr val="tx1"/>
                </a:solidFill>
                <a:latin typeface="Times New Roman" panose="02020603050405020304" pitchFamily="18" charset="0"/>
                <a:cs typeface="Times New Roman" panose="02020603050405020304" pitchFamily="18" charset="0"/>
              </a:rPr>
              <a:t>Баланың басы- денесі- жамбасы бір түзу сызық бойында жатады.</a:t>
            </a:r>
          </a:p>
          <a:p>
            <a:pPr algn="ctr"/>
            <a:endParaRPr lang="kk-KZ" sz="2000" dirty="0">
              <a:solidFill>
                <a:schemeClr val="tx1"/>
              </a:solidFill>
              <a:latin typeface="Times New Roman" panose="02020603050405020304" pitchFamily="18" charset="0"/>
              <a:cs typeface="Times New Roman" panose="02020603050405020304" pitchFamily="18" charset="0"/>
            </a:endParaRPr>
          </a:p>
        </p:txBody>
      </p:sp>
      <p:sp>
        <p:nvSpPr>
          <p:cNvPr id="14" name="Блок-схема: процесс 13"/>
          <p:cNvSpPr/>
          <p:nvPr/>
        </p:nvSpPr>
        <p:spPr>
          <a:xfrm>
            <a:off x="1005840" y="431165"/>
            <a:ext cx="4917440" cy="421005"/>
          </a:xfrm>
          <a:prstGeom prst="flowChartProcess">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b="1" dirty="0" err="1">
                <a:solidFill>
                  <a:prstClr val="black"/>
                </a:solidFill>
                <a:latin typeface="Times New Roman" panose="02020603050405020304" pitchFamily="18" charset="0"/>
                <a:cs typeface="Times New Roman" panose="02020603050405020304" pitchFamily="18" charset="0"/>
              </a:rPr>
              <a:t>Арқасымен</a:t>
            </a:r>
            <a:r>
              <a:rPr lang="ru-RU" sz="2000" b="1" dirty="0">
                <a:solidFill>
                  <a:prstClr val="black"/>
                </a:solidFill>
                <a:latin typeface="Times New Roman" panose="02020603050405020304" pitchFamily="18" charset="0"/>
                <a:cs typeface="Times New Roman" panose="02020603050405020304" pitchFamily="18" charset="0"/>
              </a:rPr>
              <a:t> </a:t>
            </a:r>
            <a:r>
              <a:rPr lang="ru-RU" sz="2000" b="1" dirty="0" err="1">
                <a:solidFill>
                  <a:prstClr val="black"/>
                </a:solidFill>
                <a:latin typeface="Times New Roman" panose="02020603050405020304" pitchFamily="18" charset="0"/>
                <a:cs typeface="Times New Roman" panose="02020603050405020304" pitchFamily="18" charset="0"/>
              </a:rPr>
              <a:t>жатқанда</a:t>
            </a:r>
            <a:endParaRPr lang="ru-RU" sz="2000" b="1" dirty="0">
              <a:solidFill>
                <a:prstClr val="black"/>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 y="1197610"/>
            <a:ext cx="4917440" cy="2703831"/>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 y="6593305"/>
            <a:ext cx="4917440" cy="2887879"/>
          </a:xfrm>
          <a:prstGeom prst="rect">
            <a:avLst/>
          </a:prstGeom>
        </p:spPr>
      </p:pic>
    </p:spTree>
    <p:extLst>
      <p:ext uri="{BB962C8B-B14F-4D97-AF65-F5344CB8AC3E}">
        <p14:creationId xmlns:p14="http://schemas.microsoft.com/office/powerpoint/2010/main" val="2778729293"/>
      </p:ext>
    </p:extLst>
  </p:cSld>
  <p:clrMapOvr>
    <a:masterClrMapping/>
  </p:clrMapOvr>
</p:sld>
</file>

<file path=ppt/theme/theme1.xml><?xml version="1.0" encoding="utf-8"?>
<a:theme xmlns:a="http://schemas.openxmlformats.org/drawingml/2006/main" name="Капля">
  <a:themeElements>
    <a:clrScheme name="Капля">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Капл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пл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TM04033925[[fn=Капля]]</Template>
  <TotalTime>4126</TotalTime>
  <Words>949</Words>
  <Application>Microsoft Office PowerPoint</Application>
  <PresentationFormat>Лист A4 (210x297 мм)</PresentationFormat>
  <Paragraphs>425</Paragraphs>
  <Slides>32</Slides>
  <Notes>32</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Капля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el.uzakbaeva@outlook.com</dc:creator>
  <cp:lastModifiedBy>null </cp:lastModifiedBy>
  <cp:revision>30</cp:revision>
  <dcterms:created xsi:type="dcterms:W3CDTF">2022-04-20T06:25:24Z</dcterms:created>
  <dcterms:modified xsi:type="dcterms:W3CDTF">2022-04-23T03:19:17Z</dcterms:modified>
</cp:coreProperties>
</file>