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8" r:id="rId15"/>
    <p:sldId id="270" r:id="rId16"/>
    <p:sldId id="273" r:id="rId17"/>
    <p:sldId id="274" r:id="rId18"/>
    <p:sldId id="275" r:id="rId19"/>
    <p:sldId id="278" r:id="rId20"/>
    <p:sldId id="280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1F894-0692-41F8-BE8B-A2E4A33729C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0FC1-C0D0-480F-A8F4-B8994570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ydntmd.tistory.com/12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ouchbase.com/comparison-sql-nosql-simplify-database-decis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요구사항 분석</a:t>
            </a:r>
            <a:r>
              <a:rPr lang="en-US" altLang="ko-KR" dirty="0"/>
              <a:t>(Requirements Analysis)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문제 분석 단계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개발할 소프트웨어의 기능과 제약조건</a:t>
            </a:r>
            <a:r>
              <a:rPr lang="en-US" altLang="ko-KR" dirty="0"/>
              <a:t>, </a:t>
            </a:r>
            <a:r>
              <a:rPr lang="ko-KR" altLang="en-US" dirty="0"/>
              <a:t>목표 등을 소프트웨어 사용자와 함께 명확히 정의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개발할 소프트웨어의 성격을 정확히 이해하고</a:t>
            </a:r>
            <a:r>
              <a:rPr lang="en-US" altLang="ko-KR" dirty="0"/>
              <a:t>, </a:t>
            </a:r>
            <a:r>
              <a:rPr lang="ko-KR" altLang="en-US" dirty="0"/>
              <a:t>개발 방법과 필요한 개발 자원 및 예산을 예측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요구명세서 작성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시스템 명세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시스템이 무엇을 수행해야 하는가를 정의하는 단계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입력자료</a:t>
            </a:r>
            <a:r>
              <a:rPr lang="en-US" altLang="ko-KR" dirty="0"/>
              <a:t>, </a:t>
            </a:r>
            <a:r>
              <a:rPr lang="ko-KR" altLang="en-US" dirty="0"/>
              <a:t>처리내용</a:t>
            </a:r>
            <a:r>
              <a:rPr lang="en-US" altLang="ko-KR" dirty="0"/>
              <a:t>, </a:t>
            </a:r>
            <a:r>
              <a:rPr lang="ko-KR" altLang="en-US" dirty="0"/>
              <a:t>생성되는 출력이 무엇인지를 정의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 기능 명세서 작성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설계</a:t>
            </a:r>
            <a:r>
              <a:rPr lang="en-US" altLang="ko-KR" dirty="0"/>
              <a:t>(Design)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 명세 단계에서 정의한 기능을 실제로 수행하기 위한 방법을 논리적으로 결정하는 단계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 구조 설계 </a:t>
            </a:r>
            <a:r>
              <a:rPr lang="en-US" altLang="ko-KR" dirty="0"/>
              <a:t>; </a:t>
            </a:r>
            <a:r>
              <a:rPr lang="ko-KR" altLang="en-US" dirty="0"/>
              <a:t>시스템을 구성하는 내부 프로그램이나 모듈 간의 관계와 구조 설계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프로그램 설계 </a:t>
            </a:r>
            <a:r>
              <a:rPr lang="en-US" altLang="ko-KR" dirty="0"/>
              <a:t>; </a:t>
            </a:r>
            <a:r>
              <a:rPr lang="ko-KR" altLang="en-US" dirty="0"/>
              <a:t>프로그램 내의 각 모듈에서의 처리 절차나 알고리즘을 설계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 인터페이스 설계 </a:t>
            </a:r>
            <a:r>
              <a:rPr lang="en-US" altLang="ko-KR" dirty="0"/>
              <a:t>; </a:t>
            </a:r>
            <a:r>
              <a:rPr lang="ko-KR" altLang="en-US" dirty="0"/>
              <a:t>사용자가 시스템을 사용하기 위해 보여지는 부분 설계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4. </a:t>
            </a:r>
            <a:r>
              <a:rPr lang="ko-KR" altLang="en-US" dirty="0"/>
              <a:t>프로그래밍</a:t>
            </a:r>
            <a:r>
              <a:rPr lang="en-US" altLang="ko-KR" dirty="0"/>
              <a:t>(Programming)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설계 단계에서 논리적으로 결정한 문제 해결 방법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을 프로그래밍 언어를 사용하여 실제 프로그램을 작성하는 단계</a:t>
            </a:r>
          </a:p>
          <a:p>
            <a:endParaRPr lang="ko-KR" altLang="en-US" dirty="0"/>
          </a:p>
          <a:p>
            <a:r>
              <a:rPr lang="en-US" altLang="ko-KR" dirty="0"/>
              <a:t>ex) </a:t>
            </a:r>
            <a:r>
              <a:rPr lang="ko-KR" altLang="en-US" dirty="0"/>
              <a:t>사용할 언어 선택</a:t>
            </a:r>
            <a:r>
              <a:rPr lang="en-US" altLang="ko-KR" dirty="0"/>
              <a:t>, </a:t>
            </a:r>
            <a:r>
              <a:rPr lang="ko-KR" altLang="en-US" dirty="0"/>
              <a:t>프로그래밍 기법과 스타일</a:t>
            </a:r>
            <a:r>
              <a:rPr lang="en-US" altLang="ko-KR" dirty="0"/>
              <a:t>, </a:t>
            </a:r>
            <a:r>
              <a:rPr lang="ko-KR" altLang="en-US" dirty="0"/>
              <a:t>프로그래밍 순서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프로그래밍 기법</a:t>
            </a:r>
          </a:p>
          <a:p>
            <a:endParaRPr lang="ko-KR" altLang="en-US" dirty="0"/>
          </a:p>
          <a:p>
            <a:r>
              <a:rPr lang="en-US" altLang="ko-KR" dirty="0"/>
              <a:t>ex) </a:t>
            </a:r>
            <a:r>
              <a:rPr lang="ko-KR" altLang="en-US" dirty="0"/>
              <a:t>구조화 프로그래밍</a:t>
            </a:r>
            <a:r>
              <a:rPr lang="en-US" altLang="ko-KR" dirty="0"/>
              <a:t>, </a:t>
            </a:r>
            <a:r>
              <a:rPr lang="ko-KR" altLang="en-US" dirty="0" err="1"/>
              <a:t>모듈러</a:t>
            </a:r>
            <a:r>
              <a:rPr lang="ko-KR" altLang="en-US" dirty="0"/>
              <a:t> 프로그래밍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테스트</a:t>
            </a:r>
            <a:r>
              <a:rPr lang="en-US" altLang="ko-KR" dirty="0"/>
              <a:t>(Testing)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개발한 시스템이 요구사항을 만족하는지</a:t>
            </a:r>
            <a:r>
              <a:rPr lang="en-US" altLang="ko-KR" dirty="0"/>
              <a:t>, </a:t>
            </a:r>
            <a:r>
              <a:rPr lang="ko-KR" altLang="en-US" dirty="0"/>
              <a:t>실행결과가 예상한 결과와 정확하게 맞는지를 검사하고</a:t>
            </a:r>
            <a:r>
              <a:rPr lang="en-US" altLang="ko-KR" dirty="0"/>
              <a:t>, </a:t>
            </a:r>
            <a:r>
              <a:rPr lang="ko-KR" altLang="en-US" dirty="0"/>
              <a:t>평가하는 일련의 과정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숨어있는 오류를 최대한 찾아내어 시스템 완성도를 높이는 단계</a:t>
            </a:r>
          </a:p>
          <a:p>
            <a:endParaRPr lang="ko-KR" altLang="en-US" dirty="0"/>
          </a:p>
          <a:p>
            <a:r>
              <a:rPr lang="en-US" altLang="ko-KR" dirty="0"/>
              <a:t>- 1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단위 테스트</a:t>
            </a:r>
            <a:r>
              <a:rPr lang="en-US" altLang="ko-KR" dirty="0"/>
              <a:t>(Unit Test), 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통합 테스트</a:t>
            </a:r>
            <a:r>
              <a:rPr lang="en-US" altLang="ko-KR" dirty="0"/>
              <a:t>(Integration Test), 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인수 테스트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6. </a:t>
            </a:r>
            <a:r>
              <a:rPr lang="ko-KR" altLang="en-US" dirty="0"/>
              <a:t>유지보수</a:t>
            </a:r>
            <a:r>
              <a:rPr lang="en-US" altLang="ko-KR" dirty="0"/>
              <a:t>(Maintenance)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시스템이 인수되고</a:t>
            </a:r>
            <a:r>
              <a:rPr lang="en-US" altLang="ko-KR" dirty="0"/>
              <a:t>, </a:t>
            </a:r>
            <a:r>
              <a:rPr lang="ko-KR" altLang="en-US" dirty="0"/>
              <a:t>설치된 후 일어나는 모든 활동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프로그램 오류 수정</a:t>
            </a:r>
            <a:r>
              <a:rPr lang="en-US" altLang="ko-KR" dirty="0"/>
              <a:t>, </a:t>
            </a:r>
            <a:r>
              <a:rPr lang="ko-KR" altLang="en-US" dirty="0"/>
              <a:t>시스템 디자인 수정</a:t>
            </a:r>
            <a:r>
              <a:rPr lang="en-US" altLang="ko-KR" dirty="0"/>
              <a:t>, </a:t>
            </a:r>
            <a:r>
              <a:rPr lang="ko-KR" altLang="en-US" dirty="0"/>
              <a:t>새로운 요구사항 추가</a:t>
            </a:r>
            <a:r>
              <a:rPr lang="en-US" altLang="ko-KR" dirty="0"/>
              <a:t>, </a:t>
            </a:r>
            <a:r>
              <a:rPr lang="ko-KR" altLang="en-US" dirty="0"/>
              <a:t>시스템 사용환경 변화에 대한 교정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FC43-CF82-4E5E-926A-1C5ADA2CD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이해를 돕기 위해 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front, back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을 비유해보자면</a:t>
            </a:r>
          </a:p>
          <a:p>
            <a:pPr algn="l"/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배달앱으로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떡볶이를 주문하는 것을 생각해보자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관점에서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프론트엔드는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일회용기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수저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음식과 같이 배달로 얻어진 모든 것들이다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반면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백엔드는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이러한 것을 보내기 위한 모든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뒷단으로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재료 준비와 조리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신메뉴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개발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직원 관리 등이 될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이처럼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Back-end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개발은 사용자에게 보이지 않는 부분을 담당하며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말로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Server-side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개발이라고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프론트엔드는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언어가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정해져있는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반면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Back-end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PHP, Java, Python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 여러 옵션이 있다는 차이점이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2.1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애플리케이션 서버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(WAS)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 서버와 웹 애플리케이션 서버를 처음 접하면 도대체 뭐가 다른 것인지 의문 점이 생긴다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같은 서버 사이드에 있는데 이름도 유사하니 🙄 아래와 같이 정리된 내용이 있어 가져와보았다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 </a:t>
            </a:r>
            <a:r>
              <a:rPr lang="en-US" altLang="ko-KR" b="0" i="0" u="none" strike="noStrike" dirty="0">
                <a:solidFill>
                  <a:srgbClr val="0CA678"/>
                </a:solidFill>
                <a:effectLst/>
                <a:latin typeface="-apple-system"/>
                <a:hlinkClick r:id="rId3"/>
              </a:rPr>
              <a:t>(</a:t>
            </a:r>
            <a:r>
              <a:rPr lang="ko-KR" altLang="en-US" b="0" i="0" u="none" strike="noStrike" dirty="0">
                <a:solidFill>
                  <a:srgbClr val="0CA678"/>
                </a:solidFill>
                <a:effectLst/>
                <a:latin typeface="-apple-system"/>
                <a:hlinkClick r:id="rId3"/>
              </a:rPr>
              <a:t>출처</a:t>
            </a:r>
            <a:r>
              <a:rPr lang="en-US" altLang="ko-KR" b="0" i="0" u="none" strike="noStrike" dirty="0">
                <a:solidFill>
                  <a:srgbClr val="0CA678"/>
                </a:solidFill>
                <a:effectLst/>
                <a:latin typeface="-apple-system"/>
                <a:hlinkClick r:id="rId3"/>
              </a:rPr>
              <a:t>)</a:t>
            </a: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 서버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정적인 콘텐츠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(html,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css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js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WAS - 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조회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로직 처리 등 동적인 콘텐츠를 제공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애플리케이션 서버는 클라이언트에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dynamic contents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전송하거나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보안 관리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지불 처리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그밖의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모든 업무들을 처리하기 위해 필요로 되어지는 프로그래밍 로직의 집합이다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구매 이후 확인 이메일 전송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검색 엔진에서 돌리는 복잡한 알고리즘까지 모두 책임진다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 서버와 독립적으로 존재할 수 있으나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WAS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자체로도 웹 서버의 역할을 수행할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 꼭 웹서버가 필요한 것은 아니지만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기능 분배 및 보안 상의 이유로 웹서버와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WAS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함께 사용하게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아래 이미지는 본문에 첨부된 링크에서 참고한 이미지다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다이나믹 컨텐츠</a:t>
            </a:r>
          </a:p>
          <a:p>
            <a:pPr algn="l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static content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만 존재하는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website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서버는 요청을 받고 전송만 하면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상호작용이 없는 것은 아니나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개인의 포트폴리오 페이지 정도의 사이트를 생각하면 쉽다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내가 올려놓은 정보가 클라이언트에 보낸 후 변하거나 이동하지 않기 때문이다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반면 트위터 같이 실시간으로 내용이 생성되고 이를 유저가 찾게 되면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복잡해진다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유저가 콘텐츠를 끊임없이 생성하고 그에 대해 각 유저가 서로 다른 정보를 요청하게 되면 사이트는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dynamic contents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갖고 있다고 말할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2.2 Data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Database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결제 시 저장된 신용카드 정보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드라마를 보다가 정지했을 때 찍히는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Time stamp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처럼 현대 사회에서 웹 애플리케이션이 저장해야 할 정보는 너무 너무 너무❗️많다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많은 정보를 잘 사용하기 위해서는 데이터가 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정돈되어있어야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SQL? NoSQL?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 애플리케이션의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백엔드는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정보를 관리하기 위해 적어도 한 개 이상의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database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포함하고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database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간단히 말해 정보의 집합인데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관계형데이터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(SQL)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비관계형데이터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(NoSQL)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구분된다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(</a:t>
            </a:r>
            <a:r>
              <a:rPr lang="ko-KR" altLang="en-US" b="0" i="0" u="none" strike="noStrike" dirty="0">
                <a:solidFill>
                  <a:srgbClr val="0CA678"/>
                </a:solidFill>
                <a:effectLst/>
                <a:latin typeface="-apple-system"/>
                <a:hlinkClick r:id="rId4"/>
              </a:rPr>
              <a:t>이미지 출처</a:t>
            </a:r>
            <a:r>
              <a:rPr lang="en-US" altLang="ko-KR" b="0" i="0" u="none" strike="noStrike" dirty="0">
                <a:solidFill>
                  <a:srgbClr val="0CA678"/>
                </a:solidFill>
                <a:effectLst/>
                <a:latin typeface="-apple-system"/>
                <a:hlinkClick r:id="rId4"/>
              </a:rPr>
              <a:t>: The Couchbase Blog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SQL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Structured Query Language.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관계형 데이터 베이스는 정보를 행과 열로 이루어진 테이블에 저장한다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e.g. MySQL, PostgreSQL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NoSQL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정보를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Key-value chain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Document storage model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저장한다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e.g. MongoDB, Redis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2.3 API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Application program Interface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서버는 데이터와 일관된 방식으로 상호작용하기 위해 종종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web 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포함한다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여러가지 뜻이 있지만 그 중에서도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web 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웹 서버나 브라우저가 요청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응답 하는 과정에서 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웹 애플리케이션의 데이터와 상호작용할 때 미리 정의된 방법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규칙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의 집합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예를 들어 유저가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이커머스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사이트에서 물건을 구매하면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보이지 않는 단에서는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web 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통해 일관된 방식으로 데이터베이스에 있는 물건의 재고를 업데이트하게 되는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클라이언트의 요청과는 다르게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웹 애플리케이션의 데이터와 어떻게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interact &amp;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reponse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할지에 초점을 두게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데이터를 만들고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있는 데이터를 읽거나 업데이트하고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지우는 등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web API -&gt; database</a:t>
            </a: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create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update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delete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인증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권한</a:t>
            </a:r>
          </a:p>
          <a:p>
            <a:pPr algn="l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server-side logic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중 또 다뤄볼 컨셉은 인증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권한이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인증은 유저의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identity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유효한지 확인하는 것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권한은 유저가 접근할 수 있는 정보나 할 수 있는 행동에 제약을 거는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예를 들어 인스타그램 사이트에서 내 계정에 로그인하면 인증 절차를 걸치고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인증 이후 사진 업로드 혹은 삭제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프로필 편집과 같은 권한이 주어지는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3.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스택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stack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 애플리케이션의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프론트엔드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백엔드를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만들 때 쓰이는 기술의 집합을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 부른다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MEAN stack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MongoDB, Express.js, AngularJS, Node.js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쓰는 것을 말한다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MongoDB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데이터베이스에 쓰이고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Node.js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환경에서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Express.js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백엔드 프레임워크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Angular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프론트엔드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프레임워크에 쓰인다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- Back-end </a:t>
            </a: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framwork</a:t>
            </a:r>
            <a:endParaRPr lang="en-US" altLang="ko-KR" b="1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대부분의 개발자는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백엔드를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만들기 위해 도구를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모아놓은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프레임워크를 통해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back-end build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아래는 각 언어에 존재하는 프레임워크를 정리한 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dirty="0" err="1"/>
              <a:t>frameworklanguage</a:t>
            </a:r>
            <a:r>
              <a:rPr lang="en-US" altLang="ko-KR" dirty="0" err="1">
                <a:effectLst/>
              </a:rPr>
              <a:t>LaravelPHPExpress.jsJavascriptRuby</a:t>
            </a:r>
            <a:r>
              <a:rPr lang="en-US" altLang="ko-KR" dirty="0">
                <a:effectLst/>
              </a:rPr>
              <a:t> on </a:t>
            </a:r>
            <a:r>
              <a:rPr lang="en-US" altLang="ko-KR" dirty="0" err="1">
                <a:effectLst/>
              </a:rPr>
              <a:t>RailsRubySpringJavaJSFJavaDjangoPythonFlaskPython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FC43-CF82-4E5E-926A-1C5ADA2CD8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7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6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9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4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90D-8F79-4B4B-A978-469AA5D5B4B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9A28-7A14-4B8F-B96C-F1B57B563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18" y="190832"/>
            <a:ext cx="7564672" cy="64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8" y="365841"/>
            <a:ext cx="8783499" cy="5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6" y="582020"/>
            <a:ext cx="3077796" cy="3955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71" y="620412"/>
            <a:ext cx="3679568" cy="38786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321" y="620412"/>
            <a:ext cx="3384677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491561"/>
            <a:ext cx="2644471" cy="566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46" y="491561"/>
            <a:ext cx="2677204" cy="5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91" y="499513"/>
            <a:ext cx="2644471" cy="566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32" y="499513"/>
            <a:ext cx="2644472" cy="56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9" y="671638"/>
            <a:ext cx="10483837" cy="46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8" y="365841"/>
            <a:ext cx="8783499" cy="59366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019137" y="4802588"/>
            <a:ext cx="1065475" cy="588396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1" y="484151"/>
            <a:ext cx="11882268" cy="21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414704"/>
            <a:ext cx="10640856" cy="45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" y="509799"/>
            <a:ext cx="11741166" cy="37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95407" y="2244298"/>
            <a:ext cx="2545227" cy="2545227"/>
            <a:chOff x="11093109" y="3366446"/>
            <a:chExt cx="3817841" cy="38178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3109" y="3366446"/>
              <a:ext cx="3817841" cy="38178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4486" y="3097090"/>
            <a:ext cx="2244093" cy="559652"/>
            <a:chOff x="2646729" y="4645635"/>
            <a:chExt cx="3366140" cy="839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8880000">
              <a:off x="2646729" y="4645635"/>
              <a:ext cx="3366140" cy="8394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926" y="3771431"/>
            <a:ext cx="3368721" cy="7618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7797" y="4563810"/>
            <a:ext cx="3750199" cy="912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88377" y="1927445"/>
            <a:ext cx="2745208" cy="1896333"/>
            <a:chOff x="8832566" y="2891167"/>
            <a:chExt cx="4117812" cy="28444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776004" y="2891167"/>
              <a:ext cx="3174374" cy="2844499"/>
              <a:chOff x="9776004" y="2891167"/>
              <a:chExt cx="3174374" cy="284449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3600000">
                <a:off x="9776004" y="2891167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832566" y="3386607"/>
              <a:ext cx="2180302" cy="190303"/>
              <a:chOff x="8832566" y="3386607"/>
              <a:chExt cx="2180302" cy="19030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3600000">
                <a:off x="8832566" y="3386607"/>
                <a:ext cx="2180302" cy="19030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0287" y="3256677"/>
              <a:ext cx="1794171" cy="81267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059536" y="4581066"/>
              <a:ext cx="355307" cy="366448"/>
              <a:chOff x="12059536" y="4581066"/>
              <a:chExt cx="355307" cy="36644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059536" y="4581066"/>
                <a:ext cx="355307" cy="36644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622594" y="1056162"/>
            <a:ext cx="2116249" cy="2120478"/>
            <a:chOff x="11433891" y="1584243"/>
            <a:chExt cx="3174374" cy="318071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433891" y="1920461"/>
              <a:ext cx="3174374" cy="2844499"/>
              <a:chOff x="11433891" y="1920461"/>
              <a:chExt cx="3174374" cy="284449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33891" y="1920461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30926" y="1584243"/>
              <a:ext cx="2180302" cy="190303"/>
              <a:chOff x="11930926" y="1584243"/>
              <a:chExt cx="2180302" cy="19030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930926" y="1584243"/>
                <a:ext cx="2180302" cy="19030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9239" y="2283268"/>
              <a:ext cx="1903964" cy="812677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802025" y="4111967"/>
              <a:ext cx="419138" cy="419138"/>
              <a:chOff x="12802025" y="4111967"/>
              <a:chExt cx="419138" cy="41913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802025" y="4111967"/>
                <a:ext cx="419138" cy="41913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727852" y="1927445"/>
            <a:ext cx="2745207" cy="1896333"/>
            <a:chOff x="13091777" y="2891167"/>
            <a:chExt cx="4117811" cy="284449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091777" y="2891167"/>
              <a:ext cx="3174374" cy="2844499"/>
              <a:chOff x="13091777" y="2891167"/>
              <a:chExt cx="3174374" cy="284449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3600000">
                <a:off x="13091777" y="2891167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029286" y="3386607"/>
              <a:ext cx="2180302" cy="190303"/>
              <a:chOff x="15029286" y="3386607"/>
              <a:chExt cx="2180302" cy="19030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3600000">
                <a:off x="15029286" y="3386607"/>
                <a:ext cx="2180302" cy="19030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72287" y="3256677"/>
              <a:ext cx="1325710" cy="81267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651030" y="4582445"/>
              <a:ext cx="355437" cy="365029"/>
              <a:chOff x="13651030" y="4582445"/>
              <a:chExt cx="355437" cy="36502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651030" y="4582445"/>
                <a:ext cx="355437" cy="365029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725163" y="3203508"/>
            <a:ext cx="2747896" cy="1896333"/>
            <a:chOff x="13087744" y="4805261"/>
            <a:chExt cx="4121844" cy="28444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087744" y="4805261"/>
              <a:ext cx="3174374" cy="2844499"/>
              <a:chOff x="13087744" y="4805261"/>
              <a:chExt cx="3174374" cy="28444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4400000">
                <a:off x="13087744" y="4805261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029286" y="6962713"/>
              <a:ext cx="2180302" cy="190303"/>
              <a:chOff x="15029286" y="6962713"/>
              <a:chExt cx="2180302" cy="19030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3600000">
                <a:off x="15029286" y="6962713"/>
                <a:ext cx="2180302" cy="19030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680319" y="5580614"/>
              <a:ext cx="374160" cy="341004"/>
              <a:chOff x="13680319" y="5580614"/>
              <a:chExt cx="374160" cy="34100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680319" y="5580614"/>
                <a:ext cx="374160" cy="341004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36763" y="5804839"/>
              <a:ext cx="1655088" cy="81267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622594" y="3841359"/>
            <a:ext cx="2116249" cy="2128895"/>
            <a:chOff x="11433891" y="5762038"/>
            <a:chExt cx="3174374" cy="319334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433891" y="5762038"/>
              <a:ext cx="3174374" cy="2844499"/>
              <a:chOff x="11433891" y="5762038"/>
              <a:chExt cx="3174374" cy="284449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11433891" y="5762038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1930926" y="8765078"/>
              <a:ext cx="2180302" cy="190303"/>
              <a:chOff x="11930926" y="8765078"/>
              <a:chExt cx="2180302" cy="19030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930926" y="8765078"/>
                <a:ext cx="2180302" cy="19030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854762" y="6051028"/>
              <a:ext cx="332630" cy="355087"/>
              <a:chOff x="12854762" y="6051028"/>
              <a:chExt cx="332630" cy="355087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854762" y="6051028"/>
                <a:ext cx="332630" cy="355087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051144" y="6833811"/>
              <a:ext cx="1459590" cy="85331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888377" y="3202638"/>
            <a:ext cx="2745208" cy="1896333"/>
            <a:chOff x="8832566" y="4803957"/>
            <a:chExt cx="4117812" cy="2844499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9776004" y="4803957"/>
              <a:ext cx="3174374" cy="2844499"/>
              <a:chOff x="9776004" y="4803957"/>
              <a:chExt cx="3174374" cy="2844499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7200000">
                <a:off x="9776004" y="4803957"/>
                <a:ext cx="3174374" cy="284449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832566" y="6962713"/>
              <a:ext cx="2180302" cy="190303"/>
              <a:chOff x="8832566" y="6962713"/>
              <a:chExt cx="2180302" cy="190303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3600000">
                <a:off x="8832566" y="6962713"/>
                <a:ext cx="2180302" cy="190303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85049" y="5790477"/>
              <a:ext cx="1545296" cy="812677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11997842" y="5562312"/>
              <a:ext cx="429723" cy="345743"/>
              <a:chOff x="11997842" y="5562312"/>
              <a:chExt cx="429723" cy="345743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997842" y="5562312"/>
                <a:ext cx="429723" cy="345743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465183" y="1170138"/>
            <a:ext cx="2533883" cy="2533883"/>
            <a:chOff x="2197775" y="1755207"/>
            <a:chExt cx="3800824" cy="380082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97775" y="1755207"/>
              <a:ext cx="3800824" cy="380082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DBBA6-39B0-4549-A6BF-A2D0CC06D800}"/>
              </a:ext>
            </a:extLst>
          </p:cNvPr>
          <p:cNvSpPr txBox="1"/>
          <p:nvPr/>
        </p:nvSpPr>
        <p:spPr>
          <a:xfrm>
            <a:off x="6807200" y="2760358"/>
            <a:ext cx="103676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33" dirty="0"/>
              <a:t>문제 분석 단계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21E88-4461-45EF-A43F-4C3BFFA829AE}"/>
              </a:ext>
            </a:extLst>
          </p:cNvPr>
          <p:cNvSpPr txBox="1"/>
          <p:nvPr/>
        </p:nvSpPr>
        <p:spPr>
          <a:xfrm>
            <a:off x="8128000" y="2063964"/>
            <a:ext cx="1160802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33" dirty="0"/>
              <a:t>시스템이 무엇을 수행해야 하는가를 정의하는 단계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F6E83-0A0B-4F68-BF78-48C358FC752E}"/>
              </a:ext>
            </a:extLst>
          </p:cNvPr>
          <p:cNvSpPr txBox="1"/>
          <p:nvPr/>
        </p:nvSpPr>
        <p:spPr>
          <a:xfrm>
            <a:off x="9517477" y="2712903"/>
            <a:ext cx="1593301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33" dirty="0"/>
              <a:t>시스템 명세 단계에서 정의한 기능을 실제로 수행하기 위한 방법을 논리적으로 결정하는 단계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9F3B4-D7D7-4D54-848C-E4473FABE81B}"/>
              </a:ext>
            </a:extLst>
          </p:cNvPr>
          <p:cNvSpPr txBox="1"/>
          <p:nvPr/>
        </p:nvSpPr>
        <p:spPr>
          <a:xfrm>
            <a:off x="9652000" y="4402103"/>
            <a:ext cx="89061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33" dirty="0"/>
              <a:t>알고리즘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B0453-3EBC-42E2-A3E0-43122142876E}"/>
              </a:ext>
            </a:extLst>
          </p:cNvPr>
          <p:cNvSpPr txBox="1"/>
          <p:nvPr/>
        </p:nvSpPr>
        <p:spPr>
          <a:xfrm>
            <a:off x="7739581" y="5112878"/>
            <a:ext cx="2032095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3" dirty="0"/>
              <a:t>1</a:t>
            </a:r>
            <a:r>
              <a:rPr lang="ko-KR" altLang="en-US" sz="933" dirty="0"/>
              <a:t>단계 </a:t>
            </a:r>
            <a:r>
              <a:rPr lang="en-US" altLang="ko-KR" sz="933" dirty="0"/>
              <a:t>: </a:t>
            </a:r>
            <a:r>
              <a:rPr lang="ko-KR" altLang="en-US" sz="933" dirty="0"/>
              <a:t>단위 테스트</a:t>
            </a:r>
            <a:r>
              <a:rPr lang="en-US" altLang="ko-KR" sz="933" dirty="0"/>
              <a:t>(Unit Test),</a:t>
            </a:r>
          </a:p>
          <a:p>
            <a:r>
              <a:rPr lang="en-US" altLang="ko-KR" sz="933" dirty="0"/>
              <a:t>2</a:t>
            </a:r>
            <a:r>
              <a:rPr lang="ko-KR" altLang="en-US" sz="933" dirty="0"/>
              <a:t>단계 </a:t>
            </a:r>
            <a:r>
              <a:rPr lang="en-US" altLang="ko-KR" sz="933" dirty="0"/>
              <a:t>: </a:t>
            </a:r>
            <a:r>
              <a:rPr lang="ko-KR" altLang="en-US" sz="933" dirty="0"/>
              <a:t>통합 테스트</a:t>
            </a:r>
            <a:r>
              <a:rPr lang="en-US" altLang="ko-KR" sz="933" dirty="0"/>
              <a:t>(Integration Test), </a:t>
            </a:r>
          </a:p>
          <a:p>
            <a:r>
              <a:rPr lang="en-US" altLang="ko-KR" sz="933" dirty="0"/>
              <a:t>3</a:t>
            </a:r>
            <a:r>
              <a:rPr lang="ko-KR" altLang="en-US" sz="933" dirty="0"/>
              <a:t>단계 </a:t>
            </a:r>
            <a:r>
              <a:rPr lang="en-US" altLang="ko-KR" sz="933" dirty="0"/>
              <a:t>: </a:t>
            </a:r>
            <a:r>
              <a:rPr lang="ko-KR" altLang="en-US" sz="933" dirty="0"/>
              <a:t>인수 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91D0B-EB1B-4146-9181-FE75F2CB20BA}"/>
              </a:ext>
            </a:extLst>
          </p:cNvPr>
          <p:cNvSpPr txBox="1"/>
          <p:nvPr/>
        </p:nvSpPr>
        <p:spPr>
          <a:xfrm>
            <a:off x="6906191" y="4390611"/>
            <a:ext cx="105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시스템이 인수되고</a:t>
            </a:r>
            <a:r>
              <a:rPr lang="en-US" altLang="ko-KR" sz="800" dirty="0"/>
              <a:t>, </a:t>
            </a:r>
            <a:r>
              <a:rPr lang="ko-KR" altLang="en-US" sz="800" dirty="0"/>
              <a:t>설치된 후 일어나는 모든 활동</a:t>
            </a:r>
          </a:p>
        </p:txBody>
      </p:sp>
      <p:grpSp>
        <p:nvGrpSpPr>
          <p:cNvPr id="147" name="그룹 1015">
            <a:extLst>
              <a:ext uri="{FF2B5EF4-FFF2-40B4-BE49-F238E27FC236}">
                <a16:creationId xmlns:a16="http://schemas.microsoft.com/office/drawing/2014/main" id="{1D66286A-C6F2-4699-8754-16B2C23ADB4D}"/>
              </a:ext>
            </a:extLst>
          </p:cNvPr>
          <p:cNvGrpSpPr/>
          <p:nvPr/>
        </p:nvGrpSpPr>
        <p:grpSpPr>
          <a:xfrm>
            <a:off x="-50793" y="425573"/>
            <a:ext cx="231437" cy="6112424"/>
            <a:chOff x="-76190" y="638360"/>
            <a:chExt cx="347155" cy="9168636"/>
          </a:xfrm>
        </p:grpSpPr>
        <p:pic>
          <p:nvPicPr>
            <p:cNvPr id="148" name="Object 51">
              <a:extLst>
                <a:ext uri="{FF2B5EF4-FFF2-40B4-BE49-F238E27FC236}">
                  <a16:creationId xmlns:a16="http://schemas.microsoft.com/office/drawing/2014/main" id="{B17D26E3-2C40-40E7-9935-17384E45C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1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79" y="349858"/>
            <a:ext cx="7462368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A5FB6D74-A246-46E2-811C-DD93EE49E4BB}"/>
              </a:ext>
            </a:extLst>
          </p:cNvPr>
          <p:cNvGrpSpPr/>
          <p:nvPr/>
        </p:nvGrpSpPr>
        <p:grpSpPr>
          <a:xfrm>
            <a:off x="0" y="0"/>
            <a:ext cx="12190476" cy="2330820"/>
            <a:chOff x="0" y="0"/>
            <a:chExt cx="18285714" cy="349623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A1241ED1-6BC6-4403-847A-FB6EC1D93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3496230"/>
            </a:xfrm>
            <a:prstGeom prst="rect">
              <a:avLst/>
            </a:prstGeom>
          </p:spPr>
        </p:pic>
      </p:grp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4C3E383D-1639-4DA4-873D-A6C4098ED588}"/>
              </a:ext>
            </a:extLst>
          </p:cNvPr>
          <p:cNvGrpSpPr/>
          <p:nvPr/>
        </p:nvGrpSpPr>
        <p:grpSpPr>
          <a:xfrm>
            <a:off x="756851" y="425574"/>
            <a:ext cx="9073422" cy="15697"/>
            <a:chOff x="1135276" y="638360"/>
            <a:chExt cx="13610133" cy="2354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B18C82D-B4BB-4669-82BB-2C5C6A3B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276" y="638360"/>
              <a:ext cx="13610133" cy="23545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47A9A9A8-9547-4A4E-9161-B44DA2A051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77905" y="302827"/>
            <a:ext cx="1431919" cy="338615"/>
          </a:xfrm>
          <a:prstGeom prst="rect">
            <a:avLst/>
          </a:prstGeom>
        </p:spPr>
      </p:pic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D5784AD3-992C-4433-B6CD-77A7F36634D0}"/>
              </a:ext>
            </a:extLst>
          </p:cNvPr>
          <p:cNvGrpSpPr/>
          <p:nvPr/>
        </p:nvGrpSpPr>
        <p:grpSpPr>
          <a:xfrm>
            <a:off x="746126" y="6537998"/>
            <a:ext cx="10712097" cy="15697"/>
            <a:chOff x="1119188" y="9806996"/>
            <a:chExt cx="16068145" cy="23545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254B1808-1034-43BC-BD73-6C7F5C39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188" y="9806996"/>
              <a:ext cx="16068145" cy="23545"/>
            </a:xfrm>
            <a:prstGeom prst="rect">
              <a:avLst/>
            </a:prstGeom>
          </p:spPr>
        </p:pic>
      </p:grpSp>
      <p:pic>
        <p:nvPicPr>
          <p:cNvPr id="12" name="Object 12">
            <a:extLst>
              <a:ext uri="{FF2B5EF4-FFF2-40B4-BE49-F238E27FC236}">
                <a16:creationId xmlns:a16="http://schemas.microsoft.com/office/drawing/2014/main" id="{B156E313-853F-47EA-AFD1-38365A3C751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320" y="1186152"/>
            <a:ext cx="11308940" cy="888379"/>
          </a:xfrm>
          <a:prstGeom prst="rect">
            <a:avLst/>
          </a:prstGeom>
        </p:spPr>
      </p:pic>
      <p:grpSp>
        <p:nvGrpSpPr>
          <p:cNvPr id="70" name="그룹 1022">
            <a:extLst>
              <a:ext uri="{FF2B5EF4-FFF2-40B4-BE49-F238E27FC236}">
                <a16:creationId xmlns:a16="http://schemas.microsoft.com/office/drawing/2014/main" id="{54C32050-71B7-4FDD-BE23-91782F8E478C}"/>
              </a:ext>
            </a:extLst>
          </p:cNvPr>
          <p:cNvGrpSpPr/>
          <p:nvPr/>
        </p:nvGrpSpPr>
        <p:grpSpPr>
          <a:xfrm>
            <a:off x="-50793" y="425573"/>
            <a:ext cx="231437" cy="6112424"/>
            <a:chOff x="-76190" y="638360"/>
            <a:chExt cx="347155" cy="9168636"/>
          </a:xfrm>
        </p:grpSpPr>
        <p:pic>
          <p:nvPicPr>
            <p:cNvPr id="71" name="Object 89">
              <a:extLst>
                <a:ext uri="{FF2B5EF4-FFF2-40B4-BE49-F238E27FC236}">
                  <a16:creationId xmlns:a16="http://schemas.microsoft.com/office/drawing/2014/main" id="{CC5F786D-69F5-4363-8832-DFC1EFBE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53F8BADD-0ED1-472C-B101-1FB78A0A6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4" y="2740164"/>
            <a:ext cx="4059411" cy="338848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EA2E45D-1182-43A9-AFF2-358379995884}"/>
              </a:ext>
            </a:extLst>
          </p:cNvPr>
          <p:cNvSpPr txBox="1"/>
          <p:nvPr/>
        </p:nvSpPr>
        <p:spPr>
          <a:xfrm>
            <a:off x="5983007" y="2771563"/>
            <a:ext cx="173859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/>
              <a:t>Front End(</a:t>
            </a:r>
            <a:r>
              <a:rPr lang="ko-KR" altLang="en-US" sz="1333" b="1" dirty="0"/>
              <a:t>프론트 엔드</a:t>
            </a:r>
            <a:r>
              <a:rPr lang="en-US" altLang="ko-KR" sz="1333" b="1" dirty="0"/>
              <a:t>)</a:t>
            </a:r>
            <a:endParaRPr lang="ko-KR" altLang="en-US" sz="1333" b="1" dirty="0"/>
          </a:p>
        </p:txBody>
      </p:sp>
      <p:grpSp>
        <p:nvGrpSpPr>
          <p:cNvPr id="76" name="그룹 1004">
            <a:extLst>
              <a:ext uri="{FF2B5EF4-FFF2-40B4-BE49-F238E27FC236}">
                <a16:creationId xmlns:a16="http://schemas.microsoft.com/office/drawing/2014/main" id="{AE841A83-4E94-44C3-9F16-8CA1CEF60565}"/>
              </a:ext>
            </a:extLst>
          </p:cNvPr>
          <p:cNvGrpSpPr/>
          <p:nvPr/>
        </p:nvGrpSpPr>
        <p:grpSpPr>
          <a:xfrm>
            <a:off x="5991841" y="3159304"/>
            <a:ext cx="4168159" cy="1207656"/>
            <a:chOff x="1376933" y="3763801"/>
            <a:chExt cx="2480871" cy="2552381"/>
          </a:xfrm>
        </p:grpSpPr>
        <p:pic>
          <p:nvPicPr>
            <p:cNvPr id="80" name="Object 11">
              <a:extLst>
                <a:ext uri="{FF2B5EF4-FFF2-40B4-BE49-F238E27FC236}">
                  <a16:creationId xmlns:a16="http://schemas.microsoft.com/office/drawing/2014/main" id="{F778781C-0428-4643-A986-7E03AD01A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6933" y="3763801"/>
              <a:ext cx="2480871" cy="2552381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99D7237-41A3-4D18-A8C6-3AFF06183C66}"/>
              </a:ext>
            </a:extLst>
          </p:cNvPr>
          <p:cNvSpPr txBox="1"/>
          <p:nvPr/>
        </p:nvSpPr>
        <p:spPr>
          <a:xfrm>
            <a:off x="6096000" y="3260683"/>
            <a:ext cx="398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사용자의 화면에 나타나는  </a:t>
            </a:r>
            <a:r>
              <a:rPr lang="en-US" altLang="ko-KR" sz="1200" dirty="0"/>
              <a:t>web </a:t>
            </a:r>
            <a:r>
              <a:rPr lang="ko-KR" altLang="en-US" sz="1200" dirty="0"/>
              <a:t>화면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사용자와 직접 접속하며 상호작용이 이루어지는 파트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백엔드 개발자가 만든 비즈니스 로직의 디자인 담당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AD2C03-5BCA-4882-85DF-9E6FF53322DA}"/>
              </a:ext>
            </a:extLst>
          </p:cNvPr>
          <p:cNvSpPr txBox="1"/>
          <p:nvPr/>
        </p:nvSpPr>
        <p:spPr>
          <a:xfrm>
            <a:off x="5983007" y="4509564"/>
            <a:ext cx="173859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b="1" dirty="0"/>
              <a:t>구성</a:t>
            </a:r>
          </a:p>
        </p:txBody>
      </p:sp>
      <p:grpSp>
        <p:nvGrpSpPr>
          <p:cNvPr id="83" name="그룹 1004">
            <a:extLst>
              <a:ext uri="{FF2B5EF4-FFF2-40B4-BE49-F238E27FC236}">
                <a16:creationId xmlns:a16="http://schemas.microsoft.com/office/drawing/2014/main" id="{33CB703E-2B6A-495E-B093-C1E4911FCD45}"/>
              </a:ext>
            </a:extLst>
          </p:cNvPr>
          <p:cNvGrpSpPr/>
          <p:nvPr/>
        </p:nvGrpSpPr>
        <p:grpSpPr>
          <a:xfrm>
            <a:off x="5991841" y="4897305"/>
            <a:ext cx="5902087" cy="1207656"/>
            <a:chOff x="1376933" y="3763801"/>
            <a:chExt cx="2480871" cy="2552381"/>
          </a:xfrm>
        </p:grpSpPr>
        <p:pic>
          <p:nvPicPr>
            <p:cNvPr id="84" name="Object 11">
              <a:extLst>
                <a:ext uri="{FF2B5EF4-FFF2-40B4-BE49-F238E27FC236}">
                  <a16:creationId xmlns:a16="http://schemas.microsoft.com/office/drawing/2014/main" id="{5FFD730B-DBE1-4631-8A70-3AF59E4FF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6933" y="3763801"/>
              <a:ext cx="2480871" cy="2552381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D582431-FF1F-4C59-AC1A-EE454961D794}"/>
              </a:ext>
            </a:extLst>
          </p:cNvPr>
          <p:cNvSpPr txBox="1"/>
          <p:nvPr/>
        </p:nvSpPr>
        <p:spPr>
          <a:xfrm>
            <a:off x="6086713" y="4963468"/>
            <a:ext cx="59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UX</a:t>
            </a:r>
            <a:r>
              <a:rPr lang="ko-KR" altLang="en-US" sz="1200" dirty="0"/>
              <a:t> 디자이너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사용자에게 최상의 편리함을 제공하기위한 사이트의 구성 및 기능 담당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WEB  </a:t>
            </a:r>
            <a:r>
              <a:rPr lang="ko-KR" altLang="en-US" sz="1200" dirty="0"/>
              <a:t>디자이너 </a:t>
            </a:r>
            <a:r>
              <a:rPr lang="en-US" altLang="ko-KR" sz="1200" dirty="0"/>
              <a:t>: UX</a:t>
            </a:r>
            <a:r>
              <a:rPr lang="ko-KR" altLang="en-US" sz="1200" dirty="0"/>
              <a:t>디자이너가 구성한 기능에 디자인을 제공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Front End Development : </a:t>
            </a:r>
            <a:r>
              <a:rPr lang="ko-KR" altLang="en-US" sz="1200" dirty="0"/>
              <a:t>웹 어플리케이션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3DA50-F5F3-4E2B-96EC-611979A63EF3}"/>
              </a:ext>
            </a:extLst>
          </p:cNvPr>
          <p:cNvSpPr txBox="1"/>
          <p:nvPr/>
        </p:nvSpPr>
        <p:spPr>
          <a:xfrm>
            <a:off x="992808" y="685800"/>
            <a:ext cx="235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프론트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엔드</a:t>
            </a:r>
            <a:endParaRPr lang="ko-KR" altLang="en-US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797D06-E18C-48C4-929F-1D81969909C8}"/>
              </a:ext>
            </a:extLst>
          </p:cNvPr>
          <p:cNvSpPr/>
          <p:nvPr/>
        </p:nvSpPr>
        <p:spPr>
          <a:xfrm>
            <a:off x="783734" y="756152"/>
            <a:ext cx="158281" cy="149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21454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DE8A0570-CAC7-428F-B670-8BD9B275EBB5}"/>
              </a:ext>
            </a:extLst>
          </p:cNvPr>
          <p:cNvGrpSpPr/>
          <p:nvPr/>
        </p:nvGrpSpPr>
        <p:grpSpPr>
          <a:xfrm>
            <a:off x="0" y="0"/>
            <a:ext cx="12190476" cy="2330820"/>
            <a:chOff x="0" y="0"/>
            <a:chExt cx="18285714" cy="349623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D477DA08-C5CC-4C9F-BD77-07314FFD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3496230"/>
            </a:xfrm>
            <a:prstGeom prst="rect">
              <a:avLst/>
            </a:prstGeom>
          </p:spPr>
        </p:pic>
      </p:grp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B7686EFC-0AF9-4B67-A6FB-2B520A0479B9}"/>
              </a:ext>
            </a:extLst>
          </p:cNvPr>
          <p:cNvGrpSpPr/>
          <p:nvPr/>
        </p:nvGrpSpPr>
        <p:grpSpPr>
          <a:xfrm>
            <a:off x="756851" y="425574"/>
            <a:ext cx="9073422" cy="15697"/>
            <a:chOff x="1135276" y="638360"/>
            <a:chExt cx="13610133" cy="2354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EA0C30D-3EE0-4D3C-9AF0-76E7DA8E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276" y="638360"/>
              <a:ext cx="13610133" cy="23545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6F964B5A-E05D-4690-8FB6-BB42113A30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77905" y="302827"/>
            <a:ext cx="1431919" cy="338615"/>
          </a:xfrm>
          <a:prstGeom prst="rect">
            <a:avLst/>
          </a:prstGeom>
        </p:spPr>
      </p:pic>
      <p:pic>
        <p:nvPicPr>
          <p:cNvPr id="12" name="Object 12">
            <a:extLst>
              <a:ext uri="{FF2B5EF4-FFF2-40B4-BE49-F238E27FC236}">
                <a16:creationId xmlns:a16="http://schemas.microsoft.com/office/drawing/2014/main" id="{5951E02D-33AF-4029-86BA-E4EB49D8AFF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320" y="1298409"/>
            <a:ext cx="11261673" cy="623696"/>
          </a:xfrm>
          <a:prstGeom prst="rect">
            <a:avLst/>
          </a:prstGeom>
        </p:spPr>
      </p:pic>
      <p:grpSp>
        <p:nvGrpSpPr>
          <p:cNvPr id="70" name="그룹 1022">
            <a:extLst>
              <a:ext uri="{FF2B5EF4-FFF2-40B4-BE49-F238E27FC236}">
                <a16:creationId xmlns:a16="http://schemas.microsoft.com/office/drawing/2014/main" id="{BC199958-AEC3-4929-B40D-0DBBE240DA3E}"/>
              </a:ext>
            </a:extLst>
          </p:cNvPr>
          <p:cNvGrpSpPr/>
          <p:nvPr/>
        </p:nvGrpSpPr>
        <p:grpSpPr>
          <a:xfrm>
            <a:off x="-50793" y="425573"/>
            <a:ext cx="231437" cy="6112424"/>
            <a:chOff x="-76190" y="638360"/>
            <a:chExt cx="347155" cy="9168636"/>
          </a:xfrm>
        </p:grpSpPr>
        <p:pic>
          <p:nvPicPr>
            <p:cNvPr id="71" name="Object 89">
              <a:extLst>
                <a:ext uri="{FF2B5EF4-FFF2-40B4-BE49-F238E27FC236}">
                  <a16:creationId xmlns:a16="http://schemas.microsoft.com/office/drawing/2014/main" id="{992005AB-3143-4717-A90D-3CCF2A6F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2B8B9BB0-D7C0-42D8-AAAA-B7900028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600" y="2968364"/>
            <a:ext cx="4572000" cy="321179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77F47FA-4B8E-4DB2-922A-719FA7D4C7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8556" y="2968364"/>
            <a:ext cx="5209790" cy="32117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63DA50-F5F3-4E2B-96EC-611979A63EF3}"/>
              </a:ext>
            </a:extLst>
          </p:cNvPr>
          <p:cNvSpPr txBox="1"/>
          <p:nvPr/>
        </p:nvSpPr>
        <p:spPr>
          <a:xfrm>
            <a:off x="1043608" y="674967"/>
            <a:ext cx="235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백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엔드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797D06-E18C-48C4-929F-1D81969909C8}"/>
              </a:ext>
            </a:extLst>
          </p:cNvPr>
          <p:cNvSpPr/>
          <p:nvPr/>
        </p:nvSpPr>
        <p:spPr>
          <a:xfrm>
            <a:off x="834534" y="745320"/>
            <a:ext cx="158281" cy="149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9809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7A100-7823-47B1-973E-AE7A39B4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33894"/>
            <a:ext cx="5252602" cy="3024482"/>
          </a:xfrm>
          <a:prstGeom prst="rect">
            <a:avLst/>
          </a:prstGeom>
        </p:spPr>
      </p:pic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42F40837-6791-4D30-8695-63DEDED2F093}"/>
              </a:ext>
            </a:extLst>
          </p:cNvPr>
          <p:cNvGrpSpPr/>
          <p:nvPr/>
        </p:nvGrpSpPr>
        <p:grpSpPr>
          <a:xfrm>
            <a:off x="0" y="0"/>
            <a:ext cx="12190476" cy="2330820"/>
            <a:chOff x="0" y="0"/>
            <a:chExt cx="18285714" cy="34962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CF8D42A5-0EF7-490C-AE59-E8F01552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3496230"/>
            </a:xfrm>
            <a:prstGeom prst="rect">
              <a:avLst/>
            </a:prstGeom>
          </p:spPr>
        </p:pic>
      </p:grpSp>
      <p:grpSp>
        <p:nvGrpSpPr>
          <p:cNvPr id="12" name="그룹 1022">
            <a:extLst>
              <a:ext uri="{FF2B5EF4-FFF2-40B4-BE49-F238E27FC236}">
                <a16:creationId xmlns:a16="http://schemas.microsoft.com/office/drawing/2014/main" id="{029C5997-4B04-4DC8-8B4F-5DF641C989D0}"/>
              </a:ext>
            </a:extLst>
          </p:cNvPr>
          <p:cNvGrpSpPr/>
          <p:nvPr/>
        </p:nvGrpSpPr>
        <p:grpSpPr>
          <a:xfrm>
            <a:off x="-50793" y="425573"/>
            <a:ext cx="231437" cy="6112424"/>
            <a:chOff x="-76190" y="638360"/>
            <a:chExt cx="347155" cy="9168636"/>
          </a:xfrm>
        </p:grpSpPr>
        <p:pic>
          <p:nvPicPr>
            <p:cNvPr id="13" name="Object 89">
              <a:extLst>
                <a:ext uri="{FF2B5EF4-FFF2-40B4-BE49-F238E27FC236}">
                  <a16:creationId xmlns:a16="http://schemas.microsoft.com/office/drawing/2014/main" id="{BB6892B9-4094-429C-80DA-D7C75D396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59768FE6-23F0-4685-8F1B-B76CB5A0C53A}"/>
              </a:ext>
            </a:extLst>
          </p:cNvPr>
          <p:cNvGrpSpPr/>
          <p:nvPr/>
        </p:nvGrpSpPr>
        <p:grpSpPr>
          <a:xfrm>
            <a:off x="756851" y="425574"/>
            <a:ext cx="9073422" cy="15697"/>
            <a:chOff x="1135276" y="638360"/>
            <a:chExt cx="13610133" cy="23545"/>
          </a:xfrm>
        </p:grpSpPr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1145A558-A5FB-412F-9CD1-2779218D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276" y="638360"/>
              <a:ext cx="13610133" cy="23545"/>
            </a:xfrm>
            <a:prstGeom prst="rect">
              <a:avLst/>
            </a:prstGeom>
          </p:spPr>
        </p:pic>
      </p:grpSp>
      <p:pic>
        <p:nvPicPr>
          <p:cNvPr id="17" name="Object 8">
            <a:extLst>
              <a:ext uri="{FF2B5EF4-FFF2-40B4-BE49-F238E27FC236}">
                <a16:creationId xmlns:a16="http://schemas.microsoft.com/office/drawing/2014/main" id="{B64F3D44-8337-437B-B408-2D68697EB0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7905" y="302827"/>
            <a:ext cx="1431919" cy="3386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63DA50-F5F3-4E2B-96EC-611979A63EF3}"/>
              </a:ext>
            </a:extLst>
          </p:cNvPr>
          <p:cNvSpPr txBox="1"/>
          <p:nvPr/>
        </p:nvSpPr>
        <p:spPr>
          <a:xfrm>
            <a:off x="891201" y="678159"/>
            <a:ext cx="235999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Spring MVC Architecture</a:t>
            </a:r>
          </a:p>
          <a:p>
            <a:endParaRPr lang="ko-KR" altLang="en-US" sz="1333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797D06-E18C-48C4-929F-1D81969909C8}"/>
              </a:ext>
            </a:extLst>
          </p:cNvPr>
          <p:cNvSpPr/>
          <p:nvPr/>
        </p:nvSpPr>
        <p:spPr>
          <a:xfrm>
            <a:off x="682128" y="748511"/>
            <a:ext cx="158281" cy="1496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D980D5-92C0-4DF2-93CF-67F5E7DC76BE}"/>
              </a:ext>
            </a:extLst>
          </p:cNvPr>
          <p:cNvSpPr txBox="1"/>
          <p:nvPr/>
        </p:nvSpPr>
        <p:spPr>
          <a:xfrm>
            <a:off x="840408" y="1092200"/>
            <a:ext cx="10589592" cy="24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Spring Framework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간단한 설정만으로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Struts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Webwork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같은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Web Framework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사용할 수 있지만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자체적으로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MVC Web Framework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가지고 있다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Spring MVC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기본 요소인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Model, View, Controller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외에도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아래와 같은 특성을 가지고 있다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1067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DispatcherServlet, HandlerMapping, Controller, Interceptor, ViewResolver, View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 각 컴포넌트들의 역할이 명확하게 분리되어 있다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HandlerMapping, Controller, View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 컴포넌트들에 다양한 인터페이스 및 구현 클래스를 제공함으로써 경우에 따라 선택하여 사용할 수 있다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Controller(@MVC)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 폼 클래스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커맨드 클래스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작성시에 특정 클래스를 상속받거나 참조할 필요 없이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POJO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POJO-style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클래스를 작성함으로써 비지니스 로직에        집중한 코드를 작성할 수 있다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웹요청 파라미터와 커맨드 클래스간에 데이터 매핑 기능을 제공한다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 검증을 할 수 있는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Validator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Error 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처리 기능을 제공한다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JSP Form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쉽게 구성하도록 </a:t>
            </a:r>
            <a:r>
              <a:rPr lang="en-US" altLang="ko-KR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Tag</a:t>
            </a:r>
            <a:r>
              <a:rPr lang="ko-KR" altLang="en-US" sz="1067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제공한다</a:t>
            </a:r>
          </a:p>
          <a:p>
            <a:endParaRPr lang="ko-KR" altLang="en-US" sz="1067" dirty="0"/>
          </a:p>
        </p:txBody>
      </p:sp>
    </p:spTree>
    <p:extLst>
      <p:ext uri="{BB962C8B-B14F-4D97-AF65-F5344CB8AC3E}">
        <p14:creationId xmlns:p14="http://schemas.microsoft.com/office/powerpoint/2010/main" val="9825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4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348185"/>
            <a:ext cx="7402665" cy="6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61" y="206734"/>
            <a:ext cx="7071272" cy="63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93628" y="294198"/>
            <a:ext cx="8224920" cy="6292091"/>
            <a:chOff x="1319294" y="162380"/>
            <a:chExt cx="9648825" cy="77438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294" y="162380"/>
              <a:ext cx="9648825" cy="1571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294" y="1734005"/>
              <a:ext cx="9648825" cy="617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12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71" y="731842"/>
            <a:ext cx="8868479" cy="46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042987"/>
            <a:ext cx="3781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40" y="325824"/>
            <a:ext cx="6510669" cy="59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361486"/>
            <a:ext cx="10334063" cy="62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519</Words>
  <Application>Microsoft Office PowerPoint</Application>
  <PresentationFormat>와이드스크린</PresentationFormat>
  <Paragraphs>130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-apple-system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2022-09-04T02:01:48Z</dcterms:created>
  <dcterms:modified xsi:type="dcterms:W3CDTF">2022-09-04T02:51:44Z</dcterms:modified>
</cp:coreProperties>
</file>