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1"/>
  </p:notesMasterIdLst>
  <p:handoutMasterIdLst>
    <p:handoutMasterId r:id="rId12"/>
  </p:handoutMasterIdLst>
  <p:sldIdLst>
    <p:sldId id="330" r:id="rId5"/>
    <p:sldId id="354" r:id="rId6"/>
    <p:sldId id="347" r:id="rId7"/>
    <p:sldId id="356" r:id="rId8"/>
    <p:sldId id="357" r:id="rId9"/>
    <p:sldId id="350" r:id="rId10"/>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95" d="100"/>
          <a:sy n="95" d="100"/>
        </p:scale>
        <p:origin x="714" y="84"/>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5/7/2021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5/7/2021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unsplash.com/s/photos/house?utm_source=unsplash&amp;utm_medium=referral&amp;utm_content=creditCopyText" TargetMode="External"/><Relationship Id="rId4" Type="http://schemas.openxmlformats.org/officeDocument/2006/relationships/hyperlink" Target="https://unsplash.com/@hudsoncrafted?utm_source=unsplash&amp;utm_medium=referral&amp;utm_content=creditCopyT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9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2" y="2238702"/>
            <a:ext cx="4146184" cy="934934"/>
          </a:xfrm>
        </p:spPr>
        <p:txBody>
          <a:bodyPr/>
          <a:lstStyle/>
          <a:p>
            <a:pPr algn="ctr"/>
            <a:r>
              <a:rPr lang="en-US" dirty="0">
                <a:latin typeface="Bahnschrift" panose="020B0502040204020203" pitchFamily="34" charset="0"/>
              </a:rPr>
              <a:t>Housing: A high Price to pay</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latin typeface="Bahnschrift SemiBold" panose="020B0502040204020203" pitchFamily="34" charset="0"/>
              </a:rPr>
              <a:t>Presented by: Aude </a:t>
            </a:r>
            <a:r>
              <a:rPr lang="en-US" dirty="0" err="1">
                <a:latin typeface="Bahnschrift SemiBold" panose="020B0502040204020203" pitchFamily="34" charset="0"/>
              </a:rPr>
              <a:t>Dikosso</a:t>
            </a:r>
            <a:r>
              <a:rPr lang="en-US" dirty="0">
                <a:latin typeface="Bahnschrift SemiBold" panose="020B0502040204020203" pitchFamily="34" charset="0"/>
              </a:rPr>
              <a:t>-Seme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latin typeface="Bahnschrift SemiBold" panose="020B0502040204020203" pitchFamily="34" charset="0"/>
              </a:rPr>
              <a:t>05/7/2021</a:t>
            </a:r>
          </a:p>
        </p:txBody>
      </p:sp>
      <p:pic>
        <p:nvPicPr>
          <p:cNvPr id="6" name="Picture Placeholder 5" descr="A house with a solar panel&#10;&#10;Description automatically generated with low confidence">
            <a:extLst>
              <a:ext uri="{FF2B5EF4-FFF2-40B4-BE49-F238E27FC236}">
                <a16:creationId xmlns:a16="http://schemas.microsoft.com/office/drawing/2014/main" id="{FD5B88A4-01AE-4655-A563-748D1AC41B3A}"/>
              </a:ext>
            </a:extLst>
          </p:cNvPr>
          <p:cNvPicPr>
            <a:picLocks noGrp="1" noChangeAspect="1"/>
          </p:cNvPicPr>
          <p:nvPr>
            <p:ph type="pic" sz="quarter" idx="12"/>
          </p:nvPr>
        </p:nvPicPr>
        <p:blipFill>
          <a:blip r:embed="rId3"/>
          <a:srcRect l="25" r="25"/>
          <a:stretch>
            <a:fillRect/>
          </a:stretch>
        </p:blipFill>
        <p:spPr>
          <a:xfrm>
            <a:off x="3505200" y="-750"/>
            <a:ext cx="5638800" cy="4512660"/>
          </a:xfrm>
        </p:spPr>
      </p:pic>
      <p:sp>
        <p:nvSpPr>
          <p:cNvPr id="9" name="TextBox 8">
            <a:extLst>
              <a:ext uri="{FF2B5EF4-FFF2-40B4-BE49-F238E27FC236}">
                <a16:creationId xmlns:a16="http://schemas.microsoft.com/office/drawing/2014/main" id="{1A226031-C497-4EB9-B765-936B1AF6F1B5}"/>
              </a:ext>
            </a:extLst>
          </p:cNvPr>
          <p:cNvSpPr txBox="1"/>
          <p:nvPr/>
        </p:nvSpPr>
        <p:spPr>
          <a:xfrm>
            <a:off x="7122754" y="4885858"/>
            <a:ext cx="3086371" cy="230832"/>
          </a:xfrm>
          <a:prstGeom prst="rect">
            <a:avLst/>
          </a:prstGeom>
          <a:noFill/>
        </p:spPr>
        <p:txBody>
          <a:bodyPr wrap="square" rtlCol="0">
            <a:spAutoFit/>
          </a:bodyPr>
          <a:lstStyle/>
          <a:p>
            <a:r>
              <a:rPr lang="en-US" sz="900" dirty="0">
                <a:latin typeface="Bahnschrift" panose="020B0502040204020203" pitchFamily="34" charset="0"/>
              </a:rPr>
              <a:t>Photo by </a:t>
            </a:r>
            <a:r>
              <a:rPr lang="en-US" sz="900" dirty="0">
                <a:latin typeface="Bahnschrift" panose="020B0502040204020203" pitchFamily="34" charset="0"/>
                <a:hlinkClick r:id="rId4"/>
              </a:rPr>
              <a:t>Debby Hudson</a:t>
            </a:r>
            <a:r>
              <a:rPr lang="en-US" sz="900" dirty="0">
                <a:latin typeface="Bahnschrift" panose="020B0502040204020203" pitchFamily="34" charset="0"/>
              </a:rPr>
              <a:t> on </a:t>
            </a:r>
            <a:r>
              <a:rPr lang="en-US" sz="900" dirty="0" err="1">
                <a:latin typeface="Bahnschrift" panose="020B0502040204020203" pitchFamily="34" charset="0"/>
                <a:hlinkClick r:id="rId5"/>
              </a:rPr>
              <a:t>Unsplash</a:t>
            </a:r>
            <a:r>
              <a:rPr lang="en-US" sz="900" dirty="0">
                <a:latin typeface="Bahnschrift" panose="020B0502040204020203" pitchFamily="34" charset="0"/>
              </a:rPr>
              <a:t> </a:t>
            </a:r>
          </a:p>
        </p:txBody>
      </p:sp>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2928875" y="1811471"/>
            <a:ext cx="5418897" cy="1162842"/>
          </a:xfrm>
        </p:spPr>
        <p:txBody>
          <a:bodyPr>
            <a:normAutofit/>
          </a:bodyPr>
          <a:lstStyle/>
          <a:p>
            <a:pPr marL="0" indent="0">
              <a:buNone/>
            </a:pPr>
            <a:r>
              <a:rPr lang="en-US" dirty="0">
                <a:solidFill>
                  <a:schemeClr val="tx2">
                    <a:lumMod val="10000"/>
                  </a:schemeClr>
                </a:solidFill>
              </a:rPr>
              <a:t>Housing is a human right. Unfortunately, with the growth in prices, it is not always possible for everyone to afford housing, depending on their income.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2" y="4162430"/>
            <a:ext cx="2517775" cy="1056496"/>
          </a:xfrm>
        </p:spPr>
        <p:txBody>
          <a:bodyPr/>
          <a:lstStyle/>
          <a:p>
            <a:r>
              <a:rPr lang="en-US" dirty="0"/>
              <a:t>Aude </a:t>
            </a:r>
            <a:r>
              <a:rPr lang="en-US" dirty="0" err="1"/>
              <a:t>Dikosso</a:t>
            </a:r>
            <a:r>
              <a:rPr lang="en-US" dirty="0"/>
              <a:t>-Seme</a:t>
            </a:r>
          </a:p>
        </p:txBody>
      </p:sp>
      <p:pic>
        <p:nvPicPr>
          <p:cNvPr id="6" name="Picture 5" descr="A person with long red hair&#10;&#10;Description automatically generated with medium confidence">
            <a:extLst>
              <a:ext uri="{FF2B5EF4-FFF2-40B4-BE49-F238E27FC236}">
                <a16:creationId xmlns:a16="http://schemas.microsoft.com/office/drawing/2014/main" id="{25C0ABEE-3178-4DF1-A6AE-29A0B0593B05}"/>
              </a:ext>
            </a:extLst>
          </p:cNvPr>
          <p:cNvPicPr>
            <a:picLocks noChangeAspect="1"/>
          </p:cNvPicPr>
          <p:nvPr/>
        </p:nvPicPr>
        <p:blipFill>
          <a:blip r:embed="rId2"/>
          <a:stretch>
            <a:fillRect/>
          </a:stretch>
        </p:blipFill>
        <p:spPr>
          <a:xfrm>
            <a:off x="602902" y="1369826"/>
            <a:ext cx="1870214" cy="2403848"/>
          </a:xfrm>
          <a:prstGeom prst="rect">
            <a:avLst/>
          </a:prstGeom>
        </p:spPr>
      </p:pic>
    </p:spTree>
    <p:extLst>
      <p:ext uri="{BB962C8B-B14F-4D97-AF65-F5344CB8AC3E}">
        <p14:creationId xmlns:p14="http://schemas.microsoft.com/office/powerpoint/2010/main" val="2179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Sources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311499" y="1469827"/>
            <a:ext cx="8410469" cy="2863726"/>
          </a:xfrm>
        </p:spPr>
        <p:txBody>
          <a:bodyPr>
            <a:normAutofit/>
          </a:bodyPr>
          <a:lstStyle/>
          <a:p>
            <a:r>
              <a:rPr lang="en-US" b="1" dirty="0">
                <a:solidFill>
                  <a:srgbClr val="0097D9"/>
                </a:solidFill>
              </a:rPr>
              <a:t>Census.gov – </a:t>
            </a:r>
            <a:r>
              <a:rPr lang="en-US" dirty="0">
                <a:solidFill>
                  <a:schemeClr val="tx2">
                    <a:lumMod val="10000"/>
                  </a:schemeClr>
                </a:solidFill>
              </a:rPr>
              <a:t>The census.gov is the official website of the US Census Bureau. They publish datasets of their surveys about the US population characteristics and economy</a:t>
            </a:r>
          </a:p>
          <a:p>
            <a:r>
              <a:rPr lang="en-US" b="1" dirty="0">
                <a:solidFill>
                  <a:srgbClr val="0097D9"/>
                </a:solidFill>
              </a:rPr>
              <a:t>Dol.gov – </a:t>
            </a:r>
            <a:r>
              <a:rPr lang="en-US" b="1" dirty="0">
                <a:solidFill>
                  <a:schemeClr val="tx2">
                    <a:lumMod val="10000"/>
                  </a:schemeClr>
                </a:solidFill>
              </a:rPr>
              <a:t> </a:t>
            </a:r>
            <a:r>
              <a:rPr lang="en-US" dirty="0">
                <a:solidFill>
                  <a:schemeClr val="tx2">
                    <a:lumMod val="10000"/>
                  </a:schemeClr>
                </a:solidFill>
              </a:rPr>
              <a:t>Dol.gov is the official website of the US Department of Labor. They publish datasets of their surveys about the US population characteristics and economy</a:t>
            </a:r>
          </a:p>
          <a:p>
            <a:r>
              <a:rPr lang="en-US" b="1" dirty="0">
                <a:solidFill>
                  <a:srgbClr val="0097D9"/>
                </a:solidFill>
              </a:rPr>
              <a:t>Zillow.com  –  </a:t>
            </a:r>
            <a:r>
              <a:rPr lang="en-US" dirty="0">
                <a:solidFill>
                  <a:schemeClr val="tx2">
                    <a:lumMod val="10000"/>
                  </a:schemeClr>
                </a:solidFill>
              </a:rPr>
              <a:t>Zillow.com is an online American real estate company. Their Wage and Hour Division publishes data about labor laws and wages.</a:t>
            </a:r>
          </a:p>
          <a:p>
            <a:r>
              <a:rPr lang="en-US" b="1" dirty="0">
                <a:solidFill>
                  <a:srgbClr val="0097D9"/>
                </a:solidFill>
              </a:rPr>
              <a:t>ApartmentList.com  – </a:t>
            </a:r>
            <a:r>
              <a:rPr lang="en-US" dirty="0">
                <a:solidFill>
                  <a:schemeClr val="tx2">
                    <a:lumMod val="10000"/>
                  </a:schemeClr>
                </a:solidFill>
              </a:rPr>
              <a:t>Apartment List is an online marketplace for apartment listings. With the use of the median rent price from the census data and the growth rate from their listing, they are able to provide monthly data regarding apartment prices.</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Tools Used</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134349" cy="2773291"/>
          </a:xfrm>
        </p:spPr>
        <p:txBody>
          <a:bodyPr>
            <a:normAutofit/>
          </a:bodyPr>
          <a:lstStyle/>
          <a:p>
            <a:r>
              <a:rPr lang="en-US" b="1" dirty="0">
                <a:solidFill>
                  <a:srgbClr val="0097D9"/>
                </a:solidFill>
              </a:rPr>
              <a:t>Alteryx – </a:t>
            </a:r>
            <a:r>
              <a:rPr lang="en-US" dirty="0">
                <a:solidFill>
                  <a:schemeClr val="tx2">
                    <a:lumMod val="10000"/>
                  </a:schemeClr>
                </a:solidFill>
              </a:rPr>
              <a:t>For data cleansing and quick calculations</a:t>
            </a:r>
          </a:p>
          <a:p>
            <a:r>
              <a:rPr lang="en-US" b="1" dirty="0">
                <a:solidFill>
                  <a:srgbClr val="0097D9"/>
                </a:solidFill>
              </a:rPr>
              <a:t>Excel – </a:t>
            </a:r>
            <a:r>
              <a:rPr lang="en-US" dirty="0">
                <a:solidFill>
                  <a:schemeClr val="tx2">
                    <a:lumMod val="10000"/>
                  </a:schemeClr>
                </a:solidFill>
              </a:rPr>
              <a:t>For easy reformatting of the Census data</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23184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pPr algn="ctr"/>
            <a:r>
              <a:rPr lang="en-US" dirty="0"/>
              <a:t>Other Tableau Concepts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a:xfrm>
            <a:off x="504825" y="1560262"/>
            <a:ext cx="8247289" cy="2529417"/>
          </a:xfrm>
        </p:spPr>
        <p:txBody>
          <a:bodyPr>
            <a:normAutofit/>
          </a:bodyPr>
          <a:lstStyle/>
          <a:p>
            <a:r>
              <a:rPr lang="en-US" b="1" dirty="0">
                <a:solidFill>
                  <a:srgbClr val="0097D9"/>
                </a:solidFill>
              </a:rPr>
              <a:t>Animations – </a:t>
            </a:r>
            <a:r>
              <a:rPr lang="en-US" dirty="0">
                <a:solidFill>
                  <a:schemeClr val="tx2">
                    <a:lumMod val="10000"/>
                  </a:schemeClr>
                </a:solidFill>
              </a:rPr>
              <a:t>Animation of visuals</a:t>
            </a:r>
          </a:p>
          <a:p>
            <a:r>
              <a:rPr lang="en-US" b="1">
                <a:solidFill>
                  <a:srgbClr val="0097D9"/>
                </a:solidFill>
              </a:rPr>
              <a:t>Usage </a:t>
            </a:r>
            <a:r>
              <a:rPr lang="en-US" b="1" dirty="0">
                <a:solidFill>
                  <a:srgbClr val="0097D9"/>
                </a:solidFill>
              </a:rPr>
              <a:t>of Viz not in Tableau – </a:t>
            </a:r>
            <a:r>
              <a:rPr lang="en-US" dirty="0">
                <a:solidFill>
                  <a:schemeClr val="tx2">
                    <a:lumMod val="10000"/>
                  </a:schemeClr>
                </a:solidFill>
              </a:rPr>
              <a:t>Created a Hex map that is not originally on Tableau</a:t>
            </a:r>
          </a:p>
          <a:p>
            <a:endParaRPr lang="en-US" dirty="0">
              <a:solidFill>
                <a:schemeClr val="tx2">
                  <a:lumMod val="10000"/>
                </a:schemeClr>
              </a:solidFill>
            </a:endParaRP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307765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a:xfrm>
            <a:off x="415625" y="1764541"/>
            <a:ext cx="8134349" cy="424732"/>
          </a:xfrm>
        </p:spPr>
        <p:txBody>
          <a:bodyPr/>
          <a:lstStyle/>
          <a:p>
            <a:pPr algn="ctr"/>
            <a:r>
              <a:rPr lang="en-US" dirty="0"/>
              <a:t>Questions</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2312894845"/>
      </p:ext>
    </p:extLst>
  </p:cSld>
  <p:clrMapOvr>
    <a:masterClrMapping/>
  </p:clrMapOvr>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37621</TotalTime>
  <Words>238</Words>
  <Application>Microsoft Office PowerPoint</Application>
  <PresentationFormat>On-screen Show (16:9)</PresentationFormat>
  <Paragraphs>24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.AppleSystemUIFont</vt:lpstr>
      <vt:lpstr>Arial</vt:lpstr>
      <vt:lpstr>Bahnschrift</vt:lpstr>
      <vt:lpstr>Bahnschrift SemiBold</vt:lpstr>
      <vt:lpstr>Calibri</vt:lpstr>
      <vt:lpstr>System Font Regular</vt:lpstr>
      <vt:lpstr>2018_TEK_PPT_Tmplt_Tagline</vt:lpstr>
      <vt:lpstr>Housing: A high Price to pay</vt:lpstr>
      <vt:lpstr>PowerPoint Presentation</vt:lpstr>
      <vt:lpstr>Sources</vt:lpstr>
      <vt:lpstr>Tools Used</vt:lpstr>
      <vt:lpstr>Other Tableau Concepts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Debs D</cp:lastModifiedBy>
  <cp:revision>534</cp:revision>
  <cp:lastPrinted>2019-09-27T20:27:38Z</cp:lastPrinted>
  <dcterms:created xsi:type="dcterms:W3CDTF">2018-04-23T16:24:53Z</dcterms:created>
  <dcterms:modified xsi:type="dcterms:W3CDTF">2021-05-07T13:33:53Z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