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
  </p:notesMasterIdLst>
  <p:sldIdLst>
    <p:sldId id="256" r:id="rId2"/>
    <p:sldId id="259" r:id="rId3"/>
    <p:sldId id="287" r:id="rId4"/>
    <p:sldId id="288" r:id="rId5"/>
    <p:sldId id="286" r:id="rId6"/>
  </p:sldIdLst>
  <p:sldSz cx="9144000" cy="5143500" type="screen16x9"/>
  <p:notesSz cx="6858000" cy="9144000"/>
  <p:embeddedFontLst>
    <p:embeddedFont>
      <p:font typeface="Nunito" pitchFamily="2" charset="77"/>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Saira" pitchFamily="2" charset="77"/>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FD884-9B89-41BD-8EE5-49D0EB358683}">
  <a:tblStyle styleId="{9FCFD884-9B89-41BD-8EE5-49D0EB3586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p:restoredTop sz="94694"/>
  </p:normalViewPr>
  <p:slideViewPr>
    <p:cSldViewPr snapToGrid="0">
      <p:cViewPr varScale="1">
        <p:scale>
          <a:sx n="187" d="100"/>
          <a:sy n="187"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8bfc7a41d7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8bfc7a41d7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1"/>
        </a:solidFill>
        <a:effectLst/>
      </p:bgPr>
    </p:bg>
    <p:spTree>
      <p:nvGrpSpPr>
        <p:cNvPr id="1" name="Shape 412"/>
        <p:cNvGrpSpPr/>
        <p:nvPr/>
      </p:nvGrpSpPr>
      <p:grpSpPr>
        <a:xfrm>
          <a:off x="0" y="0"/>
          <a:ext cx="0" cy="0"/>
          <a:chOff x="0" y="0"/>
          <a:chExt cx="0" cy="0"/>
        </a:xfrm>
      </p:grpSpPr>
      <p:sp>
        <p:nvSpPr>
          <p:cNvPr id="413" name="Google Shape;413;p25"/>
          <p:cNvSpPr txBox="1">
            <a:spLocks noGrp="1"/>
          </p:cNvSpPr>
          <p:nvPr>
            <p:ph type="subTitle" idx="1"/>
          </p:nvPr>
        </p:nvSpPr>
        <p:spPr>
          <a:xfrm>
            <a:off x="713225" y="1743950"/>
            <a:ext cx="3207900" cy="3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1">
                <a:solidFill>
                  <a:schemeClr val="accent5"/>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14" name="Google Shape;414;p25"/>
          <p:cNvSpPr txBox="1">
            <a:spLocks noGrp="1"/>
          </p:cNvSpPr>
          <p:nvPr>
            <p:ph type="title"/>
          </p:nvPr>
        </p:nvSpPr>
        <p:spPr>
          <a:xfrm>
            <a:off x="713225" y="1082625"/>
            <a:ext cx="3207900" cy="589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3600"/>
              <a:buNone/>
              <a:defRPr sz="4800">
                <a:solidFill>
                  <a:schemeClr val="accent5"/>
                </a:solidFill>
              </a:defRPr>
            </a:lvl1pPr>
            <a:lvl2pPr lvl="1">
              <a:spcBef>
                <a:spcPts val="0"/>
              </a:spcBef>
              <a:spcAft>
                <a:spcPts val="0"/>
              </a:spcAft>
              <a:buClr>
                <a:schemeClr val="accent5"/>
              </a:buClr>
              <a:buSzPts val="2800"/>
              <a:buNone/>
              <a:defRPr>
                <a:solidFill>
                  <a:schemeClr val="accent5"/>
                </a:solidFill>
                <a:latin typeface="Roboto"/>
                <a:ea typeface="Roboto"/>
                <a:cs typeface="Roboto"/>
                <a:sym typeface="Roboto"/>
              </a:defRPr>
            </a:lvl2pPr>
            <a:lvl3pPr lvl="2">
              <a:spcBef>
                <a:spcPts val="0"/>
              </a:spcBef>
              <a:spcAft>
                <a:spcPts val="0"/>
              </a:spcAft>
              <a:buClr>
                <a:schemeClr val="accent5"/>
              </a:buClr>
              <a:buSzPts val="2800"/>
              <a:buNone/>
              <a:defRPr>
                <a:solidFill>
                  <a:schemeClr val="accent5"/>
                </a:solidFill>
                <a:latin typeface="Roboto"/>
                <a:ea typeface="Roboto"/>
                <a:cs typeface="Roboto"/>
                <a:sym typeface="Roboto"/>
              </a:defRPr>
            </a:lvl3pPr>
            <a:lvl4pPr lvl="3">
              <a:spcBef>
                <a:spcPts val="0"/>
              </a:spcBef>
              <a:spcAft>
                <a:spcPts val="0"/>
              </a:spcAft>
              <a:buClr>
                <a:schemeClr val="accent5"/>
              </a:buClr>
              <a:buSzPts val="2800"/>
              <a:buNone/>
              <a:defRPr>
                <a:solidFill>
                  <a:schemeClr val="accent5"/>
                </a:solidFill>
                <a:latin typeface="Roboto"/>
                <a:ea typeface="Roboto"/>
                <a:cs typeface="Roboto"/>
                <a:sym typeface="Roboto"/>
              </a:defRPr>
            </a:lvl4pPr>
            <a:lvl5pPr lvl="4">
              <a:spcBef>
                <a:spcPts val="0"/>
              </a:spcBef>
              <a:spcAft>
                <a:spcPts val="0"/>
              </a:spcAft>
              <a:buClr>
                <a:schemeClr val="accent5"/>
              </a:buClr>
              <a:buSzPts val="2800"/>
              <a:buNone/>
              <a:defRPr>
                <a:solidFill>
                  <a:schemeClr val="accent5"/>
                </a:solidFill>
                <a:latin typeface="Roboto"/>
                <a:ea typeface="Roboto"/>
                <a:cs typeface="Roboto"/>
                <a:sym typeface="Roboto"/>
              </a:defRPr>
            </a:lvl5pPr>
            <a:lvl6pPr lvl="5">
              <a:spcBef>
                <a:spcPts val="0"/>
              </a:spcBef>
              <a:spcAft>
                <a:spcPts val="0"/>
              </a:spcAft>
              <a:buClr>
                <a:schemeClr val="accent5"/>
              </a:buClr>
              <a:buSzPts val="2800"/>
              <a:buNone/>
              <a:defRPr>
                <a:solidFill>
                  <a:schemeClr val="accent5"/>
                </a:solidFill>
                <a:latin typeface="Roboto"/>
                <a:ea typeface="Roboto"/>
                <a:cs typeface="Roboto"/>
                <a:sym typeface="Roboto"/>
              </a:defRPr>
            </a:lvl6pPr>
            <a:lvl7pPr lvl="6">
              <a:spcBef>
                <a:spcPts val="0"/>
              </a:spcBef>
              <a:spcAft>
                <a:spcPts val="0"/>
              </a:spcAft>
              <a:buClr>
                <a:schemeClr val="accent5"/>
              </a:buClr>
              <a:buSzPts val="2800"/>
              <a:buNone/>
              <a:defRPr>
                <a:solidFill>
                  <a:schemeClr val="accent5"/>
                </a:solidFill>
                <a:latin typeface="Roboto"/>
                <a:ea typeface="Roboto"/>
                <a:cs typeface="Roboto"/>
                <a:sym typeface="Roboto"/>
              </a:defRPr>
            </a:lvl7pPr>
            <a:lvl8pPr lvl="7">
              <a:spcBef>
                <a:spcPts val="0"/>
              </a:spcBef>
              <a:spcAft>
                <a:spcPts val="0"/>
              </a:spcAft>
              <a:buClr>
                <a:schemeClr val="accent5"/>
              </a:buClr>
              <a:buSzPts val="2800"/>
              <a:buNone/>
              <a:defRPr>
                <a:solidFill>
                  <a:schemeClr val="accent5"/>
                </a:solidFill>
                <a:latin typeface="Roboto"/>
                <a:ea typeface="Roboto"/>
                <a:cs typeface="Roboto"/>
                <a:sym typeface="Roboto"/>
              </a:defRPr>
            </a:lvl8pPr>
            <a:lvl9pPr lvl="8">
              <a:spcBef>
                <a:spcPts val="0"/>
              </a:spcBef>
              <a:spcAft>
                <a:spcPts val="0"/>
              </a:spcAft>
              <a:buClr>
                <a:schemeClr val="accent5"/>
              </a:buClr>
              <a:buSzPts val="2800"/>
              <a:buNone/>
              <a:defRPr>
                <a:solidFill>
                  <a:schemeClr val="accent5"/>
                </a:solidFill>
                <a:latin typeface="Roboto"/>
                <a:ea typeface="Roboto"/>
                <a:cs typeface="Roboto"/>
                <a:sym typeface="Roboto"/>
              </a:defRPr>
            </a:lvl9pPr>
          </a:lstStyle>
          <a:p>
            <a:endParaRPr/>
          </a:p>
        </p:txBody>
      </p:sp>
      <p:sp>
        <p:nvSpPr>
          <p:cNvPr id="415" name="Google Shape;415;p25"/>
          <p:cNvSpPr txBox="1"/>
          <p:nvPr/>
        </p:nvSpPr>
        <p:spPr>
          <a:xfrm>
            <a:off x="3547475" y="4089800"/>
            <a:ext cx="4925100" cy="5895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5"/>
                </a:solidFill>
                <a:latin typeface="Nunito"/>
                <a:ea typeface="Nunito"/>
                <a:cs typeface="Nunito"/>
                <a:sym typeface="Nunito"/>
              </a:rPr>
              <a:t>CREDITS: This presentation template was created by </a:t>
            </a:r>
            <a:r>
              <a:rPr lang="en" sz="1200">
                <a:solidFill>
                  <a:schemeClr val="accent5"/>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Nunito"/>
                <a:ea typeface="Nunito"/>
                <a:cs typeface="Nunito"/>
                <a:sym typeface="Nunito"/>
              </a:rPr>
              <a:t>, including icons by </a:t>
            </a:r>
            <a:r>
              <a:rPr lang="en" sz="1200">
                <a:solidFill>
                  <a:schemeClr val="accent5"/>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Nunito"/>
                <a:ea typeface="Nunito"/>
                <a:cs typeface="Nunito"/>
                <a:sym typeface="Nunito"/>
              </a:rPr>
              <a:t>, and infographics &amp; images by </a:t>
            </a:r>
            <a:r>
              <a:rPr lang="en" sz="1200">
                <a:solidFill>
                  <a:schemeClr val="accent5"/>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accent5"/>
                </a:solidFill>
                <a:latin typeface="Nunito"/>
                <a:ea typeface="Nunito"/>
                <a:cs typeface="Nunito"/>
                <a:sym typeface="Nunito"/>
              </a:rPr>
              <a:t>.</a:t>
            </a:r>
            <a:endParaRPr sz="1200">
              <a:solidFill>
                <a:schemeClr val="accent5"/>
              </a:solidFill>
              <a:latin typeface="Nunito"/>
              <a:ea typeface="Nunito"/>
              <a:cs typeface="Nunito"/>
              <a:sym typeface="Nunito"/>
            </a:endParaRPr>
          </a:p>
        </p:txBody>
      </p:sp>
      <p:sp>
        <p:nvSpPr>
          <p:cNvPr id="416" name="Google Shape;416;p25"/>
          <p:cNvSpPr txBox="1">
            <a:spLocks noGrp="1"/>
          </p:cNvSpPr>
          <p:nvPr>
            <p:ph type="subTitle" idx="2"/>
          </p:nvPr>
        </p:nvSpPr>
        <p:spPr>
          <a:xfrm>
            <a:off x="1221875" y="2467450"/>
            <a:ext cx="2325600" cy="133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417" name="Google Shape;417;p25"/>
          <p:cNvGrpSpPr/>
          <p:nvPr/>
        </p:nvGrpSpPr>
        <p:grpSpPr>
          <a:xfrm>
            <a:off x="7324982" y="3559570"/>
            <a:ext cx="1001486" cy="107122"/>
            <a:chOff x="6308362" y="2194519"/>
            <a:chExt cx="1268185" cy="135666"/>
          </a:xfrm>
        </p:grpSpPr>
        <p:sp>
          <p:nvSpPr>
            <p:cNvPr id="418" name="Google Shape;418;p25"/>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5"/>
          <p:cNvGrpSpPr/>
          <p:nvPr/>
        </p:nvGrpSpPr>
        <p:grpSpPr>
          <a:xfrm flipH="1">
            <a:off x="5669562" y="658842"/>
            <a:ext cx="2802891" cy="1883694"/>
            <a:chOff x="4583450" y="1118650"/>
            <a:chExt cx="844575" cy="567600"/>
          </a:xfrm>
        </p:grpSpPr>
        <p:sp>
          <p:nvSpPr>
            <p:cNvPr id="428" name="Google Shape;428;p25"/>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71" r:id="rId5"/>
    <p:sldLayoutId id="2147483675" r:id="rId6"/>
    <p:sldLayoutId id="2147483676"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74367" y="584191"/>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TEAM ACTA</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Review 1</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err="1"/>
              <a:t>RedBull</a:t>
            </a:r>
            <a:r>
              <a:rPr lang="en" dirty="0"/>
              <a:t> Basement Hackathon</a:t>
            </a:r>
          </a:p>
          <a:p>
            <a:pPr marL="0" lvl="0" indent="0" algn="ctr" rtl="0">
              <a:spcBef>
                <a:spcPts val="0"/>
              </a:spcBef>
              <a:spcAft>
                <a:spcPts val="0"/>
              </a:spcAft>
              <a:buNone/>
            </a:pPr>
            <a:r>
              <a:rPr lang="en" dirty="0"/>
              <a:t>29 August 2024</a:t>
            </a:r>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24174" y="2155381"/>
            <a:ext cx="4532189" cy="2396542"/>
          </a:xfrm>
          <a:prstGeom prst="rect">
            <a:avLst/>
          </a:prstGeom>
        </p:spPr>
        <p:txBody>
          <a:bodyPr spcFirstLastPara="1" wrap="square" lIns="91425" tIns="91425" rIns="91425" bIns="91425" anchor="t" anchorCtr="0">
            <a:noAutofit/>
          </a:bodyPr>
          <a:lstStyle/>
          <a:p>
            <a:pPr marL="0" indent="0"/>
            <a:r>
              <a:rPr lang="en-US" b="1" dirty="0"/>
              <a:t>Team Track: </a:t>
            </a:r>
          </a:p>
          <a:p>
            <a:pPr marL="0" lvl="0" indent="0" algn="l" rtl="0">
              <a:spcBef>
                <a:spcPts val="0"/>
              </a:spcBef>
              <a:spcAft>
                <a:spcPts val="0"/>
              </a:spcAft>
              <a:buNone/>
            </a:pPr>
            <a:r>
              <a:rPr lang="en-US" dirty="0"/>
              <a:t>Generative AI</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Team Leader: </a:t>
            </a:r>
          </a:p>
          <a:p>
            <a:pPr marL="0" lvl="0" indent="0" algn="l" rtl="0">
              <a:spcBef>
                <a:spcPts val="0"/>
              </a:spcBef>
              <a:spcAft>
                <a:spcPts val="0"/>
              </a:spcAft>
              <a:buNone/>
            </a:pPr>
            <a:r>
              <a:rPr lang="en-IN" dirty="0" err="1"/>
              <a:t>Virinichi</a:t>
            </a:r>
            <a:r>
              <a:rPr lang="en-IN" dirty="0"/>
              <a:t> (RA2311050010043)</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Team Members:</a:t>
            </a:r>
          </a:p>
          <a:p>
            <a:pPr marL="0" lvl="0" indent="0" algn="l" rtl="0">
              <a:spcBef>
                <a:spcPts val="0"/>
              </a:spcBef>
              <a:spcAft>
                <a:spcPts val="0"/>
              </a:spcAft>
              <a:buNone/>
            </a:pPr>
            <a:r>
              <a:rPr lang="en-IN" dirty="0"/>
              <a:t>Aditya Kulshrestha (RA2311033010065)</a:t>
            </a:r>
          </a:p>
          <a:p>
            <a:pPr marL="0" lvl="0" indent="0" algn="l" rtl="0">
              <a:spcBef>
                <a:spcPts val="0"/>
              </a:spcBef>
              <a:spcAft>
                <a:spcPts val="0"/>
              </a:spcAft>
              <a:buNone/>
            </a:pPr>
            <a:r>
              <a:rPr lang="en-IN" dirty="0"/>
              <a:t>Arun Krishna </a:t>
            </a:r>
            <a:r>
              <a:rPr lang="en-IN" dirty="0" err="1"/>
              <a:t>Devalala</a:t>
            </a:r>
            <a:r>
              <a:rPr lang="en-IN" dirty="0"/>
              <a:t> (RA231130010320)</a:t>
            </a:r>
          </a:p>
          <a:p>
            <a:pPr marL="0" lvl="0" indent="0" algn="l" rtl="0">
              <a:spcBef>
                <a:spcPts val="0"/>
              </a:spcBef>
              <a:spcAft>
                <a:spcPts val="0"/>
              </a:spcAft>
              <a:buNone/>
            </a:pPr>
            <a:r>
              <a:rPr lang="en-IN" dirty="0"/>
              <a:t>Maneesh </a:t>
            </a:r>
            <a:r>
              <a:rPr lang="en-IN" dirty="0" err="1"/>
              <a:t>Meka</a:t>
            </a:r>
            <a:r>
              <a:rPr lang="en-IN" dirty="0"/>
              <a:t> (RA2311003011610)</a:t>
            </a:r>
          </a:p>
          <a:p>
            <a:pPr marL="0" lvl="0" indent="0" algn="l" rtl="0">
              <a:spcBef>
                <a:spcPts val="0"/>
              </a:spcBef>
              <a:spcAft>
                <a:spcPts val="0"/>
              </a:spcAft>
              <a:buNone/>
            </a:pPr>
            <a:r>
              <a:rPr lang="en-IN" dirty="0"/>
              <a:t>Sanya </a:t>
            </a:r>
            <a:r>
              <a:rPr lang="en-IN" dirty="0" err="1"/>
              <a:t>kapoor</a:t>
            </a:r>
            <a:r>
              <a:rPr lang="en-IN" dirty="0"/>
              <a:t> (RA2311027010011)</a:t>
            </a:r>
            <a:endParaRPr dirty="0"/>
          </a:p>
        </p:txBody>
      </p:sp>
      <p:pic>
        <p:nvPicPr>
          <p:cNvPr id="3" name="Picture 2">
            <a:extLst>
              <a:ext uri="{FF2B5EF4-FFF2-40B4-BE49-F238E27FC236}">
                <a16:creationId xmlns:a16="http://schemas.microsoft.com/office/drawing/2014/main" id="{077D2ADD-E297-C7B4-F7E9-2BAF47C69E2E}"/>
              </a:ext>
            </a:extLst>
          </p:cNvPr>
          <p:cNvPicPr>
            <a:picLocks noChangeAspect="1"/>
          </p:cNvPicPr>
          <p:nvPr/>
        </p:nvPicPr>
        <p:blipFill>
          <a:blip r:embed="rId3"/>
          <a:stretch>
            <a:fillRect/>
          </a:stretch>
        </p:blipFill>
        <p:spPr>
          <a:xfrm>
            <a:off x="4631133" y="602572"/>
            <a:ext cx="3829313" cy="3829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r>
              <a:rPr lang="en-GB" sz="3600" dirty="0"/>
              <a:t>Gemini for Accessible Diagnosis of Skin Conditions</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PROBLEM STATEMENT</a:t>
            </a:r>
          </a:p>
        </p:txBody>
      </p:sp>
      <p:pic>
        <p:nvPicPr>
          <p:cNvPr id="5" name="Picture 4">
            <a:extLst>
              <a:ext uri="{FF2B5EF4-FFF2-40B4-BE49-F238E27FC236}">
                <a16:creationId xmlns:a16="http://schemas.microsoft.com/office/drawing/2014/main" id="{9E9701A9-A251-D2E7-AA84-7DEBB22FA80A}"/>
              </a:ext>
            </a:extLst>
          </p:cNvPr>
          <p:cNvPicPr>
            <a:picLocks noChangeAspect="1"/>
          </p:cNvPicPr>
          <p:nvPr/>
        </p:nvPicPr>
        <p:blipFill>
          <a:blip r:embed="rId2"/>
          <a:stretch>
            <a:fillRect/>
          </a:stretch>
        </p:blipFill>
        <p:spPr>
          <a:xfrm>
            <a:off x="4937392" y="1421859"/>
            <a:ext cx="4109529" cy="2739001"/>
          </a:xfrm>
          <a:prstGeom prst="rect">
            <a:avLst/>
          </a:prstGeom>
        </p:spPr>
      </p:pic>
    </p:spTree>
    <p:extLst>
      <p:ext uri="{BB962C8B-B14F-4D97-AF65-F5344CB8AC3E}">
        <p14:creationId xmlns:p14="http://schemas.microsoft.com/office/powerpoint/2010/main" val="154219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8F3F8A-1A27-44F4-41EB-35F91CB03D5D}"/>
              </a:ext>
            </a:extLst>
          </p:cNvPr>
          <p:cNvSpPr>
            <a:spLocks noGrp="1"/>
          </p:cNvSpPr>
          <p:nvPr>
            <p:ph type="subTitle" idx="1"/>
          </p:nvPr>
        </p:nvSpPr>
        <p:spPr/>
        <p:txBody>
          <a:bodyPr/>
          <a:lstStyle/>
          <a:p>
            <a:pPr marL="6350" indent="0">
              <a:lnSpc>
                <a:spcPct val="120000"/>
              </a:lnSpc>
            </a:pPr>
            <a:r>
              <a:rPr lang="en-GB" dirty="0"/>
              <a:t>A mobile app with Google Med-Gemini™ for patients in inaccessible areas to diagnose concerning skin conditions and get an alert to approach medical help. Patient groups also involve persons that find medical professionals intimidating and persons with an aversion to medical care. It also aims to save medical fees of from redundant doctor visits. The app suggests matching conditions, non-interfering treatments and prompts to narrow results. It learns from a history of diagnoses to increase accuracy.</a:t>
            </a:r>
          </a:p>
        </p:txBody>
      </p:sp>
      <p:sp>
        <p:nvSpPr>
          <p:cNvPr id="3" name="Title 2">
            <a:extLst>
              <a:ext uri="{FF2B5EF4-FFF2-40B4-BE49-F238E27FC236}">
                <a16:creationId xmlns:a16="http://schemas.microsoft.com/office/drawing/2014/main" id="{8DE5A1FE-124E-B46E-5E0E-F97EB1BFE8CF}"/>
              </a:ext>
            </a:extLst>
          </p:cNvPr>
          <p:cNvSpPr>
            <a:spLocks noGrp="1"/>
          </p:cNvSpPr>
          <p:nvPr>
            <p:ph type="title"/>
          </p:nvPr>
        </p:nvSpPr>
        <p:spPr/>
        <p:txBody>
          <a:bodyPr/>
          <a:lstStyle/>
          <a:p>
            <a:r>
              <a:rPr lang="en-GB" dirty="0"/>
              <a:t>PROPOSED SOLUTION</a:t>
            </a:r>
          </a:p>
        </p:txBody>
      </p:sp>
      <p:pic>
        <p:nvPicPr>
          <p:cNvPr id="1026" name="Picture 2" descr="Skin rash - Free healthcare and medical icons">
            <a:extLst>
              <a:ext uri="{FF2B5EF4-FFF2-40B4-BE49-F238E27FC236}">
                <a16:creationId xmlns:a16="http://schemas.microsoft.com/office/drawing/2014/main" id="{71303405-7031-AAEC-4062-80B98ADC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7600" y="2080431"/>
            <a:ext cx="3124484" cy="3124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90D8C83-1BCA-48E6-3700-7786AF74B096}"/>
              </a:ext>
            </a:extLst>
          </p:cNvPr>
          <p:cNvPicPr>
            <a:picLocks noChangeAspect="1"/>
          </p:cNvPicPr>
          <p:nvPr/>
        </p:nvPicPr>
        <p:blipFill>
          <a:blip r:embed="rId3"/>
          <a:stretch>
            <a:fillRect/>
          </a:stretch>
        </p:blipFill>
        <p:spPr>
          <a:xfrm rot="-1560000">
            <a:off x="6400569" y="1323798"/>
            <a:ext cx="3232311" cy="3242944"/>
          </a:xfrm>
          <a:prstGeom prst="rect">
            <a:avLst/>
          </a:prstGeom>
        </p:spPr>
      </p:pic>
    </p:spTree>
    <p:extLst>
      <p:ext uri="{BB962C8B-B14F-4D97-AF65-F5344CB8AC3E}">
        <p14:creationId xmlns:p14="http://schemas.microsoft.com/office/powerpoint/2010/main" val="128279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7"/>
        <p:cNvGrpSpPr/>
        <p:nvPr/>
      </p:nvGrpSpPr>
      <p:grpSpPr>
        <a:xfrm>
          <a:off x="0" y="0"/>
          <a:ext cx="0" cy="0"/>
          <a:chOff x="0" y="0"/>
          <a:chExt cx="0" cy="0"/>
        </a:xfrm>
      </p:grpSpPr>
      <p:sp>
        <p:nvSpPr>
          <p:cNvPr id="1789" name="Google Shape;1789;p65"/>
          <p:cNvSpPr txBox="1">
            <a:spLocks noGrp="1"/>
          </p:cNvSpPr>
          <p:nvPr>
            <p:ph type="title"/>
          </p:nvPr>
        </p:nvSpPr>
        <p:spPr>
          <a:xfrm>
            <a:off x="713224" y="1082625"/>
            <a:ext cx="3858775" cy="589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THANK YOU</a:t>
            </a:r>
            <a:endParaRPr dirty="0"/>
          </a:p>
        </p:txBody>
      </p:sp>
      <p:sp>
        <p:nvSpPr>
          <p:cNvPr id="1818" name="Google Shape;1818;p65"/>
          <p:cNvSpPr txBox="1"/>
          <p:nvPr/>
        </p:nvSpPr>
        <p:spPr>
          <a:xfrm>
            <a:off x="5086650" y="3855875"/>
            <a:ext cx="3385800" cy="29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5"/>
                </a:solidFill>
                <a:latin typeface="Source Sans Pro"/>
                <a:ea typeface="Source Sans Pro"/>
                <a:cs typeface="Source Sans Pro"/>
                <a:sym typeface="Source Sans Pro"/>
              </a:rPr>
              <a:t>Please keep this slide for attribution.</a:t>
            </a:r>
            <a:endParaRPr>
              <a:solidFill>
                <a:schemeClr val="accent5"/>
              </a:solidFill>
              <a:latin typeface="Source Sans Pro"/>
              <a:ea typeface="Source Sans Pro"/>
              <a:cs typeface="Source Sans Pro"/>
              <a:sym typeface="Source Sans Pro"/>
            </a:endParaRPr>
          </a:p>
        </p:txBody>
      </p:sp>
      <p:sp>
        <p:nvSpPr>
          <p:cNvPr id="4" name="Rectangle 3">
            <a:extLst>
              <a:ext uri="{FF2B5EF4-FFF2-40B4-BE49-F238E27FC236}">
                <a16:creationId xmlns:a16="http://schemas.microsoft.com/office/drawing/2014/main" id="{7175F6C3-B04C-4CC1-55F5-4E2BF5B03F5A}"/>
              </a:ext>
            </a:extLst>
          </p:cNvPr>
          <p:cNvSpPr/>
          <p:nvPr/>
        </p:nvSpPr>
        <p:spPr>
          <a:xfrm>
            <a:off x="3684494" y="3798794"/>
            <a:ext cx="4847665" cy="894230"/>
          </a:xfrm>
          <a:prstGeom prst="rect">
            <a:avLst/>
          </a:prstGeom>
          <a:solidFill>
            <a:srgbClr val="33678A">
              <a:alpha val="79216"/>
            </a:srgb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150</Words>
  <Application>Microsoft Macintosh PowerPoint</Application>
  <PresentationFormat>On-screen Show (16:9)</PresentationFormat>
  <Paragraphs>23</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Source Sans Pro</vt:lpstr>
      <vt:lpstr>Roboto</vt:lpstr>
      <vt:lpstr>Nunito</vt:lpstr>
      <vt:lpstr>Arial</vt:lpstr>
      <vt:lpstr>Saira</vt:lpstr>
      <vt:lpstr>Tissue Nanotransfection Breakthrough by Slidesgo</vt:lpstr>
      <vt:lpstr>TEAM ACTA</vt:lpstr>
      <vt:lpstr>INTRODUCTION</vt:lpstr>
      <vt:lpstr>PROBLEM STATEMENT</vt:lpstr>
      <vt:lpstr>PROPOSED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Kulshrestha</cp:lastModifiedBy>
  <cp:revision>5</cp:revision>
  <dcterms:modified xsi:type="dcterms:W3CDTF">2024-08-29T10:59:51Z</dcterms:modified>
</cp:coreProperties>
</file>