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9" r:id="rId3"/>
    <p:sldId id="287" r:id="rId4"/>
    <p:sldId id="288" r:id="rId5"/>
    <p:sldId id="262" r:id="rId6"/>
    <p:sldId id="289" r:id="rId7"/>
    <p:sldId id="293" r:id="rId8"/>
    <p:sldId id="290" r:id="rId9"/>
    <p:sldId id="291" r:id="rId10"/>
    <p:sldId id="292" r:id="rId11"/>
    <p:sldId id="286" r:id="rId12"/>
  </p:sldIdLst>
  <p:sldSz cx="9144000" cy="5143500" type="screen16x9"/>
  <p:notesSz cx="6858000" cy="9144000"/>
  <p:embeddedFontLst>
    <p:embeddedFont>
      <p:font typeface="Nunito" pitchFamily="2" charset="77"/>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Saira" pitchFamily="2" charset="77"/>
      <p:regular r:id="rId22"/>
      <p:bold r:id="rId23"/>
      <p:italic r:id="rId24"/>
      <p:boldItalic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FD884-9B89-41BD-8EE5-49D0EB358683}">
  <a:tblStyle styleId="{9FCFD884-9B89-41BD-8EE5-49D0EB3586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0"/>
    <p:restoredTop sz="94694"/>
  </p:normalViewPr>
  <p:slideViewPr>
    <p:cSldViewPr snapToGrid="0">
      <p:cViewPr>
        <p:scale>
          <a:sx n="171" d="100"/>
          <a:sy n="171" d="100"/>
        </p:scale>
        <p:origin x="68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dc52063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dc52063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8bfc7a41d7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8bfc7a41d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47" name="Google Shape;147;p8"/>
          <p:cNvCxnSpPr/>
          <p:nvPr/>
        </p:nvCxnSpPr>
        <p:spPr>
          <a:xfrm>
            <a:off x="3949650" y="2921550"/>
            <a:ext cx="1244700" cy="0"/>
          </a:xfrm>
          <a:prstGeom prst="straightConnector1">
            <a:avLst/>
          </a:prstGeom>
          <a:noFill/>
          <a:ln w="9525" cap="flat" cmpd="sng">
            <a:solidFill>
              <a:schemeClr val="lt1"/>
            </a:solidFill>
            <a:prstDash val="solid"/>
            <a:round/>
            <a:headEnd type="oval" w="med" len="med"/>
            <a:tailEnd type="oval" w="med" len="med"/>
          </a:ln>
        </p:spPr>
      </p:cxnSp>
      <p:sp>
        <p:nvSpPr>
          <p:cNvPr id="148" name="Google Shape;148;p8"/>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extLst>
      <p:ext uri="{BB962C8B-B14F-4D97-AF65-F5344CB8AC3E}">
        <p14:creationId xmlns:p14="http://schemas.microsoft.com/office/powerpoint/2010/main" val="131440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412"/>
        <p:cNvGrpSpPr/>
        <p:nvPr/>
      </p:nvGrpSpPr>
      <p:grpSpPr>
        <a:xfrm>
          <a:off x="0" y="0"/>
          <a:ext cx="0" cy="0"/>
          <a:chOff x="0" y="0"/>
          <a:chExt cx="0" cy="0"/>
        </a:xfrm>
      </p:grpSpPr>
      <p:sp>
        <p:nvSpPr>
          <p:cNvPr id="413" name="Google Shape;413;p25"/>
          <p:cNvSpPr txBox="1">
            <a:spLocks noGrp="1"/>
          </p:cNvSpPr>
          <p:nvPr>
            <p:ph type="subTitle" idx="1"/>
          </p:nvPr>
        </p:nvSpPr>
        <p:spPr>
          <a:xfrm>
            <a:off x="713225" y="1743950"/>
            <a:ext cx="3207900" cy="3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1">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14" name="Google Shape;414;p25"/>
          <p:cNvSpPr txBox="1">
            <a:spLocks noGrp="1"/>
          </p:cNvSpPr>
          <p:nvPr>
            <p:ph type="title"/>
          </p:nvPr>
        </p:nvSpPr>
        <p:spPr>
          <a:xfrm>
            <a:off x="713225" y="1082625"/>
            <a:ext cx="3207900" cy="589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a:endParaRPr/>
          </a:p>
        </p:txBody>
      </p:sp>
      <p:sp>
        <p:nvSpPr>
          <p:cNvPr id="415" name="Google Shape;415;p25"/>
          <p:cNvSpPr txBox="1"/>
          <p:nvPr/>
        </p:nvSpPr>
        <p:spPr>
          <a:xfrm>
            <a:off x="3547475" y="4089800"/>
            <a:ext cx="4925100" cy="5895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a:spLocks noGrp="1"/>
          </p:cNvSpPr>
          <p:nvPr>
            <p:ph type="subTitle" idx="2"/>
          </p:nvPr>
        </p:nvSpPr>
        <p:spPr>
          <a:xfrm>
            <a:off x="1221875" y="2467450"/>
            <a:ext cx="2325600" cy="133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71" r:id="rId5"/>
    <p:sldLayoutId id="2147483675" r:id="rId6"/>
    <p:sldLayoutId id="2147483676" r:id="rId7"/>
    <p:sldLayoutId id="2147483677" r:id="rId8"/>
    <p:sldLayoutId id="2147483678"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74367" y="584191"/>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TEAM ACTA</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 2</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err="1"/>
              <a:t>RedBull</a:t>
            </a:r>
            <a:r>
              <a:rPr lang="en" dirty="0"/>
              <a:t> Basement Hackathon</a:t>
            </a:r>
          </a:p>
          <a:p>
            <a:pPr marL="0" lvl="0" indent="0" algn="ctr" rtl="0">
              <a:spcBef>
                <a:spcPts val="0"/>
              </a:spcBef>
              <a:spcAft>
                <a:spcPts val="0"/>
              </a:spcAft>
              <a:buNone/>
            </a:pPr>
            <a:r>
              <a:rPr lang="en"/>
              <a:t>30 </a:t>
            </a:r>
            <a:r>
              <a:rPr lang="en" dirty="0"/>
              <a:t>August 2024</a:t>
            </a:r>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app improves early detection of diseases before they become severe or require further medical attention. </a:t>
            </a:r>
          </a:p>
          <a:p>
            <a:pPr marL="292100" indent="-285750">
              <a:lnSpc>
                <a:spcPct val="120000"/>
              </a:lnSpc>
              <a:buFont typeface="Arial" panose="020B0604020202020204" pitchFamily="34" charset="0"/>
              <a:buChar char="•"/>
            </a:pPr>
            <a:r>
              <a:rPr lang="en-GB" dirty="0"/>
              <a:t>It increases access to healthcare to persons who present hesitancy to visit a doctor for minor concerns</a:t>
            </a:r>
          </a:p>
          <a:p>
            <a:pPr marL="292100" indent="-285750">
              <a:lnSpc>
                <a:spcPct val="120000"/>
              </a:lnSpc>
              <a:buFont typeface="Arial" panose="020B0604020202020204" pitchFamily="34" charset="0"/>
              <a:buChar char="•"/>
            </a:pPr>
            <a:r>
              <a:rPr lang="en-GB" dirty="0"/>
              <a:t>The app can provide personalised healthcare advice based on the users skin type and condition</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IMPACT</a:t>
            </a:r>
          </a:p>
        </p:txBody>
      </p:sp>
    </p:spTree>
    <p:extLst>
      <p:ext uri="{BB962C8B-B14F-4D97-AF65-F5344CB8AC3E}">
        <p14:creationId xmlns:p14="http://schemas.microsoft.com/office/powerpoint/2010/main" val="413067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9" name="Google Shape;1789;p65"/>
          <p:cNvSpPr txBox="1">
            <a:spLocks noGrp="1"/>
          </p:cNvSpPr>
          <p:nvPr>
            <p:ph type="title"/>
          </p:nvPr>
        </p:nvSpPr>
        <p:spPr>
          <a:xfrm>
            <a:off x="713224" y="1082625"/>
            <a:ext cx="3858775" cy="589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THANK YOU</a:t>
            </a:r>
            <a:endParaRPr dirty="0"/>
          </a:p>
        </p:txBody>
      </p:sp>
      <p:sp>
        <p:nvSpPr>
          <p:cNvPr id="1818" name="Google Shape;1818;p65"/>
          <p:cNvSpPr txBox="1"/>
          <p:nvPr/>
        </p:nvSpPr>
        <p:spPr>
          <a:xfrm>
            <a:off x="5086650" y="3855875"/>
            <a:ext cx="3385800" cy="29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5"/>
                </a:solidFill>
                <a:latin typeface="Source Sans Pro"/>
                <a:ea typeface="Source Sans Pro"/>
                <a:cs typeface="Source Sans Pro"/>
                <a:sym typeface="Source Sans Pro"/>
              </a:rPr>
              <a:t>Please keep this slide for attribution.</a:t>
            </a:r>
            <a:endParaRPr>
              <a:solidFill>
                <a:schemeClr val="accent5"/>
              </a:solidFill>
              <a:latin typeface="Source Sans Pro"/>
              <a:ea typeface="Source Sans Pro"/>
              <a:cs typeface="Source Sans Pro"/>
              <a:sym typeface="Source Sans Pro"/>
            </a:endParaRPr>
          </a:p>
        </p:txBody>
      </p:sp>
      <p:sp>
        <p:nvSpPr>
          <p:cNvPr id="4" name="Rectangle 3">
            <a:extLst>
              <a:ext uri="{FF2B5EF4-FFF2-40B4-BE49-F238E27FC236}">
                <a16:creationId xmlns:a16="http://schemas.microsoft.com/office/drawing/2014/main" id="{7175F6C3-B04C-4CC1-55F5-4E2BF5B03F5A}"/>
              </a:ext>
            </a:extLst>
          </p:cNvPr>
          <p:cNvSpPr/>
          <p:nvPr/>
        </p:nvSpPr>
        <p:spPr>
          <a:xfrm>
            <a:off x="3684494" y="3798794"/>
            <a:ext cx="4847665" cy="894230"/>
          </a:xfrm>
          <a:prstGeom prst="rect">
            <a:avLst/>
          </a:prstGeom>
          <a:solidFill>
            <a:srgbClr val="33678A">
              <a:alpha val="79216"/>
            </a:srgb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24174" y="2155381"/>
            <a:ext cx="4532189" cy="2396542"/>
          </a:xfrm>
          <a:prstGeom prst="rect">
            <a:avLst/>
          </a:prstGeom>
        </p:spPr>
        <p:txBody>
          <a:bodyPr spcFirstLastPara="1" wrap="square" lIns="91425" tIns="91425" rIns="91425" bIns="91425" anchor="t" anchorCtr="0">
            <a:noAutofit/>
          </a:bodyPr>
          <a:lstStyle/>
          <a:p>
            <a:pPr marL="0" indent="0"/>
            <a:r>
              <a:rPr lang="en-US" b="1" dirty="0"/>
              <a:t>Team Track: </a:t>
            </a:r>
          </a:p>
          <a:p>
            <a:pPr marL="0" lvl="0" indent="0" algn="l" rtl="0">
              <a:spcBef>
                <a:spcPts val="0"/>
              </a:spcBef>
              <a:spcAft>
                <a:spcPts val="0"/>
              </a:spcAft>
              <a:buNone/>
            </a:pPr>
            <a:r>
              <a:rPr lang="en-US" dirty="0"/>
              <a:t>Generative AI</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Team Leader: </a:t>
            </a:r>
          </a:p>
          <a:p>
            <a:pPr marL="0" lvl="0" indent="0" algn="l" rtl="0">
              <a:spcBef>
                <a:spcPts val="0"/>
              </a:spcBef>
              <a:spcAft>
                <a:spcPts val="0"/>
              </a:spcAft>
              <a:buNone/>
            </a:pPr>
            <a:r>
              <a:rPr lang="en-IN" dirty="0" err="1"/>
              <a:t>Virinichi</a:t>
            </a:r>
            <a:r>
              <a:rPr lang="en-IN" dirty="0"/>
              <a:t> (RA2311050010043)</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Team Members:</a:t>
            </a:r>
          </a:p>
          <a:p>
            <a:pPr marL="0" lvl="0" indent="0" algn="l" rtl="0">
              <a:spcBef>
                <a:spcPts val="0"/>
              </a:spcBef>
              <a:spcAft>
                <a:spcPts val="0"/>
              </a:spcAft>
              <a:buNone/>
            </a:pPr>
            <a:r>
              <a:rPr lang="en-IN" dirty="0"/>
              <a:t>Aditya Kulshrestha (RA2311033010065)</a:t>
            </a:r>
          </a:p>
          <a:p>
            <a:pPr marL="0" lvl="0" indent="0" algn="l" rtl="0">
              <a:spcBef>
                <a:spcPts val="0"/>
              </a:spcBef>
              <a:spcAft>
                <a:spcPts val="0"/>
              </a:spcAft>
              <a:buNone/>
            </a:pPr>
            <a:r>
              <a:rPr lang="en-IN" dirty="0"/>
              <a:t>Arun Krishna </a:t>
            </a:r>
            <a:r>
              <a:rPr lang="en-IN" dirty="0" err="1"/>
              <a:t>Devalala</a:t>
            </a:r>
            <a:r>
              <a:rPr lang="en-IN" dirty="0"/>
              <a:t> (RA231130010320)</a:t>
            </a:r>
          </a:p>
          <a:p>
            <a:pPr marL="0" lvl="0" indent="0" algn="l" rtl="0">
              <a:spcBef>
                <a:spcPts val="0"/>
              </a:spcBef>
              <a:spcAft>
                <a:spcPts val="0"/>
              </a:spcAft>
              <a:buNone/>
            </a:pPr>
            <a:r>
              <a:rPr lang="en-IN" dirty="0"/>
              <a:t>Maneesh </a:t>
            </a:r>
            <a:r>
              <a:rPr lang="en-IN" dirty="0" err="1"/>
              <a:t>Meka</a:t>
            </a:r>
            <a:r>
              <a:rPr lang="en-IN" dirty="0"/>
              <a:t> (RA2311003011610)</a:t>
            </a:r>
          </a:p>
          <a:p>
            <a:pPr marL="0" lvl="0" indent="0" algn="l" rtl="0">
              <a:spcBef>
                <a:spcPts val="0"/>
              </a:spcBef>
              <a:spcAft>
                <a:spcPts val="0"/>
              </a:spcAft>
              <a:buNone/>
            </a:pPr>
            <a:r>
              <a:rPr lang="en-IN" dirty="0"/>
              <a:t>Sanya </a:t>
            </a:r>
            <a:r>
              <a:rPr lang="en-IN" dirty="0" err="1"/>
              <a:t>kapoor</a:t>
            </a:r>
            <a:r>
              <a:rPr lang="en-IN" dirty="0"/>
              <a:t> (RA2311027010011)</a:t>
            </a:r>
            <a:endParaRPr dirty="0"/>
          </a:p>
        </p:txBody>
      </p:sp>
      <p:pic>
        <p:nvPicPr>
          <p:cNvPr id="3" name="Picture 2">
            <a:extLst>
              <a:ext uri="{FF2B5EF4-FFF2-40B4-BE49-F238E27FC236}">
                <a16:creationId xmlns:a16="http://schemas.microsoft.com/office/drawing/2014/main" id="{077D2ADD-E297-C7B4-F7E9-2BAF47C69E2E}"/>
              </a:ext>
            </a:extLst>
          </p:cNvPr>
          <p:cNvPicPr>
            <a:picLocks noChangeAspect="1"/>
          </p:cNvPicPr>
          <p:nvPr/>
        </p:nvPicPr>
        <p:blipFill>
          <a:blip r:embed="rId3"/>
          <a:stretch>
            <a:fillRect/>
          </a:stretch>
        </p:blipFill>
        <p:spPr>
          <a:xfrm>
            <a:off x="4631133" y="602572"/>
            <a:ext cx="3829313" cy="3829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r>
              <a:rPr lang="en-GB" sz="3600" dirty="0"/>
              <a:t>Gen-AI for Accessible Diagnosis of Skin Conditions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PROBLEM STATEMENT</a:t>
            </a:r>
          </a:p>
        </p:txBody>
      </p:sp>
      <p:pic>
        <p:nvPicPr>
          <p:cNvPr id="5" name="Picture 4">
            <a:extLst>
              <a:ext uri="{FF2B5EF4-FFF2-40B4-BE49-F238E27FC236}">
                <a16:creationId xmlns:a16="http://schemas.microsoft.com/office/drawing/2014/main" id="{9E9701A9-A251-D2E7-AA84-7DEBB22FA80A}"/>
              </a:ext>
            </a:extLst>
          </p:cNvPr>
          <p:cNvPicPr>
            <a:picLocks noChangeAspect="1"/>
          </p:cNvPicPr>
          <p:nvPr/>
        </p:nvPicPr>
        <p:blipFill>
          <a:blip r:embed="rId2"/>
          <a:stretch>
            <a:fillRect/>
          </a:stretch>
        </p:blipFill>
        <p:spPr>
          <a:xfrm>
            <a:off x="4937392" y="1421859"/>
            <a:ext cx="4109529" cy="2739001"/>
          </a:xfrm>
          <a:prstGeom prst="rect">
            <a:avLst/>
          </a:prstGeom>
        </p:spPr>
      </p:pic>
    </p:spTree>
    <p:extLst>
      <p:ext uri="{BB962C8B-B14F-4D97-AF65-F5344CB8AC3E}">
        <p14:creationId xmlns:p14="http://schemas.microsoft.com/office/powerpoint/2010/main" val="15421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A mobile app with Google Gemini™ for patients in inaccessible areas to diagnose concerning skin conditions and get an alert to approach medical help. Patient groups also involve persons that find medical professionals intimidating and persons with an aversion to medical care. It also aims to save medical fees of from redundant doctor visits. The app suggests matching conditions, non-interfering treatments and prompts to narrow results. It learns from a history of diagnoses to increase accuracy.</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PROPOSED SOLUTION</a:t>
            </a:r>
          </a:p>
        </p:txBody>
      </p:sp>
      <p:pic>
        <p:nvPicPr>
          <p:cNvPr id="1026" name="Picture 2" descr="Skin rash - Free healthcare and medical icons">
            <a:extLst>
              <a:ext uri="{FF2B5EF4-FFF2-40B4-BE49-F238E27FC236}">
                <a16:creationId xmlns:a16="http://schemas.microsoft.com/office/drawing/2014/main" id="{71303405-7031-AAEC-4062-80B98ADC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7600" y="2080431"/>
            <a:ext cx="3124484" cy="3124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90D8C83-1BCA-48E6-3700-7786AF74B096}"/>
              </a:ext>
            </a:extLst>
          </p:cNvPr>
          <p:cNvPicPr>
            <a:picLocks noChangeAspect="1"/>
          </p:cNvPicPr>
          <p:nvPr/>
        </p:nvPicPr>
        <p:blipFill>
          <a:blip r:embed="rId3"/>
          <a:stretch>
            <a:fillRect/>
          </a:stretch>
        </p:blipFill>
        <p:spPr>
          <a:xfrm rot="-1560000">
            <a:off x="6400569" y="1323798"/>
            <a:ext cx="3232311" cy="3242944"/>
          </a:xfrm>
          <a:prstGeom prst="rect">
            <a:avLst/>
          </a:prstGeom>
        </p:spPr>
      </p:pic>
    </p:spTree>
    <p:extLst>
      <p:ext uri="{BB962C8B-B14F-4D97-AF65-F5344CB8AC3E}">
        <p14:creationId xmlns:p14="http://schemas.microsoft.com/office/powerpoint/2010/main" val="128279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5" name="Google Shape;975;p41"/>
          <p:cNvGrpSpPr/>
          <p:nvPr/>
        </p:nvGrpSpPr>
        <p:grpSpPr>
          <a:xfrm>
            <a:off x="713242" y="1350065"/>
            <a:ext cx="823848" cy="98556"/>
            <a:chOff x="656432" y="1229355"/>
            <a:chExt cx="1099051" cy="159993"/>
          </a:xfrm>
        </p:grpSpPr>
        <p:sp>
          <p:nvSpPr>
            <p:cNvPr id="976" name="Google Shape;976;p41"/>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82005" y="596079"/>
            <a:ext cx="886328" cy="98550"/>
            <a:chOff x="946406" y="423525"/>
            <a:chExt cx="540708" cy="60121"/>
          </a:xfrm>
        </p:grpSpPr>
        <p:sp>
          <p:nvSpPr>
            <p:cNvPr id="982" name="Google Shape;982;p41"/>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1"/>
          <p:cNvGrpSpPr/>
          <p:nvPr/>
        </p:nvGrpSpPr>
        <p:grpSpPr>
          <a:xfrm>
            <a:off x="-793250" y="498431"/>
            <a:ext cx="5470820" cy="471772"/>
            <a:chOff x="-793250" y="498431"/>
            <a:chExt cx="5470820" cy="471772"/>
          </a:xfrm>
        </p:grpSpPr>
        <p:sp>
          <p:nvSpPr>
            <p:cNvPr id="989" name="Google Shape;989;p41"/>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1"/>
          <p:cNvGrpSpPr/>
          <p:nvPr/>
        </p:nvGrpSpPr>
        <p:grpSpPr>
          <a:xfrm>
            <a:off x="-664689" y="760856"/>
            <a:ext cx="5889584" cy="367313"/>
            <a:chOff x="-664689" y="760856"/>
            <a:chExt cx="5889584" cy="367313"/>
          </a:xfrm>
        </p:grpSpPr>
        <p:sp>
          <p:nvSpPr>
            <p:cNvPr id="992" name="Google Shape;992;p41"/>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1"/>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TECHNICAL APPROACH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TECH STACK</a:t>
            </a:r>
          </a:p>
        </p:txBody>
      </p:sp>
      <p:sp>
        <p:nvSpPr>
          <p:cNvPr id="5" name="TextBox 4">
            <a:extLst>
              <a:ext uri="{FF2B5EF4-FFF2-40B4-BE49-F238E27FC236}">
                <a16:creationId xmlns:a16="http://schemas.microsoft.com/office/drawing/2014/main" id="{59C1D5B7-3D82-2398-9684-D9D9FC7E9BB7}"/>
              </a:ext>
            </a:extLst>
          </p:cNvPr>
          <p:cNvSpPr txBox="1"/>
          <p:nvPr/>
        </p:nvSpPr>
        <p:spPr>
          <a:xfrm>
            <a:off x="713225" y="3163999"/>
            <a:ext cx="2321228" cy="1440000"/>
          </a:xfrm>
          <a:prstGeom prst="rect">
            <a:avLst/>
          </a:prstGeom>
          <a:noFill/>
          <a:ln w="3175">
            <a:noFill/>
          </a:ln>
        </p:spPr>
        <p:txBody>
          <a:bodyPr wrap="square" rtlCol="0">
            <a:noAutofit/>
          </a:bodyPr>
          <a:lstStyle/>
          <a:p>
            <a:pPr algn="ctr"/>
            <a:r>
              <a:rPr kumimoji="0" lang="en-GB" sz="1200" b="0" i="0" u="none" strike="noStrike" kern="0" cap="none" spc="0" normalizeH="0" baseline="0" noProof="0" dirty="0">
                <a:ln>
                  <a:noFill/>
                </a:ln>
                <a:solidFill>
                  <a:srgbClr val="33678A"/>
                </a:solidFill>
                <a:effectLst/>
                <a:uLnTx/>
                <a:uFillTx/>
                <a:latin typeface="Nunito"/>
                <a:sym typeface="Nunito"/>
              </a:rPr>
              <a:t>The Gemini API will be the core of our product. Its </a:t>
            </a:r>
            <a:r>
              <a:rPr lang="en-GB" sz="1200" dirty="0">
                <a:solidFill>
                  <a:srgbClr val="33678A"/>
                </a:solidFill>
                <a:latin typeface="Nunito"/>
                <a:sym typeface="Nunito"/>
              </a:rPr>
              <a:t>V</a:t>
            </a:r>
            <a:r>
              <a:rPr kumimoji="0" lang="en-GB" sz="1200" b="0" i="0" u="none" strike="noStrike" kern="0" cap="none" spc="0" normalizeH="0" baseline="0" noProof="0" dirty="0" err="1">
                <a:ln>
                  <a:noFill/>
                </a:ln>
                <a:solidFill>
                  <a:srgbClr val="33678A"/>
                </a:solidFill>
                <a:effectLst/>
                <a:uLnTx/>
                <a:uFillTx/>
                <a:latin typeface="Nunito"/>
                <a:sym typeface="Nunito"/>
              </a:rPr>
              <a:t>ision</a:t>
            </a:r>
            <a:r>
              <a:rPr kumimoji="0" lang="en-GB" sz="1200" b="0" i="0" u="none" strike="noStrike" kern="0" cap="none" spc="0" normalizeH="0" baseline="0" noProof="0" dirty="0">
                <a:ln>
                  <a:noFill/>
                </a:ln>
                <a:solidFill>
                  <a:srgbClr val="33678A"/>
                </a:solidFill>
                <a:effectLst/>
                <a:uLnTx/>
                <a:uFillTx/>
                <a:latin typeface="Nunito"/>
                <a:sym typeface="Nunito"/>
              </a:rPr>
              <a:t> API will be used for analysing the skin condition patterns with existing studies.</a:t>
            </a:r>
            <a:endParaRPr lang="en-GB" sz="1200" dirty="0"/>
          </a:p>
        </p:txBody>
      </p:sp>
      <p:sp>
        <p:nvSpPr>
          <p:cNvPr id="6" name="TextBox 5">
            <a:extLst>
              <a:ext uri="{FF2B5EF4-FFF2-40B4-BE49-F238E27FC236}">
                <a16:creationId xmlns:a16="http://schemas.microsoft.com/office/drawing/2014/main" id="{35345650-D831-1443-B497-1A8A49DC9D7B}"/>
              </a:ext>
            </a:extLst>
          </p:cNvPr>
          <p:cNvSpPr txBox="1"/>
          <p:nvPr/>
        </p:nvSpPr>
        <p:spPr>
          <a:xfrm>
            <a:off x="3432211" y="3164000"/>
            <a:ext cx="2321228" cy="1440000"/>
          </a:xfrm>
          <a:prstGeom prst="rect">
            <a:avLst/>
          </a:prstGeom>
          <a:noFill/>
          <a:ln w="3175">
            <a:noFill/>
          </a:ln>
        </p:spPr>
        <p:txBody>
          <a:bodyPr wrap="square" rtlCol="0">
            <a:noAutofit/>
          </a:bodyPr>
          <a:lstStyle/>
          <a:p>
            <a:pPr algn="ctr"/>
            <a:r>
              <a:rPr kumimoji="0" lang="en-GB" sz="1200" i="0" u="none" strike="noStrike" kern="0" cap="none" spc="0" normalizeH="0" baseline="0" noProof="0" dirty="0">
                <a:ln>
                  <a:noFill/>
                </a:ln>
                <a:solidFill>
                  <a:srgbClr val="33678A"/>
                </a:solidFill>
                <a:effectLst/>
                <a:uLnTx/>
                <a:uFillTx/>
                <a:latin typeface="Nunito"/>
                <a:sym typeface="Nunito"/>
              </a:rPr>
              <a:t>To increase code reusability, usage of native components and distribute to both iOS and Android users, our mobile app will be developed on React Native.</a:t>
            </a:r>
            <a:endParaRPr lang="en-GB" sz="1200" dirty="0"/>
          </a:p>
        </p:txBody>
      </p:sp>
      <p:sp>
        <p:nvSpPr>
          <p:cNvPr id="7" name="TextBox 6">
            <a:extLst>
              <a:ext uri="{FF2B5EF4-FFF2-40B4-BE49-F238E27FC236}">
                <a16:creationId xmlns:a16="http://schemas.microsoft.com/office/drawing/2014/main" id="{C0212E5A-7357-0C06-D55A-CBD9F816C2A8}"/>
              </a:ext>
            </a:extLst>
          </p:cNvPr>
          <p:cNvSpPr txBox="1"/>
          <p:nvPr/>
        </p:nvSpPr>
        <p:spPr>
          <a:xfrm>
            <a:off x="6151197" y="3164000"/>
            <a:ext cx="2321228" cy="1440000"/>
          </a:xfrm>
          <a:prstGeom prst="rect">
            <a:avLst/>
          </a:prstGeom>
          <a:noFill/>
          <a:ln w="3175">
            <a:noFill/>
          </a:ln>
        </p:spPr>
        <p:txBody>
          <a:bodyPr wrap="square" rtlCol="0">
            <a:noAutofit/>
          </a:bodyPr>
          <a:lstStyle/>
          <a:p>
            <a:pPr algn="ctr"/>
            <a:r>
              <a:rPr kumimoji="0" lang="en-GB" sz="1200" i="0" u="none" strike="noStrike" kern="0" cap="none" spc="0" normalizeH="0" baseline="0" noProof="0" dirty="0">
                <a:ln>
                  <a:noFill/>
                </a:ln>
                <a:solidFill>
                  <a:srgbClr val="33678A"/>
                </a:solidFill>
                <a:effectLst/>
                <a:uLnTx/>
                <a:uFillTx/>
                <a:latin typeface="Nunito"/>
                <a:sym typeface="Nunito"/>
              </a:rPr>
              <a:t>All backend operations such</a:t>
            </a:r>
            <a:r>
              <a:rPr lang="en-GB" sz="1200" dirty="0">
                <a:solidFill>
                  <a:srgbClr val="33678A"/>
                </a:solidFill>
                <a:latin typeface="Nunito"/>
                <a:sym typeface="Nunito"/>
              </a:rPr>
              <a:t> as user-management and storage of past records will be done serverless-</a:t>
            </a:r>
            <a:r>
              <a:rPr lang="en-GB" sz="1200" dirty="0" err="1">
                <a:solidFill>
                  <a:srgbClr val="33678A"/>
                </a:solidFill>
                <a:latin typeface="Nunito"/>
                <a:sym typeface="Nunito"/>
              </a:rPr>
              <a:t>ly</a:t>
            </a:r>
            <a:r>
              <a:rPr lang="en-GB" sz="1200" dirty="0">
                <a:solidFill>
                  <a:srgbClr val="33678A"/>
                </a:solidFill>
                <a:latin typeface="Nunito"/>
                <a:sym typeface="Nunito"/>
              </a:rPr>
              <a:t> via </a:t>
            </a:r>
            <a:r>
              <a:rPr lang="en-GB" sz="1200" dirty="0" err="1">
                <a:solidFill>
                  <a:srgbClr val="33678A"/>
                </a:solidFill>
                <a:latin typeface="Nunito"/>
                <a:sym typeface="Nunito"/>
              </a:rPr>
              <a:t>Supabase</a:t>
            </a:r>
            <a:r>
              <a:rPr lang="en-GB" sz="1200" dirty="0">
                <a:solidFill>
                  <a:srgbClr val="33678A"/>
                </a:solidFill>
                <a:latin typeface="Nunito"/>
                <a:sym typeface="Nunito"/>
              </a:rPr>
              <a:t>.</a:t>
            </a:r>
            <a:endParaRPr lang="en-GB" sz="1200" dirty="0"/>
          </a:p>
        </p:txBody>
      </p:sp>
      <p:pic>
        <p:nvPicPr>
          <p:cNvPr id="10" name="Picture 9">
            <a:extLst>
              <a:ext uri="{FF2B5EF4-FFF2-40B4-BE49-F238E27FC236}">
                <a16:creationId xmlns:a16="http://schemas.microsoft.com/office/drawing/2014/main" id="{51A1FBD7-70A5-E0BB-BE86-ABD1A448FF81}"/>
              </a:ext>
            </a:extLst>
          </p:cNvPr>
          <p:cNvPicPr>
            <a:picLocks noChangeAspect="1"/>
          </p:cNvPicPr>
          <p:nvPr/>
        </p:nvPicPr>
        <p:blipFill>
          <a:blip r:embed="rId2"/>
          <a:srcRect/>
          <a:stretch/>
        </p:blipFill>
        <p:spPr>
          <a:xfrm>
            <a:off x="1153839" y="1460502"/>
            <a:ext cx="1260000" cy="1260000"/>
          </a:xfrm>
          <a:prstGeom prst="rect">
            <a:avLst/>
          </a:prstGeom>
          <a:ln w="38100">
            <a:solidFill>
              <a:schemeClr val="bg1"/>
            </a:solidFill>
          </a:ln>
        </p:spPr>
      </p:pic>
      <p:pic>
        <p:nvPicPr>
          <p:cNvPr id="12" name="Picture 11">
            <a:extLst>
              <a:ext uri="{FF2B5EF4-FFF2-40B4-BE49-F238E27FC236}">
                <a16:creationId xmlns:a16="http://schemas.microsoft.com/office/drawing/2014/main" id="{3265660D-552B-80EC-3B59-BF53810FE7EE}"/>
              </a:ext>
            </a:extLst>
          </p:cNvPr>
          <p:cNvPicPr>
            <a:picLocks noChangeAspect="1"/>
          </p:cNvPicPr>
          <p:nvPr/>
        </p:nvPicPr>
        <p:blipFill>
          <a:blip r:embed="rId3"/>
          <a:stretch>
            <a:fillRect/>
          </a:stretch>
        </p:blipFill>
        <p:spPr>
          <a:xfrm>
            <a:off x="3852000" y="1460502"/>
            <a:ext cx="1260000" cy="1260000"/>
          </a:xfrm>
          <a:prstGeom prst="rect">
            <a:avLst/>
          </a:prstGeom>
          <a:ln w="38100">
            <a:solidFill>
              <a:schemeClr val="bg1"/>
            </a:solidFill>
          </a:ln>
        </p:spPr>
      </p:pic>
      <p:pic>
        <p:nvPicPr>
          <p:cNvPr id="14" name="Picture 13">
            <a:extLst>
              <a:ext uri="{FF2B5EF4-FFF2-40B4-BE49-F238E27FC236}">
                <a16:creationId xmlns:a16="http://schemas.microsoft.com/office/drawing/2014/main" id="{B72549CF-5AF4-242F-1666-D59FB8D26098}"/>
              </a:ext>
            </a:extLst>
          </p:cNvPr>
          <p:cNvPicPr>
            <a:picLocks noChangeAspect="1"/>
          </p:cNvPicPr>
          <p:nvPr/>
        </p:nvPicPr>
        <p:blipFill>
          <a:blip r:embed="rId4"/>
          <a:stretch>
            <a:fillRect/>
          </a:stretch>
        </p:blipFill>
        <p:spPr>
          <a:xfrm>
            <a:off x="6591811" y="1460502"/>
            <a:ext cx="1260000" cy="1260000"/>
          </a:xfrm>
          <a:prstGeom prst="rect">
            <a:avLst/>
          </a:prstGeom>
          <a:ln w="38100">
            <a:solidFill>
              <a:schemeClr val="bg1"/>
            </a:solidFill>
          </a:ln>
        </p:spPr>
      </p:pic>
    </p:spTree>
    <p:extLst>
      <p:ext uri="{BB962C8B-B14F-4D97-AF65-F5344CB8AC3E}">
        <p14:creationId xmlns:p14="http://schemas.microsoft.com/office/powerpoint/2010/main" val="406097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Our app will feature a prominent disclaimer about our privacy policy during user onboarding. We aim to keep all of the user’s data private and accessible only to the users. Any exchange of data with third-party APIs will go through complete anonymisation.</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PRIVACY</a:t>
            </a:r>
          </a:p>
        </p:txBody>
      </p:sp>
      <p:pic>
        <p:nvPicPr>
          <p:cNvPr id="6" name="Picture 5">
            <a:extLst>
              <a:ext uri="{FF2B5EF4-FFF2-40B4-BE49-F238E27FC236}">
                <a16:creationId xmlns:a16="http://schemas.microsoft.com/office/drawing/2014/main" id="{A90DF01C-BB8C-7FA5-302A-001B189465F4}"/>
              </a:ext>
            </a:extLst>
          </p:cNvPr>
          <p:cNvPicPr>
            <a:picLocks noChangeAspect="1"/>
          </p:cNvPicPr>
          <p:nvPr/>
        </p:nvPicPr>
        <p:blipFill>
          <a:blip r:embed="rId2"/>
          <a:stretch>
            <a:fillRect/>
          </a:stretch>
        </p:blipFill>
        <p:spPr>
          <a:xfrm>
            <a:off x="5946007" y="1512152"/>
            <a:ext cx="3275121" cy="2119196"/>
          </a:xfrm>
          <a:prstGeom prst="rect">
            <a:avLst/>
          </a:prstGeom>
        </p:spPr>
      </p:pic>
    </p:spTree>
    <p:extLst>
      <p:ext uri="{BB962C8B-B14F-4D97-AF65-F5344CB8AC3E}">
        <p14:creationId xmlns:p14="http://schemas.microsoft.com/office/powerpoint/2010/main" val="12143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initial target audience for our project urban populations</a:t>
            </a:r>
          </a:p>
          <a:p>
            <a:pPr marL="292100" indent="-285750">
              <a:lnSpc>
                <a:spcPct val="120000"/>
              </a:lnSpc>
              <a:buFont typeface="Arial" panose="020B0604020202020204" pitchFamily="34" charset="0"/>
              <a:buChar char="•"/>
            </a:pPr>
            <a:r>
              <a:rPr lang="en-GB" dirty="0"/>
              <a:t>High population cities lead to a high demand for convenient and accessible healthcare solutions.</a:t>
            </a:r>
          </a:p>
          <a:p>
            <a:pPr marL="292100" indent="-285750">
              <a:lnSpc>
                <a:spcPct val="120000"/>
              </a:lnSpc>
              <a:buFont typeface="Arial" panose="020B0604020202020204" pitchFamily="34" charset="0"/>
              <a:buChar char="•"/>
            </a:pPr>
            <a:r>
              <a:rPr lang="en-GB" dirty="0"/>
              <a:t>Despite a greater access to healthcare facilities, the convenience of an initial self-assessment through an app can help people in their busy schedules.</a:t>
            </a:r>
          </a:p>
          <a:p>
            <a:pPr marL="292100" indent="-285750">
              <a:lnSpc>
                <a:spcPct val="120000"/>
              </a:lnSpc>
              <a:buFont typeface="Arial" panose="020B0604020202020204" pitchFamily="34" charset="0"/>
              <a:buChar char="•"/>
            </a:pPr>
            <a:r>
              <a:rPr lang="en-GB" dirty="0"/>
              <a:t>Urban areas have higher levels of smartphone usage, making it more likely that the target audience will have the necessary devices and be comfortable using a mobile app for healthcare-related purposes.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TARGET AUDIENCE</a:t>
            </a:r>
          </a:p>
        </p:txBody>
      </p:sp>
    </p:spTree>
    <p:extLst>
      <p:ext uri="{BB962C8B-B14F-4D97-AF65-F5344CB8AC3E}">
        <p14:creationId xmlns:p14="http://schemas.microsoft.com/office/powerpoint/2010/main" val="3192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app will focus on scaling via awareness campaigns in association with private and government healthcare providers. </a:t>
            </a:r>
          </a:p>
          <a:p>
            <a:pPr marL="292100" indent="-285750">
              <a:lnSpc>
                <a:spcPct val="120000"/>
              </a:lnSpc>
              <a:buFont typeface="Arial" panose="020B0604020202020204" pitchFamily="34" charset="0"/>
              <a:buChar char="•"/>
            </a:pPr>
            <a:r>
              <a:rPr lang="en-GB" dirty="0"/>
              <a:t>We aim for a non-profit model with donations from government agencies and other interested parties.</a:t>
            </a:r>
          </a:p>
          <a:p>
            <a:pPr marL="292100" indent="-285750">
              <a:lnSpc>
                <a:spcPct val="120000"/>
              </a:lnSpc>
              <a:buFont typeface="Arial" panose="020B0604020202020204" pitchFamily="34" charset="0"/>
              <a:buChar char="•"/>
            </a:pPr>
            <a:r>
              <a:rPr lang="en-GB" dirty="0"/>
              <a:t>Another stream of revenue can be a small fee for a second, deeper level of analysis for financially-resourceful users.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FEASIBILITY AND SCALABILITY</a:t>
            </a:r>
          </a:p>
        </p:txBody>
      </p:sp>
    </p:spTree>
    <p:extLst>
      <p:ext uri="{BB962C8B-B14F-4D97-AF65-F5344CB8AC3E}">
        <p14:creationId xmlns:p14="http://schemas.microsoft.com/office/powerpoint/2010/main" val="469925125"/>
      </p:ext>
    </p:extLst>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465</Words>
  <Application>Microsoft Macintosh PowerPoint</Application>
  <PresentationFormat>On-screen Show (16:9)</PresentationFormat>
  <Paragraphs>43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Source Sans Pro</vt:lpstr>
      <vt:lpstr>Roboto</vt:lpstr>
      <vt:lpstr>Nunito</vt:lpstr>
      <vt:lpstr>Arial</vt:lpstr>
      <vt:lpstr>Saira</vt:lpstr>
      <vt:lpstr>Tissue Nanotransfection Breakthrough by Slidesgo</vt:lpstr>
      <vt:lpstr>TEAM ACTA</vt:lpstr>
      <vt:lpstr>INTRODUCTION</vt:lpstr>
      <vt:lpstr>PROBLEM STATEMENT</vt:lpstr>
      <vt:lpstr>PROPOSED SOLUTION</vt:lpstr>
      <vt:lpstr>TECHNICAL APPROACH</vt:lpstr>
      <vt:lpstr>TECH STACK</vt:lpstr>
      <vt:lpstr>PRIVACY</vt:lpstr>
      <vt:lpstr>TARGET AUDIENCE</vt:lpstr>
      <vt:lpstr>FEASIBILITY AND SCALABILITY</vt:lpstr>
      <vt:lpstr>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Kulshrestha</cp:lastModifiedBy>
  <cp:revision>10</cp:revision>
  <dcterms:modified xsi:type="dcterms:W3CDTF">2024-08-30T07:05:36Z</dcterms:modified>
</cp:coreProperties>
</file>