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0" r:id="rId6"/>
    <p:sldId id="261" r:id="rId7"/>
    <p:sldId id="272" r:id="rId8"/>
    <p:sldId id="271" r:id="rId9"/>
    <p:sldId id="263" r:id="rId10"/>
  </p:sldIdLst>
  <p:sldSz cx="18288000" cy="10287000"/>
  <p:notesSz cx="6858000" cy="9144000"/>
  <p:embeddedFontLst>
    <p:embeddedFont>
      <p:font typeface="Archivo Black" panose="020B0604020202020204" charset="0"/>
      <p:regular r:id="rId11"/>
    </p:embeddedFont>
    <p:embeddedFont>
      <p:font typeface="Arial Black" panose="020B0A04020102020204" pitchFamily="34" charset="0"/>
      <p:bold r:id="rId12"/>
    </p:embeddedFont>
    <p:embeddedFont>
      <p:font typeface="Consolas" panose="020B0609020204030204" pitchFamily="49" charset="0"/>
      <p:regular r:id="rId13"/>
      <p:bold r:id="rId14"/>
      <p:italic r:id="rId15"/>
      <p:boldItalic r:id="rId16"/>
    </p:embeddedFont>
    <p:embeddedFont>
      <p:font typeface="Oswald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21366"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18" name="Image 17">
            <a:extLst>
              <a:ext uri="{FF2B5EF4-FFF2-40B4-BE49-F238E27FC236}">
                <a16:creationId xmlns:a16="http://schemas.microsoft.com/office/drawing/2014/main" id="{E46B5F70-43F8-E807-EEE9-2A7DFAA458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9627" y="235616"/>
            <a:ext cx="11328744" cy="2602997"/>
          </a:xfrm>
          <a:prstGeom prst="rect">
            <a:avLst/>
          </a:prstGeom>
        </p:spPr>
      </p:pic>
      <p:sp>
        <p:nvSpPr>
          <p:cNvPr id="19" name="ZoneTexte 18">
            <a:extLst>
              <a:ext uri="{FF2B5EF4-FFF2-40B4-BE49-F238E27FC236}">
                <a16:creationId xmlns:a16="http://schemas.microsoft.com/office/drawing/2014/main" id="{693117F2-6396-3046-F392-7D0354973F20}"/>
              </a:ext>
            </a:extLst>
          </p:cNvPr>
          <p:cNvSpPr txBox="1"/>
          <p:nvPr/>
        </p:nvSpPr>
        <p:spPr>
          <a:xfrm>
            <a:off x="5548787" y="4382394"/>
            <a:ext cx="8548213" cy="2031325"/>
          </a:xfrm>
          <a:prstGeom prst="rect">
            <a:avLst/>
          </a:prstGeom>
          <a:noFill/>
        </p:spPr>
        <p:txBody>
          <a:bodyPr wrap="square" rtlCol="0">
            <a:spAutoFit/>
          </a:bodyPr>
          <a:lstStyle/>
          <a:p>
            <a:r>
              <a:rPr lang="en-US" sz="7200" b="1" spc="238" dirty="0">
                <a:solidFill>
                  <a:schemeClr val="accent1">
                    <a:lumMod val="50000"/>
                  </a:schemeClr>
                </a:solidFill>
                <a:latin typeface="Times New Roman" panose="02020603050405020304" pitchFamily="18" charset="0"/>
                <a:cs typeface="Times New Roman" panose="02020603050405020304" pitchFamily="18" charset="0"/>
              </a:rPr>
              <a:t>Gestion </a:t>
            </a:r>
            <a:r>
              <a:rPr lang="en-US" sz="7200" b="1" spc="238" dirty="0" err="1">
                <a:solidFill>
                  <a:schemeClr val="accent1">
                    <a:lumMod val="50000"/>
                  </a:schemeClr>
                </a:solidFill>
                <a:latin typeface="Times New Roman" panose="02020603050405020304" pitchFamily="18" charset="0"/>
                <a:cs typeface="Times New Roman" panose="02020603050405020304" pitchFamily="18" charset="0"/>
              </a:rPr>
              <a:t>Hôtelière</a:t>
            </a:r>
            <a:endParaRPr lang="en-US" sz="7200" b="1" spc="238" dirty="0">
              <a:solidFill>
                <a:schemeClr val="accent1">
                  <a:lumMod val="50000"/>
                </a:schemeClr>
              </a:solidFill>
              <a:latin typeface="Times New Roman" panose="02020603050405020304" pitchFamily="18" charset="0"/>
              <a:cs typeface="Times New Roman" panose="02020603050405020304" pitchFamily="18" charset="0"/>
            </a:endParaRPr>
          </a:p>
          <a:p>
            <a:br>
              <a:rPr lang="en-US" b="0" dirty="0">
                <a:solidFill>
                  <a:srgbClr val="CCCCCC"/>
                </a:solidFill>
                <a:effectLst/>
                <a:highlight>
                  <a:srgbClr val="1F1F1F"/>
                </a:highlight>
                <a:latin typeface="Consolas" panose="020B0609020204030204" pitchFamily="49" charset="0"/>
              </a:rPr>
            </a:br>
            <a:endParaRPr lang="en-US" b="0" dirty="0">
              <a:solidFill>
                <a:srgbClr val="CCCCCC"/>
              </a:solidFill>
              <a:effectLst/>
              <a:highlight>
                <a:srgbClr val="1F1F1F"/>
              </a:highlight>
              <a:latin typeface="Consolas" panose="020B0609020204030204" pitchFamily="49" charset="0"/>
            </a:endParaRPr>
          </a:p>
          <a:p>
            <a:endParaRPr lang="en-US" dirty="0"/>
          </a:p>
        </p:txBody>
      </p:sp>
      <p:sp>
        <p:nvSpPr>
          <p:cNvPr id="20" name="ZoneTexte 19">
            <a:extLst>
              <a:ext uri="{FF2B5EF4-FFF2-40B4-BE49-F238E27FC236}">
                <a16:creationId xmlns:a16="http://schemas.microsoft.com/office/drawing/2014/main" id="{707904D4-12CC-EDD2-87AC-81AEC8E68DFC}"/>
              </a:ext>
            </a:extLst>
          </p:cNvPr>
          <p:cNvSpPr txBox="1"/>
          <p:nvPr/>
        </p:nvSpPr>
        <p:spPr>
          <a:xfrm>
            <a:off x="990600" y="7500997"/>
            <a:ext cx="4953000" cy="2062103"/>
          </a:xfrm>
          <a:prstGeom prst="rect">
            <a:avLst/>
          </a:prstGeom>
          <a:noFill/>
        </p:spPr>
        <p:txBody>
          <a:bodyPr wrap="square" rtlCol="0">
            <a:spAutoFit/>
          </a:bodyPr>
          <a:lstStyle/>
          <a:p>
            <a:r>
              <a:rPr lang="fr-FR" sz="3200" b="1" dirty="0"/>
              <a:t>Réalisées par:</a:t>
            </a:r>
          </a:p>
          <a:p>
            <a:r>
              <a:rPr lang="fr-FR" sz="3200" b="1" dirty="0"/>
              <a:t>   ADIL CHARAHIL</a:t>
            </a:r>
          </a:p>
          <a:p>
            <a:r>
              <a:rPr lang="fr-FR" sz="3200" b="1" dirty="0"/>
              <a:t>   AIMAD BOULAADAM</a:t>
            </a:r>
          </a:p>
          <a:p>
            <a:r>
              <a:rPr lang="fr-FR" sz="3200" b="1" dirty="0"/>
              <a:t>   AYOUB KENNOUZ</a:t>
            </a:r>
            <a:endParaRPr lang="en-US" sz="3200" b="1" dirty="0"/>
          </a:p>
        </p:txBody>
      </p:sp>
      <p:sp>
        <p:nvSpPr>
          <p:cNvPr id="21" name="ZoneTexte 20">
            <a:extLst>
              <a:ext uri="{FF2B5EF4-FFF2-40B4-BE49-F238E27FC236}">
                <a16:creationId xmlns:a16="http://schemas.microsoft.com/office/drawing/2014/main" id="{05513678-9288-4E4E-C793-95EF1EF502FB}"/>
              </a:ext>
            </a:extLst>
          </p:cNvPr>
          <p:cNvSpPr txBox="1"/>
          <p:nvPr/>
        </p:nvSpPr>
        <p:spPr>
          <a:xfrm>
            <a:off x="7267913" y="3442379"/>
            <a:ext cx="3752172" cy="646331"/>
          </a:xfrm>
          <a:prstGeom prst="rect">
            <a:avLst/>
          </a:prstGeom>
          <a:noFill/>
        </p:spPr>
        <p:txBody>
          <a:bodyPr wrap="square" rtlCol="0">
            <a:spAutoFit/>
          </a:bodyPr>
          <a:lstStyle/>
          <a:p>
            <a:r>
              <a:rPr lang="fr-FR" sz="3600" b="1" dirty="0"/>
              <a:t>Projet java Swing</a:t>
            </a:r>
            <a:endParaRPr lang="en-US" sz="3600" b="1" dirty="0"/>
          </a:p>
        </p:txBody>
      </p:sp>
      <p:sp>
        <p:nvSpPr>
          <p:cNvPr id="22" name="ZoneTexte 21">
            <a:extLst>
              <a:ext uri="{FF2B5EF4-FFF2-40B4-BE49-F238E27FC236}">
                <a16:creationId xmlns:a16="http://schemas.microsoft.com/office/drawing/2014/main" id="{9C12EBB0-B7BF-0A40-4020-F7FF7E0888B6}"/>
              </a:ext>
            </a:extLst>
          </p:cNvPr>
          <p:cNvSpPr txBox="1"/>
          <p:nvPr/>
        </p:nvSpPr>
        <p:spPr>
          <a:xfrm>
            <a:off x="11430000" y="7386817"/>
            <a:ext cx="4343400" cy="1431802"/>
          </a:xfrm>
          <a:prstGeom prst="rect">
            <a:avLst/>
          </a:prstGeom>
          <a:noFill/>
        </p:spPr>
        <p:txBody>
          <a:bodyPr wrap="square" rtlCol="0">
            <a:spAutoFit/>
          </a:bodyPr>
          <a:lstStyle/>
          <a:p>
            <a:r>
              <a:rPr lang="fr-FR" sz="3200" b="1" dirty="0" err="1"/>
              <a:t>Félière</a:t>
            </a:r>
            <a:r>
              <a:rPr lang="fr-FR" sz="3200" b="1" dirty="0"/>
              <a:t>: ADIA</a:t>
            </a:r>
          </a:p>
          <a:p>
            <a:pPr>
              <a:lnSpc>
                <a:spcPct val="200000"/>
              </a:lnSpc>
            </a:pPr>
            <a:r>
              <a:rPr lang="fr-FR" sz="3200" b="1" dirty="0"/>
              <a:t>Module: J2EE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4664583"/>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dirty="0">
                <a:solidFill>
                  <a:srgbClr val="231F20"/>
                </a:solidFill>
                <a:latin typeface="Oswald Bold"/>
              </a:rPr>
              <a:t>PLAN</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mj-lt"/>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mj-lt"/>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mj-lt"/>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mj-lt"/>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mj-lt"/>
              </a:rPr>
              <a:t>05</a:t>
            </a: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nSpc>
                <a:spcPts val="3483"/>
              </a:lnSpc>
            </a:pPr>
            <a:r>
              <a:rPr lang="en-US" sz="2524" b="1" spc="247" dirty="0">
                <a:solidFill>
                  <a:srgbClr val="231F20"/>
                </a:solidFill>
                <a:latin typeface="Arial Black" panose="020B0A04020102020204" pitchFamily="34" charset="0"/>
              </a:rPr>
              <a:t>INTRODUCTION</a:t>
            </a:r>
          </a:p>
        </p:txBody>
      </p:sp>
      <p:sp>
        <p:nvSpPr>
          <p:cNvPr id="16" name="TextBox 16"/>
          <p:cNvSpPr txBox="1"/>
          <p:nvPr/>
        </p:nvSpPr>
        <p:spPr>
          <a:xfrm>
            <a:off x="6607430" y="4127355"/>
            <a:ext cx="6076629" cy="429092"/>
          </a:xfrm>
          <a:prstGeom prst="rect">
            <a:avLst/>
          </a:prstGeom>
        </p:spPr>
        <p:txBody>
          <a:bodyPr lIns="0" tIns="0" rIns="0" bIns="0" rtlCol="0" anchor="t">
            <a:spAutoFit/>
          </a:bodyPr>
          <a:lstStyle/>
          <a:p>
            <a:pPr>
              <a:lnSpc>
                <a:spcPts val="3483"/>
              </a:lnSpc>
            </a:pPr>
            <a:r>
              <a:rPr lang="en-US" sz="2524" b="1" spc="247" dirty="0">
                <a:solidFill>
                  <a:srgbClr val="231F20"/>
                </a:solidFill>
                <a:latin typeface="Arial Black" panose="020B0A04020102020204" pitchFamily="34" charset="0"/>
              </a:rPr>
              <a:t>CONCEPTION UML</a:t>
            </a:r>
          </a:p>
        </p:txBody>
      </p:sp>
      <p:sp>
        <p:nvSpPr>
          <p:cNvPr id="17" name="TextBox 17"/>
          <p:cNvSpPr txBox="1"/>
          <p:nvPr/>
        </p:nvSpPr>
        <p:spPr>
          <a:xfrm>
            <a:off x="6607430" y="5047445"/>
            <a:ext cx="5790503" cy="429092"/>
          </a:xfrm>
          <a:prstGeom prst="rect">
            <a:avLst/>
          </a:prstGeom>
        </p:spPr>
        <p:txBody>
          <a:bodyPr lIns="0" tIns="0" rIns="0" bIns="0" rtlCol="0" anchor="t">
            <a:spAutoFit/>
          </a:bodyPr>
          <a:lstStyle/>
          <a:p>
            <a:pPr marL="0" lvl="0" indent="0" algn="l">
              <a:lnSpc>
                <a:spcPts val="3483"/>
              </a:lnSpc>
              <a:spcBef>
                <a:spcPct val="0"/>
              </a:spcBef>
            </a:pPr>
            <a:r>
              <a:rPr lang="en-US" sz="2524" b="1" spc="247" dirty="0">
                <a:solidFill>
                  <a:srgbClr val="231F20"/>
                </a:solidFill>
                <a:latin typeface="Arial Black" panose="020B0A04020102020204" pitchFamily="34" charset="0"/>
              </a:rPr>
              <a:t>REALISATION</a:t>
            </a:r>
          </a:p>
        </p:txBody>
      </p:sp>
      <p:sp>
        <p:nvSpPr>
          <p:cNvPr id="18" name="TextBox 18"/>
          <p:cNvSpPr txBox="1"/>
          <p:nvPr/>
        </p:nvSpPr>
        <p:spPr>
          <a:xfrm>
            <a:off x="6607430" y="5841663"/>
            <a:ext cx="6076629" cy="429092"/>
          </a:xfrm>
          <a:prstGeom prst="rect">
            <a:avLst/>
          </a:prstGeom>
        </p:spPr>
        <p:txBody>
          <a:bodyPr lIns="0" tIns="0" rIns="0" bIns="0" rtlCol="0" anchor="t">
            <a:spAutoFit/>
          </a:bodyPr>
          <a:lstStyle/>
          <a:p>
            <a:pPr marL="0" lvl="0" indent="0" algn="l">
              <a:lnSpc>
                <a:spcPts val="3483"/>
              </a:lnSpc>
              <a:spcBef>
                <a:spcPct val="0"/>
              </a:spcBef>
            </a:pPr>
            <a:r>
              <a:rPr lang="en-US" sz="2524" b="1" spc="247" dirty="0">
                <a:solidFill>
                  <a:srgbClr val="231F20"/>
                </a:solidFill>
                <a:latin typeface="Arial Black" panose="020B0A04020102020204" pitchFamily="34" charset="0"/>
              </a:rPr>
              <a:t>SIMULATION</a:t>
            </a:r>
          </a:p>
        </p:txBody>
      </p:sp>
      <p:sp>
        <p:nvSpPr>
          <p:cNvPr id="19" name="TextBox 19"/>
          <p:cNvSpPr txBox="1"/>
          <p:nvPr/>
        </p:nvSpPr>
        <p:spPr>
          <a:xfrm>
            <a:off x="6607430" y="6642507"/>
            <a:ext cx="6076629" cy="429092"/>
          </a:xfrm>
          <a:prstGeom prst="rect">
            <a:avLst/>
          </a:prstGeom>
        </p:spPr>
        <p:txBody>
          <a:bodyPr lIns="0" tIns="0" rIns="0" bIns="0" rtlCol="0" anchor="t">
            <a:spAutoFit/>
          </a:bodyPr>
          <a:lstStyle/>
          <a:p>
            <a:pPr marL="0" lvl="0" indent="0" algn="l">
              <a:lnSpc>
                <a:spcPts val="3483"/>
              </a:lnSpc>
              <a:spcBef>
                <a:spcPct val="0"/>
              </a:spcBef>
            </a:pPr>
            <a:r>
              <a:rPr lang="en-US" sz="2524" b="1" spc="247" dirty="0">
                <a:solidFill>
                  <a:srgbClr val="231F20"/>
                </a:solidFill>
                <a:latin typeface="Arial Black" panose="020B0A04020102020204" pitchFamily="34" charset="0"/>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1+#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1+#ppt_w/2"/>
                                          </p:val>
                                        </p:tav>
                                        <p:tav tm="100000">
                                          <p:val>
                                            <p:strVal val="#ppt_x"/>
                                          </p:val>
                                        </p:tav>
                                      </p:tavLst>
                                    </p:anim>
                                    <p:anim calcmode="lin" valueType="num">
                                      <p:cBhvr additive="base">
                                        <p:cTn id="5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1+#ppt_w/2"/>
                                          </p:val>
                                        </p:tav>
                                        <p:tav tm="100000">
                                          <p:val>
                                            <p:strVal val="#ppt_x"/>
                                          </p:val>
                                        </p:tav>
                                      </p:tavLst>
                                    </p:anim>
                                    <p:anim calcmode="lin" valueType="num">
                                      <p:cBhvr additive="base">
                                        <p:cTn id="6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887923">
            <a:off x="-7735090" y="7595087"/>
            <a:ext cx="13977230" cy="14342307"/>
          </a:xfrm>
          <a:custGeom>
            <a:avLst/>
            <a:gdLst/>
            <a:ahLst/>
            <a:cxnLst/>
            <a:rect l="l" t="t" r="r" b="b"/>
            <a:pathLst>
              <a:path w="13977230" h="14342307">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ZoneTexte 9">
            <a:extLst>
              <a:ext uri="{FF2B5EF4-FFF2-40B4-BE49-F238E27FC236}">
                <a16:creationId xmlns:a16="http://schemas.microsoft.com/office/drawing/2014/main" id="{3FCAB3B4-1157-3E09-DFE1-EC3E4FD1C01D}"/>
              </a:ext>
            </a:extLst>
          </p:cNvPr>
          <p:cNvSpPr txBox="1"/>
          <p:nvPr/>
        </p:nvSpPr>
        <p:spPr>
          <a:xfrm>
            <a:off x="2608223" y="2933700"/>
            <a:ext cx="11963400" cy="5509200"/>
          </a:xfrm>
          <a:prstGeom prst="rect">
            <a:avLst/>
          </a:prstGeom>
          <a:noFill/>
        </p:spPr>
        <p:txBody>
          <a:bodyPr wrap="square" rtlCol="0">
            <a:spAutoFit/>
          </a:bodyPr>
          <a:lstStyle/>
          <a:p>
            <a:pPr marL="457200" indent="-457200">
              <a:buFont typeface="Wingdings" panose="05000000000000000000" pitchFamily="2" charset="2"/>
              <a:buChar char="q"/>
            </a:pPr>
            <a:r>
              <a:rPr lang="fr-FR" sz="3200" spc="238" dirty="0">
                <a:solidFill>
                  <a:srgbClr val="231F20"/>
                </a:solidFill>
              </a:rPr>
              <a:t>Dans un monde où l'efficacité opérationnelle et la satisfaction client sont des impératifs incontournables pour toute entreprise hôtelière, cette application se veut être un outil indispensable pour répondre à ces exigences croissantes.</a:t>
            </a:r>
          </a:p>
          <a:p>
            <a:pPr marL="457200" indent="-457200">
              <a:buFont typeface="Wingdings" panose="05000000000000000000" pitchFamily="2" charset="2"/>
              <a:buChar char="q"/>
            </a:pPr>
            <a:r>
              <a:rPr lang="fr-FR" sz="3200" spc="238" dirty="0">
                <a:solidFill>
                  <a:srgbClr val="231F20"/>
                </a:solidFill>
              </a:rPr>
              <a:t>En combinant la puissance de la programmation Java avec une approche centrée sur les besoins des hôtels et de leurs clients, nous avons développé une solution robuste et flexible qui peut être adaptée à divers types d'établissements hôteliers, qu'il s'agisse de petites auberges familiales ou de grands complexes hôteliers</a:t>
            </a:r>
            <a:r>
              <a:rPr lang="fr-FR" sz="3200" b="0" i="0" dirty="0">
                <a:solidFill>
                  <a:srgbClr val="0D0D0D"/>
                </a:solidFill>
                <a:effectLst/>
                <a:highlight>
                  <a:srgbClr val="FFFFFF"/>
                </a:highlight>
                <a:cs typeface="Times New Roman" panose="02020603050405020304" pitchFamily="18" charset="0"/>
              </a:rPr>
              <a:t>.</a:t>
            </a:r>
            <a:endParaRPr lang="en-US" sz="3200" dirty="0">
              <a:cs typeface="Times New Roman" panose="02020603050405020304" pitchFamily="18" charset="0"/>
            </a:endParaRPr>
          </a:p>
        </p:txBody>
      </p:sp>
      <p:grpSp>
        <p:nvGrpSpPr>
          <p:cNvPr id="14" name="Group 6">
            <a:extLst>
              <a:ext uri="{FF2B5EF4-FFF2-40B4-BE49-F238E27FC236}">
                <a16:creationId xmlns:a16="http://schemas.microsoft.com/office/drawing/2014/main" id="{FB2FCF15-F52A-1B37-9CA8-66D57E2CFAEA}"/>
              </a:ext>
            </a:extLst>
          </p:cNvPr>
          <p:cNvGrpSpPr/>
          <p:nvPr/>
        </p:nvGrpSpPr>
        <p:grpSpPr>
          <a:xfrm rot="-10800000">
            <a:off x="-1789043" y="1011065"/>
            <a:ext cx="9534019" cy="1112295"/>
            <a:chOff x="0" y="0"/>
            <a:chExt cx="1876002" cy="218865"/>
          </a:xfrm>
        </p:grpSpPr>
        <p:sp>
          <p:nvSpPr>
            <p:cNvPr id="15" name="Freeform 7">
              <a:extLst>
                <a:ext uri="{FF2B5EF4-FFF2-40B4-BE49-F238E27FC236}">
                  <a16:creationId xmlns:a16="http://schemas.microsoft.com/office/drawing/2014/main" id="{E4E9DC39-4EFC-ECFC-E9AA-833F9BDF8A22}"/>
                </a:ext>
              </a:extLst>
            </p:cNvPr>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sp>
        <p:sp>
          <p:nvSpPr>
            <p:cNvPr id="16" name="TextBox 8">
              <a:extLst>
                <a:ext uri="{FF2B5EF4-FFF2-40B4-BE49-F238E27FC236}">
                  <a16:creationId xmlns:a16="http://schemas.microsoft.com/office/drawing/2014/main" id="{357A2FB4-A7A6-7EC9-3173-3F62E3B9507A}"/>
                </a:ext>
              </a:extLst>
            </p:cNvPr>
            <p:cNvSpPr txBox="1"/>
            <p:nvPr/>
          </p:nvSpPr>
          <p:spPr>
            <a:xfrm>
              <a:off x="101600" y="-19050"/>
              <a:ext cx="1672802" cy="2379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17" name="Group 9">
            <a:extLst>
              <a:ext uri="{FF2B5EF4-FFF2-40B4-BE49-F238E27FC236}">
                <a16:creationId xmlns:a16="http://schemas.microsoft.com/office/drawing/2014/main" id="{6A63FC6D-315D-0F93-1ECE-36B0D6B2E706}"/>
              </a:ext>
            </a:extLst>
          </p:cNvPr>
          <p:cNvGrpSpPr/>
          <p:nvPr/>
        </p:nvGrpSpPr>
        <p:grpSpPr>
          <a:xfrm>
            <a:off x="1028700" y="1926082"/>
            <a:ext cx="5689104" cy="316618"/>
            <a:chOff x="0" y="0"/>
            <a:chExt cx="4519796" cy="251542"/>
          </a:xfrm>
        </p:grpSpPr>
        <p:sp>
          <p:nvSpPr>
            <p:cNvPr id="18" name="Freeform 10">
              <a:extLst>
                <a:ext uri="{FF2B5EF4-FFF2-40B4-BE49-F238E27FC236}">
                  <a16:creationId xmlns:a16="http://schemas.microsoft.com/office/drawing/2014/main" id="{4AEF572D-DE5D-7ED0-A046-85BB0D77EF54}"/>
                </a:ext>
              </a:extLst>
            </p:cNvPr>
            <p:cNvSpPr/>
            <p:nvPr/>
          </p:nvSpPr>
          <p:spPr>
            <a:xfrm>
              <a:off x="0" y="0"/>
              <a:ext cx="4519796" cy="251542"/>
            </a:xfrm>
            <a:custGeom>
              <a:avLst/>
              <a:gdLst/>
              <a:ahLst/>
              <a:cxnLst/>
              <a:rect l="l" t="t" r="r" b="b"/>
              <a:pathLst>
                <a:path w="4519796" h="251542">
                  <a:moveTo>
                    <a:pt x="4316596" y="0"/>
                  </a:moveTo>
                  <a:lnTo>
                    <a:pt x="0" y="0"/>
                  </a:lnTo>
                  <a:lnTo>
                    <a:pt x="203200" y="251542"/>
                  </a:lnTo>
                  <a:lnTo>
                    <a:pt x="4519796" y="251542"/>
                  </a:lnTo>
                  <a:lnTo>
                    <a:pt x="4316596" y="0"/>
                  </a:lnTo>
                  <a:close/>
                </a:path>
              </a:pathLst>
            </a:custGeom>
            <a:solidFill>
              <a:srgbClr val="727070"/>
            </a:solidFill>
            <a:ln cap="sq">
              <a:noFill/>
              <a:prstDash val="solid"/>
              <a:miter/>
            </a:ln>
          </p:spPr>
        </p:sp>
        <p:sp>
          <p:nvSpPr>
            <p:cNvPr id="19" name="TextBox 11">
              <a:extLst>
                <a:ext uri="{FF2B5EF4-FFF2-40B4-BE49-F238E27FC236}">
                  <a16:creationId xmlns:a16="http://schemas.microsoft.com/office/drawing/2014/main" id="{350B0D13-2C5D-6392-A8F6-F5615AB39DC8}"/>
                </a:ext>
              </a:extLst>
            </p:cNvPr>
            <p:cNvSpPr txBox="1"/>
            <p:nvPr/>
          </p:nvSpPr>
          <p:spPr>
            <a:xfrm>
              <a:off x="101600" y="-19050"/>
              <a:ext cx="4316596" cy="270592"/>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20" name="TextBox 17">
            <a:extLst>
              <a:ext uri="{FF2B5EF4-FFF2-40B4-BE49-F238E27FC236}">
                <a16:creationId xmlns:a16="http://schemas.microsoft.com/office/drawing/2014/main" id="{6DA65D68-E248-0301-9C00-0678CA7D929D}"/>
              </a:ext>
            </a:extLst>
          </p:cNvPr>
          <p:cNvSpPr txBox="1"/>
          <p:nvPr/>
        </p:nvSpPr>
        <p:spPr>
          <a:xfrm>
            <a:off x="-1292087" y="1113092"/>
            <a:ext cx="9308329" cy="810928"/>
          </a:xfrm>
          <a:prstGeom prst="rect">
            <a:avLst/>
          </a:prstGeom>
        </p:spPr>
        <p:txBody>
          <a:bodyPr lIns="0" tIns="0" rIns="0" bIns="0" rtlCol="0" anchor="t">
            <a:spAutoFit/>
          </a:bodyPr>
          <a:lstStyle/>
          <a:p>
            <a:pPr marL="0" lvl="0" indent="0" algn="ctr">
              <a:lnSpc>
                <a:spcPts val="6548"/>
              </a:lnSpc>
              <a:spcBef>
                <a:spcPct val="0"/>
              </a:spcBef>
            </a:pPr>
            <a:r>
              <a:rPr lang="fr-FR" sz="5400" b="1" dirty="0">
                <a:solidFill>
                  <a:schemeClr val="bg1"/>
                </a:solidFill>
                <a:latin typeface="Times New Roman" panose="02020603050405020304" pitchFamily="18" charset="0"/>
                <a:ea typeface="Open Sans Condensed" panose="020B0806030504020204" pitchFamily="34" charset="0"/>
                <a:cs typeface="Times New Roman" panose="02020603050405020304" pitchFamily="18" charset="0"/>
              </a:rPr>
              <a:t>INTRODUCTION</a:t>
            </a:r>
            <a:endParaRPr lang="en-US" sz="5400" spc="37" dirty="0">
              <a:solidFill>
                <a:schemeClr val="bg1"/>
              </a:solidFill>
              <a:latin typeface="Archivo Black"/>
            </a:endParaRPr>
          </a:p>
        </p:txBody>
      </p:sp>
    </p:spTree>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6" name="Group 6"/>
          <p:cNvGrpSpPr/>
          <p:nvPr/>
        </p:nvGrpSpPr>
        <p:grpSpPr>
          <a:xfrm rot="-10800000">
            <a:off x="-1789043" y="1011065"/>
            <a:ext cx="9534019" cy="1112295"/>
            <a:chOff x="0" y="0"/>
            <a:chExt cx="1876002" cy="218865"/>
          </a:xfrm>
        </p:grpSpPr>
        <p:sp>
          <p:nvSpPr>
            <p:cNvPr id="7" name="Freeform 7"/>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sp>
        <p:sp>
          <p:nvSpPr>
            <p:cNvPr id="8" name="TextBox 8"/>
            <p:cNvSpPr txBox="1"/>
            <p:nvPr/>
          </p:nvSpPr>
          <p:spPr>
            <a:xfrm>
              <a:off x="101600" y="-19050"/>
              <a:ext cx="1672802" cy="2379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028700" y="1926082"/>
            <a:ext cx="5689104" cy="316618"/>
            <a:chOff x="0" y="0"/>
            <a:chExt cx="4519796" cy="251542"/>
          </a:xfrm>
        </p:grpSpPr>
        <p:sp>
          <p:nvSpPr>
            <p:cNvPr id="10" name="Freeform 10"/>
            <p:cNvSpPr/>
            <p:nvPr/>
          </p:nvSpPr>
          <p:spPr>
            <a:xfrm>
              <a:off x="0" y="0"/>
              <a:ext cx="4519796" cy="251542"/>
            </a:xfrm>
            <a:custGeom>
              <a:avLst/>
              <a:gdLst/>
              <a:ahLst/>
              <a:cxnLst/>
              <a:rect l="l" t="t" r="r" b="b"/>
              <a:pathLst>
                <a:path w="4519796" h="251542">
                  <a:moveTo>
                    <a:pt x="4316596" y="0"/>
                  </a:moveTo>
                  <a:lnTo>
                    <a:pt x="0" y="0"/>
                  </a:lnTo>
                  <a:lnTo>
                    <a:pt x="203200" y="251542"/>
                  </a:lnTo>
                  <a:lnTo>
                    <a:pt x="4519796" y="251542"/>
                  </a:lnTo>
                  <a:lnTo>
                    <a:pt x="4316596" y="0"/>
                  </a:lnTo>
                  <a:close/>
                </a:path>
              </a:pathLst>
            </a:custGeom>
            <a:solidFill>
              <a:srgbClr val="727070"/>
            </a:solidFill>
            <a:ln cap="sq">
              <a:noFill/>
              <a:prstDash val="solid"/>
              <a:miter/>
            </a:ln>
          </p:spPr>
        </p:sp>
        <p:sp>
          <p:nvSpPr>
            <p:cNvPr id="11" name="TextBox 11"/>
            <p:cNvSpPr txBox="1"/>
            <p:nvPr/>
          </p:nvSpPr>
          <p:spPr>
            <a:xfrm>
              <a:off x="101600" y="-19050"/>
              <a:ext cx="4316596" cy="270592"/>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Freeform 1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887923">
            <a:off x="-7735090" y="7595087"/>
            <a:ext cx="13977230" cy="14342307"/>
          </a:xfrm>
          <a:custGeom>
            <a:avLst/>
            <a:gdLst/>
            <a:ahLst/>
            <a:cxnLst/>
            <a:rect l="l" t="t" r="r" b="b"/>
            <a:pathLst>
              <a:path w="13977230" h="14342307">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292087" y="1113092"/>
            <a:ext cx="9308329" cy="810928"/>
          </a:xfrm>
          <a:prstGeom prst="rect">
            <a:avLst/>
          </a:prstGeom>
        </p:spPr>
        <p:txBody>
          <a:bodyPr lIns="0" tIns="0" rIns="0" bIns="0" rtlCol="0" anchor="t">
            <a:spAutoFit/>
          </a:bodyPr>
          <a:lstStyle/>
          <a:p>
            <a:pPr marL="0" lvl="0" indent="0" algn="ctr">
              <a:lnSpc>
                <a:spcPts val="6548"/>
              </a:lnSpc>
              <a:spcBef>
                <a:spcPct val="0"/>
              </a:spcBef>
            </a:pPr>
            <a:r>
              <a:rPr lang="fr-FR" sz="5400" b="1" dirty="0">
                <a:solidFill>
                  <a:schemeClr val="bg1"/>
                </a:solidFill>
                <a:latin typeface="Times New Roman" panose="02020603050405020304" pitchFamily="18" charset="0"/>
                <a:ea typeface="Open Sans Condensed" panose="020B0806030504020204" pitchFamily="34" charset="0"/>
                <a:cs typeface="Times New Roman" panose="02020603050405020304" pitchFamily="18" charset="0"/>
              </a:rPr>
              <a:t>Conception UML</a:t>
            </a:r>
            <a:endParaRPr lang="en-US" sz="5400" spc="37" dirty="0">
              <a:solidFill>
                <a:schemeClr val="bg1"/>
              </a:solidFill>
              <a:latin typeface="Archivo Black"/>
            </a:endParaRPr>
          </a:p>
        </p:txBody>
      </p:sp>
      <p:sp>
        <p:nvSpPr>
          <p:cNvPr id="24" name="ZoneTexte 23">
            <a:extLst>
              <a:ext uri="{FF2B5EF4-FFF2-40B4-BE49-F238E27FC236}">
                <a16:creationId xmlns:a16="http://schemas.microsoft.com/office/drawing/2014/main" id="{3F0386A2-FE2E-8E6A-BB68-15CA912270EF}"/>
              </a:ext>
            </a:extLst>
          </p:cNvPr>
          <p:cNvSpPr txBox="1"/>
          <p:nvPr/>
        </p:nvSpPr>
        <p:spPr>
          <a:xfrm>
            <a:off x="2743200" y="2705100"/>
            <a:ext cx="9308329" cy="584775"/>
          </a:xfrm>
          <a:prstGeom prst="rect">
            <a:avLst/>
          </a:prstGeom>
          <a:noFill/>
        </p:spPr>
        <p:txBody>
          <a:bodyPr wrap="square" rtlCol="0">
            <a:spAutoFit/>
          </a:bodyPr>
          <a:lstStyle/>
          <a:p>
            <a:pPr marL="285750" indent="-285750">
              <a:buFont typeface="Wingdings" panose="05000000000000000000" pitchFamily="2" charset="2"/>
              <a:buChar char="q"/>
            </a:pPr>
            <a:r>
              <a:rPr lang="fr-FR" sz="3200" b="1" dirty="0"/>
              <a:t>Diagramme de cas d’utilisation :</a:t>
            </a:r>
            <a:endParaRPr lang="en-US" sz="3200" b="1" dirty="0"/>
          </a:p>
        </p:txBody>
      </p:sp>
      <p:pic>
        <p:nvPicPr>
          <p:cNvPr id="26" name="Image 25">
            <a:extLst>
              <a:ext uri="{FF2B5EF4-FFF2-40B4-BE49-F238E27FC236}">
                <a16:creationId xmlns:a16="http://schemas.microsoft.com/office/drawing/2014/main" id="{5E673EB1-4C3B-9A0E-8FDF-F92F92609E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3616" y="3396418"/>
            <a:ext cx="12611184" cy="641087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42"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anim calcmode="lin" valueType="num">
                                      <p:cBhvr>
                                        <p:cTn id="11" dur="1000" fill="hold"/>
                                        <p:tgtEl>
                                          <p:spTgt spid="26"/>
                                        </p:tgtEl>
                                        <p:attrNameLst>
                                          <p:attrName>ppt_x</p:attrName>
                                        </p:attrNameLst>
                                      </p:cBhvr>
                                      <p:tavLst>
                                        <p:tav tm="0">
                                          <p:val>
                                            <p:strVal val="#ppt_x"/>
                                          </p:val>
                                        </p:tav>
                                        <p:tav tm="100000">
                                          <p:val>
                                            <p:strVal val="#ppt_x"/>
                                          </p:val>
                                        </p:tav>
                                      </p:tavLst>
                                    </p:anim>
                                    <p:anim calcmode="lin" valueType="num">
                                      <p:cBhvr>
                                        <p:cTn id="1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6" name="Group 6"/>
          <p:cNvGrpSpPr/>
          <p:nvPr/>
        </p:nvGrpSpPr>
        <p:grpSpPr>
          <a:xfrm rot="-10800000">
            <a:off x="-1789043" y="1011065"/>
            <a:ext cx="9534019" cy="1112295"/>
            <a:chOff x="0" y="0"/>
            <a:chExt cx="1876002" cy="218865"/>
          </a:xfrm>
        </p:grpSpPr>
        <p:sp>
          <p:nvSpPr>
            <p:cNvPr id="7" name="Freeform 7"/>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sp>
        <p:sp>
          <p:nvSpPr>
            <p:cNvPr id="8" name="TextBox 8"/>
            <p:cNvSpPr txBox="1"/>
            <p:nvPr/>
          </p:nvSpPr>
          <p:spPr>
            <a:xfrm>
              <a:off x="101600" y="-19050"/>
              <a:ext cx="1672802" cy="2379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028700" y="1926082"/>
            <a:ext cx="5689104" cy="316618"/>
            <a:chOff x="0" y="0"/>
            <a:chExt cx="4519796" cy="251542"/>
          </a:xfrm>
        </p:grpSpPr>
        <p:sp>
          <p:nvSpPr>
            <p:cNvPr id="10" name="Freeform 10"/>
            <p:cNvSpPr/>
            <p:nvPr/>
          </p:nvSpPr>
          <p:spPr>
            <a:xfrm>
              <a:off x="0" y="0"/>
              <a:ext cx="4519796" cy="251542"/>
            </a:xfrm>
            <a:custGeom>
              <a:avLst/>
              <a:gdLst/>
              <a:ahLst/>
              <a:cxnLst/>
              <a:rect l="l" t="t" r="r" b="b"/>
              <a:pathLst>
                <a:path w="4519796" h="251542">
                  <a:moveTo>
                    <a:pt x="4316596" y="0"/>
                  </a:moveTo>
                  <a:lnTo>
                    <a:pt x="0" y="0"/>
                  </a:lnTo>
                  <a:lnTo>
                    <a:pt x="203200" y="251542"/>
                  </a:lnTo>
                  <a:lnTo>
                    <a:pt x="4519796" y="251542"/>
                  </a:lnTo>
                  <a:lnTo>
                    <a:pt x="4316596" y="0"/>
                  </a:lnTo>
                  <a:close/>
                </a:path>
              </a:pathLst>
            </a:custGeom>
            <a:solidFill>
              <a:srgbClr val="727070"/>
            </a:solidFill>
            <a:ln cap="sq">
              <a:noFill/>
              <a:prstDash val="solid"/>
              <a:miter/>
            </a:ln>
          </p:spPr>
        </p:sp>
        <p:sp>
          <p:nvSpPr>
            <p:cNvPr id="11" name="TextBox 11"/>
            <p:cNvSpPr txBox="1"/>
            <p:nvPr/>
          </p:nvSpPr>
          <p:spPr>
            <a:xfrm>
              <a:off x="101600" y="-19050"/>
              <a:ext cx="4316596" cy="270592"/>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Freeform 1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887923">
            <a:off x="-7735090" y="7595087"/>
            <a:ext cx="13977230" cy="14342307"/>
          </a:xfrm>
          <a:custGeom>
            <a:avLst/>
            <a:gdLst/>
            <a:ahLst/>
            <a:cxnLst/>
            <a:rect l="l" t="t" r="r" b="b"/>
            <a:pathLst>
              <a:path w="13977230" h="14342307">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292087" y="1113092"/>
            <a:ext cx="9308329" cy="810928"/>
          </a:xfrm>
          <a:prstGeom prst="rect">
            <a:avLst/>
          </a:prstGeom>
        </p:spPr>
        <p:txBody>
          <a:bodyPr lIns="0" tIns="0" rIns="0" bIns="0" rtlCol="0" anchor="t">
            <a:spAutoFit/>
          </a:bodyPr>
          <a:lstStyle/>
          <a:p>
            <a:pPr algn="ctr">
              <a:lnSpc>
                <a:spcPts val="6548"/>
              </a:lnSpc>
              <a:spcBef>
                <a:spcPct val="0"/>
              </a:spcBef>
            </a:pPr>
            <a:r>
              <a:rPr lang="fr-FR" sz="5400" b="1" dirty="0">
                <a:solidFill>
                  <a:schemeClr val="bg1"/>
                </a:solidFill>
                <a:latin typeface="Times New Roman" panose="02020603050405020304" pitchFamily="18" charset="0"/>
                <a:ea typeface="Open Sans Condensed" panose="020B0806030504020204" pitchFamily="34" charset="0"/>
                <a:cs typeface="Times New Roman" panose="02020603050405020304" pitchFamily="18" charset="0"/>
              </a:rPr>
              <a:t>Conception UML</a:t>
            </a:r>
            <a:endParaRPr lang="en-US" sz="5400" spc="37" dirty="0">
              <a:solidFill>
                <a:schemeClr val="bg1"/>
              </a:solidFill>
              <a:latin typeface="Archivo Black"/>
            </a:endParaRPr>
          </a:p>
        </p:txBody>
      </p:sp>
      <p:sp>
        <p:nvSpPr>
          <p:cNvPr id="24" name="ZoneTexte 23">
            <a:extLst>
              <a:ext uri="{FF2B5EF4-FFF2-40B4-BE49-F238E27FC236}">
                <a16:creationId xmlns:a16="http://schemas.microsoft.com/office/drawing/2014/main" id="{3F0386A2-FE2E-8E6A-BB68-15CA912270EF}"/>
              </a:ext>
            </a:extLst>
          </p:cNvPr>
          <p:cNvSpPr txBox="1"/>
          <p:nvPr/>
        </p:nvSpPr>
        <p:spPr>
          <a:xfrm>
            <a:off x="2743200" y="2476500"/>
            <a:ext cx="9308329" cy="584775"/>
          </a:xfrm>
          <a:prstGeom prst="rect">
            <a:avLst/>
          </a:prstGeom>
          <a:noFill/>
        </p:spPr>
        <p:txBody>
          <a:bodyPr wrap="square" rtlCol="0">
            <a:spAutoFit/>
          </a:bodyPr>
          <a:lstStyle/>
          <a:p>
            <a:pPr marL="285750" indent="-285750">
              <a:buFont typeface="Wingdings" panose="05000000000000000000" pitchFamily="2" charset="2"/>
              <a:buChar char="q"/>
            </a:pPr>
            <a:r>
              <a:rPr lang="fr-FR" sz="3200" b="1" dirty="0"/>
              <a:t>Diagramme de classe:</a:t>
            </a:r>
            <a:endParaRPr lang="en-US" sz="3200" b="1" dirty="0"/>
          </a:p>
        </p:txBody>
      </p:sp>
      <p:pic>
        <p:nvPicPr>
          <p:cNvPr id="4" name="Image 3">
            <a:extLst>
              <a:ext uri="{FF2B5EF4-FFF2-40B4-BE49-F238E27FC236}">
                <a16:creationId xmlns:a16="http://schemas.microsoft.com/office/drawing/2014/main" id="{74D7A4B1-9B9A-52F9-E194-98C88F777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3314700"/>
            <a:ext cx="12420600" cy="6389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35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42"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6" name="Group 6"/>
          <p:cNvGrpSpPr/>
          <p:nvPr/>
        </p:nvGrpSpPr>
        <p:grpSpPr>
          <a:xfrm rot="-10800000">
            <a:off x="-1789043" y="1011065"/>
            <a:ext cx="9534019" cy="1112295"/>
            <a:chOff x="0" y="0"/>
            <a:chExt cx="1876002" cy="218865"/>
          </a:xfrm>
        </p:grpSpPr>
        <p:sp>
          <p:nvSpPr>
            <p:cNvPr id="7" name="Freeform 7"/>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sp>
        <p:sp>
          <p:nvSpPr>
            <p:cNvPr id="8" name="TextBox 8"/>
            <p:cNvSpPr txBox="1"/>
            <p:nvPr/>
          </p:nvSpPr>
          <p:spPr>
            <a:xfrm>
              <a:off x="101600" y="-19050"/>
              <a:ext cx="1672802" cy="2379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028700" y="1926082"/>
            <a:ext cx="5689104" cy="316618"/>
            <a:chOff x="0" y="0"/>
            <a:chExt cx="4519796" cy="251542"/>
          </a:xfrm>
        </p:grpSpPr>
        <p:sp>
          <p:nvSpPr>
            <p:cNvPr id="10" name="Freeform 10"/>
            <p:cNvSpPr/>
            <p:nvPr/>
          </p:nvSpPr>
          <p:spPr>
            <a:xfrm>
              <a:off x="0" y="0"/>
              <a:ext cx="4519796" cy="251542"/>
            </a:xfrm>
            <a:custGeom>
              <a:avLst/>
              <a:gdLst/>
              <a:ahLst/>
              <a:cxnLst/>
              <a:rect l="l" t="t" r="r" b="b"/>
              <a:pathLst>
                <a:path w="4519796" h="251542">
                  <a:moveTo>
                    <a:pt x="4316596" y="0"/>
                  </a:moveTo>
                  <a:lnTo>
                    <a:pt x="0" y="0"/>
                  </a:lnTo>
                  <a:lnTo>
                    <a:pt x="203200" y="251542"/>
                  </a:lnTo>
                  <a:lnTo>
                    <a:pt x="4519796" y="251542"/>
                  </a:lnTo>
                  <a:lnTo>
                    <a:pt x="4316596" y="0"/>
                  </a:lnTo>
                  <a:close/>
                </a:path>
              </a:pathLst>
            </a:custGeom>
            <a:solidFill>
              <a:srgbClr val="727070"/>
            </a:solidFill>
            <a:ln cap="sq">
              <a:noFill/>
              <a:prstDash val="solid"/>
              <a:miter/>
            </a:ln>
          </p:spPr>
        </p:sp>
        <p:sp>
          <p:nvSpPr>
            <p:cNvPr id="11" name="TextBox 11"/>
            <p:cNvSpPr txBox="1"/>
            <p:nvPr/>
          </p:nvSpPr>
          <p:spPr>
            <a:xfrm>
              <a:off x="101600" y="-19050"/>
              <a:ext cx="4316596" cy="270592"/>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Freeform 1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887923">
            <a:off x="-7735090" y="7595087"/>
            <a:ext cx="13977230" cy="14342307"/>
          </a:xfrm>
          <a:custGeom>
            <a:avLst/>
            <a:gdLst/>
            <a:ahLst/>
            <a:cxnLst/>
            <a:rect l="l" t="t" r="r" b="b"/>
            <a:pathLst>
              <a:path w="13977230" h="14342307">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292087" y="1113092"/>
            <a:ext cx="9308329" cy="812989"/>
          </a:xfrm>
          <a:prstGeom prst="rect">
            <a:avLst/>
          </a:prstGeom>
        </p:spPr>
        <p:txBody>
          <a:bodyPr lIns="0" tIns="0" rIns="0" bIns="0" rtlCol="0" anchor="t">
            <a:spAutoFit/>
          </a:bodyPr>
          <a:lstStyle/>
          <a:p>
            <a:pPr marL="0" lvl="0" indent="0" algn="ctr">
              <a:lnSpc>
                <a:spcPts val="6548"/>
              </a:lnSpc>
              <a:spcBef>
                <a:spcPct val="0"/>
              </a:spcBef>
            </a:pPr>
            <a:r>
              <a:rPr lang="en-US" sz="4745" spc="37" dirty="0">
                <a:solidFill>
                  <a:srgbClr val="FFFFFF"/>
                </a:solidFill>
                <a:latin typeface="Archivo Black"/>
              </a:rPr>
              <a:t>REALISATION</a:t>
            </a:r>
          </a:p>
        </p:txBody>
      </p:sp>
      <p:sp>
        <p:nvSpPr>
          <p:cNvPr id="18" name="ZoneTexte 17">
            <a:extLst>
              <a:ext uri="{FF2B5EF4-FFF2-40B4-BE49-F238E27FC236}">
                <a16:creationId xmlns:a16="http://schemas.microsoft.com/office/drawing/2014/main" id="{EB27E7D7-4068-3D84-11A9-0090643C9E6C}"/>
              </a:ext>
            </a:extLst>
          </p:cNvPr>
          <p:cNvSpPr txBox="1"/>
          <p:nvPr/>
        </p:nvSpPr>
        <p:spPr>
          <a:xfrm>
            <a:off x="2362200" y="2781300"/>
            <a:ext cx="70104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t>Les outlies </a:t>
            </a:r>
            <a:r>
              <a:rPr lang="en-US" sz="3200" b="1" dirty="0" err="1"/>
              <a:t>utilisés</a:t>
            </a:r>
            <a:r>
              <a:rPr lang="en-US" sz="3200" b="1" dirty="0"/>
              <a:t> :</a:t>
            </a:r>
          </a:p>
        </p:txBody>
      </p:sp>
      <p:pic>
        <p:nvPicPr>
          <p:cNvPr id="24" name="Image 23">
            <a:extLst>
              <a:ext uri="{FF2B5EF4-FFF2-40B4-BE49-F238E27FC236}">
                <a16:creationId xmlns:a16="http://schemas.microsoft.com/office/drawing/2014/main" id="{853E9CF0-94AE-8A44-D398-4C1148494B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680" y="3978237"/>
            <a:ext cx="3313320" cy="4406659"/>
          </a:xfrm>
          <a:prstGeom prst="rect">
            <a:avLst/>
          </a:prstGeom>
        </p:spPr>
      </p:pic>
      <p:pic>
        <p:nvPicPr>
          <p:cNvPr id="26" name="Image 25">
            <a:extLst>
              <a:ext uri="{FF2B5EF4-FFF2-40B4-BE49-F238E27FC236}">
                <a16:creationId xmlns:a16="http://schemas.microsoft.com/office/drawing/2014/main" id="{80999DD9-DBAB-53AA-B1EF-27EDB6AE1F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5709" y="3904675"/>
            <a:ext cx="4829891" cy="48298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6" name="Group 6"/>
          <p:cNvGrpSpPr/>
          <p:nvPr/>
        </p:nvGrpSpPr>
        <p:grpSpPr>
          <a:xfrm rot="-10800000">
            <a:off x="-1789043" y="1011065"/>
            <a:ext cx="9534019" cy="1112295"/>
            <a:chOff x="0" y="0"/>
            <a:chExt cx="1876002" cy="218865"/>
          </a:xfrm>
        </p:grpSpPr>
        <p:sp>
          <p:nvSpPr>
            <p:cNvPr id="7" name="Freeform 7"/>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sp>
        <p:sp>
          <p:nvSpPr>
            <p:cNvPr id="8" name="TextBox 8"/>
            <p:cNvSpPr txBox="1"/>
            <p:nvPr/>
          </p:nvSpPr>
          <p:spPr>
            <a:xfrm>
              <a:off x="101600" y="-19050"/>
              <a:ext cx="1672802" cy="2379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028700" y="1926082"/>
            <a:ext cx="5689104" cy="316618"/>
            <a:chOff x="0" y="0"/>
            <a:chExt cx="4519796" cy="251542"/>
          </a:xfrm>
        </p:grpSpPr>
        <p:sp>
          <p:nvSpPr>
            <p:cNvPr id="10" name="Freeform 10"/>
            <p:cNvSpPr/>
            <p:nvPr/>
          </p:nvSpPr>
          <p:spPr>
            <a:xfrm>
              <a:off x="0" y="0"/>
              <a:ext cx="4519796" cy="251542"/>
            </a:xfrm>
            <a:custGeom>
              <a:avLst/>
              <a:gdLst/>
              <a:ahLst/>
              <a:cxnLst/>
              <a:rect l="l" t="t" r="r" b="b"/>
              <a:pathLst>
                <a:path w="4519796" h="251542">
                  <a:moveTo>
                    <a:pt x="4316596" y="0"/>
                  </a:moveTo>
                  <a:lnTo>
                    <a:pt x="0" y="0"/>
                  </a:lnTo>
                  <a:lnTo>
                    <a:pt x="203200" y="251542"/>
                  </a:lnTo>
                  <a:lnTo>
                    <a:pt x="4519796" y="251542"/>
                  </a:lnTo>
                  <a:lnTo>
                    <a:pt x="4316596" y="0"/>
                  </a:lnTo>
                  <a:close/>
                </a:path>
              </a:pathLst>
            </a:custGeom>
            <a:solidFill>
              <a:srgbClr val="727070"/>
            </a:solidFill>
            <a:ln cap="sq">
              <a:noFill/>
              <a:prstDash val="solid"/>
              <a:miter/>
            </a:ln>
          </p:spPr>
        </p:sp>
        <p:sp>
          <p:nvSpPr>
            <p:cNvPr id="11" name="TextBox 11"/>
            <p:cNvSpPr txBox="1"/>
            <p:nvPr/>
          </p:nvSpPr>
          <p:spPr>
            <a:xfrm>
              <a:off x="101600" y="-19050"/>
              <a:ext cx="4316596" cy="270592"/>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Freeform 1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887923">
            <a:off x="-7735090" y="7595087"/>
            <a:ext cx="13977230" cy="14342307"/>
          </a:xfrm>
          <a:custGeom>
            <a:avLst/>
            <a:gdLst/>
            <a:ahLst/>
            <a:cxnLst/>
            <a:rect l="l" t="t" r="r" b="b"/>
            <a:pathLst>
              <a:path w="13977230" h="14342307">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292087" y="1113092"/>
            <a:ext cx="9308329" cy="812989"/>
          </a:xfrm>
          <a:prstGeom prst="rect">
            <a:avLst/>
          </a:prstGeom>
        </p:spPr>
        <p:txBody>
          <a:bodyPr lIns="0" tIns="0" rIns="0" bIns="0" rtlCol="0" anchor="t">
            <a:spAutoFit/>
          </a:bodyPr>
          <a:lstStyle/>
          <a:p>
            <a:pPr marL="0" lvl="0" indent="0" algn="ctr">
              <a:lnSpc>
                <a:spcPts val="6548"/>
              </a:lnSpc>
              <a:spcBef>
                <a:spcPct val="0"/>
              </a:spcBef>
            </a:pPr>
            <a:r>
              <a:rPr lang="en-US" sz="4745" spc="37" dirty="0">
                <a:solidFill>
                  <a:srgbClr val="FFFFFF"/>
                </a:solidFill>
                <a:latin typeface="Archivo Black"/>
              </a:rPr>
              <a:t>REALISATION</a:t>
            </a:r>
          </a:p>
        </p:txBody>
      </p:sp>
      <p:pic>
        <p:nvPicPr>
          <p:cNvPr id="4" name="Image 3">
            <a:extLst>
              <a:ext uri="{FF2B5EF4-FFF2-40B4-BE49-F238E27FC236}">
                <a16:creationId xmlns:a16="http://schemas.microsoft.com/office/drawing/2014/main" id="{4BEF65DD-357E-A759-B2F7-A6F7151678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247482"/>
            <a:ext cx="13523054" cy="7230018"/>
          </a:xfrm>
          <a:prstGeom prst="rect">
            <a:avLst/>
          </a:prstGeom>
          <a:ln>
            <a:solidFill>
              <a:schemeClr val="bg1">
                <a:lumMod val="85000"/>
              </a:schemeClr>
            </a:solidFill>
          </a:ln>
        </p:spPr>
      </p:pic>
      <p:sp>
        <p:nvSpPr>
          <p:cNvPr id="5" name="ZoneTexte 4">
            <a:extLst>
              <a:ext uri="{FF2B5EF4-FFF2-40B4-BE49-F238E27FC236}">
                <a16:creationId xmlns:a16="http://schemas.microsoft.com/office/drawing/2014/main" id="{B7FEB095-2AD3-27D1-216C-A441F3627E0A}"/>
              </a:ext>
            </a:extLst>
          </p:cNvPr>
          <p:cNvSpPr txBox="1"/>
          <p:nvPr/>
        </p:nvSpPr>
        <p:spPr>
          <a:xfrm>
            <a:off x="2438400" y="2501325"/>
            <a:ext cx="70104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t>Les tables du base de données :</a:t>
            </a:r>
          </a:p>
        </p:txBody>
      </p:sp>
    </p:spTree>
    <p:extLst>
      <p:ext uri="{BB962C8B-B14F-4D97-AF65-F5344CB8AC3E}">
        <p14:creationId xmlns:p14="http://schemas.microsoft.com/office/powerpoint/2010/main" val="161552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6" name="Group 6"/>
          <p:cNvGrpSpPr/>
          <p:nvPr/>
        </p:nvGrpSpPr>
        <p:grpSpPr>
          <a:xfrm rot="-10800000">
            <a:off x="-1789043" y="1011065"/>
            <a:ext cx="9534019" cy="1112295"/>
            <a:chOff x="0" y="0"/>
            <a:chExt cx="1876002" cy="218865"/>
          </a:xfrm>
        </p:grpSpPr>
        <p:sp>
          <p:nvSpPr>
            <p:cNvPr id="7" name="Freeform 7"/>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sp>
        <p:sp>
          <p:nvSpPr>
            <p:cNvPr id="8" name="TextBox 8"/>
            <p:cNvSpPr txBox="1"/>
            <p:nvPr/>
          </p:nvSpPr>
          <p:spPr>
            <a:xfrm>
              <a:off x="101600" y="-19050"/>
              <a:ext cx="1672802" cy="2379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028700" y="1926082"/>
            <a:ext cx="5689104" cy="316618"/>
            <a:chOff x="0" y="0"/>
            <a:chExt cx="4519796" cy="251542"/>
          </a:xfrm>
        </p:grpSpPr>
        <p:sp>
          <p:nvSpPr>
            <p:cNvPr id="10" name="Freeform 10"/>
            <p:cNvSpPr/>
            <p:nvPr/>
          </p:nvSpPr>
          <p:spPr>
            <a:xfrm>
              <a:off x="0" y="0"/>
              <a:ext cx="4519796" cy="251542"/>
            </a:xfrm>
            <a:custGeom>
              <a:avLst/>
              <a:gdLst/>
              <a:ahLst/>
              <a:cxnLst/>
              <a:rect l="l" t="t" r="r" b="b"/>
              <a:pathLst>
                <a:path w="4519796" h="251542">
                  <a:moveTo>
                    <a:pt x="4316596" y="0"/>
                  </a:moveTo>
                  <a:lnTo>
                    <a:pt x="0" y="0"/>
                  </a:lnTo>
                  <a:lnTo>
                    <a:pt x="203200" y="251542"/>
                  </a:lnTo>
                  <a:lnTo>
                    <a:pt x="4519796" y="251542"/>
                  </a:lnTo>
                  <a:lnTo>
                    <a:pt x="4316596" y="0"/>
                  </a:lnTo>
                  <a:close/>
                </a:path>
              </a:pathLst>
            </a:custGeom>
            <a:solidFill>
              <a:srgbClr val="727070"/>
            </a:solidFill>
            <a:ln cap="sq">
              <a:noFill/>
              <a:prstDash val="solid"/>
              <a:miter/>
            </a:ln>
          </p:spPr>
        </p:sp>
        <p:sp>
          <p:nvSpPr>
            <p:cNvPr id="11" name="TextBox 11"/>
            <p:cNvSpPr txBox="1"/>
            <p:nvPr/>
          </p:nvSpPr>
          <p:spPr>
            <a:xfrm>
              <a:off x="101600" y="-19050"/>
              <a:ext cx="4316596" cy="270592"/>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Freeform 1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887923">
            <a:off x="-7735090" y="7595087"/>
            <a:ext cx="13977230" cy="14342307"/>
          </a:xfrm>
          <a:custGeom>
            <a:avLst/>
            <a:gdLst/>
            <a:ahLst/>
            <a:cxnLst/>
            <a:rect l="l" t="t" r="r" b="b"/>
            <a:pathLst>
              <a:path w="13977230" h="14342307">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292087" y="1113092"/>
            <a:ext cx="9308329" cy="812989"/>
          </a:xfrm>
          <a:prstGeom prst="rect">
            <a:avLst/>
          </a:prstGeom>
        </p:spPr>
        <p:txBody>
          <a:bodyPr lIns="0" tIns="0" rIns="0" bIns="0" rtlCol="0" anchor="t">
            <a:spAutoFit/>
          </a:bodyPr>
          <a:lstStyle/>
          <a:p>
            <a:pPr marL="0" lvl="0" indent="0" algn="ctr">
              <a:lnSpc>
                <a:spcPts val="6548"/>
              </a:lnSpc>
              <a:spcBef>
                <a:spcPct val="0"/>
              </a:spcBef>
            </a:pPr>
            <a:r>
              <a:rPr lang="en-US" sz="4745" spc="37" dirty="0">
                <a:solidFill>
                  <a:srgbClr val="FFFFFF"/>
                </a:solidFill>
                <a:latin typeface="Archivo Black"/>
              </a:rPr>
              <a:t>SIMULATION</a:t>
            </a:r>
          </a:p>
        </p:txBody>
      </p:sp>
      <p:pic>
        <p:nvPicPr>
          <p:cNvPr id="5" name="Image 4">
            <a:extLst>
              <a:ext uri="{FF2B5EF4-FFF2-40B4-BE49-F238E27FC236}">
                <a16:creationId xmlns:a16="http://schemas.microsoft.com/office/drawing/2014/main" id="{BEE928C8-F843-2A1E-DA13-F24AE500BE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9689" y="3480156"/>
            <a:ext cx="10897063" cy="3810457"/>
          </a:xfrm>
          <a:prstGeom prst="rect">
            <a:avLst/>
          </a:prstGeom>
        </p:spPr>
      </p:pic>
    </p:spTree>
    <p:extLst>
      <p:ext uri="{BB962C8B-B14F-4D97-AF65-F5344CB8AC3E}">
        <p14:creationId xmlns:p14="http://schemas.microsoft.com/office/powerpoint/2010/main" val="197850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6" name="Group 6"/>
          <p:cNvGrpSpPr/>
          <p:nvPr/>
        </p:nvGrpSpPr>
        <p:grpSpPr>
          <a:xfrm rot="-10800000">
            <a:off x="-1789043" y="1011065"/>
            <a:ext cx="9534019" cy="1112295"/>
            <a:chOff x="0" y="0"/>
            <a:chExt cx="1876002" cy="218865"/>
          </a:xfrm>
        </p:grpSpPr>
        <p:sp>
          <p:nvSpPr>
            <p:cNvPr id="7" name="Freeform 7"/>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sp>
        <p:sp>
          <p:nvSpPr>
            <p:cNvPr id="8" name="TextBox 8"/>
            <p:cNvSpPr txBox="1"/>
            <p:nvPr/>
          </p:nvSpPr>
          <p:spPr>
            <a:xfrm>
              <a:off x="101600" y="-19050"/>
              <a:ext cx="1672802" cy="2379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028700" y="1926082"/>
            <a:ext cx="5689104" cy="316618"/>
            <a:chOff x="0" y="0"/>
            <a:chExt cx="4519796" cy="251542"/>
          </a:xfrm>
        </p:grpSpPr>
        <p:sp>
          <p:nvSpPr>
            <p:cNvPr id="10" name="Freeform 10"/>
            <p:cNvSpPr/>
            <p:nvPr/>
          </p:nvSpPr>
          <p:spPr>
            <a:xfrm>
              <a:off x="0" y="0"/>
              <a:ext cx="4519796" cy="251542"/>
            </a:xfrm>
            <a:custGeom>
              <a:avLst/>
              <a:gdLst/>
              <a:ahLst/>
              <a:cxnLst/>
              <a:rect l="l" t="t" r="r" b="b"/>
              <a:pathLst>
                <a:path w="4519796" h="251542">
                  <a:moveTo>
                    <a:pt x="4316596" y="0"/>
                  </a:moveTo>
                  <a:lnTo>
                    <a:pt x="0" y="0"/>
                  </a:lnTo>
                  <a:lnTo>
                    <a:pt x="203200" y="251542"/>
                  </a:lnTo>
                  <a:lnTo>
                    <a:pt x="4519796" y="251542"/>
                  </a:lnTo>
                  <a:lnTo>
                    <a:pt x="4316596" y="0"/>
                  </a:lnTo>
                  <a:close/>
                </a:path>
              </a:pathLst>
            </a:custGeom>
            <a:solidFill>
              <a:srgbClr val="727070"/>
            </a:solidFill>
            <a:ln cap="sq">
              <a:noFill/>
              <a:prstDash val="solid"/>
              <a:miter/>
            </a:ln>
          </p:spPr>
        </p:sp>
        <p:sp>
          <p:nvSpPr>
            <p:cNvPr id="11" name="TextBox 11"/>
            <p:cNvSpPr txBox="1"/>
            <p:nvPr/>
          </p:nvSpPr>
          <p:spPr>
            <a:xfrm>
              <a:off x="101600" y="-19050"/>
              <a:ext cx="4316596" cy="270592"/>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Freeform 1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887923">
            <a:off x="-7735090" y="7595087"/>
            <a:ext cx="13977230" cy="14342307"/>
          </a:xfrm>
          <a:custGeom>
            <a:avLst/>
            <a:gdLst/>
            <a:ahLst/>
            <a:cxnLst/>
            <a:rect l="l" t="t" r="r" b="b"/>
            <a:pathLst>
              <a:path w="13977230" h="14342307">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292087" y="1113092"/>
            <a:ext cx="9308329" cy="812989"/>
          </a:xfrm>
          <a:prstGeom prst="rect">
            <a:avLst/>
          </a:prstGeom>
        </p:spPr>
        <p:txBody>
          <a:bodyPr lIns="0" tIns="0" rIns="0" bIns="0" rtlCol="0" anchor="t">
            <a:spAutoFit/>
          </a:bodyPr>
          <a:lstStyle/>
          <a:p>
            <a:pPr marL="0" lvl="0" indent="0" algn="ctr">
              <a:lnSpc>
                <a:spcPts val="6548"/>
              </a:lnSpc>
              <a:spcBef>
                <a:spcPct val="0"/>
              </a:spcBef>
            </a:pPr>
            <a:r>
              <a:rPr lang="fr-FR" sz="4745" spc="37" dirty="0">
                <a:solidFill>
                  <a:srgbClr val="FFFFFF"/>
                </a:solidFill>
                <a:latin typeface="Archivo Black"/>
              </a:rPr>
              <a:t>C</a:t>
            </a:r>
            <a:r>
              <a:rPr lang="en-US" sz="4745" spc="37" dirty="0">
                <a:solidFill>
                  <a:srgbClr val="FFFFFF"/>
                </a:solidFill>
                <a:latin typeface="Archivo Black"/>
              </a:rPr>
              <a:t>ONCLUSION</a:t>
            </a:r>
          </a:p>
        </p:txBody>
      </p:sp>
      <p:sp>
        <p:nvSpPr>
          <p:cNvPr id="18" name="ZoneTexte 17">
            <a:extLst>
              <a:ext uri="{FF2B5EF4-FFF2-40B4-BE49-F238E27FC236}">
                <a16:creationId xmlns:a16="http://schemas.microsoft.com/office/drawing/2014/main" id="{CC53DA4F-BF05-E221-F86A-80B5D397E380}"/>
              </a:ext>
            </a:extLst>
          </p:cNvPr>
          <p:cNvSpPr txBox="1"/>
          <p:nvPr/>
        </p:nvSpPr>
        <p:spPr>
          <a:xfrm>
            <a:off x="1905000" y="2933700"/>
            <a:ext cx="14325600" cy="6032421"/>
          </a:xfrm>
          <a:prstGeom prst="rect">
            <a:avLst/>
          </a:prstGeom>
          <a:noFill/>
        </p:spPr>
        <p:txBody>
          <a:bodyPr wrap="square" rtlCol="0">
            <a:spAutoFit/>
          </a:bodyPr>
          <a:lstStyle/>
          <a:p>
            <a:pPr marL="457200" indent="-457200">
              <a:buFont typeface="Wingdings" panose="05000000000000000000" pitchFamily="2" charset="2"/>
              <a:buChar char="q"/>
            </a:pPr>
            <a:r>
              <a:rPr lang="fr-FR" sz="3200" spc="238" dirty="0">
                <a:solidFill>
                  <a:srgbClr val="231F20"/>
                </a:solidFill>
              </a:rPr>
              <a:t>Dans cette présentation, nous avons exploré les fonctionnalités clés de notre application, son architecture robuste et les technologies innovantes qui la sous-tendent. </a:t>
            </a:r>
          </a:p>
          <a:p>
            <a:endParaRPr lang="fr-FR" sz="800" spc="238" dirty="0">
              <a:solidFill>
                <a:srgbClr val="231F20"/>
              </a:solidFill>
            </a:endParaRPr>
          </a:p>
          <a:p>
            <a:pPr marL="457200" indent="-457200">
              <a:buFont typeface="Wingdings" panose="05000000000000000000" pitchFamily="2" charset="2"/>
              <a:buChar char="q"/>
            </a:pPr>
            <a:r>
              <a:rPr lang="fr-FR" sz="3200" spc="238" dirty="0">
                <a:solidFill>
                  <a:srgbClr val="231F20"/>
                </a:solidFill>
              </a:rPr>
              <a:t>Nous avons également examiné son potentiel à transformer les opérations hôtelières, à améliorer l'efficacité du personnel et à offrir une expérience client exceptionnelle.</a:t>
            </a:r>
          </a:p>
          <a:p>
            <a:endParaRPr lang="fr-FR" sz="800" spc="238" dirty="0">
              <a:solidFill>
                <a:srgbClr val="231F20"/>
              </a:solidFill>
            </a:endParaRPr>
          </a:p>
          <a:p>
            <a:pPr marL="457200" indent="-457200">
              <a:buFont typeface="Wingdings" panose="05000000000000000000" pitchFamily="2" charset="2"/>
              <a:buChar char="q"/>
            </a:pPr>
            <a:r>
              <a:rPr lang="fr-FR" sz="3200" spc="238" dirty="0">
                <a:solidFill>
                  <a:srgbClr val="231F20"/>
                </a:solidFill>
              </a:rPr>
              <a:t>En tant que créateurs de cette application, nous sommes conscients des défis rencontrés tout au long du processus de développement. Cependant, ces défis nous ont également permis de grandir, d'apprendre et d'innover, renforçant ainsi notre conviction dans la valeur et l'impact de notre travail.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252</Words>
  <Application>Microsoft Office PowerPoint</Application>
  <PresentationFormat>Personnalisé</PresentationFormat>
  <Paragraphs>38</Paragraphs>
  <Slides>9</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9</vt:i4>
      </vt:variant>
    </vt:vector>
  </HeadingPairs>
  <TitlesOfParts>
    <vt:vector size="18" baseType="lpstr">
      <vt:lpstr>Times New Roman</vt:lpstr>
      <vt:lpstr>Oswald Bold</vt:lpstr>
      <vt:lpstr>Calibri</vt:lpstr>
      <vt:lpstr>Wingdings</vt:lpstr>
      <vt:lpstr>Consolas</vt:lpstr>
      <vt:lpstr>Arial Black</vt:lpstr>
      <vt:lpstr>Arial</vt:lpstr>
      <vt:lpstr>Archivo Black</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AYOUB</dc:creator>
  <cp:lastModifiedBy>LENOVO acc</cp:lastModifiedBy>
  <cp:revision>6</cp:revision>
  <dcterms:created xsi:type="dcterms:W3CDTF">2006-08-16T00:00:00Z</dcterms:created>
  <dcterms:modified xsi:type="dcterms:W3CDTF">2024-05-10T13:33:51Z</dcterms:modified>
  <dc:identifier>DAF3ANZd2cY</dc:identifier>
</cp:coreProperties>
</file>