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56" r:id="rId5"/>
    <p:sldId id="284" r:id="rId6"/>
    <p:sldId id="257" r:id="rId7"/>
    <p:sldId id="258" r:id="rId8"/>
    <p:sldId id="285" r:id="rId9"/>
    <p:sldId id="282" r:id="rId10"/>
    <p:sldId id="283" r:id="rId11"/>
    <p:sldId id="259" r:id="rId12"/>
    <p:sldId id="286" r:id="rId13"/>
    <p:sldId id="287" r:id="rId14"/>
    <p:sldId id="288" r:id="rId15"/>
    <p:sldId id="265" r:id="rId16"/>
    <p:sldId id="271" r:id="rId17"/>
    <p:sldId id="266" r:id="rId18"/>
    <p:sldId id="267" r:id="rId19"/>
    <p:sldId id="289" r:id="rId20"/>
    <p:sldId id="268" r:id="rId21"/>
    <p:sldId id="290" r:id="rId22"/>
    <p:sldId id="291" r:id="rId23"/>
    <p:sldId id="269" r:id="rId24"/>
    <p:sldId id="270" r:id="rId25"/>
    <p:sldId id="292" r:id="rId26"/>
    <p:sldId id="275" r:id="rId27"/>
    <p:sldId id="273" r:id="rId28"/>
    <p:sldId id="293" r:id="rId29"/>
    <p:sldId id="274" r:id="rId30"/>
    <p:sldId id="276" r:id="rId31"/>
    <p:sldId id="277" r:id="rId32"/>
    <p:sldId id="278" r:id="rId33"/>
    <p:sldId id="280" r:id="rId34"/>
    <p:sldId id="26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A3D8"/>
    <a:srgbClr val="29A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53051B-7076-4C31-AC91-EAF71D8B4C7E}" v="3" dt="2023-05-08T08:04:03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33" autoAdjust="0"/>
  </p:normalViewPr>
  <p:slideViewPr>
    <p:cSldViewPr snapToGrid="0">
      <p:cViewPr varScale="1">
        <p:scale>
          <a:sx n="150" d="100"/>
          <a:sy n="150" d="100"/>
        </p:scale>
        <p:origin x="19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82CCB-E428-4AE2-A603-F59E4E794D23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906A3-C19F-41A6-8E6D-F3C5F243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01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D55A5-73DB-47BC-A5B8-40FF066D3B3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05BFE-C32B-4CAC-A82C-E8209C6A3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2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s/stamp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s/api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="https://www.flaticon.com/free-icons/introduction" title="introduction icons"&gt;Introduction icons created by </a:t>
            </a:r>
            <a:r>
              <a:rPr lang="en-US" dirty="0" err="1"/>
              <a:t>Arkinasi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0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="https://www.flaticon.com/free-icons/funnel" title="funnel icons"&gt;Funnel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  <a:p>
            <a:endParaRPr lang="en-US" dirty="0"/>
          </a:p>
          <a:p>
            <a:r>
              <a:rPr lang="en-US" dirty="0"/>
              <a:t>Can be executed prior to the endpoint execution, after the endpoint execution, or short circuit and return response</a:t>
            </a:r>
          </a:p>
          <a:p>
            <a:r>
              <a:rPr lang="en-US" dirty="0"/>
              <a:t>Executed in order of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36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="https://www.flaticon.com/free-icons/authorization" title="authorization icons"&gt;Authorization icons created by </a:t>
            </a:r>
            <a:r>
              <a:rPr lang="en-US" dirty="0" err="1"/>
              <a:t>piksart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95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="https://www.flaticon.com/free-icons/compare" title="compare icons"&gt;Compare icons created by GOWI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60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="https://www.flaticon.com/free-icons/api" title="</a:t>
            </a:r>
            <a:r>
              <a:rPr lang="en-US" dirty="0" err="1"/>
              <a:t>api</a:t>
            </a:r>
            <a:r>
              <a:rPr lang="en-US" dirty="0"/>
              <a:t> icons"&gt;</a:t>
            </a:r>
            <a:r>
              <a:rPr lang="en-US" dirty="0" err="1"/>
              <a:t>Api</a:t>
            </a:r>
            <a:r>
              <a:rPr lang="en-US" dirty="0"/>
              <a:t> icons created by </a:t>
            </a:r>
            <a:r>
              <a:rPr lang="en-US" dirty="0" err="1"/>
              <a:t>juicy_fish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45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="https://www.flaticon.com/free-icons/api" title="</a:t>
            </a:r>
            <a:r>
              <a:rPr lang="en-US" dirty="0" err="1"/>
              <a:t>api</a:t>
            </a:r>
            <a:r>
              <a:rPr lang="en-US" dirty="0"/>
              <a:t> icons"&gt;</a:t>
            </a:r>
            <a:r>
              <a:rPr lang="en-US" dirty="0" err="1"/>
              <a:t>Api</a:t>
            </a:r>
            <a:r>
              <a:rPr lang="en-US" dirty="0"/>
              <a:t> icons created by </a:t>
            </a:r>
            <a:r>
              <a:rPr lang="en-US" dirty="0" err="1"/>
              <a:t>juicy_fish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  <a:p>
            <a:endParaRPr lang="en-US" dirty="0"/>
          </a:p>
          <a:p>
            <a:r>
              <a:rPr lang="en-US" dirty="0"/>
              <a:t>Some of these are .NET 7 features – i.e. </a:t>
            </a:r>
            <a:r>
              <a:rPr lang="en-US" dirty="0" err="1"/>
              <a:t>WithOpenApi</a:t>
            </a:r>
            <a:r>
              <a:rPr lang="en-US" dirty="0"/>
              <a:t>(), </a:t>
            </a:r>
            <a:r>
              <a:rPr lang="en-US" dirty="0" err="1"/>
              <a:t>WithSummary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85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="https://www.flaticon.com/free-icons/lab" title="lab icons"&gt;Lab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14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 for Model binding can be added with a custom binding shim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&lt;a </a:t>
            </a:r>
            <a:r>
              <a:rPr lang="en-US" b="1" dirty="0" err="1"/>
              <a:t>href</a:t>
            </a:r>
            <a:r>
              <a:rPr lang="en-US" b="1" dirty="0"/>
              <a:t>="https://www.flaticon.com/free-icons/problem-solving" title="problem solving icons"&gt;Problem solving icons created by Mehwish - </a:t>
            </a:r>
            <a:r>
              <a:rPr lang="en-US" b="1" dirty="0" err="1"/>
              <a:t>Flaticon</a:t>
            </a:r>
            <a:r>
              <a:rPr lang="en-US" b="1" dirty="0"/>
              <a:t>&lt;/a&gt;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46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="https://www.flaticon.com/free-icons/process-improvement" title="process improvement icons"&gt;Process improvement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6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611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="https://www.flaticon.com/free-icons/work" title="work icons"&gt;Work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32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="https://www.flaticon.com/free-icons/web-development" title="web development icons"&gt;Web development icons created by </a:t>
            </a:r>
            <a:r>
              <a:rPr lang="en-US" dirty="0" err="1"/>
              <a:t>piksart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59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="https://www.flaticon.com/free-icons/spy" title="spy icons"&gt;Spy icons created by </a:t>
            </a:r>
            <a:r>
              <a:rPr lang="en-US" dirty="0" err="1"/>
              <a:t>chahir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7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https://www.flaticon.com/free-icons/stamp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57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="https://www.flaticon.com/free-icons/stamp" title="stamp icons"&gt;Stamp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333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="https://www.flaticon.com/free-icons/conclusion" title="conclusion icons"&gt;Conclusion icons created by </a:t>
            </a:r>
            <a:r>
              <a:rPr lang="en-US" dirty="0" err="1"/>
              <a:t>Kiranshastry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77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https://www.flaticon.com/free-icons/api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357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="https://www.flaticon.com/free-icons/decision-making" title="decision making icons"&gt;Decision making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607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="https://www.flaticon.com/free-icons/link" title="link icons"&gt;Link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9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="https://www.flaticon.com/free-icons/api" title="</a:t>
            </a:r>
            <a:r>
              <a:rPr lang="en-US" dirty="0" err="1"/>
              <a:t>api</a:t>
            </a:r>
            <a:r>
              <a:rPr lang="en-US" dirty="0"/>
              <a:t> icons"&gt;</a:t>
            </a:r>
            <a:r>
              <a:rPr lang="en-US" dirty="0" err="1"/>
              <a:t>Api</a:t>
            </a:r>
            <a:r>
              <a:rPr lang="en-US" dirty="0"/>
              <a:t> icons created by </a:t>
            </a:r>
            <a:r>
              <a:rPr lang="en-US" dirty="0" err="1"/>
              <a:t>DinosoftLabs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86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75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="https://www.flaticon.com/free-icons/meter" title="meter icons"&gt;Meter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="https://www.flaticon.com/free-icons/user" title="user icons"&gt;User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85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="https://www.flaticon.com/free-icons/feature" title="feature icons"&gt;Feature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85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="https://www.flaticon.com/free-icons/different" title="different icons"&gt;Different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88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="https://www.flaticon.com/free-icons/binding" title="binding icons"&gt;Binding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96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="https://www.flaticon.com/free-icons/return" title="return icons"&gt;Return icons created by </a:t>
            </a:r>
            <a:r>
              <a:rPr lang="en-US" dirty="0" err="1"/>
              <a:t>toempong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89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  <a:latin typeface="Poppins ExtraBold" panose="00000900000000000000" pitchFamily="50" charset="0"/>
                <a:cs typeface="Poppins ExtraBold" panose="000009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4077-32F9-4B87-A470-8E7983FAAAA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35D9-DFCF-4A64-8B6F-18F0A9AB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7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4077-32F9-4B87-A470-8E7983FAAAA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35D9-DFCF-4A64-8B6F-18F0A9AB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6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4077-32F9-4B87-A470-8E7983FAAAA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35D9-DFCF-4A64-8B6F-18F0A9AB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0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Poppins Medium" panose="00000600000000000000" pitchFamily="50" charset="0"/>
                <a:cs typeface="Poppins Medium" panose="00000600000000000000" pitchFamily="50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Poppins Medium" panose="00000600000000000000" pitchFamily="50" charset="0"/>
                <a:cs typeface="Poppins Medium" panose="00000600000000000000" pitchFamily="50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Poppins Medium" panose="00000600000000000000" pitchFamily="50" charset="0"/>
                <a:cs typeface="Poppins Medium" panose="00000600000000000000" pitchFamily="50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Poppins Medium" panose="00000600000000000000" pitchFamily="50" charset="0"/>
                <a:cs typeface="Poppins Medium" panose="00000600000000000000" pitchFamily="50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Naslov 12">
            <a:extLst>
              <a:ext uri="{FF2B5EF4-FFF2-40B4-BE49-F238E27FC236}">
                <a16:creationId xmlns:a16="http://schemas.microsoft.com/office/drawing/2014/main" id="{5FC8BFB2-A591-4ED1-AA68-B862031D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Poppins ExtraBold" panose="00000900000000000000" pitchFamily="50" charset="0"/>
                <a:cs typeface="Poppins ExtraBold" panose="00000900000000000000" pitchFamily="50" charset="0"/>
              </a:defRPr>
            </a:lvl1pPr>
          </a:lstStyle>
          <a:p>
            <a:r>
              <a:rPr lang="sl-SI" dirty="0"/>
              <a:t>Kliknite, če želite urediti slog naslova matrice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74185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>
                    <a:lumMod val="95000"/>
                    <a:lumOff val="5000"/>
                  </a:schemeClr>
                </a:solidFill>
                <a:latin typeface="Poppins ExtraBold" panose="00000900000000000000" pitchFamily="50" charset="0"/>
                <a:cs typeface="Poppins ExtraBold" panose="000009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4077-32F9-4B87-A470-8E7983FAAAA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35D9-DFCF-4A64-8B6F-18F0A9AB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4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4077-32F9-4B87-A470-8E7983FAAAA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35D9-DFCF-4A64-8B6F-18F0A9AB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4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4077-32F9-4B87-A470-8E7983FAAAA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35D9-DFCF-4A64-8B6F-18F0A9AB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7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4077-32F9-4B87-A470-8E7983FAAAA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35D9-DFCF-4A64-8B6F-18F0A9AB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8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4077-32F9-4B87-A470-8E7983FAAAA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35D9-DFCF-4A64-8B6F-18F0A9AB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4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4077-32F9-4B87-A470-8E7983FAAAA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35D9-DFCF-4A64-8B6F-18F0A9AB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9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4077-32F9-4B87-A470-8E7983FAAAA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35D9-DFCF-4A64-8B6F-18F0A9AB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325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9304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F4077-32F9-4B87-A470-8E7983FAAAA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C35D9-DFCF-4A64-8B6F-18F0A9AB50A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Slika 9" descr="Slika, ki vsebuje besede besedilo&#10;&#10;Opis je samodejno ustvarjen">
            <a:extLst>
              <a:ext uri="{FF2B5EF4-FFF2-40B4-BE49-F238E27FC236}">
                <a16:creationId xmlns:a16="http://schemas.microsoft.com/office/drawing/2014/main" id="{578C1EFD-30EB-A326-8F8D-4BF1BE74D09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2078"/>
          </a:xfrm>
          <a:prstGeom prst="rect">
            <a:avLst/>
          </a:prstGeom>
        </p:spPr>
      </p:pic>
      <p:sp>
        <p:nvSpPr>
          <p:cNvPr id="12" name="Rectangle 6">
            <a:extLst>
              <a:ext uri="{FF2B5EF4-FFF2-40B4-BE49-F238E27FC236}">
                <a16:creationId xmlns:a16="http://schemas.microsoft.com/office/drawing/2014/main" id="{28D649FA-BE4E-0EC3-FB27-8520F06E4F4B}"/>
              </a:ext>
            </a:extLst>
          </p:cNvPr>
          <p:cNvSpPr/>
          <p:nvPr userDrawn="1"/>
        </p:nvSpPr>
        <p:spPr>
          <a:xfrm>
            <a:off x="0" y="6255795"/>
            <a:ext cx="12192000" cy="6021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344A6DE8-56D2-130A-F301-6260B87FAD38}"/>
              </a:ext>
            </a:extLst>
          </p:cNvPr>
          <p:cNvSpPr txBox="1"/>
          <p:nvPr userDrawn="1"/>
        </p:nvSpPr>
        <p:spPr>
          <a:xfrm>
            <a:off x="6342312" y="6458971"/>
            <a:ext cx="8173616" cy="307777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effectLst/>
                <a:latin typeface="Poppins" panose="00000800000000000000" pitchFamily="50" charset="0"/>
                <a:cs typeface="Poppins" panose="00000800000000000000" pitchFamily="50" charset="0"/>
              </a:rPr>
              <a:t>Modern information technologies at the top event in Slovenia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Poppins" panose="00000800000000000000" pitchFamily="50" charset="0"/>
              <a:ea typeface="Open Sans" panose="020B0606030504020204" pitchFamily="34" charset="0"/>
              <a:cs typeface="Poppins" panose="00000800000000000000" pitchFamily="50" charset="0"/>
            </a:endParaRPr>
          </a:p>
        </p:txBody>
      </p:sp>
      <p:pic>
        <p:nvPicPr>
          <p:cNvPr id="14" name="Slika 13">
            <a:extLst>
              <a:ext uri="{FF2B5EF4-FFF2-40B4-BE49-F238E27FC236}">
                <a16:creationId xmlns:a16="http://schemas.microsoft.com/office/drawing/2014/main" id="{A56A166D-63FE-83A2-18C7-BC513DFA5F0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451" y="6408568"/>
            <a:ext cx="1207825" cy="34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3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Poppins ExtraBold" panose="00000900000000000000" pitchFamily="50" charset="0"/>
          <a:ea typeface="Open Sans" panose="020B0606030504020204" pitchFamily="34" charset="0"/>
          <a:cs typeface="Poppins ExtraBold" panose="00000900000000000000" pitchFamily="50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Poppins Medium" panose="00000600000000000000" pitchFamily="50" charset="0"/>
          <a:ea typeface="Open Sans" panose="020B0606030504020204" pitchFamily="34" charset="0"/>
          <a:cs typeface="Poppins Medium" panose="00000600000000000000" pitchFamily="50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Poppins Medium" panose="00000600000000000000" pitchFamily="50" charset="0"/>
          <a:ea typeface="Open Sans" panose="020B0606030504020204" pitchFamily="34" charset="0"/>
          <a:cs typeface="Poppins Medium" panose="00000600000000000000" pitchFamily="50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Poppins Medium" panose="00000600000000000000" pitchFamily="50" charset="0"/>
          <a:ea typeface="Open Sans" panose="020B0606030504020204" pitchFamily="34" charset="0"/>
          <a:cs typeface="Poppins Medium" panose="00000600000000000000" pitchFamily="50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Poppins Medium" panose="00000600000000000000" pitchFamily="50" charset="0"/>
          <a:ea typeface="Open Sans" panose="020B0606030504020204" pitchFamily="34" charset="0"/>
          <a:cs typeface="Poppins Medium" panose="00000600000000000000" pitchFamily="50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Poppins Medium" panose="00000600000000000000" pitchFamily="50" charset="0"/>
          <a:ea typeface="Open Sans" panose="020B0606030504020204" pitchFamily="34" charset="0"/>
          <a:cs typeface="Poppins Medium" panose="00000600000000000000" pitchFamily="5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laticon.com/free-icons/link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avunen/SystemTextJsonPatch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mianEdwards/MiniValidation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fast-endpoints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docs.microsoft.com/en-us/aspnet/core/fundamentals/minimal-apis" TargetMode="External"/><Relationship Id="rId7" Type="http://schemas.openxmlformats.org/officeDocument/2006/relationships/hyperlink" Target="https://dev.to/this-is-learning/maybe-it-s-time-to-rethink-our-project-structure-with-net-6-2d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arterCommunity/Carter" TargetMode="External"/><Relationship Id="rId5" Type="http://schemas.openxmlformats.org/officeDocument/2006/relationships/hyperlink" Target="https://khalidabuhakmeh.com/minimal-api-validation-with-fluentvalidation" TargetMode="External"/><Relationship Id="rId4" Type="http://schemas.openxmlformats.org/officeDocument/2006/relationships/hyperlink" Target="https://devblogs.microsoft.com/dotnet/category/aspnet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ka 20">
            <a:extLst>
              <a:ext uri="{FF2B5EF4-FFF2-40B4-BE49-F238E27FC236}">
                <a16:creationId xmlns:a16="http://schemas.microsoft.com/office/drawing/2014/main" id="{D907CE7D-4446-4E9F-9478-9712A628B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915" y="8332"/>
            <a:ext cx="12191998" cy="6842077"/>
          </a:xfrm>
          <a:prstGeom prst="rect">
            <a:avLst/>
          </a:prstGeom>
        </p:spPr>
      </p:pic>
      <p:sp>
        <p:nvSpPr>
          <p:cNvPr id="2" name="TextBox 7">
            <a:extLst>
              <a:ext uri="{FF2B5EF4-FFF2-40B4-BE49-F238E27FC236}">
                <a16:creationId xmlns:a16="http://schemas.microsoft.com/office/drawing/2014/main" id="{2130093B-C900-7237-117E-73D367287DF7}"/>
              </a:ext>
            </a:extLst>
          </p:cNvPr>
          <p:cNvSpPr txBox="1"/>
          <p:nvPr/>
        </p:nvSpPr>
        <p:spPr>
          <a:xfrm>
            <a:off x="1566422" y="3213303"/>
            <a:ext cx="7967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Minimal APIs in ASP.NET Core</a:t>
            </a:r>
            <a:endParaRPr lang="en-US" sz="13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FBBBFE98-E13F-0CD5-8B7E-D1A3F9B96810}"/>
              </a:ext>
            </a:extLst>
          </p:cNvPr>
          <p:cNvSpPr txBox="1"/>
          <p:nvPr/>
        </p:nvSpPr>
        <p:spPr>
          <a:xfrm>
            <a:off x="1566422" y="4190737"/>
            <a:ext cx="699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Miroslav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Popović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F59FB9AF-C1D1-91E1-EDE6-F2991083F976}"/>
              </a:ext>
            </a:extLst>
          </p:cNvPr>
          <p:cNvSpPr txBox="1"/>
          <p:nvPr/>
        </p:nvSpPr>
        <p:spPr>
          <a:xfrm>
            <a:off x="1566422" y="4537149"/>
            <a:ext cx="6951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Technical Lead @Seavus</a:t>
            </a:r>
            <a:b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@miroslavpopovic</a:t>
            </a:r>
            <a:b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https://miroslavpopovic.com/</a:t>
            </a:r>
            <a:b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https://github.com/miroslavpopovic/</a:t>
            </a:r>
          </a:p>
        </p:txBody>
      </p:sp>
    </p:spTree>
    <p:extLst>
      <p:ext uri="{BB962C8B-B14F-4D97-AF65-F5344CB8AC3E}">
        <p14:creationId xmlns:p14="http://schemas.microsoft.com/office/powerpoint/2010/main" val="2765086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64643A-73BB-A7C9-C22A-141726229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684" y="3248359"/>
            <a:ext cx="2928604" cy="29286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B73854-16D6-1644-C4AC-6144BD4F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EC444-45DB-5373-8EE1-60387E665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app.MapGet</a:t>
            </a: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("/", () =&gt; "This is a GET");</a:t>
            </a:r>
          </a:p>
          <a:p>
            <a:pPr marL="0" indent="0">
              <a:buNone/>
            </a:pP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app.MapPost</a:t>
            </a: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("/", () =&gt; "This is a POST");</a:t>
            </a:r>
          </a:p>
          <a:p>
            <a:pPr marL="0" indent="0">
              <a:buNone/>
            </a:pP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app.MapPut</a:t>
            </a: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("/", () =&gt; "This is a PUT");</a:t>
            </a:r>
          </a:p>
          <a:p>
            <a:pPr marL="0" indent="0">
              <a:buNone/>
            </a:pP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app.MapDelete</a:t>
            </a: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("/", () =&gt; "This is a DELETE");</a:t>
            </a:r>
          </a:p>
          <a:p>
            <a:pPr marL="0" indent="0">
              <a:buNone/>
            </a:pP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app.MapGroup</a:t>
            </a: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("/");</a:t>
            </a:r>
          </a:p>
          <a:p>
            <a:pPr marL="0" indent="0">
              <a:buNone/>
            </a:pPr>
            <a:endParaRPr lang="en-US" sz="20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app.MapMethods</a:t>
            </a: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b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"/options-or-head", </a:t>
            </a:r>
            <a:b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new[] { "OPTIONS", "HEAD" }, </a:t>
            </a:r>
          </a:p>
          <a:p>
            <a:pPr marL="0" indent="0">
              <a:buNone/>
            </a:pP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() =&gt; "This is an options or head request ");</a:t>
            </a:r>
          </a:p>
        </p:txBody>
      </p:sp>
    </p:spTree>
    <p:extLst>
      <p:ext uri="{BB962C8B-B14F-4D97-AF65-F5344CB8AC3E}">
        <p14:creationId xmlns:p14="http://schemas.microsoft.com/office/powerpoint/2010/main" val="3658196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A082-1688-BC1C-8AB9-45D6E7F8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5EA5-CC2F-867E-8885-88A54588C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app.MapGet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("/{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id:int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}", 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([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FromRoute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] int id,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[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FromQuery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(Name = "p")] int page,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[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FromServices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] Service 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service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[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FromHeader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(Name = "Content-Type")] string 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contentType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=&gt; {}); // also [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FromForm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], [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FromBody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]</a:t>
            </a:r>
          </a:p>
          <a:p>
            <a:r>
              <a:rPr lang="en-US" sz="2400" dirty="0">
                <a:cs typeface="Cascadia Mono" panose="020B0609020000020004" pitchFamily="49" charset="0"/>
              </a:rPr>
              <a:t>Special types:</a:t>
            </a:r>
          </a:p>
          <a:p>
            <a:pPr lvl="1"/>
            <a:r>
              <a:rPr lang="en-US" sz="1800" dirty="0" err="1">
                <a:cs typeface="Cascadia Mono" panose="020B0609020000020004" pitchFamily="49" charset="0"/>
              </a:rPr>
              <a:t>HttpContext</a:t>
            </a:r>
            <a:endParaRPr lang="en-US" sz="1800" dirty="0">
              <a:cs typeface="Cascadia Mono" panose="020B0609020000020004" pitchFamily="49" charset="0"/>
            </a:endParaRPr>
          </a:p>
          <a:p>
            <a:pPr lvl="1"/>
            <a:r>
              <a:rPr lang="en-US" sz="1800" dirty="0" err="1">
                <a:cs typeface="Cascadia Mono" panose="020B0609020000020004" pitchFamily="49" charset="0"/>
              </a:rPr>
              <a:t>HttpRequest</a:t>
            </a:r>
            <a:endParaRPr lang="en-US" sz="1800" dirty="0">
              <a:cs typeface="Cascadia Mono" panose="020B0609020000020004" pitchFamily="49" charset="0"/>
            </a:endParaRPr>
          </a:p>
          <a:p>
            <a:pPr lvl="1"/>
            <a:r>
              <a:rPr lang="en-US" sz="1800" dirty="0" err="1">
                <a:cs typeface="Cascadia Mono" panose="020B0609020000020004" pitchFamily="49" charset="0"/>
              </a:rPr>
              <a:t>HttpResponse</a:t>
            </a:r>
            <a:endParaRPr lang="en-US" sz="1800" dirty="0">
              <a:cs typeface="Cascadia Mono" panose="020B0609020000020004" pitchFamily="49" charset="0"/>
            </a:endParaRPr>
          </a:p>
          <a:p>
            <a:pPr lvl="1"/>
            <a:r>
              <a:rPr lang="en-US" sz="1800" dirty="0" err="1">
                <a:cs typeface="Cascadia Mono" panose="020B0609020000020004" pitchFamily="49" charset="0"/>
              </a:rPr>
              <a:t>CancellationToken</a:t>
            </a:r>
            <a:r>
              <a:rPr lang="en-US" sz="1800" dirty="0">
                <a:cs typeface="Cascadia Mono" panose="020B0609020000020004" pitchFamily="49" charset="0"/>
              </a:rPr>
              <a:t> – bound to </a:t>
            </a:r>
            <a:r>
              <a:rPr lang="en-US" sz="1800" dirty="0" err="1">
                <a:cs typeface="Cascadia Mono" panose="020B0609020000020004" pitchFamily="49" charset="0"/>
              </a:rPr>
              <a:t>HttpContext.RequestAborted</a:t>
            </a:r>
            <a:endParaRPr lang="en-US" sz="1800" dirty="0">
              <a:cs typeface="Cascadia Mono" panose="020B0609020000020004" pitchFamily="49" charset="0"/>
            </a:endParaRPr>
          </a:p>
          <a:p>
            <a:pPr lvl="1"/>
            <a:r>
              <a:rPr lang="en-US" sz="1800" dirty="0" err="1">
                <a:cs typeface="Cascadia Mono" panose="020B0609020000020004" pitchFamily="49" charset="0"/>
              </a:rPr>
              <a:t>ClaimsPrincipal</a:t>
            </a:r>
            <a:endParaRPr lang="en-US" sz="1800" dirty="0">
              <a:cs typeface="Cascadia Mono" panose="020B0609020000020004" pitchFamily="49" charset="0"/>
            </a:endParaRPr>
          </a:p>
          <a:p>
            <a:pPr lvl="1"/>
            <a:r>
              <a:rPr lang="en-US" sz="1800" dirty="0" err="1">
                <a:cs typeface="Cascadia Mono" panose="020B0609020000020004" pitchFamily="49" charset="0"/>
              </a:rPr>
              <a:t>IFormFile</a:t>
            </a:r>
            <a:r>
              <a:rPr lang="en-US" sz="1800" dirty="0">
                <a:cs typeface="Cascadia Mono" panose="020B0609020000020004" pitchFamily="49" charset="0"/>
              </a:rPr>
              <a:t>, </a:t>
            </a:r>
            <a:r>
              <a:rPr lang="en-US" sz="1800" dirty="0" err="1">
                <a:cs typeface="Cascadia Mono" panose="020B0609020000020004" pitchFamily="49" charset="0"/>
              </a:rPr>
              <a:t>IFormFileCollection</a:t>
            </a:r>
            <a:endParaRPr lang="en-US" sz="1800" dirty="0">
              <a:cs typeface="Cascadia Mono" panose="020B0609020000020004" pitchFamily="49" charset="0"/>
            </a:endParaRPr>
          </a:p>
          <a:p>
            <a:r>
              <a:rPr lang="en-US" sz="2200" dirty="0">
                <a:cs typeface="Cascadia Mono" panose="020B0609020000020004" pitchFamily="49" charset="0"/>
              </a:rPr>
              <a:t>Custom binding</a:t>
            </a:r>
          </a:p>
          <a:p>
            <a:pPr lvl="1"/>
            <a:r>
              <a:rPr lang="en-US" sz="1800" dirty="0" err="1">
                <a:cs typeface="Cascadia Mono" panose="020B0609020000020004" pitchFamily="49" charset="0"/>
              </a:rPr>
              <a:t>TryParse</a:t>
            </a:r>
            <a:endParaRPr lang="en-US" sz="1800" dirty="0">
              <a:cs typeface="Cascadia Mono" panose="020B0609020000020004" pitchFamily="49" charset="0"/>
            </a:endParaRPr>
          </a:p>
          <a:p>
            <a:pPr lvl="1"/>
            <a:r>
              <a:rPr lang="en-US" sz="1800" dirty="0" err="1">
                <a:cs typeface="Cascadia Mono" panose="020B0609020000020004" pitchFamily="49" charset="0"/>
              </a:rPr>
              <a:t>BindAsync</a:t>
            </a:r>
            <a:endParaRPr lang="en-US" sz="1800" dirty="0">
              <a:cs typeface="Cascadia Mono" panose="020B060902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B37B2A-B7CC-E24C-8CC1-39A1F8D13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172" y="3011416"/>
            <a:ext cx="3151628" cy="315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17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2C14DA-360B-8399-48C8-2446C3015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292" y="2576512"/>
            <a:ext cx="3735388" cy="37353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D1E1F1-17BF-4231-087A-0047E64C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F7131-ADC3-DEEA-ABC6-1CF433041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string – HTTP 200 with body</a:t>
            </a:r>
          </a:p>
          <a:p>
            <a:r>
              <a:rPr lang="en-US" dirty="0"/>
              <a:t>T – HTTP 200 with JSON body</a:t>
            </a:r>
          </a:p>
          <a:p>
            <a:r>
              <a:rPr lang="en-US" dirty="0" err="1"/>
              <a:t>IResult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Results.Json</a:t>
            </a:r>
            <a:r>
              <a:rPr lang="en-US" dirty="0"/>
              <a:t>(new { value = “demo” })</a:t>
            </a:r>
          </a:p>
          <a:p>
            <a:pPr lvl="1"/>
            <a:r>
              <a:rPr lang="en-US" dirty="0" err="1"/>
              <a:t>Results.Text</a:t>
            </a:r>
            <a:r>
              <a:rPr lang="en-US" dirty="0"/>
              <a:t>(“demo”)</a:t>
            </a:r>
          </a:p>
          <a:p>
            <a:pPr lvl="1"/>
            <a:r>
              <a:rPr lang="en-US" dirty="0" err="1"/>
              <a:t>Results.StatusCode</a:t>
            </a:r>
            <a:r>
              <a:rPr lang="en-US" dirty="0"/>
              <a:t>(405)</a:t>
            </a:r>
          </a:p>
          <a:p>
            <a:pPr lvl="1"/>
            <a:r>
              <a:rPr lang="en-US" dirty="0" err="1"/>
              <a:t>Results.NotFound</a:t>
            </a:r>
            <a:r>
              <a:rPr lang="en-US" dirty="0"/>
              <a:t>(), </a:t>
            </a:r>
            <a:r>
              <a:rPr lang="en-US" dirty="0" err="1"/>
              <a:t>Results.NoContent</a:t>
            </a:r>
            <a:r>
              <a:rPr lang="en-US" dirty="0"/>
              <a:t>(), </a:t>
            </a:r>
            <a:r>
              <a:rPr lang="en-US" dirty="0" err="1"/>
              <a:t>Results.BadRequest</a:t>
            </a:r>
            <a:r>
              <a:rPr lang="en-US" dirty="0"/>
              <a:t>()...</a:t>
            </a:r>
          </a:p>
          <a:p>
            <a:pPr lvl="1"/>
            <a:r>
              <a:rPr lang="en-US" dirty="0" err="1"/>
              <a:t>Results.Stream</a:t>
            </a:r>
            <a:r>
              <a:rPr lang="en-US" dirty="0"/>
              <a:t>(stream, “application/</a:t>
            </a:r>
            <a:r>
              <a:rPr lang="en-US" dirty="0" err="1"/>
              <a:t>json</a:t>
            </a:r>
            <a:r>
              <a:rPr lang="en-US" dirty="0"/>
              <a:t>”)</a:t>
            </a:r>
          </a:p>
          <a:p>
            <a:pPr lvl="1"/>
            <a:r>
              <a:rPr lang="en-US" dirty="0" err="1"/>
              <a:t>Results.Redirect</a:t>
            </a:r>
            <a:r>
              <a:rPr lang="en-US" dirty="0"/>
              <a:t>(“/somewhere-else”)</a:t>
            </a:r>
          </a:p>
          <a:p>
            <a:pPr lvl="1"/>
            <a:r>
              <a:rPr lang="en-US" dirty="0" err="1"/>
              <a:t>Results.File</a:t>
            </a:r>
            <a:r>
              <a:rPr lang="en-US" dirty="0"/>
              <a:t>(“file.name”)</a:t>
            </a:r>
          </a:p>
          <a:p>
            <a:pPr lvl="1"/>
            <a:r>
              <a:rPr lang="en-US" dirty="0" err="1"/>
              <a:t>Results.Bytes</a:t>
            </a:r>
            <a:r>
              <a:rPr lang="en-US" dirty="0"/>
              <a:t>(</a:t>
            </a:r>
            <a:r>
              <a:rPr lang="en-US" dirty="0" err="1"/>
              <a:t>byteArray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Results.Problem</a:t>
            </a:r>
            <a:r>
              <a:rPr lang="en-US" dirty="0"/>
              <a:t>(), </a:t>
            </a:r>
            <a:r>
              <a:rPr lang="en-US" dirty="0" err="1"/>
              <a:t>Results.ValidationProblem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945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F982-221E-82F4-7406-3A0E08D8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IEndpointFilter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DD908-B252-CD57-79D5-83C86C725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IRouteHandlerFilter</a:t>
            </a:r>
            <a:r>
              <a:rPr lang="en-US" sz="2400" dirty="0"/>
              <a:t> in older previews</a:t>
            </a:r>
          </a:p>
          <a:p>
            <a:r>
              <a:rPr lang="en-US" sz="2400" dirty="0"/>
              <a:t>public interface </a:t>
            </a:r>
            <a:r>
              <a:rPr lang="en-US" sz="2400" dirty="0" err="1"/>
              <a:t>IEndpointFilter</a:t>
            </a:r>
            <a:br>
              <a:rPr lang="en-US" sz="2400" dirty="0"/>
            </a:b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err="1"/>
              <a:t>ValueTask</a:t>
            </a:r>
            <a:r>
              <a:rPr lang="en-US" sz="2400" dirty="0"/>
              <a:t>&lt;object?&gt; </a:t>
            </a:r>
            <a:r>
              <a:rPr lang="en-US" sz="2400" dirty="0" err="1"/>
              <a:t>InvokeAsync</a:t>
            </a:r>
            <a:r>
              <a:rPr lang="en-US" sz="2400" dirty="0"/>
              <a:t>(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dirty="0" err="1"/>
              <a:t>EndpointFilterInvocationContext</a:t>
            </a:r>
            <a:r>
              <a:rPr lang="en-US" sz="2400" dirty="0"/>
              <a:t> context,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dirty="0" err="1"/>
              <a:t>EndpointFilterDelegate</a:t>
            </a:r>
            <a:r>
              <a:rPr lang="en-US" sz="2400" dirty="0"/>
              <a:t> next);</a:t>
            </a:r>
            <a:br>
              <a:rPr lang="en-US" sz="2400" dirty="0"/>
            </a:br>
            <a:r>
              <a:rPr lang="en-US" sz="2400" dirty="0"/>
              <a:t>}</a:t>
            </a:r>
          </a:p>
          <a:p>
            <a:r>
              <a:rPr lang="en-US" sz="2400" dirty="0"/>
              <a:t>Similar to </a:t>
            </a:r>
            <a:r>
              <a:rPr lang="en-US" sz="2400" dirty="0" err="1"/>
              <a:t>middlewares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F4D3C2-233B-F18C-29DF-2A018BB31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151" y="2755971"/>
            <a:ext cx="3420992" cy="342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48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9A48-CCCD-D8C0-4C28-0A48C929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E7730-5745-0DAC-975C-3D5D81D62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Define authorization and policies:</a:t>
            </a:r>
            <a:br>
              <a:rPr lang="en-US" dirty="0"/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builder.Services.AddAuthorization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o =&gt;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o.AddPolicy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("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AdminsOnly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",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    b =&gt;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b.RequireClaim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("admin", "true")));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dirty="0"/>
              <a:t>Use middleware -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app.UseAuthorization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();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endParaRPr lang="en-US" dirty="0"/>
          </a:p>
          <a:p>
            <a:r>
              <a:rPr lang="en-US" dirty="0"/>
              <a:t>Require authorization with or without policy:</a:t>
            </a:r>
            <a:br>
              <a:rPr lang="en-US" dirty="0"/>
            </a:br>
            <a:br>
              <a:rPr lang="en-US" dirty="0"/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app.MapGet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("/auth",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[Authorize] () =&gt;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    "This endpoint requires authorization.");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app.MapGet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("/admin",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[Authorize("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AdminsOnly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")] () =&gt;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    "The /admin endpoint is for admins only.");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br>
              <a:rPr lang="en-US" alt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altLang="en-US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app.MapGet</a:t>
            </a:r>
            <a:r>
              <a:rPr lang="en-US" alt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("/auth2", </a:t>
            </a:r>
            <a:br>
              <a:rPr lang="en-US" alt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alt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() =&gt; "This endpoint requires authorization")</a:t>
            </a:r>
            <a:br>
              <a:rPr lang="en-US" alt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alt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.</a:t>
            </a:r>
            <a:r>
              <a:rPr lang="en-US" altLang="en-US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RequireAuthorization</a:t>
            </a:r>
            <a:r>
              <a:rPr lang="en-US" alt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(); </a:t>
            </a:r>
            <a:br>
              <a:rPr lang="en-US" alt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altLang="en-US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.MapGet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("/admin2",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() =&gt; "The /admin2 endpoint is for admins only.")         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RequireAuthorization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("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AdminsOnly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");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AllowAnonymous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] or 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AllowAnonimous</a:t>
            </a:r>
            <a:r>
              <a:rPr lang="en-US" alt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()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kumimoji="0" lang="en-US" altLang="en-US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E419A3-4379-741E-6508-08268E3A1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662" y="2994710"/>
            <a:ext cx="2970648" cy="297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93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A4EA6D-AF34-57AD-923F-CA6435CDF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887" y="3410721"/>
            <a:ext cx="2924198" cy="29241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E7208D-9395-6A4A-A5F4-39C22665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2EEED-043D-A23D-7466-0AAD89969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149"/>
            <a:ext cx="10515600" cy="4628232"/>
          </a:xfrm>
        </p:spPr>
        <p:txBody>
          <a:bodyPr>
            <a:normAutofit/>
          </a:bodyPr>
          <a:lstStyle/>
          <a:p>
            <a:r>
              <a:rPr lang="en-US" sz="2000" dirty="0"/>
              <a:t>Define services:</a:t>
            </a:r>
            <a:br>
              <a:rPr lang="en-US" sz="1600" dirty="0"/>
            </a:br>
            <a:r>
              <a:rPr lang="en-US" sz="1600" dirty="0" err="1"/>
              <a:t>builder.Services.AddCors</a:t>
            </a:r>
            <a:r>
              <a:rPr lang="en-US" sz="1600" dirty="0"/>
              <a:t>(options =&gt;</a:t>
            </a:r>
            <a:br>
              <a:rPr lang="en-US" sz="1600" dirty="0"/>
            </a:b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options.AddPolicy</a:t>
            </a:r>
            <a:r>
              <a:rPr lang="en-US" sz="1600" dirty="0"/>
              <a:t>(name: </a:t>
            </a:r>
            <a:r>
              <a:rPr lang="en-US" sz="1600" dirty="0" err="1"/>
              <a:t>AllowSpecificOrigins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/>
              <a:t>        builder =&gt;</a:t>
            </a:r>
            <a:br>
              <a:rPr lang="en-US" sz="1600" dirty="0"/>
            </a:br>
            <a:r>
              <a:rPr lang="en-US" sz="1600" dirty="0"/>
              <a:t>        {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dirty="0" err="1"/>
              <a:t>builder.WithOrigins</a:t>
            </a:r>
            <a:r>
              <a:rPr lang="en-US" sz="1600" dirty="0"/>
              <a:t>("http://kulendayz.com",</a:t>
            </a:r>
            <a:br>
              <a:rPr lang="en-US" sz="1600" dirty="0"/>
            </a:br>
            <a:r>
              <a:rPr lang="en-US" sz="1600" dirty="0"/>
              <a:t>                                                "https://kulendayz.com");</a:t>
            </a:r>
            <a:br>
              <a:rPr lang="en-US" sz="1600" dirty="0"/>
            </a:br>
            <a:r>
              <a:rPr lang="en-US" sz="1600" dirty="0"/>
              <a:t>        });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options.AddDefaultPolicy</a:t>
            </a:r>
            <a:r>
              <a:rPr lang="en-US" sz="1600" dirty="0"/>
              <a:t>(builder =&gt; ...);</a:t>
            </a:r>
            <a:br>
              <a:rPr lang="en-US" sz="1600" dirty="0"/>
            </a:br>
            <a:r>
              <a:rPr lang="en-US" sz="1600" dirty="0"/>
              <a:t>});</a:t>
            </a:r>
          </a:p>
          <a:p>
            <a:r>
              <a:rPr lang="en-US" sz="2000" dirty="0"/>
              <a:t>Use middleware: </a:t>
            </a:r>
            <a:r>
              <a:rPr lang="en-US" sz="1600" dirty="0" err="1"/>
              <a:t>app.UseCors</a:t>
            </a:r>
            <a:r>
              <a:rPr lang="en-US" sz="1600" dirty="0"/>
              <a:t>();</a:t>
            </a:r>
          </a:p>
          <a:p>
            <a:r>
              <a:rPr lang="en-US" sz="2000" dirty="0"/>
              <a:t>Require CORS:</a:t>
            </a:r>
            <a:br>
              <a:rPr lang="en-US" sz="1600" dirty="0"/>
            </a:br>
            <a:r>
              <a:rPr lang="en-US" sz="1600" dirty="0" err="1"/>
              <a:t>app.MapGet</a:t>
            </a:r>
            <a:r>
              <a:rPr lang="en-US" sz="1600" dirty="0"/>
              <a:t>("/", () =&gt; “Default CORS policy");</a:t>
            </a:r>
            <a:br>
              <a:rPr lang="en-US" sz="1600" dirty="0"/>
            </a:br>
            <a:r>
              <a:rPr lang="en-US" sz="1600" dirty="0" err="1"/>
              <a:t>app.MapGet</a:t>
            </a:r>
            <a:r>
              <a:rPr lang="en-US" sz="1600" dirty="0"/>
              <a:t>("/</a:t>
            </a:r>
            <a:r>
              <a:rPr lang="en-US" sz="1600" dirty="0" err="1"/>
              <a:t>cors</a:t>
            </a:r>
            <a:r>
              <a:rPr lang="en-US" sz="1600" dirty="0"/>
              <a:t>", [</a:t>
            </a:r>
            <a:r>
              <a:rPr lang="en-US" sz="1600" dirty="0" err="1"/>
              <a:t>EnableCors</a:t>
            </a:r>
            <a:r>
              <a:rPr lang="en-US" sz="1600" dirty="0"/>
              <a:t>(</a:t>
            </a:r>
            <a:r>
              <a:rPr lang="en-US" sz="1600" dirty="0" err="1"/>
              <a:t>MyAllowSpecificOrigins</a:t>
            </a:r>
            <a:r>
              <a:rPr lang="en-US" sz="1600" dirty="0"/>
              <a:t>)] () =&gt; </a:t>
            </a:r>
            <a:br>
              <a:rPr lang="en-US" sz="1600" dirty="0"/>
            </a:br>
            <a:r>
              <a:rPr lang="en-US" sz="1600" dirty="0"/>
              <a:t>                        "This endpoint allows cross origin requests!");</a:t>
            </a:r>
            <a:br>
              <a:rPr lang="en-US" sz="1600" dirty="0"/>
            </a:br>
            <a:r>
              <a:rPr lang="en-US" sz="1600" dirty="0" err="1"/>
              <a:t>app.MapGet</a:t>
            </a:r>
            <a:r>
              <a:rPr lang="en-US" sz="1600" dirty="0"/>
              <a:t>("/cors2", () =&gt; "This endpoint allows cross origin requests!")</a:t>
            </a:r>
            <a:br>
              <a:rPr lang="en-US" sz="1600" dirty="0"/>
            </a:br>
            <a:r>
              <a:rPr lang="en-US" sz="1600" dirty="0"/>
              <a:t>                     .</a:t>
            </a:r>
            <a:r>
              <a:rPr lang="en-US" sz="1600" dirty="0" err="1"/>
              <a:t>RequireCors</a:t>
            </a:r>
            <a:r>
              <a:rPr lang="en-US" sz="1600" dirty="0"/>
              <a:t>(</a:t>
            </a:r>
            <a:r>
              <a:rPr lang="en-US" sz="1600" dirty="0" err="1"/>
              <a:t>MyAllowSpecificOrigins</a:t>
            </a:r>
            <a:r>
              <a:rPr lang="en-US" sz="1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30774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4209-7532-B56C-F680-BF5BB84F7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A806E-5FA3-B7C0-F789-564D8F5E3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1400" dirty="0"/>
              <a:t>Use </a:t>
            </a:r>
            <a:r>
              <a:rPr lang="en-US" sz="1400" dirty="0" err="1"/>
              <a:t>Api.Versioning.Http</a:t>
            </a:r>
            <a:r>
              <a:rPr lang="en-US" sz="1400" dirty="0"/>
              <a:t> and </a:t>
            </a:r>
            <a:r>
              <a:rPr lang="en-US" sz="1400" dirty="0" err="1"/>
              <a:t>Api.Versioning.ApiExplorer</a:t>
            </a:r>
            <a:r>
              <a:rPr lang="en-US" sz="1400" dirty="0"/>
              <a:t> libraries</a:t>
            </a:r>
          </a:p>
          <a:p>
            <a:r>
              <a:rPr lang="en-US" sz="1400" dirty="0"/>
              <a:t> services</a:t>
            </a:r>
            <a:br>
              <a:rPr lang="en-US" sz="1400" dirty="0"/>
            </a:br>
            <a:r>
              <a:rPr lang="en-US" sz="1400" dirty="0"/>
              <a:t>            .</a:t>
            </a:r>
            <a:r>
              <a:rPr lang="en-US" sz="1400" dirty="0" err="1"/>
              <a:t>AddApiVersioning</a:t>
            </a:r>
            <a:r>
              <a:rPr lang="en-US" sz="1400" dirty="0"/>
              <a:t>()</a:t>
            </a:r>
            <a:br>
              <a:rPr lang="en-US" sz="1400" dirty="0"/>
            </a:br>
            <a:r>
              <a:rPr lang="en-US" sz="1400" dirty="0"/>
              <a:t>            .</a:t>
            </a:r>
            <a:r>
              <a:rPr lang="en-US" sz="1400" dirty="0" err="1"/>
              <a:t>AddApiExplorer</a:t>
            </a:r>
            <a:r>
              <a:rPr lang="en-US" sz="1400" dirty="0"/>
              <a:t>();</a:t>
            </a:r>
          </a:p>
          <a:p>
            <a:r>
              <a:rPr lang="en-US" sz="1400" dirty="0"/>
              <a:t>var </a:t>
            </a:r>
            <a:r>
              <a:rPr lang="en-US" sz="1400" dirty="0" err="1"/>
              <a:t>versionSet</a:t>
            </a:r>
            <a:r>
              <a:rPr lang="en-US" sz="1400" dirty="0"/>
              <a:t> = app</a:t>
            </a:r>
            <a:br>
              <a:rPr lang="en-US" sz="1400" dirty="0"/>
            </a:br>
            <a:r>
              <a:rPr lang="en-US" sz="1400" dirty="0"/>
              <a:t>    .</a:t>
            </a:r>
            <a:r>
              <a:rPr lang="en-US" sz="1400" dirty="0" err="1"/>
              <a:t>NewApiVersionSet</a:t>
            </a:r>
            <a:r>
              <a:rPr lang="en-US" sz="1400" dirty="0"/>
              <a:t>()</a:t>
            </a:r>
            <a:br>
              <a:rPr lang="en-US" sz="1400" dirty="0"/>
            </a:br>
            <a:r>
              <a:rPr lang="en-US" sz="1400" dirty="0"/>
              <a:t>    .</a:t>
            </a:r>
            <a:r>
              <a:rPr lang="en-US" sz="1400" dirty="0" err="1"/>
              <a:t>HasApiVersion</a:t>
            </a:r>
            <a:r>
              <a:rPr lang="en-US" sz="1400" dirty="0"/>
              <a:t>(new </a:t>
            </a:r>
            <a:r>
              <a:rPr lang="en-US" sz="1400" dirty="0" err="1"/>
              <a:t>ApiVersion</a:t>
            </a:r>
            <a:r>
              <a:rPr lang="en-US" sz="1400" dirty="0"/>
              <a:t>(1, 0))</a:t>
            </a:r>
            <a:br>
              <a:rPr lang="en-US" sz="1400" dirty="0"/>
            </a:br>
            <a:r>
              <a:rPr lang="en-US" sz="1400" dirty="0"/>
              <a:t>    .Build();</a:t>
            </a:r>
            <a:br>
              <a:rPr lang="en-US" sz="1400" dirty="0"/>
            </a:br>
            <a:r>
              <a:rPr lang="en-US" sz="1400" dirty="0"/>
              <a:t>var clients = </a:t>
            </a:r>
            <a:r>
              <a:rPr lang="en-US" sz="1400" dirty="0" err="1"/>
              <a:t>app.MapGroup</a:t>
            </a:r>
            <a:r>
              <a:rPr lang="en-US" sz="1400" dirty="0"/>
              <a:t>(“/</a:t>
            </a:r>
            <a:r>
              <a:rPr lang="en-US" sz="1400" dirty="0" err="1"/>
              <a:t>api</a:t>
            </a:r>
            <a:r>
              <a:rPr lang="en-US" sz="1400" dirty="0"/>
              <a:t>/v{</a:t>
            </a:r>
            <a:r>
              <a:rPr lang="en-US" sz="1400" dirty="0" err="1"/>
              <a:t>version:apiVersion</a:t>
            </a:r>
            <a:r>
              <a:rPr lang="en-US" sz="1400" dirty="0"/>
              <a:t>}/clients”)</a:t>
            </a:r>
            <a:br>
              <a:rPr lang="en-US" sz="1400" dirty="0"/>
            </a:br>
            <a:r>
              <a:rPr lang="en-US" sz="1400" dirty="0"/>
              <a:t>    .</a:t>
            </a:r>
            <a:r>
              <a:rPr lang="en-US" sz="1400" dirty="0" err="1"/>
              <a:t>WithApiVersionSet</a:t>
            </a:r>
            <a:r>
              <a:rPr lang="en-US" sz="1400" dirty="0"/>
              <a:t>(</a:t>
            </a:r>
            <a:r>
              <a:rPr lang="en-US" sz="1400" dirty="0" err="1"/>
              <a:t>versionSet</a:t>
            </a:r>
            <a:r>
              <a:rPr lang="en-US" sz="1400" dirty="0"/>
              <a:t>);</a:t>
            </a:r>
          </a:p>
          <a:p>
            <a:r>
              <a:rPr lang="en-US" sz="1400" dirty="0" err="1"/>
              <a:t>app.UseSwaggerUI</a:t>
            </a:r>
            <a:r>
              <a:rPr lang="en-US" sz="1400" dirty="0"/>
              <a:t>(options =&gt;</a:t>
            </a:r>
            <a:br>
              <a:rPr lang="en-US" sz="1400" dirty="0"/>
            </a:b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foreach (var description in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app.DescribeApiVersions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())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{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options.SwaggerEndpoint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$"/swagger/{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description.GroupName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}/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swagger.json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",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description.GroupName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}</a:t>
            </a:r>
            <a:r>
              <a:rPr kumimoji="0" lang="en-US" altLang="en-US" sz="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lang="en-US" sz="1400" dirty="0"/>
            </a:br>
            <a:r>
              <a:rPr lang="en-US" sz="1400" dirty="0"/>
              <a:t>});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8BA1161-A8DC-C040-8F5F-2415A2005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170" y="2815620"/>
            <a:ext cx="3480478" cy="348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21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BFF6-38C6-C120-F0C5-C72DC47AA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OpenAPI</a:t>
            </a:r>
            <a:r>
              <a:rPr lang="en-US" dirty="0"/>
              <a:t> / Swagger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483FA-1C38-3684-BB21-CA1ACA5F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</a:t>
            </a:r>
            <a:r>
              <a:rPr lang="en-US" dirty="0" err="1"/>
              <a:t>Swashbuckle</a:t>
            </a:r>
            <a:r>
              <a:rPr lang="en-US" dirty="0"/>
              <a:t> library by default</a:t>
            </a:r>
          </a:p>
          <a:p>
            <a:r>
              <a:rPr lang="en-US" dirty="0"/>
              <a:t>Add services:</a:t>
            </a:r>
            <a:br>
              <a:rPr lang="en-US" dirty="0"/>
            </a:br>
            <a:r>
              <a:rPr lang="en-US" dirty="0" err="1"/>
              <a:t>builder.Services.AddEndpointsApiExplorer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err="1"/>
              <a:t>builder.Services.AddSwaggerGen</a:t>
            </a:r>
            <a:r>
              <a:rPr lang="en-US" dirty="0"/>
              <a:t>();</a:t>
            </a:r>
          </a:p>
          <a:p>
            <a:r>
              <a:rPr lang="en-US" dirty="0"/>
              <a:t>Register </a:t>
            </a:r>
            <a:r>
              <a:rPr lang="en-US" dirty="0" err="1"/>
              <a:t>middlewares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app.UseSwagger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err="1"/>
              <a:t>app.UseSwaggerUI</a:t>
            </a:r>
            <a:r>
              <a:rPr lang="en-US" dirty="0"/>
              <a:t>();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68189F-49CB-BB81-AE3A-CB8F86F2E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949" y="3513826"/>
            <a:ext cx="2798074" cy="279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14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68189F-49CB-BB81-AE3A-CB8F86F2E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949" y="3513826"/>
            <a:ext cx="2798074" cy="27980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A6BFF6-38C6-C120-F0C5-C72DC47AA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OpenAPI</a:t>
            </a:r>
            <a:r>
              <a:rPr lang="en-US" dirty="0"/>
              <a:t> / Swagger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483FA-1C38-3684-BB21-CA1ACA5F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app.MapGet</a:t>
            </a:r>
            <a:r>
              <a:rPr lang="en-US" dirty="0"/>
              <a:t>("/</a:t>
            </a:r>
            <a:r>
              <a:rPr lang="en-US" dirty="0" err="1"/>
              <a:t>api</a:t>
            </a:r>
            <a:r>
              <a:rPr lang="en-US" dirty="0"/>
              <a:t>/v1/clients/{</a:t>
            </a:r>
            <a:r>
              <a:rPr lang="en-US" dirty="0" err="1"/>
              <a:t>id:long</a:t>
            </a:r>
            <a:r>
              <a:rPr lang="en-US" dirty="0"/>
              <a:t>}", </a:t>
            </a:r>
            <a:r>
              <a:rPr lang="en-US" dirty="0" err="1"/>
              <a:t>GetClient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.Produces&lt;</a:t>
            </a:r>
            <a:r>
              <a:rPr lang="en-US" dirty="0" err="1"/>
              <a:t>ClientModel</a:t>
            </a:r>
            <a:r>
              <a:rPr lang="en-US" dirty="0"/>
              <a:t>&gt;()</a:t>
            </a:r>
          </a:p>
          <a:p>
            <a:pPr marL="0" indent="0">
              <a:buNone/>
            </a:pPr>
            <a:r>
              <a:rPr lang="en-US" dirty="0"/>
              <a:t>    .Produces(StatusCodes.Status404NotFound)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WithName</a:t>
            </a:r>
            <a:r>
              <a:rPr lang="en-US" dirty="0"/>
              <a:t>("</a:t>
            </a:r>
            <a:r>
              <a:rPr lang="en-US" dirty="0" err="1"/>
              <a:t>GetClient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WithGroupName</a:t>
            </a:r>
            <a:r>
              <a:rPr lang="en-US" dirty="0"/>
              <a:t>("v1")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WithSummary</a:t>
            </a:r>
            <a:r>
              <a:rPr lang="en-US" dirty="0"/>
              <a:t>("Get a client by id.")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WithDescription</a:t>
            </a:r>
            <a:r>
              <a:rPr lang="en-US" dirty="0"/>
              <a:t>("Gets a single client by id value.")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WithTags</a:t>
            </a:r>
            <a:r>
              <a:rPr lang="en-US" dirty="0"/>
              <a:t>("Clients")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WithOpenApi</a:t>
            </a:r>
            <a:r>
              <a:rPr lang="en-US" dirty="0"/>
              <a:t>(operation =&gt;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operation.Parameters</a:t>
            </a:r>
            <a:r>
              <a:rPr lang="en-US" dirty="0"/>
              <a:t>[0].Description = </a:t>
            </a:r>
          </a:p>
          <a:p>
            <a:pPr marL="0" indent="0">
              <a:buNone/>
            </a:pPr>
            <a:r>
              <a:rPr lang="en-US" dirty="0"/>
              <a:t>            "Id of the client to retrieve.";</a:t>
            </a:r>
          </a:p>
          <a:p>
            <a:pPr marL="0" indent="0">
              <a:buNone/>
            </a:pPr>
            <a:r>
              <a:rPr lang="en-US" dirty="0"/>
              <a:t>        return operation;</a:t>
            </a:r>
          </a:p>
          <a:p>
            <a:pPr marL="0" indent="0">
              <a:buNone/>
            </a:pPr>
            <a:r>
              <a:rPr lang="en-US" dirty="0"/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2994860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3C4100-B531-75C6-682D-026AAF7E8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561" y="3325630"/>
            <a:ext cx="2851333" cy="28513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3B3C24-D354-549B-8BBB-20265CE69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31A07-A237-4989-7A2E-BF7B08262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/>
              <a:t>Microsoft.AspNetCore.Mvc.Testing</a:t>
            </a:r>
            <a:endParaRPr lang="en-US" sz="1600" dirty="0"/>
          </a:p>
          <a:p>
            <a:r>
              <a:rPr lang="en-US" sz="1600" dirty="0" err="1"/>
              <a:t>WebApplicationFactory</a:t>
            </a:r>
            <a:r>
              <a:rPr lang="en-US" sz="1600" dirty="0"/>
              <a:t>&lt;T&gt;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public class </a:t>
            </a:r>
            <a:r>
              <a:rPr lang="en-US" sz="1600" dirty="0" err="1"/>
              <a:t>DemoApplication</a:t>
            </a:r>
            <a:r>
              <a:rPr lang="en-US" sz="1600" dirty="0"/>
              <a:t> : </a:t>
            </a:r>
            <a:r>
              <a:rPr lang="en-US" sz="1600" dirty="0" err="1"/>
              <a:t>WebApplicationFactory</a:t>
            </a:r>
            <a:r>
              <a:rPr lang="en-US" sz="1600" dirty="0"/>
              <a:t>&lt;Program&gt;</a:t>
            </a:r>
            <a:br>
              <a:rPr lang="en-US" sz="1600" dirty="0"/>
            </a:b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  protected override void </a:t>
            </a:r>
            <a:r>
              <a:rPr lang="en-US" sz="1600" dirty="0" err="1"/>
              <a:t>ConfigureWebHost</a:t>
            </a:r>
            <a:r>
              <a:rPr lang="en-US" sz="1600" dirty="0"/>
              <a:t>(</a:t>
            </a:r>
            <a:r>
              <a:rPr lang="en-US" sz="1600" dirty="0" err="1"/>
              <a:t>IWebHostBuilder</a:t>
            </a:r>
            <a:r>
              <a:rPr lang="en-US" sz="1600" dirty="0"/>
              <a:t> builder)</a:t>
            </a:r>
            <a:br>
              <a:rPr lang="en-US" sz="1600" dirty="0"/>
            </a:br>
            <a:r>
              <a:rPr lang="en-US" sz="1600" dirty="0"/>
              <a:t>   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builder.ConfigureServices</a:t>
            </a:r>
            <a:r>
              <a:rPr lang="en-US" sz="1600" dirty="0"/>
              <a:t>(services =&gt; ...);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}</a:t>
            </a:r>
          </a:p>
          <a:p>
            <a:r>
              <a:rPr lang="en-US" sz="1600" dirty="0"/>
              <a:t>Use client from </a:t>
            </a:r>
            <a:r>
              <a:rPr lang="en-US" sz="1600" dirty="0" err="1"/>
              <a:t>application.CreateClient</a:t>
            </a:r>
            <a:r>
              <a:rPr lang="en-US" sz="1600" dirty="0"/>
              <a:t>()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var application = new </a:t>
            </a:r>
            <a:r>
              <a:rPr lang="en-US" sz="1600" dirty="0" err="1"/>
              <a:t>DemoApplication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var client = </a:t>
            </a:r>
            <a:r>
              <a:rPr lang="en-US" sz="1600" dirty="0" err="1"/>
              <a:t>application.CreateClient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var user = await </a:t>
            </a:r>
            <a:r>
              <a:rPr lang="en-US" sz="1600" dirty="0" err="1"/>
              <a:t>client.GetFromJsonAsync</a:t>
            </a:r>
            <a:r>
              <a:rPr lang="en-US" sz="1600" dirty="0"/>
              <a:t>&lt;</a:t>
            </a:r>
            <a:r>
              <a:rPr lang="en-US" sz="1600" dirty="0" err="1"/>
              <a:t>UserModel</a:t>
            </a:r>
            <a:r>
              <a:rPr lang="en-US" sz="1600" dirty="0"/>
              <a:t>&gt;(“/</a:t>
            </a:r>
            <a:r>
              <a:rPr lang="en-US" sz="1600" dirty="0" err="1"/>
              <a:t>api</a:t>
            </a:r>
            <a:r>
              <a:rPr lang="en-US" sz="1600" dirty="0"/>
              <a:t>/v1/users/1”);</a:t>
            </a:r>
            <a:br>
              <a:rPr lang="en-US" sz="1600" dirty="0"/>
            </a:br>
            <a:r>
              <a:rPr lang="en-US" sz="1600" dirty="0" err="1"/>
              <a:t>Assert.Equal</a:t>
            </a:r>
            <a:r>
              <a:rPr lang="en-US" sz="1600" dirty="0"/>
              <a:t>(1, </a:t>
            </a:r>
            <a:r>
              <a:rPr lang="en-US" sz="1600" dirty="0" err="1"/>
              <a:t>user.Id</a:t>
            </a:r>
            <a:r>
              <a:rPr lang="en-US" sz="1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1720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F4BA3C-2D08-29D6-74AB-DCFA1DFE9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07C80-04B2-BF63-1FFD-A4105F731A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CCBC9E-2E71-7033-F3D2-6DE844ED6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407" y="378141"/>
            <a:ext cx="3780792" cy="3780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8A644B-1A0C-468B-59ED-1A5730FE74A4}"/>
              </a:ext>
            </a:extLst>
          </p:cNvPr>
          <p:cNvSpPr txBox="1"/>
          <p:nvPr/>
        </p:nvSpPr>
        <p:spPr>
          <a:xfrm>
            <a:off x="6010940" y="4254698"/>
            <a:ext cx="58310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Attribution: All icons in this presentation are downloaded from flaticon.com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41418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raphics, screenshot, graphic design, clipart&#10;&#10;Description automatically generated">
            <a:extLst>
              <a:ext uri="{FF2B5EF4-FFF2-40B4-BE49-F238E27FC236}">
                <a16:creationId xmlns:a16="http://schemas.microsoft.com/office/drawing/2014/main" id="{D5244BE4-72DA-1BC5-1CE0-187255D1D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984" y="3177353"/>
            <a:ext cx="2999610" cy="29996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F0CA49-DE22-7D36-E40A-74BA8F57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features – as against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3094C-0720-A4E4-12AF-E1452029C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built-in support for validation</a:t>
            </a:r>
          </a:p>
          <a:p>
            <a:r>
              <a:rPr lang="en-US" dirty="0"/>
              <a:t>No built-in view rendering support</a:t>
            </a:r>
          </a:p>
          <a:p>
            <a:pPr lvl="1"/>
            <a:r>
              <a:rPr lang="en-US" dirty="0"/>
              <a:t>Use Razor Pages or Blazor for views</a:t>
            </a:r>
          </a:p>
          <a:p>
            <a:r>
              <a:rPr lang="en-US" dirty="0" err="1"/>
              <a:t>JsonPatch</a:t>
            </a:r>
            <a:r>
              <a:rPr lang="en-US" dirty="0"/>
              <a:t> not fully supported</a:t>
            </a:r>
          </a:p>
          <a:p>
            <a:pPr lvl="1"/>
            <a:r>
              <a:rPr lang="en-US" dirty="0"/>
              <a:t>Problem is with </a:t>
            </a:r>
            <a:r>
              <a:rPr lang="en-US" dirty="0" err="1"/>
              <a:t>System.Text.Json</a:t>
            </a:r>
            <a:r>
              <a:rPr lang="en-US" dirty="0"/>
              <a:t> input </a:t>
            </a:r>
            <a:br>
              <a:rPr lang="en-US" dirty="0"/>
            </a:br>
            <a:r>
              <a:rPr lang="en-US" dirty="0"/>
              <a:t>formatter</a:t>
            </a:r>
          </a:p>
          <a:p>
            <a:pPr lvl="1"/>
            <a:r>
              <a:rPr lang="en-US" dirty="0"/>
              <a:t>Need </a:t>
            </a:r>
            <a:r>
              <a:rPr lang="en-US" dirty="0" err="1"/>
              <a:t>Newtonsoft.Json</a:t>
            </a:r>
            <a:r>
              <a:rPr lang="en-US" dirty="0"/>
              <a:t> for this, or an </a:t>
            </a:r>
            <a:br>
              <a:rPr lang="en-US" dirty="0"/>
            </a:br>
            <a:r>
              <a:rPr lang="en-US" dirty="0"/>
              <a:t>alternative like </a:t>
            </a:r>
            <a:r>
              <a:rPr lang="en-US" dirty="0" err="1">
                <a:hlinkClick r:id="rId4"/>
              </a:rPr>
              <a:t>SystemTextJsonPatch</a:t>
            </a:r>
            <a:endParaRPr lang="en-US" dirty="0"/>
          </a:p>
          <a:p>
            <a:r>
              <a:rPr lang="en-US" dirty="0"/>
              <a:t>No support for OData</a:t>
            </a:r>
          </a:p>
        </p:txBody>
      </p:sp>
    </p:spTree>
    <p:extLst>
      <p:ext uri="{BB962C8B-B14F-4D97-AF65-F5344CB8AC3E}">
        <p14:creationId xmlns:p14="http://schemas.microsoft.com/office/powerpoint/2010/main" val="4074743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0BC870-FEC2-7A92-9694-D0D149294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771" y="486935"/>
            <a:ext cx="3039379" cy="303937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5335E9D-14FD-88FA-A074-2994F3E7B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API improvements in .NET 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1259E-6388-B18A-0B8A-0FC4549B3E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07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6FF935-D349-DCAD-2E5A-591C2E333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321" y="3065035"/>
            <a:ext cx="3039379" cy="30393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310F41-6EED-92BC-1166-48E5CC873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Improvements in .NET 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B587-920E-CDEB-2144-6FFF77434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Request Delegate Generator source generator</a:t>
            </a:r>
          </a:p>
          <a:p>
            <a:r>
              <a:rPr lang="en-US" dirty="0"/>
              <a:t>Support for Native AOT</a:t>
            </a:r>
          </a:p>
          <a:p>
            <a:r>
              <a:rPr lang="en-US" dirty="0"/>
              <a:t>No need for [</a:t>
            </a:r>
            <a:r>
              <a:rPr lang="en-US" dirty="0" err="1"/>
              <a:t>FromForm</a:t>
            </a:r>
            <a:r>
              <a:rPr lang="en-US" dirty="0"/>
              <a:t>] attribute when binding form parameters</a:t>
            </a:r>
          </a:p>
          <a:p>
            <a:r>
              <a:rPr lang="en-US" dirty="0"/>
              <a:t>New analyzers for API development</a:t>
            </a:r>
          </a:p>
          <a:p>
            <a:r>
              <a:rPr lang="en-US" dirty="0"/>
              <a:t>Route tooling</a:t>
            </a:r>
          </a:p>
          <a:p>
            <a:r>
              <a:rPr lang="en-US" dirty="0"/>
              <a:t>API project template includes .http file</a:t>
            </a:r>
          </a:p>
          <a:p>
            <a:r>
              <a:rPr lang="en-US" dirty="0"/>
              <a:t>Visual Studio (Code) and Rider .http file </a:t>
            </a:r>
            <a:br>
              <a:rPr lang="en-US" dirty="0"/>
            </a:br>
            <a:r>
              <a:rPr lang="en-US" dirty="0"/>
              <a:t>support</a:t>
            </a:r>
          </a:p>
          <a:p>
            <a:r>
              <a:rPr lang="en-US" dirty="0"/>
              <a:t>Visual Studio Endpoints Explorer</a:t>
            </a:r>
          </a:p>
        </p:txBody>
      </p:sp>
    </p:spTree>
    <p:extLst>
      <p:ext uri="{BB962C8B-B14F-4D97-AF65-F5344CB8AC3E}">
        <p14:creationId xmlns:p14="http://schemas.microsoft.com/office/powerpoint/2010/main" val="1183120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C3FF9A-38DA-B969-A569-1A04962FE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utilities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C386C-5478-294B-8549-9B07E2F3B0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590325-0E72-0382-0672-2356714EA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595" y="475253"/>
            <a:ext cx="3089648" cy="308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76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D12A9-DADC-15CA-6D1F-A4B41909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3CB2E-5F84-B15A-F96C-2F007355A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  <a:p>
            <a:r>
              <a:rPr lang="en-US" dirty="0"/>
              <a:t>Validation</a:t>
            </a:r>
          </a:p>
          <a:p>
            <a:r>
              <a:rPr lang="en-US" dirty="0"/>
              <a:t>Content Negotiation</a:t>
            </a:r>
          </a:p>
          <a:p>
            <a:r>
              <a:rPr lang="en-US" dirty="0"/>
              <a:t>Automatic registration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B17710-DBC1-3E98-D4FF-3C0CBABAD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711" y="3255089"/>
            <a:ext cx="2921874" cy="292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83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4762-1669-6168-B6D9-644EE1C4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6349B-3C5D-1523-05E9-379BB1C35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https://github.com/DamianEdwards/MiniValidation</a:t>
            </a:r>
            <a:endParaRPr lang="en-US" dirty="0"/>
          </a:p>
          <a:p>
            <a:r>
              <a:rPr lang="en-US" dirty="0"/>
              <a:t>Built on top of </a:t>
            </a:r>
            <a:r>
              <a:rPr lang="en-US" dirty="0" err="1"/>
              <a:t>DataAnnotations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23E6F-70C7-6902-F674-405BCE96F1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549" y="3709546"/>
            <a:ext cx="2386188" cy="23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50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3ACE-CBDD-9F8C-C1A5-F2E99C207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F77B2-0374-58AC-52F9-432C107E3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possible with Carter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564AE9-9541-AE73-6C13-862886617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534" y="3709546"/>
            <a:ext cx="2386188" cy="23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57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036DE6-1DD6-DE34-5BEE-129E60F72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A3295B-314D-DBD0-DBFD-230421D059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C7696D-2066-87E3-0362-BB576686A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621" y="193111"/>
            <a:ext cx="3991338" cy="399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80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FC716F-89AB-B0C8-B75F-3690CC4A5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847" y="3429000"/>
            <a:ext cx="2659537" cy="26595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77F500-22A6-D172-6767-DF5B8867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9C082-0147-5A98-B6F7-28298F7AA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Beginner friendly</a:t>
            </a:r>
          </a:p>
          <a:p>
            <a:r>
              <a:rPr lang="en-US" dirty="0"/>
              <a:t>Low-ceremony definitions</a:t>
            </a:r>
          </a:p>
          <a:p>
            <a:r>
              <a:rPr lang="en-US" dirty="0"/>
              <a:t>Minimal overhead</a:t>
            </a:r>
          </a:p>
          <a:p>
            <a:r>
              <a:rPr lang="en-US" dirty="0"/>
              <a:t>Microservice ready</a:t>
            </a:r>
          </a:p>
          <a:p>
            <a:r>
              <a:rPr lang="en-US" dirty="0"/>
              <a:t>Has new features not supported by </a:t>
            </a:r>
            <a:br>
              <a:rPr lang="en-US" dirty="0"/>
            </a:br>
            <a:r>
              <a:rPr lang="en-US" dirty="0"/>
              <a:t>ASP.NET Core MVC</a:t>
            </a:r>
          </a:p>
        </p:txBody>
      </p:sp>
    </p:spTree>
    <p:extLst>
      <p:ext uri="{BB962C8B-B14F-4D97-AF65-F5344CB8AC3E}">
        <p14:creationId xmlns:p14="http://schemas.microsoft.com/office/powerpoint/2010/main" val="3424745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AF59-129C-CB08-FF1E-9151037C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D8793-09D1-2A17-0732-B0C4EB78B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Core MVC</a:t>
            </a:r>
          </a:p>
          <a:p>
            <a:r>
              <a:rPr lang="en-US" dirty="0" err="1"/>
              <a:t>FastEndpoints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https://fast-endpoints.com/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9021AD-FF80-DC12-5B67-22716A1DCC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199" y="2858813"/>
            <a:ext cx="3077117" cy="307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7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4B726-F128-FB4B-9CE5-E1DEB50C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and Razor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68853-913D-B5CB-E27C-F44098B90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MVC – ever since ASP.NET MVC</a:t>
            </a:r>
          </a:p>
          <a:p>
            <a:pPr lvl="1"/>
            <a:r>
              <a:rPr lang="en-US" sz="2000" dirty="0"/>
              <a:t>December 10</a:t>
            </a:r>
            <a:r>
              <a:rPr lang="en-US" sz="2000" baseline="30000" dirty="0"/>
              <a:t>th</a:t>
            </a:r>
            <a:r>
              <a:rPr lang="en-US" sz="2000" dirty="0"/>
              <a:t>, 2007 – first CTP</a:t>
            </a:r>
          </a:p>
          <a:p>
            <a:pPr lvl="1"/>
            <a:r>
              <a:rPr lang="en-US" sz="2000" dirty="0"/>
              <a:t>March 13</a:t>
            </a:r>
            <a:r>
              <a:rPr lang="en-US" sz="2000" baseline="30000" dirty="0"/>
              <a:t>th</a:t>
            </a:r>
            <a:r>
              <a:rPr lang="en-US" sz="2000" dirty="0"/>
              <a:t>, 2009 – first release</a:t>
            </a:r>
          </a:p>
          <a:p>
            <a:pPr lvl="1"/>
            <a:r>
              <a:rPr lang="en-US" sz="2000" dirty="0"/>
              <a:t>April 12</a:t>
            </a:r>
            <a:r>
              <a:rPr lang="en-US" sz="2000" baseline="30000" dirty="0"/>
              <a:t>th</a:t>
            </a:r>
            <a:r>
              <a:rPr lang="en-US" sz="2000" dirty="0"/>
              <a:t> 2022 – Version 5.2.8 (current)</a:t>
            </a:r>
          </a:p>
          <a:p>
            <a:r>
              <a:rPr lang="en-US" sz="2400" dirty="0"/>
              <a:t>Web API – ever since ASP.NET MVC 4</a:t>
            </a:r>
          </a:p>
          <a:p>
            <a:pPr lvl="1"/>
            <a:r>
              <a:rPr lang="en-US" sz="2000" dirty="0"/>
              <a:t>May 31</a:t>
            </a:r>
            <a:r>
              <a:rPr lang="en-US" sz="2000" baseline="30000" dirty="0"/>
              <a:t>st</a:t>
            </a:r>
            <a:r>
              <a:rPr lang="en-US" sz="2000" dirty="0"/>
              <a:t> 2012 – first version</a:t>
            </a:r>
          </a:p>
          <a:p>
            <a:r>
              <a:rPr lang="en-US" sz="2400" dirty="0"/>
              <a:t>ASP.NET Core MVC</a:t>
            </a:r>
          </a:p>
          <a:p>
            <a:pPr lvl="1"/>
            <a:r>
              <a:rPr lang="en-US" sz="2000" dirty="0"/>
              <a:t>June 27</a:t>
            </a:r>
            <a:r>
              <a:rPr lang="en-US" sz="2000" baseline="30000" dirty="0"/>
              <a:t>th</a:t>
            </a:r>
            <a:r>
              <a:rPr lang="en-US" sz="2000" dirty="0"/>
              <a:t> 2016 – first version – ASP.NET </a:t>
            </a:r>
            <a:r>
              <a:rPr lang="en-US" sz="2000" dirty="0" err="1"/>
              <a:t>vNext</a:t>
            </a:r>
            <a:r>
              <a:rPr lang="en-US" sz="2000" dirty="0"/>
              <a:t>, ASP.NET 5</a:t>
            </a:r>
          </a:p>
          <a:p>
            <a:pPr lvl="1"/>
            <a:r>
              <a:rPr lang="en-US" sz="2000" dirty="0"/>
              <a:t>Merges MVC and Web API</a:t>
            </a:r>
          </a:p>
          <a:p>
            <a:r>
              <a:rPr lang="en-US" sz="2400" dirty="0"/>
              <a:t>ASP.NET Razor Pages</a:t>
            </a:r>
          </a:p>
          <a:p>
            <a:pPr lvl="1"/>
            <a:r>
              <a:rPr lang="en-US" sz="2000" dirty="0"/>
              <a:t>August 14</a:t>
            </a:r>
            <a:r>
              <a:rPr lang="en-US" sz="2000" baseline="30000" dirty="0"/>
              <a:t>th</a:t>
            </a:r>
            <a:r>
              <a:rPr lang="en-US" sz="2000" dirty="0"/>
              <a:t> 2017 – first version with ASP.NET Core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9EF4E-CF01-FA65-50FB-26987FF04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112" y="365125"/>
            <a:ext cx="3063875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1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446BB-CF75-C739-6408-C73098EE7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Microsoft Learn and Dev blogs</a:t>
            </a:r>
          </a:p>
          <a:p>
            <a:pPr lvl="1"/>
            <a:r>
              <a:rPr lang="en-US" dirty="0">
                <a:hlinkClick r:id="rId3"/>
              </a:rPr>
              <a:t>https://docs.microsoft.com/en-us/aspnet/core/fundamentals/minimal-apis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https://devblogs.microsoft.com/dotnet/category/aspnet/</a:t>
            </a:r>
            <a:endParaRPr lang="en-US" dirty="0"/>
          </a:p>
          <a:p>
            <a:r>
              <a:rPr lang="en-US" dirty="0" err="1"/>
              <a:t>FluentValidation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https://fluentvalidation.net/</a:t>
            </a:r>
          </a:p>
          <a:p>
            <a:pPr lvl="1"/>
            <a:r>
              <a:rPr lang="en-US" dirty="0">
                <a:hlinkClick r:id="rId5"/>
              </a:rPr>
              <a:t>https://khalidabuhakmeh.com/minimal-api-validation-with-fluentvalidation</a:t>
            </a:r>
            <a:r>
              <a:rPr lang="en-US" dirty="0"/>
              <a:t> </a:t>
            </a:r>
          </a:p>
          <a:p>
            <a:r>
              <a:rPr lang="en-US" dirty="0"/>
              <a:t>Project structure</a:t>
            </a:r>
          </a:p>
          <a:p>
            <a:pPr lvl="1"/>
            <a:r>
              <a:rPr lang="en-US" dirty="0"/>
              <a:t>Carter - </a:t>
            </a:r>
            <a:r>
              <a:rPr lang="en-US" dirty="0">
                <a:hlinkClick r:id="rId6"/>
              </a:rPr>
              <a:t>https://github.com/CarterCommunity/Carter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https://dev.to/this-is-learning/maybe-it-s-time-to-rethink-our-project-structure-with-net-6-2dl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1A62D2-D28C-55FF-54B2-5434DAEA6C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108" y="308996"/>
            <a:ext cx="2291742" cy="22917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59D787-7D16-1346-0232-A04A2910B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02334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3114547"/>
            <a:ext cx="122613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6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  <a:endParaRPr lang="en-US" sz="6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59046AA9-3704-E006-8914-DEC466A39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8" y="6824"/>
            <a:ext cx="12224502" cy="6860318"/>
          </a:xfrm>
          <a:prstGeom prst="rect">
            <a:avLst/>
          </a:prstGeom>
        </p:spPr>
      </p:pic>
      <p:sp>
        <p:nvSpPr>
          <p:cNvPr id="2" name="TextBox 7">
            <a:extLst>
              <a:ext uri="{FF2B5EF4-FFF2-40B4-BE49-F238E27FC236}">
                <a16:creationId xmlns:a16="http://schemas.microsoft.com/office/drawing/2014/main" id="{858CE29F-59E5-8BCD-F039-079231AA9583}"/>
              </a:ext>
            </a:extLst>
          </p:cNvPr>
          <p:cNvSpPr txBox="1"/>
          <p:nvPr/>
        </p:nvSpPr>
        <p:spPr>
          <a:xfrm>
            <a:off x="2847869" y="2959897"/>
            <a:ext cx="695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@miroslavpopovic, https://miroslavpopovic.com/</a:t>
            </a:r>
            <a:b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https://github.com/miroslavpopovic/minimal-apis-sample</a:t>
            </a:r>
          </a:p>
        </p:txBody>
      </p:sp>
    </p:spTree>
    <p:extLst>
      <p:ext uri="{BB962C8B-B14F-4D97-AF65-F5344CB8AC3E}">
        <p14:creationId xmlns:p14="http://schemas.microsoft.com/office/powerpoint/2010/main" val="59783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9C79-BFD4-3152-186A-FC4DBF868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CFAB2-0458-2449-9005-61C34CC01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hosting APIs</a:t>
            </a:r>
          </a:p>
          <a:p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WebApplication</a:t>
            </a:r>
            <a:r>
              <a:rPr lang="en-US" dirty="0"/>
              <a:t> and 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WebApplicationBuilder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dirty="0"/>
              <a:t>New routing APIs</a:t>
            </a:r>
          </a:p>
          <a:p>
            <a:r>
              <a:rPr lang="en-US" dirty="0"/>
              <a:t>New templates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EDBDD4-CFEA-A50B-C800-19A0D86CE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244" y="3251791"/>
            <a:ext cx="2883433" cy="288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55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5B72D-CAE5-EA19-9E8E-5B6B02B8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ASP.NET Core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08FC5-A88D-74B1-AE76-639E73C29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2626E-6D88-24EA-7750-0DF2D5928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72" y="1690689"/>
            <a:ext cx="5910128" cy="4153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7947D9-6069-56FF-42E0-3AD4FCD2D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910128" cy="415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0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5DD815-8B34-91CD-C974-34BAD5A8B682}"/>
              </a:ext>
            </a:extLst>
          </p:cNvPr>
          <p:cNvSpPr txBox="1"/>
          <p:nvPr/>
        </p:nvSpPr>
        <p:spPr>
          <a:xfrm>
            <a:off x="430923" y="612844"/>
            <a:ext cx="11382705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builder =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WebApplication.CreateBuilder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// Add services to the container.</a:t>
            </a: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builder.Services.AddEndpointsApiExplorer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builder.Services.AddSwaggerGen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app =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builder.Build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// Configure the HTTP request pipeline.</a:t>
            </a: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app.Environment.IsDevelopment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app.UseSwagger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app.UseSwaggerUI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app.UseHttpsRedirection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b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896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5DD815-8B34-91CD-C974-34BAD5A8B682}"/>
              </a:ext>
            </a:extLst>
          </p:cNvPr>
          <p:cNvSpPr txBox="1"/>
          <p:nvPr/>
        </p:nvSpPr>
        <p:spPr>
          <a:xfrm>
            <a:off x="352096" y="276447"/>
            <a:ext cx="11487807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summaries =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[]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"Freezing"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"Bracing"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"Chilly"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"Cool"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"Mild"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"Warm"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"Balmy"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app.MapGet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"/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weatherforecast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()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=&gt;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Enumerable.Range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(1, 5).Select(index =&gt;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WeatherForecast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(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DateOnly.FromDateTime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DateTime.Now.AddDays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(index)),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Random.Shared.Next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(-20, 55),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summaries[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Random.Shared.Next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summaries.Length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))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.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ToArray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WithName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GetWeatherForecast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WithOpenApi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app.Run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record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WeatherForecast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DateOnly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Date,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TemperatureC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? Summary)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TemperatureF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32 + (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TemperatureC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/ 0.5556);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125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0AD8-50D9-6BDE-AAF2-62F924AF9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Minimal APIs?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BFCE5D-06F2-AD76-7CB8-4C312810D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047" y="1669327"/>
            <a:ext cx="3048002" cy="304800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12CAA4D-BCB0-EDF4-955A-9262C75CA9D2}"/>
              </a:ext>
            </a:extLst>
          </p:cNvPr>
          <p:cNvSpPr/>
          <p:nvPr/>
        </p:nvSpPr>
        <p:spPr>
          <a:xfrm>
            <a:off x="1753959" y="4921417"/>
            <a:ext cx="28662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Performance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AE011F-00B5-D342-FC77-EA8421AB327C}"/>
              </a:ext>
            </a:extLst>
          </p:cNvPr>
          <p:cNvSpPr/>
          <p:nvPr/>
        </p:nvSpPr>
        <p:spPr>
          <a:xfrm>
            <a:off x="5791005" y="4959075"/>
            <a:ext cx="45720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Beginner friendliness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46D298B-946F-0A10-D5A4-8232E7686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106" y="1690688"/>
            <a:ext cx="3048002" cy="30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3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699BEA-6AB8-F843-F9C5-6BA528F4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APIs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665DBE-51CB-878D-C473-918820A06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E7D662-1840-A6D5-E404-D7FC039AD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58" y="520257"/>
            <a:ext cx="3247392" cy="324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02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40ADC23D4E8FE409832F44511B82454" ma:contentTypeVersion="4" ma:contentTypeDescription="Ustvari nov dokument." ma:contentTypeScope="" ma:versionID="107440ad9987f6893fb03e22eefa0a5f">
  <xsd:schema xmlns:xsd="http://www.w3.org/2001/XMLSchema" xmlns:xs="http://www.w3.org/2001/XMLSchema" xmlns:p="http://schemas.microsoft.com/office/2006/metadata/properties" xmlns:ns2="a097df3a-5dba-4b6d-bcee-ed49bac201cd" targetNamespace="http://schemas.microsoft.com/office/2006/metadata/properties" ma:root="true" ma:fieldsID="b777eac096a69a60a0764822aca47a64" ns2:_="">
    <xsd:import namespace="a097df3a-5dba-4b6d-bcee-ed49bac201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97df3a-5dba-4b6d-bcee-ed49bac201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vsebine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6A1561-B32F-43FE-BE12-007D60EE4F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97df3a-5dba-4b6d-bcee-ed49bac201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5F4B4F-63CA-4A4B-A614-B16BFEC8316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1FFDCD6-56DC-4CF2-A24D-AEA9D14866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</TotalTime>
  <Words>2452</Words>
  <Application>Microsoft Office PowerPoint</Application>
  <PresentationFormat>Widescreen</PresentationFormat>
  <Paragraphs>257</Paragraphs>
  <Slides>31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Cascadia Mono</vt:lpstr>
      <vt:lpstr>Open Sans</vt:lpstr>
      <vt:lpstr>Poppins</vt:lpstr>
      <vt:lpstr>Poppins ExtraBold</vt:lpstr>
      <vt:lpstr>Poppins Medium</vt:lpstr>
      <vt:lpstr>Office Theme</vt:lpstr>
      <vt:lpstr>PowerPoint Presentation</vt:lpstr>
      <vt:lpstr>Introduction</vt:lpstr>
      <vt:lpstr>MVC and Razor Pages</vt:lpstr>
      <vt:lpstr>Minimal APIs</vt:lpstr>
      <vt:lpstr>New ASP.NET Core templates</vt:lpstr>
      <vt:lpstr>PowerPoint Presentation</vt:lpstr>
      <vt:lpstr>PowerPoint Presentation</vt:lpstr>
      <vt:lpstr>Why Minimal APIs?</vt:lpstr>
      <vt:lpstr>Minimal APIs Features</vt:lpstr>
      <vt:lpstr>Routing</vt:lpstr>
      <vt:lpstr>Parameter Binding</vt:lpstr>
      <vt:lpstr>Responses</vt:lpstr>
      <vt:lpstr>IEndpointFilter</vt:lpstr>
      <vt:lpstr>Authorization</vt:lpstr>
      <vt:lpstr>CORS</vt:lpstr>
      <vt:lpstr>Versioning</vt:lpstr>
      <vt:lpstr>OpenAPI / Swagger</vt:lpstr>
      <vt:lpstr>OpenAPI / Swagger (cont.)</vt:lpstr>
      <vt:lpstr>Integration testing</vt:lpstr>
      <vt:lpstr>Missing features – as against MVC</vt:lpstr>
      <vt:lpstr>Minimal API improvements in .NET 8</vt:lpstr>
      <vt:lpstr>Improvements in .NET 8</vt:lpstr>
      <vt:lpstr>Tools and utilities</vt:lpstr>
      <vt:lpstr>Carter</vt:lpstr>
      <vt:lpstr>MiniValidation</vt:lpstr>
      <vt:lpstr>FluentValidation</vt:lpstr>
      <vt:lpstr>Conclusion</vt:lpstr>
      <vt:lpstr>Minimal APIs</vt:lpstr>
      <vt:lpstr>Alternatives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Urska Premzl</dc:creator>
  <cp:lastModifiedBy>Miroslav Popovic</cp:lastModifiedBy>
  <cp:revision>31</cp:revision>
  <dcterms:created xsi:type="dcterms:W3CDTF">2019-10-29T10:12:05Z</dcterms:created>
  <dcterms:modified xsi:type="dcterms:W3CDTF">2023-05-28T22:51:36Z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0x010100640ADC23D4E8FE409832F44511B82454</vt:lpwstr>
  </property>
</Properties>
</file>