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3" r:id="rId3"/>
    <p:sldId id="284" r:id="rId4"/>
    <p:sldId id="257" r:id="rId5"/>
    <p:sldId id="258" r:id="rId6"/>
    <p:sldId id="262" r:id="rId7"/>
    <p:sldId id="282" r:id="rId8"/>
    <p:sldId id="283" r:id="rId9"/>
    <p:sldId id="259" r:id="rId10"/>
    <p:sldId id="260" r:id="rId11"/>
    <p:sldId id="261" r:id="rId12"/>
    <p:sldId id="264" r:id="rId13"/>
    <p:sldId id="265" r:id="rId14"/>
    <p:sldId id="271" r:id="rId15"/>
    <p:sldId id="268" r:id="rId16"/>
    <p:sldId id="285" r:id="rId17"/>
    <p:sldId id="289" r:id="rId18"/>
    <p:sldId id="266" r:id="rId19"/>
    <p:sldId id="267" r:id="rId20"/>
    <p:sldId id="288" r:id="rId21"/>
    <p:sldId id="269" r:id="rId22"/>
    <p:sldId id="270" r:id="rId23"/>
    <p:sldId id="287" r:id="rId24"/>
    <p:sldId id="291" r:id="rId25"/>
    <p:sldId id="275" r:id="rId26"/>
    <p:sldId id="273" r:id="rId27"/>
    <p:sldId id="286" r:id="rId28"/>
    <p:sldId id="276" r:id="rId29"/>
    <p:sldId id="277" r:id="rId30"/>
    <p:sldId id="278" r:id="rId31"/>
    <p:sldId id="292" r:id="rId32"/>
    <p:sldId id="280" r:id="rId33"/>
    <p:sldId id="279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05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3F8A-99B0-4588-B6B3-6728E75EF8B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49C3-EC6A-4FBF-95B1-CB668C71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stamp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api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="https://www.flaticon.com/free-icons/introduction" title="introduction icons"&gt;Introduction icons created by </a:t>
            </a:r>
            <a:r>
              <a:rPr lang="en-US" dirty="0" err="1"/>
              <a:t>Arkinasi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="https://www.flaticon.com/free-icons/funnel" title="funnel icons"&gt;Funnel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/>
              <a:t>Can be executed prior to the endpoint execution, after the endpoint execution, or short circuit and return response</a:t>
            </a:r>
          </a:p>
          <a:p>
            <a:r>
              <a:rPr lang="en-US" dirty="0"/>
              <a:t>Executed in order of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/>
              <a:t>Some of these are .NET 7 features – i.e. </a:t>
            </a:r>
            <a:r>
              <a:rPr lang="en-US" dirty="0" err="1"/>
              <a:t>WithOpenApi</a:t>
            </a:r>
            <a:r>
              <a:rPr lang="en-US" dirty="0"/>
              <a:t>(), </a:t>
            </a:r>
            <a:r>
              <a:rPr lang="en-US" dirty="0" err="1"/>
              <a:t>WithSummary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="https://www.flaticon.com/free-icons/authorization" title="authorization icons"&gt;Authorization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="https://www.flaticon.com/free-icons/compare" title="compare icons"&gt;Compare icons created by GOWI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="https://www.flaticon.com/free-icons/lab" title="lab icons"&gt;Lab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Model binding can be added with a custom binding shim</a:t>
            </a:r>
          </a:p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="https://www.flaticon.com/free-icons/problem-solving" title="problem solving icons"&gt;Problem solving icons created by Mehwish - </a:t>
            </a:r>
            <a:r>
              <a:rPr lang="en-US" b="1" dirty="0" err="1"/>
              <a:t>Flaticon</a:t>
            </a:r>
            <a:r>
              <a:rPr lang="en-US" b="1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1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="https://www.flaticon.com/free-icons/web-development" title="web development icons"&gt;Web development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="https://www.flaticon.com/free-icons/work" title="work icons"&gt;Work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="https://www.flaticon.com/free-icons/spy" title="spy icons"&gt;Spy icons created by </a:t>
            </a:r>
            <a:r>
              <a:rPr lang="en-US" dirty="0" err="1"/>
              <a:t>chahir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7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57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="https://www.flaticon.com/free-icons/conclusion" title="conclusion icons"&gt;Conclusion icons created by </a:t>
            </a:r>
            <a:r>
              <a:rPr lang="en-US" dirty="0" err="1"/>
              <a:t>Kiranshastry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5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="https://www.flaticon.com/free-icons/decision-making" title="decision making icons"&gt;Decision making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0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="https://www.flaticon.com/free-icons/question" title="question icons"&gt;Question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8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="https://www.flaticon.com/free-icons/link" title="link icons"&gt;Link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="https://www.flaticon.com/free-icons/thank-you" title="thank you icons"&gt;Thank you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DinosoftLabs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="https://www.flaticon.com/free-icons/meter" title="meter icons"&gt;Meter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="https://www.flaticon.com/free-icons/user" title="user icons"&gt;User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="https://www.flaticon.com/free-icons/feature" title="feature icons"&gt;Feature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="https://www.flaticon.com/free-icons/different" title="different icons"&gt;Different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="https://www.flaticon.com/free-icons/binding" title="binding icons"&gt;Binding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="https://www.flaticon.com/free-icons/return" title="return icons"&gt;Return icons created by </a:t>
            </a:r>
            <a:r>
              <a:rPr lang="en-US" dirty="0" err="1"/>
              <a:t>toempong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149C3-EC6A-4FBF-95B1-CB668C711A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8E8734-CEC5-B76B-41F3-BDF133A7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3CF0D-BDE1-B889-2F4A-526AC36FA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37" y="1338145"/>
            <a:ext cx="5267789" cy="315579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C290-475F-2C5B-4FA0-A0F0BE37A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38" y="4616605"/>
            <a:ext cx="5267788" cy="119875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 descr=".NET Day logo">
            <a:extLst>
              <a:ext uri="{FF2B5EF4-FFF2-40B4-BE49-F238E27FC236}">
                <a16:creationId xmlns:a16="http://schemas.microsoft.com/office/drawing/2014/main" id="{F9FFE4AF-B804-DB6D-BADC-9291822DF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7" y="0"/>
            <a:ext cx="1717346" cy="1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3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A6EBDD-3BAE-1043-0E70-42E1497DCFF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0596-02AC-9357-A8DC-B83CDAD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CC7C-5A45-FDB9-BC08-00D7A081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5813"/>
            <a:ext cx="5181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0D36-4434-0E88-0D5D-5D3A1490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5813"/>
            <a:ext cx="5181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E1F9E-A973-2A8E-23C9-3E3936543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6B6F53-F564-2B88-AA8E-499EF0857A6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44C1-8B6F-9DD9-397A-FA6F318B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973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B476-8631-89C5-055B-16709775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5813"/>
            <a:ext cx="5157787" cy="4492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3E25-9416-6A5D-7053-D4D2E24E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7AB36-B27A-980C-CFC2-EF50177D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55813"/>
            <a:ext cx="5183188" cy="4492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A973A-2153-24DF-9A2C-357A0F4D8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F07FB-98E9-E5A2-3EA7-A0D15A26F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2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6B6F53-F564-2B88-AA8E-499EF0857A6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44C1-8B6F-9DD9-397A-FA6F318B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9732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B476-8631-89C5-055B-16709775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5813"/>
            <a:ext cx="5157787" cy="4492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3E25-9416-6A5D-7053-D4D2E24E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7AB36-B27A-980C-CFC2-EF50177D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55813"/>
            <a:ext cx="5183188" cy="4492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A973A-2153-24DF-9A2C-357A0F4D8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01BA0-C852-E0A7-ACA7-8C3BBA30B6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6B6F53-F564-2B88-AA8E-499EF0857A6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44C1-8B6F-9DD9-397A-FA6F318B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9732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B476-8631-89C5-055B-16709775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5813"/>
            <a:ext cx="5157787" cy="4492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3E25-9416-6A5D-7053-D4D2E24E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7AB36-B27A-980C-CFC2-EF50177D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55813"/>
            <a:ext cx="5183188" cy="4492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A973A-2153-24DF-9A2C-357A0F4D8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5F870-FD4E-074B-23D0-4140B18379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4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1B021E-C181-EF07-EE44-6A503821D5A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A69F5-328B-DE95-CD15-82939AC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6A621-E7FC-D691-FA73-D824C21E0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2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1B021E-C181-EF07-EE44-6A503821D5A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A69F5-328B-DE95-CD15-82939AC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AE3A-C4B3-ED59-2329-4472C637CF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4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1B021E-C181-EF07-EE44-6A503821D5A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A69F5-328B-DE95-CD15-82939AC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000AC-1F03-4E85-AB19-D4D64BACC5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5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C4FD00-23F9-0907-DD71-D00454D58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5E8C0B-AF64-39D6-437A-C4E550508EF8}"/>
              </a:ext>
            </a:extLst>
          </p:cNvPr>
          <p:cNvSpPr/>
          <p:nvPr/>
        </p:nvSpPr>
        <p:spPr>
          <a:xfrm>
            <a:off x="0" y="0"/>
            <a:ext cx="50074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850BD-2FE6-1AA4-43B5-73EDD47A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AA21-121B-1EC2-BCB3-FB312035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7E37-95A1-99CB-1DA7-E262354EE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9CB9D-5CBF-F804-FDC7-70142F2C9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2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5E8C0B-AF64-39D6-437A-C4E550508EF8}"/>
              </a:ext>
            </a:extLst>
          </p:cNvPr>
          <p:cNvSpPr/>
          <p:nvPr/>
        </p:nvSpPr>
        <p:spPr>
          <a:xfrm>
            <a:off x="0" y="0"/>
            <a:ext cx="50074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850BD-2FE6-1AA4-43B5-73EDD47A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AA21-121B-1EC2-BCB3-FB312035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7E37-95A1-99CB-1DA7-E262354EE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2E647-5228-77E1-70D6-AB2E55CD73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02815-904B-879F-7C8A-DFCCA10FB7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BC3AF-3E96-4AD8-16DB-9ABECBB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9E5-755C-F54F-6D4B-DE85DD08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67004-DCB0-04E8-2E61-A2FEA9EC7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0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D58091-0EEA-60DC-8340-0A99235CFFFD}"/>
              </a:ext>
            </a:extLst>
          </p:cNvPr>
          <p:cNvSpPr/>
          <p:nvPr/>
        </p:nvSpPr>
        <p:spPr>
          <a:xfrm>
            <a:off x="0" y="0"/>
            <a:ext cx="50074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EF6F9-8089-0CD9-5E54-3C3650FC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830607-C46F-3FEE-8B64-6AD2D3AB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15F6EB-1F31-50EC-C70F-5414FEA4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E6736-FEB9-21BC-D3DB-0977CE808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9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D58091-0EEA-60DC-8340-0A99235CFFFD}"/>
              </a:ext>
            </a:extLst>
          </p:cNvPr>
          <p:cNvSpPr/>
          <p:nvPr/>
        </p:nvSpPr>
        <p:spPr>
          <a:xfrm>
            <a:off x="0" y="0"/>
            <a:ext cx="50074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EF6F9-8089-0CD9-5E54-3C3650FC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830607-C46F-3FEE-8B64-6AD2D3AB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15F6EB-1F31-50EC-C70F-5414FEA4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C20AB6-BA58-BA66-C420-DD839EA07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B423E-249C-2D9E-382D-6AA77B4EB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86" y="-1"/>
            <a:ext cx="6923315" cy="692669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AC9A-D5DB-87A4-4221-93D0B04D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81209-901F-C1B6-29F0-875C6C06D035}"/>
              </a:ext>
            </a:extLst>
          </p:cNvPr>
          <p:cNvSpPr txBox="1"/>
          <p:nvPr/>
        </p:nvSpPr>
        <p:spPr>
          <a:xfrm>
            <a:off x="844550" y="3573800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3"/>
                </a:solidFill>
                <a:latin typeface="+mj-lt"/>
              </a:rPr>
              <a:t>THANK YOU!</a:t>
            </a:r>
          </a:p>
        </p:txBody>
      </p:sp>
      <p:pic>
        <p:nvPicPr>
          <p:cNvPr id="2" name="Picture 1" descr=".NET Day logo">
            <a:extLst>
              <a:ext uri="{FF2B5EF4-FFF2-40B4-BE49-F238E27FC236}">
                <a16:creationId xmlns:a16="http://schemas.microsoft.com/office/drawing/2014/main" id="{A72A8C0A-C2B5-B85C-02D2-0799D8F477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0"/>
            <a:ext cx="1717346" cy="1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4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C3AF-3E96-4AD8-16DB-9ABECBB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9E5-755C-F54F-6D4B-DE85DD0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D96ED-A44B-EB64-7993-ECEF309C2CAF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DE84475-FAC1-820F-409D-5FB893C04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49F4A9-3F4F-50F0-E43E-6D124EEFBB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37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C3AF-3E96-4AD8-16DB-9ABECBB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9E5-755C-F54F-6D4B-DE85DD0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D96ED-A44B-EB64-7993-ECEF309C2CAF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DE84475-FAC1-820F-409D-5FB893C04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49F4A9-3F4F-50F0-E43E-6D124EEFBB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1869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 3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C3AF-3E96-4AD8-16DB-9ABECBB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9E5-755C-F54F-6D4B-DE85DD0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D96ED-A44B-EB64-7993-ECEF309C2CAF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DE84475-FAC1-820F-409D-5FB893C04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49F4A9-3F4F-50F0-E43E-6D124EEFBB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53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Two Content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0596-02AC-9357-A8DC-B83CDAD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CC7C-5A45-FDB9-BC08-00D7A081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0D36-4434-0E88-0D5D-5D3A1490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E1631-4054-FA38-F03D-B41FFC206AD8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57000F8-F2F2-0A52-BA88-0061491106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5536ED6-9913-4494-0ED6-66ED3868F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296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Two Content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0596-02AC-9357-A8DC-B83CDAD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CC7C-5A45-FDB9-BC08-00D7A081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0D36-4434-0E88-0D5D-5D3A1490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E1631-4054-FA38-F03D-B41FFC206AD8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57000F8-F2F2-0A52-BA88-0061491106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5536ED6-9913-4494-0ED6-66ED3868F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689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Two Content 3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0596-02AC-9357-A8DC-B83CDAD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CC7C-5A45-FDB9-BC08-00D7A081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0D36-4434-0E88-0D5D-5D3A1490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E1631-4054-FA38-F03D-B41FFC206AD8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57000F8-F2F2-0A52-BA88-0061491106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5536ED6-9913-4494-0ED6-66ED3868F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901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ark Comparison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4C1-8B6F-9DD9-397A-FA6F318B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973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B476-8631-89C5-055B-16709775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3E25-9416-6A5D-7053-D4D2E24E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7AB36-B27A-980C-CFC2-EF50177D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A973A-2153-24DF-9A2C-357A0F4D8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8D1FC-90CE-58CB-5695-7F85AC142316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E0122A9-527E-FCE6-FF75-6CBE65E7B6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0B7C39D-0B18-0530-0D52-E21D5535AB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2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02815-904B-879F-7C8A-DFCCA10FB7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BC3AF-3E96-4AD8-16DB-9ABECBB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9E5-755C-F54F-6D4B-DE85DD08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2528E-6463-E46E-4A39-AD668546F9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4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ark Comparison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4C1-8B6F-9DD9-397A-FA6F318B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9732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B476-8631-89C5-055B-16709775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3E25-9416-6A5D-7053-D4D2E24E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7AB36-B27A-980C-CFC2-EF50177D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A973A-2153-24DF-9A2C-357A0F4D8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8D1FC-90CE-58CB-5695-7F85AC142316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E0122A9-527E-FCE6-FF75-6CBE65E7B6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0B7C39D-0B18-0530-0D52-E21D5535AB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75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ark Comparison 3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4C1-8B6F-9DD9-397A-FA6F318B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9732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B476-8631-89C5-055B-16709775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3E25-9416-6A5D-7053-D4D2E24E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7AB36-B27A-980C-CFC2-EF50177D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A973A-2153-24DF-9A2C-357A0F4D8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8D1FC-90CE-58CB-5695-7F85AC142316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E0122A9-527E-FCE6-FF75-6CBE65E7B6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0B7C39D-0B18-0530-0D52-E21D5535AB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11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Only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69F5-328B-DE95-CD15-82939AC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4BC36E-0CCD-841E-D017-9AB2B6A8422D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0B33B08-D4EC-5110-8003-223FA0A756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24E5543-F4FB-BC0E-9E1B-91590315EE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902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Only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69F5-328B-DE95-CD15-82939AC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4BC36E-0CCD-841E-D017-9AB2B6A8422D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0B33B08-D4EC-5110-8003-223FA0A756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24E5543-F4FB-BC0E-9E1B-91590315EE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88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Only 3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69F5-328B-DE95-CD15-82939AC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4BC36E-0CCD-841E-D017-9AB2B6A8422D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0B33B08-D4EC-5110-8003-223FA0A756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24E5543-F4FB-BC0E-9E1B-91590315EE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2264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58CEB2-8691-FCD9-412A-7EFF65BF4E5E}"/>
              </a:ext>
            </a:extLst>
          </p:cNvPr>
          <p:cNvGrpSpPr/>
          <p:nvPr/>
        </p:nvGrpSpPr>
        <p:grpSpPr>
          <a:xfrm>
            <a:off x="10894741" y="6312575"/>
            <a:ext cx="1028346" cy="334421"/>
            <a:chOff x="352425" y="465797"/>
            <a:chExt cx="1171575" cy="3810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49E0A30-2C28-F17A-5634-A693419D48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3429A2B-36FA-FE3F-6E48-6F30A1A962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23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902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ark Content with Caption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50BD-2FE6-1AA4-43B5-73EDD47A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AA21-121B-1EC2-BCB3-FB312035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7E37-95A1-99CB-1DA7-E262354EE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48376-4B3E-2018-272D-C7082BCDDD84}"/>
              </a:ext>
            </a:extLst>
          </p:cNvPr>
          <p:cNvGrpSpPr/>
          <p:nvPr/>
        </p:nvGrpSpPr>
        <p:grpSpPr>
          <a:xfrm>
            <a:off x="463937" y="454646"/>
            <a:ext cx="1445355" cy="470034"/>
            <a:chOff x="352425" y="465797"/>
            <a:chExt cx="1171575" cy="3810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6501887-40CC-800D-3B82-5CF4D2DCE4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880DF70-0C8D-0A05-2FAE-CC6BA2593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595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ark Content with Caption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50BD-2FE6-1AA4-43B5-73EDD47A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AA21-121B-1EC2-BCB3-FB312035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7E37-95A1-99CB-1DA7-E262354EE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48376-4B3E-2018-272D-C7082BCDDD84}"/>
              </a:ext>
            </a:extLst>
          </p:cNvPr>
          <p:cNvGrpSpPr/>
          <p:nvPr/>
        </p:nvGrpSpPr>
        <p:grpSpPr>
          <a:xfrm>
            <a:off x="463937" y="454646"/>
            <a:ext cx="1445355" cy="470034"/>
            <a:chOff x="352425" y="465797"/>
            <a:chExt cx="1171575" cy="3810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6501887-40CC-800D-3B82-5CF4D2DCE4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880DF70-0C8D-0A05-2FAE-CC6BA2593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694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Picture with Caption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EF6F9-8089-0CD9-5E54-3C3650FC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830607-C46F-3FEE-8B64-6AD2D3AB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15F6EB-1F31-50EC-C70F-5414FEA4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86C98-677E-E0A7-6505-1DF5856DA57C}"/>
              </a:ext>
            </a:extLst>
          </p:cNvPr>
          <p:cNvGrpSpPr/>
          <p:nvPr/>
        </p:nvGrpSpPr>
        <p:grpSpPr>
          <a:xfrm>
            <a:off x="463937" y="454646"/>
            <a:ext cx="1445355" cy="470034"/>
            <a:chOff x="352425" y="465797"/>
            <a:chExt cx="1171575" cy="3810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34F7855-EBA5-C23F-6E02-073492D7F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663E6D6-E505-AE66-7420-F9655A47CA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73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02815-904B-879F-7C8A-DFCCA10FB7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BC3AF-3E96-4AD8-16DB-9ABECBB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9E5-755C-F54F-6D4B-DE85DD08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DD4D1-C5B2-B30B-0319-E63FC4A1C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9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Picture with Caption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EF6F9-8089-0CD9-5E54-3C3650FC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830607-C46F-3FEE-8B64-6AD2D3AB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189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15F6EB-1F31-50EC-C70F-5414FEA4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24174"/>
            <a:ext cx="3932237" cy="2944813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86C98-677E-E0A7-6505-1DF5856DA57C}"/>
              </a:ext>
            </a:extLst>
          </p:cNvPr>
          <p:cNvGrpSpPr/>
          <p:nvPr/>
        </p:nvGrpSpPr>
        <p:grpSpPr>
          <a:xfrm>
            <a:off x="463937" y="454646"/>
            <a:ext cx="1445355" cy="470034"/>
            <a:chOff x="352425" y="465797"/>
            <a:chExt cx="1171575" cy="3810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34F7855-EBA5-C23F-6E02-073492D7F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25" y="465797"/>
              <a:ext cx="1171575" cy="381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663E6D6-E505-AE66-7420-F9655A47CA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695" y="465797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5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FA7-0101-3E5A-A36E-47D049F9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352721" cy="2852737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AC9A-D5DB-87A4-4221-93D0B04D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3527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.NET Day logo">
            <a:extLst>
              <a:ext uri="{FF2B5EF4-FFF2-40B4-BE49-F238E27FC236}">
                <a16:creationId xmlns:a16="http://schemas.microsoft.com/office/drawing/2014/main" id="{5C7E033C-9481-BE40-0E75-92261FE13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0"/>
            <a:ext cx="1717346" cy="1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FA7-0101-3E5A-A36E-47D049F9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352721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AC9A-D5DB-87A4-4221-93D0B04D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3527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.NET Day logo">
            <a:extLst>
              <a:ext uri="{FF2B5EF4-FFF2-40B4-BE49-F238E27FC236}">
                <a16:creationId xmlns:a16="http://schemas.microsoft.com/office/drawing/2014/main" id="{A9C60B53-3213-8833-384D-440CA99D5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0"/>
            <a:ext cx="1717346" cy="1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bg>
      <p:bgPr>
        <a:gradFill>
          <a:gsLst>
            <a:gs pos="0">
              <a:srgbClr val="283044"/>
            </a:gs>
            <a:gs pos="100000">
              <a:srgbClr val="171A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FA7-0101-3E5A-A36E-47D049F9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352721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AC9A-D5DB-87A4-4221-93D0B04D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3527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.NET Day logo">
            <a:extLst>
              <a:ext uri="{FF2B5EF4-FFF2-40B4-BE49-F238E27FC236}">
                <a16:creationId xmlns:a16="http://schemas.microsoft.com/office/drawing/2014/main" id="{2F4FDC59-19AD-0E6F-9174-93FDA77F6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0"/>
            <a:ext cx="1717346" cy="1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A6EBDD-3BAE-1043-0E70-42E1497DCFF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0596-02AC-9357-A8DC-B83CDAD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CC7C-5A45-FDB9-BC08-00D7A081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5813"/>
            <a:ext cx="5181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0D36-4434-0E88-0D5D-5D3A1490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5813"/>
            <a:ext cx="5181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655EB-3146-2C88-2E50-DE4CA9D48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0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A6EBDD-3BAE-1043-0E70-42E1497DCFF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0596-02AC-9357-A8DC-B83CDAD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CC7C-5A45-FDB9-BC08-00D7A081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5813"/>
            <a:ext cx="5181600" cy="4121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0D36-4434-0E88-0D5D-5D3A1490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5811"/>
            <a:ext cx="5181600" cy="4121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DC4E2-C25B-3D61-C985-F1DD780067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6129711"/>
            <a:ext cx="824753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E8190-58C3-7DEB-8416-6F09AB50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6B70B-2DBB-60BE-94C2-B461782D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81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slavpopovic/" TargetMode="External"/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iroslavpopovi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free-icons/differ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bind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free-icons/retur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free-icons/funn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ap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ap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flaticon.com/free-icons/version-contro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free-icons/authoriz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free-icons/compa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free-icons/la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www.flaticon.com/free-icons/problem-solv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nswers/questions/1348193/jsonpatchdocument-problems-with-minimal-api-in-net" TargetMode="External"/><Relationship Id="rId5" Type="http://schemas.openxmlformats.org/officeDocument/2006/relationships/hyperlink" Target="https://github.com/Havunen/SystemTextJsonPatch" TargetMode="External"/><Relationship Id="rId4" Type="http://schemas.openxmlformats.org/officeDocument/2006/relationships/hyperlink" Target="https://github.com/myquay/JsonPatch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laticon.com/free-icons/process-improv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s/process-improvemen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terCommunity/Cart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free-icons/spy" TargetMode="Externa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nEdwards/MiniValida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laticon.com/free-icons/stamp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fluentvalidation.ne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free-icons/ap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laticon.com/free-icons/lin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-endpoint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aticon.com/free-icons/decision-making" TargetMode="Externa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ques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learn.microsoft.com/en-us/aspnet/core/fundamentals/minimal-apis/overview" TargetMode="External"/><Relationship Id="rId7" Type="http://schemas.openxmlformats.org/officeDocument/2006/relationships/hyperlink" Target="https://andrewlock.net/exploring-the-dotnet-8-preview-exploring-the-new-minimal-api-source-generator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drewlock.net/exploring-the-dotnet-8-preview-the-minimal-api-aot-template/" TargetMode="External"/><Relationship Id="rId5" Type="http://schemas.openxmlformats.org/officeDocument/2006/relationships/hyperlink" Target="https://github.com/dotnet/aspnetcore" TargetMode="External"/><Relationship Id="rId4" Type="http://schemas.openxmlformats.org/officeDocument/2006/relationships/hyperlink" Target="https://devblogs.microsoft.com/dotnet/category/aspnet/" TargetMode="External"/><Relationship Id="rId9" Type="http://schemas.openxmlformats.org/officeDocument/2006/relationships/hyperlink" Target="https://www.flaticon.com/free-icons/link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miroslavpopovic" TargetMode="External"/><Relationship Id="rId5" Type="http://schemas.openxmlformats.org/officeDocument/2006/relationships/hyperlink" Target="https://github.com/miroslavpopovic/" TargetMode="External"/><Relationship Id="rId4" Type="http://schemas.openxmlformats.org/officeDocument/2006/relationships/hyperlink" Target="https://miroslavpopovic.com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web-develop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free-icons/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www.flaticon.com/free-icons/user" TargetMode="External"/><Relationship Id="rId4" Type="http://schemas.openxmlformats.org/officeDocument/2006/relationships/hyperlink" Target="https://www.flaticon.com/free-icons/m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53D1-71C2-6884-909F-29EBAAAB7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APIs </a:t>
            </a:r>
            <a:br>
              <a:rPr lang="en-US" dirty="0"/>
            </a:br>
            <a:r>
              <a:rPr lang="en-US" dirty="0"/>
              <a:t>in ASP.NET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1C915-B0AD-B75E-A40C-FB0323B70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Miroslav </a:t>
            </a:r>
            <a:r>
              <a:rPr lang="en-US" dirty="0" err="1"/>
              <a:t>Popović</a:t>
            </a:r>
            <a:br>
              <a:rPr lang="en-US" dirty="0"/>
            </a:br>
            <a:r>
              <a:rPr lang="en-US" sz="1600" dirty="0"/>
              <a:t>Technical Manager </a:t>
            </a:r>
            <a:r>
              <a:rPr lang="en-US" sz="1600" strike="sngStrike" dirty="0"/>
              <a:t>@Seavus</a:t>
            </a:r>
            <a:r>
              <a:rPr lang="en-US" sz="1600" dirty="0"/>
              <a:t> @Qinshift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13C70-12EA-4BAF-EA24-1EF3FAAFA702}"/>
              </a:ext>
            </a:extLst>
          </p:cNvPr>
          <p:cNvSpPr txBox="1"/>
          <p:nvPr/>
        </p:nvSpPr>
        <p:spPr>
          <a:xfrm>
            <a:off x="463937" y="5580627"/>
            <a:ext cx="367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https://miroslavpopovic.com/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https://github.com/miroslavpopovic/</a:t>
            </a:r>
            <a:endParaRPr lang="en-US" dirty="0"/>
          </a:p>
          <a:p>
            <a:r>
              <a:rPr lang="en-US" dirty="0">
                <a:hlinkClick r:id="rId4"/>
              </a:rPr>
              <a:t>@miroslavpopovic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1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699BEA-6AB8-F843-F9C5-6BA528F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 Features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A1D5D-4760-FDE0-89C8-D349D98FE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7D662-1840-A6D5-E404-D7FC039A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58" y="768350"/>
            <a:ext cx="3247392" cy="32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4643A-73BB-A7C9-C22A-141726229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291" y="2055813"/>
            <a:ext cx="2928604" cy="2928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73854-16D6-1644-C4AC-6144BD4F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C444-45DB-5373-8EE1-60387E66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GET");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app.MapPost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POST");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app.MapPut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PUT");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app.MapDelete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DELETE");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app.MapGroup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("/");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app.MapMethods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"/options-or-head", 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new[] { "OPTIONS", "HEAD" }, </a:t>
            </a:r>
          </a:p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is an options or head request 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FB883-0C13-B0EB-BBE3-38C1B8CE84C8}"/>
              </a:ext>
            </a:extLst>
          </p:cNvPr>
          <p:cNvSpPr txBox="1"/>
          <p:nvPr/>
        </p:nvSpPr>
        <p:spPr>
          <a:xfrm>
            <a:off x="8202173" y="6597516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Different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5819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A082-1688-BC1C-8AB9-45D6E7F8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5EA5-CC2F-867E-8885-88A54588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685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("/{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id:int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}",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FromRoute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int id,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FromQuery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"p")] int page,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FromServices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Service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service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FromHeader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"Content-Type")] string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contentType</a:t>
            </a:r>
            <a:endParaRPr lang="en-US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FromBody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Person person) =&gt; {});</a:t>
            </a:r>
          </a:p>
          <a:p>
            <a:r>
              <a:rPr lang="en-US" sz="2400" dirty="0">
                <a:cs typeface="Cascadia Mono" panose="020B0609020000020004" pitchFamily="49" charset="0"/>
              </a:rPr>
              <a:t>Special types:</a:t>
            </a: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HttpContext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HttpRequest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HttpResponse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CancellationToken</a:t>
            </a:r>
            <a:r>
              <a:rPr lang="en-US" sz="1800" dirty="0">
                <a:cs typeface="Cascadia Mono" panose="020B0609020000020004" pitchFamily="49" charset="0"/>
              </a:rPr>
              <a:t> – bound to </a:t>
            </a:r>
            <a:r>
              <a:rPr lang="en-US" sz="1800" dirty="0" err="1">
                <a:cs typeface="Cascadia Mono" panose="020B0609020000020004" pitchFamily="49" charset="0"/>
              </a:rPr>
              <a:t>HttpContext.RequestAborted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ClaimsPrincipal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Stream</a:t>
            </a:r>
            <a:r>
              <a:rPr lang="en-US" sz="1800" dirty="0">
                <a:cs typeface="Cascadia Mono" panose="020B0609020000020004" pitchFamily="49" charset="0"/>
              </a:rPr>
              <a:t>, or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PipeReader</a:t>
            </a:r>
            <a:r>
              <a:rPr lang="en-US" sz="1800" dirty="0">
                <a:cs typeface="Cascadia Mono" panose="020B0609020000020004" pitchFamily="49" charset="0"/>
              </a:rPr>
              <a:t> – from body</a:t>
            </a: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IFormFile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IFormFileCollection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200" dirty="0">
                <a:cs typeface="Cascadia Mono" panose="020B0609020000020004" pitchFamily="49" charset="0"/>
              </a:rPr>
              <a:t>Full request binding</a:t>
            </a:r>
          </a:p>
          <a:p>
            <a:pPr lvl="1"/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AsParameters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r>
              <a:rPr lang="en-US" sz="2200" dirty="0">
                <a:cs typeface="Cascadia Mono" panose="020B0609020000020004" pitchFamily="49" charset="0"/>
              </a:rPr>
              <a:t>Custom binding</a:t>
            </a:r>
          </a:p>
          <a:p>
            <a:pPr lvl="1"/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TryParse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BindAsync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391C3-0443-911E-9B12-4E63A812B64D}"/>
              </a:ext>
            </a:extLst>
          </p:cNvPr>
          <p:cNvSpPr txBox="1"/>
          <p:nvPr/>
        </p:nvSpPr>
        <p:spPr>
          <a:xfrm>
            <a:off x="820217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3"/>
              </a:rPr>
              <a:t>Binding icons created by </a:t>
            </a:r>
            <a:r>
              <a:rPr lang="en-US" sz="1050" dirty="0" err="1">
                <a:hlinkClick r:id="rId3"/>
              </a:rPr>
              <a:t>Freepik</a:t>
            </a:r>
            <a:r>
              <a:rPr lang="en-US" sz="1050" dirty="0">
                <a:hlinkClick r:id="rId3"/>
              </a:rPr>
              <a:t> - </a:t>
            </a:r>
            <a:r>
              <a:rPr lang="en-US" sz="1050" dirty="0" err="1">
                <a:hlinkClick r:id="rId3"/>
              </a:rPr>
              <a:t>Flaticon</a:t>
            </a:r>
            <a:endParaRPr lang="en-US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37B2A-B7CC-E24C-8CC1-39A1F8D13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83" y="1998918"/>
            <a:ext cx="3151628" cy="31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C14DA-360B-8399-48C8-2446C3015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64" y="1782253"/>
            <a:ext cx="3735388" cy="3735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1E1F1-17BF-4231-087A-0047E64C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7131-ADC3-DEEA-ABC6-1CF43304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54057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string</a:t>
            </a:r>
            <a:r>
              <a:rPr lang="en-US" dirty="0"/>
              <a:t> – HTTP 200 with body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  <a:r>
              <a:rPr lang="en-US" dirty="0"/>
              <a:t> – HTTP 200 with JSON body</a:t>
            </a: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IResult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pPr lvl="1"/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Results.Json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(new { value = “demo” }), 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Results.Text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(“demo”)</a:t>
            </a:r>
          </a:p>
          <a:p>
            <a:pPr lvl="1"/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Results.StatusCode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(405),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Results.NotFound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(), 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Results.NoContent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(),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Results.BadRequest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()...</a:t>
            </a:r>
          </a:p>
          <a:p>
            <a:pPr lvl="1"/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Results.Stream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(stream, “application/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json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”)</a:t>
            </a:r>
          </a:p>
          <a:p>
            <a:pPr lvl="1"/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Results.Redirect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(“/somewhere-else”)</a:t>
            </a:r>
          </a:p>
          <a:p>
            <a:pPr lvl="1"/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Results.File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(“file.name”),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Results.Bytes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byteArray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lvl="1"/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Results.Problem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(),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Results.ValidationProblem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TypedResults</a:t>
            </a:r>
            <a:endParaRPr lang="en-US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dirty="0"/>
              <a:t>Better for unit testing (no conversion), code readability, less chance of runtime error</a:t>
            </a:r>
          </a:p>
          <a:p>
            <a:pPr lvl="1"/>
            <a:r>
              <a:rPr lang="en-US" dirty="0" err="1"/>
              <a:t>OpenAPI</a:t>
            </a:r>
            <a:r>
              <a:rPr lang="en-US" dirty="0"/>
              <a:t> metadata provided automatically</a:t>
            </a:r>
          </a:p>
          <a:p>
            <a:pPr lvl="1"/>
            <a:r>
              <a:rPr lang="en-US" dirty="0"/>
              <a:t>More complex endpoint handler return type</a:t>
            </a:r>
          </a:p>
          <a:p>
            <a:pPr lvl="2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async Task&lt;Results&lt;Ok&lt;Todo&gt;,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NotFound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&gt;&gt; 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9B7FE-9283-C5C1-AFC6-8F57ACF4AE72}"/>
              </a:ext>
            </a:extLst>
          </p:cNvPr>
          <p:cNvSpPr txBox="1"/>
          <p:nvPr/>
        </p:nvSpPr>
        <p:spPr>
          <a:xfrm>
            <a:off x="820217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Return icons created by </a:t>
            </a:r>
            <a:r>
              <a:rPr lang="en-US" sz="1050" dirty="0" err="1">
                <a:hlinkClick r:id="rId4"/>
              </a:rPr>
              <a:t>toempong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94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F982-221E-82F4-7406-3A0E08D8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IEndpointFilter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D908-B252-CD57-79D5-83C86C7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IRouteHandlerFilter</a:t>
            </a:r>
            <a:r>
              <a:rPr lang="en-US" dirty="0"/>
              <a:t> in first .NET 7 previews</a:t>
            </a:r>
          </a:p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public interface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IEndpointFilter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ValueTask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&lt;object?&gt;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InvokeAsync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EndpointFilterInvocationContext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context,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EndpointFilterDelegate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next);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dirty="0"/>
              <a:t>Similar to </a:t>
            </a:r>
            <a:r>
              <a:rPr lang="en-US" dirty="0" err="1"/>
              <a:t>middlewares</a:t>
            </a:r>
            <a:endParaRPr lang="en-US" dirty="0"/>
          </a:p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AddEndpointFilter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pPr lvl="1"/>
            <a:r>
              <a:rPr lang="en-US" dirty="0"/>
              <a:t>either as generic argument or lambda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4D3C2-233B-F18C-29DF-2A018BB3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5" y="2055813"/>
            <a:ext cx="3420992" cy="3420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4EBD29-5309-CC38-645B-0FABBCDC6181}"/>
              </a:ext>
            </a:extLst>
          </p:cNvPr>
          <p:cNvSpPr txBox="1"/>
          <p:nvPr/>
        </p:nvSpPr>
        <p:spPr>
          <a:xfrm>
            <a:off x="8305800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Funnel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8474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FF6-38C6-C120-F0C5-C72DC47A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3FA-1C38-3684-BB21-CA1ACA5F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Swashbuckle</a:t>
            </a:r>
            <a:r>
              <a:rPr lang="en-US" dirty="0"/>
              <a:t> library by default</a:t>
            </a:r>
          </a:p>
          <a:p>
            <a:r>
              <a:rPr lang="en-US" dirty="0"/>
              <a:t>Add services:</a:t>
            </a:r>
            <a:br>
              <a:rPr lang="en-US" dirty="0"/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builder.Services.AddEndpointsApiExplorer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builder.Services.AddSwaggerGen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r>
              <a:rPr lang="en-US" dirty="0"/>
              <a:t>Register </a:t>
            </a:r>
            <a:r>
              <a:rPr lang="en-US" dirty="0" err="1"/>
              <a:t>middlewares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app.UseSwagger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app.UseSwaggerUI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27EF1-4A91-1EA1-F8A1-94D7B9B17F7D}"/>
              </a:ext>
            </a:extLst>
          </p:cNvPr>
          <p:cNvSpPr txBox="1"/>
          <p:nvPr/>
        </p:nvSpPr>
        <p:spPr>
          <a:xfrm>
            <a:off x="8202173" y="6596913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 err="1">
                <a:hlinkClick r:id="rId3"/>
              </a:rPr>
              <a:t>Api</a:t>
            </a:r>
            <a:r>
              <a:rPr lang="en-US" sz="1050" dirty="0">
                <a:hlinkClick r:id="rId3"/>
              </a:rPr>
              <a:t> icons created by </a:t>
            </a:r>
            <a:r>
              <a:rPr lang="en-US" sz="1050" dirty="0" err="1">
                <a:hlinkClick r:id="rId3"/>
              </a:rPr>
              <a:t>juicy_fish</a:t>
            </a:r>
            <a:r>
              <a:rPr lang="en-US" sz="1050" dirty="0">
                <a:hlinkClick r:id="rId3"/>
              </a:rPr>
              <a:t> - </a:t>
            </a:r>
            <a:r>
              <a:rPr lang="en-US" sz="1050" dirty="0" err="1">
                <a:hlinkClick r:id="rId3"/>
              </a:rPr>
              <a:t>Flaticon</a:t>
            </a:r>
            <a:endParaRPr lang="en-US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189F-49CB-BB81-AE3A-CB8F86F2E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4" y="2055813"/>
            <a:ext cx="2798074" cy="27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FF6-38C6-C120-F0C5-C72DC47A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3FA-1C38-3684-BB21-CA1ACA5F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48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("/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/v1/clients/{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id:long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}",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GetClient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.Produces&lt;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ClientModel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.Produces(StatusCodes.Status404NotFound)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WithName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nameof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GetClient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WithGroupName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("v1")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WithTags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("Clients")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WithOpenApi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(operation =&gt;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operation.Summary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“Get a client by id.”;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operation.Description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“Gets a single client by id value.”;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operation.Parameters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[0].Description = "Id of the client to retrieve.";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return operation;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33B23-96D7-47A3-3015-ADFD1E117F1B}"/>
              </a:ext>
            </a:extLst>
          </p:cNvPr>
          <p:cNvSpPr txBox="1"/>
          <p:nvPr/>
        </p:nvSpPr>
        <p:spPr>
          <a:xfrm>
            <a:off x="8512631" y="6596390"/>
            <a:ext cx="28411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 err="1">
                <a:hlinkClick r:id="rId3"/>
              </a:rPr>
              <a:t>Api</a:t>
            </a:r>
            <a:r>
              <a:rPr lang="en-US" sz="1050" dirty="0">
                <a:hlinkClick r:id="rId3"/>
              </a:rPr>
              <a:t> icons created by </a:t>
            </a:r>
            <a:r>
              <a:rPr lang="en-US" sz="1050" dirty="0" err="1">
                <a:hlinkClick r:id="rId3"/>
              </a:rPr>
              <a:t>juicy_fish</a:t>
            </a:r>
            <a:r>
              <a:rPr lang="en-US" sz="1050" dirty="0">
                <a:hlinkClick r:id="rId3"/>
              </a:rPr>
              <a:t> - </a:t>
            </a:r>
            <a:r>
              <a:rPr lang="en-US" sz="1050" dirty="0" err="1">
                <a:hlinkClick r:id="rId3"/>
              </a:rPr>
              <a:t>Flaticon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004E8-96B7-F7F9-651B-294AE9243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4" y="2055813"/>
            <a:ext cx="2798074" cy="27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6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4209-7532-B56C-F680-BF5BB84F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806E-5FA3-B7C0-F789-564D8F5E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6386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Api.Versioning.Http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/>
              <a:t>and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Api.Versioning.ApiExplorer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/>
              <a:t>libraries</a:t>
            </a:r>
          </a:p>
          <a:p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AddApiVersioning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AddApiExplorer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en-US" sz="23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= app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NewApiVersionSet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HasApiVersion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(new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ApiVersion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(1, 0))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.Build();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clients =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app.MapGroup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(“/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/v{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version:apiVersion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}/clients”)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WithApiVersionSet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versionSet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en-US" sz="23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app.UseSwaggerUI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(options =&gt;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foreach (var description in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app.DescribeApiVersions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()) 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{ 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options.SwaggerEndpoint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    $"/swagger/{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description.GroupName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}/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swagger.json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description.GroupName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1B05B-18AC-EF20-5188-B7767F77F223}"/>
              </a:ext>
            </a:extLst>
          </p:cNvPr>
          <p:cNvSpPr txBox="1"/>
          <p:nvPr/>
        </p:nvSpPr>
        <p:spPr>
          <a:xfrm>
            <a:off x="8305800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2"/>
              </a:rPr>
              <a:t>Version control icons created by Flat Icons - </a:t>
            </a:r>
            <a:r>
              <a:rPr lang="en-US" sz="1050" dirty="0" err="1">
                <a:hlinkClick r:id="rId2"/>
              </a:rPr>
              <a:t>Flaticon</a:t>
            </a:r>
            <a:endParaRPr lang="en-US" sz="10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BA1161-A8DC-C040-8F5F-2415A200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10" y="1825624"/>
            <a:ext cx="3480478" cy="3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9A48-CCCD-D8C0-4C28-0A48C929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7730-5745-0DAC-975C-3D5D81D6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4370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Define authorization and policies:</a:t>
            </a:r>
            <a:br>
              <a:rPr lang="en-US" dirty="0"/>
            </a:br>
            <a:br>
              <a:rPr lang="en-US" dirty="0"/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builder.Services.AddAuthorization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o =&gt;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o.AddPolicy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b =&gt;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b.RequireClaim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("admin", "true")));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Use middleware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app.UseAuthorization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en-US" dirty="0"/>
          </a:p>
          <a:p>
            <a:r>
              <a:rPr lang="en-US" dirty="0"/>
              <a:t>Require authorization with or without policy:</a:t>
            </a:r>
            <a:br>
              <a:rPr lang="en-US" dirty="0"/>
            </a:br>
            <a:br>
              <a:rPr lang="en-US" sz="3600" dirty="0"/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("/auth",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[Authorize] () =&gt; "This endpoint requires authorization.");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("/admin",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[Authorize("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")] () =&gt; "The /admin endpoint is for admins only.");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br>
              <a:rPr lang="en-US" alt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alt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("/auth2", () =&gt; "This endpoint requires authorization")</a:t>
            </a:r>
            <a:br>
              <a:rPr lang="en-US" alt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alt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lang="en-US" alt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br>
              <a:rPr lang="en-US" alt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.MapGet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("/admin2", () =&gt; "The /admin2 endpoint is for admins only.")      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 or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AllowAnonimous</a:t>
            </a:r>
            <a:r>
              <a:rPr lang="en-US" alt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419A3-4379-741E-6508-08268E3A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84" y="2147055"/>
            <a:ext cx="2970648" cy="2970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4E816-92DC-6567-CCC2-24FC1F270789}"/>
              </a:ext>
            </a:extLst>
          </p:cNvPr>
          <p:cNvSpPr txBox="1"/>
          <p:nvPr/>
        </p:nvSpPr>
        <p:spPr>
          <a:xfrm>
            <a:off x="8202173" y="6597465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Authorization icons created by </a:t>
            </a:r>
            <a:r>
              <a:rPr lang="en-US" sz="1050" dirty="0" err="1">
                <a:hlinkClick r:id="rId4"/>
              </a:rPr>
              <a:t>piksart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0989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A4EA6D-AF34-57AD-923F-CA6435CD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35" y="2055813"/>
            <a:ext cx="2924198" cy="2924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7208D-9395-6A4A-A5F4-39C2266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EEED-043D-A23D-7466-0AAD8996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6653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Define services:</a:t>
            </a:r>
            <a:br>
              <a:rPr lang="en-US" dirty="0"/>
            </a:br>
            <a:br>
              <a:rPr lang="en-US" dirty="0"/>
            </a:b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builder.Services.AddCors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(options =&gt;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options.AddPolicy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(name: 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AllowSpecificOrigins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builder =&gt;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{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builder.WithOrigins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   "https://dotnetday.ch", "https://dotnetday.ch");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});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options.AddDefaultPolicy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(builder =&gt; ...);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});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en-US" sz="19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Use middleware: </a:t>
            </a:r>
            <a:br>
              <a:rPr lang="en-US" dirty="0"/>
            </a:br>
            <a:br>
              <a:rPr lang="en-US" dirty="0"/>
            </a:b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app.UseCors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Require CORS:</a:t>
            </a:r>
            <a:br>
              <a:rPr lang="en-US" dirty="0"/>
            </a:br>
            <a:br>
              <a:rPr lang="en-US" dirty="0"/>
            </a:b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“Default CORS policy");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("/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cors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", [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EnableCors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MyAllowSpecificOrigins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)] () =&gt; 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"This endpoint allows cross origin requests!");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("/cors2", () =&gt; "This endpoint allows cross origin requests!")</a:t>
            </a:r>
            <a:b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   .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RequireCors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9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MyAllowSpecificOrigins</a:t>
            </a:r>
            <a:r>
              <a:rPr lang="en-US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9FB55-22EC-B015-8473-D90575B486E0}"/>
              </a:ext>
            </a:extLst>
          </p:cNvPr>
          <p:cNvSpPr txBox="1"/>
          <p:nvPr/>
        </p:nvSpPr>
        <p:spPr>
          <a:xfrm>
            <a:off x="8465689" y="6596390"/>
            <a:ext cx="28881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Compare icons created by GOWI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307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onsors">
            <a:extLst>
              <a:ext uri="{FF2B5EF4-FFF2-40B4-BE49-F238E27FC236}">
                <a16:creationId xmlns:a16="http://schemas.microsoft.com/office/drawing/2014/main" id="{91C42469-A90E-E6DB-6E5F-DE0A4013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3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C4100-B531-75C6-682D-026AAF7E8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56" y="2137578"/>
            <a:ext cx="2851333" cy="2851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B3C24-D354-549B-8BBB-20265CE6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1A07-A237-4989-7A2E-BF7B0826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Microsoft.AspNetCore.Mvc.Testing</a:t>
            </a:r>
            <a:endParaRPr lang="en-US" sz="23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WebApplicationFactory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public class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DemoApplication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: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WebApplicationFactory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&lt;Program&gt;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protected override void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ConfigureWebHost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IWebHostBuilder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builder)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{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builder.ConfigureServices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(services =&gt; ...);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dirty="0"/>
              <a:t>Use client from </a:t>
            </a:r>
            <a:r>
              <a:rPr lang="en-US" sz="21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application.CreateClient</a:t>
            </a:r>
            <a: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lang="en-US" sz="21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application = new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DemoApplication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client =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application.CreateClient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user = await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client.GetFromJsonAsync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UserModel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&gt;(“/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api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/v1/users/1”);</a:t>
            </a:r>
            <a:b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Assert.Equal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(1, </a:t>
            </a:r>
            <a:r>
              <a:rPr lang="en-US" sz="23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user.Id</a:t>
            </a:r>
            <a:r>
              <a:rPr lang="en-US" sz="2300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9C716-2FD7-9AE7-F69D-98B88E986D5D}"/>
              </a:ext>
            </a:extLst>
          </p:cNvPr>
          <p:cNvSpPr txBox="1"/>
          <p:nvPr/>
        </p:nvSpPr>
        <p:spPr>
          <a:xfrm>
            <a:off x="8202173" y="6609739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Lab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1720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screenshot, graphic design, clipart&#10;&#10;Description automatically generated">
            <a:extLst>
              <a:ext uri="{FF2B5EF4-FFF2-40B4-BE49-F238E27FC236}">
                <a16:creationId xmlns:a16="http://schemas.microsoft.com/office/drawing/2014/main" id="{FBD76F96-3DA2-AB83-6C78-F12387AB0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56" y="2055813"/>
            <a:ext cx="2999610" cy="2999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0CA49-DE22-7D36-E40A-74BA8F57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features – as against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094C-0720-A4E4-12AF-E1452029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540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built-in support for validation</a:t>
            </a:r>
          </a:p>
          <a:p>
            <a:r>
              <a:rPr lang="en-US" dirty="0"/>
              <a:t>No built-in view rendering support</a:t>
            </a:r>
          </a:p>
          <a:p>
            <a:pPr lvl="1"/>
            <a:r>
              <a:rPr lang="en-US" dirty="0"/>
              <a:t>Use Razor Pages or Blazor for views</a:t>
            </a:r>
          </a:p>
          <a:p>
            <a:r>
              <a:rPr lang="en-US" dirty="0"/>
              <a:t>No built-in content negotiation</a:t>
            </a:r>
          </a:p>
          <a:p>
            <a:r>
              <a:rPr lang="en-US" dirty="0" err="1"/>
              <a:t>JsonPatch</a:t>
            </a:r>
            <a:r>
              <a:rPr lang="en-US" dirty="0"/>
              <a:t> not fully supported</a:t>
            </a:r>
          </a:p>
          <a:p>
            <a:pPr lvl="1"/>
            <a:r>
              <a:rPr lang="en-US" dirty="0"/>
              <a:t>Problem is with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System.Text.Json</a:t>
            </a:r>
            <a:r>
              <a:rPr lang="en-US" dirty="0"/>
              <a:t> input formatter</a:t>
            </a:r>
          </a:p>
          <a:p>
            <a:pPr lvl="1"/>
            <a:r>
              <a:rPr lang="en-US" dirty="0"/>
              <a:t>Need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Newtonsoft.Json</a:t>
            </a:r>
            <a:r>
              <a:rPr lang="en-US" dirty="0"/>
              <a:t> for this, or an alternative like </a:t>
            </a:r>
            <a:br>
              <a:rPr lang="en-US" dirty="0"/>
            </a:br>
            <a:r>
              <a:rPr lang="en-US" dirty="0" err="1">
                <a:hlinkClick r:id="rId4"/>
              </a:rPr>
              <a:t>JsonPatch</a:t>
            </a:r>
            <a:r>
              <a:rPr lang="en-US" dirty="0"/>
              <a:t> or </a:t>
            </a:r>
            <a:r>
              <a:rPr lang="en-US" dirty="0" err="1">
                <a:hlinkClick r:id="rId5"/>
              </a:rPr>
              <a:t>SystemTextJsonPatch</a:t>
            </a:r>
            <a:endParaRPr lang="en-US" dirty="0"/>
          </a:p>
          <a:p>
            <a:pPr lvl="1"/>
            <a:r>
              <a:rPr lang="en-US" dirty="0"/>
              <a:t>There are </a:t>
            </a:r>
            <a:r>
              <a:rPr lang="en-US" dirty="0">
                <a:hlinkClick r:id="rId6"/>
              </a:rPr>
              <a:t>workarounds</a:t>
            </a:r>
            <a:endParaRPr lang="en-US" dirty="0"/>
          </a:p>
          <a:p>
            <a:r>
              <a:rPr lang="en-US" dirty="0"/>
              <a:t>No support for OData</a:t>
            </a:r>
          </a:p>
          <a:p>
            <a:pPr lvl="1"/>
            <a:r>
              <a:rPr lang="en-US" dirty="0"/>
              <a:t>OData routing is based on controllers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E3378-A5B8-F132-868B-D493130739F6}"/>
              </a:ext>
            </a:extLst>
          </p:cNvPr>
          <p:cNvSpPr txBox="1"/>
          <p:nvPr/>
        </p:nvSpPr>
        <p:spPr>
          <a:xfrm>
            <a:off x="820217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7"/>
              </a:rPr>
              <a:t>Problem solving icons created by Mehwish - </a:t>
            </a:r>
            <a:r>
              <a:rPr lang="en-US" sz="1050" dirty="0" err="1">
                <a:hlinkClick r:id="rId7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474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BC870-FEC2-7A92-9694-D0D149294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408962"/>
            <a:ext cx="4019347" cy="4019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335E9D-14FD-88FA-A074-2994F3E7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 improvements in .NET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1259E-6388-B18A-0B8A-0FC4549B3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15655-C305-3DF7-4106-8697008932B4}"/>
              </a:ext>
            </a:extLst>
          </p:cNvPr>
          <p:cNvSpPr txBox="1"/>
          <p:nvPr/>
        </p:nvSpPr>
        <p:spPr>
          <a:xfrm>
            <a:off x="8865144" y="6604084"/>
            <a:ext cx="33268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Process improvement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4510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F41-6EED-92BC-1166-48E5CC87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B587-920E-CDEB-2144-6FFF7743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4370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 for Native AOT</a:t>
            </a:r>
          </a:p>
          <a:p>
            <a:pPr lvl="1"/>
            <a:r>
              <a:rPr lang="en-US" dirty="0"/>
              <a:t>Only partial, has a separate Web API template</a:t>
            </a:r>
          </a:p>
          <a:p>
            <a:r>
              <a:rPr lang="en-US" dirty="0"/>
              <a:t>Request Delegate Generator source generator</a:t>
            </a:r>
          </a:p>
          <a:p>
            <a:pPr lvl="1"/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EnableRequestDelegateGenerator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</a:p>
          <a:p>
            <a:pPr lvl="1"/>
            <a:r>
              <a:rPr lang="en-US" dirty="0"/>
              <a:t>Using C# 12 interceptors</a:t>
            </a:r>
          </a:p>
          <a:p>
            <a:r>
              <a:rPr lang="en-US" dirty="0"/>
              <a:t>Slim and empty builders</a:t>
            </a:r>
          </a:p>
          <a:p>
            <a:r>
              <a:rPr lang="en-US" dirty="0"/>
              <a:t>Binding</a:t>
            </a:r>
          </a:p>
          <a:p>
            <a:pPr lvl="1"/>
            <a:r>
              <a:rPr lang="en-US" dirty="0"/>
              <a:t>No need for 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FromForm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r>
              <a:rPr lang="en-US" dirty="0"/>
              <a:t> attribute when binding form parameters</a:t>
            </a:r>
          </a:p>
          <a:p>
            <a:pPr lvl="1"/>
            <a:r>
              <a:rPr lang="en-US" dirty="0"/>
              <a:t>Complex form binding support</a:t>
            </a:r>
          </a:p>
          <a:p>
            <a:pPr lvl="1"/>
            <a:r>
              <a:rPr lang="en-US" dirty="0" err="1"/>
              <a:t>Antiforgery</a:t>
            </a:r>
            <a:r>
              <a:rPr lang="en-US" dirty="0"/>
              <a:t> support</a:t>
            </a:r>
          </a:p>
          <a:p>
            <a:r>
              <a:rPr lang="en-US" dirty="0"/>
              <a:t>New analyzers for API development</a:t>
            </a:r>
          </a:p>
          <a:p>
            <a:pPr lvl="1"/>
            <a:r>
              <a:rPr lang="en-US" dirty="0"/>
              <a:t>Header dictionary check, route handler parameter interface check, check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RequestDelegate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Simplified auth and identity</a:t>
            </a:r>
          </a:p>
          <a:p>
            <a:r>
              <a:rPr lang="en-US" dirty="0"/>
              <a:t>Support for generic attributes</a:t>
            </a:r>
          </a:p>
          <a:p>
            <a:pPr lvl="1"/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[Produces&lt;T&gt;], [</a:t>
            </a:r>
            <a:r>
              <a:rPr lang="en-US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ProducesResponseType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&lt;T&gt;], [</a:t>
            </a:r>
            <a:r>
              <a:rPr lang="en-US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MiddlewareFilter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&lt;T&gt;], [</a:t>
            </a:r>
            <a:r>
              <a:rPr lang="en-US" sz="22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ModelBinder</a:t>
            </a:r>
            <a:r>
              <a:rPr lang="en-US" sz="22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&lt;T&gt;]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CDBB6-73D5-122F-86F8-36AED4DA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09" y="2055813"/>
            <a:ext cx="3023445" cy="3023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E7AED-A8B3-FF21-C3B0-71EC83664ABC}"/>
              </a:ext>
            </a:extLst>
          </p:cNvPr>
          <p:cNvSpPr txBox="1"/>
          <p:nvPr/>
        </p:nvSpPr>
        <p:spPr>
          <a:xfrm>
            <a:off x="8026944" y="6604084"/>
            <a:ext cx="33268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Process improvement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8312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F41-6EED-92BC-1166-48E5CC87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B587-920E-CDEB-2144-6FFF7743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tooling</a:t>
            </a:r>
          </a:p>
          <a:p>
            <a:r>
              <a:rPr lang="en-US" dirty="0"/>
              <a:t>API project template includes .http file</a:t>
            </a:r>
          </a:p>
          <a:p>
            <a:r>
              <a:rPr lang="en-US" dirty="0"/>
              <a:t>Visual Studio (Code) and Rider .http</a:t>
            </a:r>
            <a:br>
              <a:rPr lang="en-US" dirty="0"/>
            </a:br>
            <a:r>
              <a:rPr lang="en-US" dirty="0"/>
              <a:t> file support</a:t>
            </a:r>
          </a:p>
          <a:p>
            <a:r>
              <a:rPr lang="en-US" dirty="0"/>
              <a:t>Visual Studio Endpoints Explorer</a:t>
            </a:r>
          </a:p>
          <a:p>
            <a:r>
              <a:rPr lang="en-US" dirty="0"/>
              <a:t>Visual Studio Dev Tunnels</a:t>
            </a:r>
          </a:p>
        </p:txBody>
      </p:sp>
      <p:pic>
        <p:nvPicPr>
          <p:cNvPr id="8" name="Picture 7" descr="ASP.NET Core Route tooling">
            <a:extLst>
              <a:ext uri="{FF2B5EF4-FFF2-40B4-BE49-F238E27FC236}">
                <a16:creationId xmlns:a16="http://schemas.microsoft.com/office/drawing/2014/main" id="{7700699D-73CC-82AD-3045-C253B4A4B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32" y="400549"/>
            <a:ext cx="5319368" cy="3165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A6ACF-96C6-6DDF-8440-DB263E7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32" y="3565573"/>
            <a:ext cx="2861134" cy="3311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62E85-A93C-5DB6-9C4E-3BDA0BEF5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766" y="3452773"/>
            <a:ext cx="2458234" cy="34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3FF9A-38DA-B969-A569-1A04962F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utilities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222F1-B4BC-BE15-9C4B-1D3B2859C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90325-0E72-0382-0672-2356714E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4" y="475252"/>
            <a:ext cx="3823479" cy="38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6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12A9-DADC-15CA-6D1F-A4B4190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CB2E-5F84-B15A-F96C-2F007355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https://github.com/CarterCommunity/Carter</a:t>
            </a:r>
            <a:endParaRPr lang="en-US" dirty="0"/>
          </a:p>
          <a:p>
            <a:r>
              <a:rPr lang="en-US" dirty="0"/>
              <a:t>Modules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Content Negotiation</a:t>
            </a:r>
          </a:p>
          <a:p>
            <a:r>
              <a:rPr lang="en-US" dirty="0"/>
              <a:t>Automatic registration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17710-DBC1-3E98-D4FF-3C0CBABAD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455" y="2055813"/>
            <a:ext cx="2921874" cy="2921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CDC95-B3E1-813D-73A5-D614BBE55FF2}"/>
              </a:ext>
            </a:extLst>
          </p:cNvPr>
          <p:cNvSpPr txBox="1"/>
          <p:nvPr/>
        </p:nvSpPr>
        <p:spPr>
          <a:xfrm>
            <a:off x="8305800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5"/>
              </a:rPr>
              <a:t>Spy icons created by </a:t>
            </a:r>
            <a:r>
              <a:rPr lang="en-US" sz="1050" dirty="0" err="1">
                <a:hlinkClick r:id="rId5"/>
              </a:rPr>
              <a:t>chahir</a:t>
            </a:r>
            <a:r>
              <a:rPr lang="en-US" sz="1050" dirty="0">
                <a:hlinkClick r:id="rId5"/>
              </a:rPr>
              <a:t> - </a:t>
            </a:r>
            <a:r>
              <a:rPr lang="en-US" sz="1050" dirty="0" err="1">
                <a:hlinkClick r:id="rId5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8248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4762-1669-6168-B6D9-644EE1C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349B-3C5D-1523-05E9-379BB1C3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MiniValidation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https://github.com/DamianEdwards/MiniValidation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DataAnnotations</a:t>
            </a:r>
            <a:endParaRPr lang="en-US" dirty="0"/>
          </a:p>
          <a:p>
            <a:r>
              <a:rPr lang="en-US" dirty="0" err="1"/>
              <a:t>FluentValidation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https://fluentvalidation.net/</a:t>
            </a:r>
            <a:endParaRPr lang="en-US" dirty="0"/>
          </a:p>
          <a:p>
            <a:pPr lvl="1"/>
            <a:r>
              <a:rPr lang="en-US" dirty="0"/>
              <a:t>Also possible with Carter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23E6F-70C7-6902-F674-405BCE96F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99" y="2127701"/>
            <a:ext cx="2386188" cy="238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5820F-010A-7AAB-3ABF-79654E361455}"/>
              </a:ext>
            </a:extLst>
          </p:cNvPr>
          <p:cNvSpPr txBox="1"/>
          <p:nvPr/>
        </p:nvSpPr>
        <p:spPr>
          <a:xfrm>
            <a:off x="8305800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6"/>
              </a:rPr>
              <a:t>Stamp icons created by </a:t>
            </a:r>
            <a:r>
              <a:rPr lang="en-US" sz="1050" dirty="0" err="1">
                <a:hlinkClick r:id="rId6"/>
              </a:rPr>
              <a:t>Freepik</a:t>
            </a:r>
            <a:r>
              <a:rPr lang="en-US" sz="1050" dirty="0">
                <a:hlinkClick r:id="rId6"/>
              </a:rPr>
              <a:t> - </a:t>
            </a:r>
            <a:r>
              <a:rPr lang="en-US" sz="1050" dirty="0" err="1">
                <a:hlinkClick r:id="rId6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9115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36DE6-1DD6-DE34-5BEE-129E60F7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8DB92-C91B-5023-DC5F-64AEEB1F2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7696D-2066-87E3-0362-BB576686A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21" y="193111"/>
            <a:ext cx="3991338" cy="39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FC716F-89AB-B0C8-B75F-3690CC4A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2055813"/>
            <a:ext cx="2883433" cy="2883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7F500-22A6-D172-6767-DF5B8867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C082-0147-5A98-B6F7-28298F7A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friendly</a:t>
            </a:r>
          </a:p>
          <a:p>
            <a:r>
              <a:rPr lang="en-US" dirty="0"/>
              <a:t>Low-ceremony definitions</a:t>
            </a:r>
          </a:p>
          <a:p>
            <a:r>
              <a:rPr lang="en-US" dirty="0"/>
              <a:t>Minimal overhead</a:t>
            </a:r>
          </a:p>
          <a:p>
            <a:r>
              <a:rPr lang="en-US" dirty="0"/>
              <a:t>Microservice ready</a:t>
            </a:r>
          </a:p>
          <a:p>
            <a:r>
              <a:rPr lang="en-US" dirty="0"/>
              <a:t>Gets all the &lt;3 </a:t>
            </a:r>
          </a:p>
          <a:p>
            <a:pPr lvl="1"/>
            <a:r>
              <a:rPr lang="en-US" dirty="0"/>
              <a:t>new features not supported by ASP.NET Core 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6011B-6253-FF36-755F-A8C6A1C0DD28}"/>
              </a:ext>
            </a:extLst>
          </p:cNvPr>
          <p:cNvSpPr txBox="1"/>
          <p:nvPr/>
        </p:nvSpPr>
        <p:spPr>
          <a:xfrm>
            <a:off x="820217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 err="1">
                <a:hlinkClick r:id="rId4"/>
              </a:rPr>
              <a:t>Api</a:t>
            </a:r>
            <a:r>
              <a:rPr lang="en-US" sz="1050" dirty="0">
                <a:hlinkClick r:id="rId4"/>
              </a:rPr>
              <a:t> icons created by </a:t>
            </a:r>
            <a:r>
              <a:rPr lang="en-US" sz="1050" dirty="0" err="1">
                <a:hlinkClick r:id="rId4"/>
              </a:rPr>
              <a:t>DinosoftLabs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247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4BA3C-2D08-29D6-74AB-DCFA1DFE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4D429-30AD-2018-3372-879CE069F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CBC9E-2E71-7033-F3D2-6DE844ED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07" y="378141"/>
            <a:ext cx="3780792" cy="3780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A644B-1A0C-468B-59ED-1A5730FE74A4}"/>
              </a:ext>
            </a:extLst>
          </p:cNvPr>
          <p:cNvSpPr txBox="1"/>
          <p:nvPr/>
        </p:nvSpPr>
        <p:spPr>
          <a:xfrm>
            <a:off x="831849" y="6261647"/>
            <a:ext cx="5190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All icons in this presentation are downloaded from flaticon.com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1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AF59-129C-CB08-FF1E-9151037C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8793-09D1-2A17-0732-B0C4EB7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  <a:p>
            <a:r>
              <a:rPr lang="en-US" dirty="0" err="1"/>
              <a:t>FastEndpoints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https://fast-endpoints.com/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021AD-FF80-DC12-5B67-22716A1DC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32" y="2055813"/>
            <a:ext cx="3077117" cy="3077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1200E-0759-359D-D299-7EDDD9ADE2DB}"/>
              </a:ext>
            </a:extLst>
          </p:cNvPr>
          <p:cNvSpPr txBox="1"/>
          <p:nvPr/>
        </p:nvSpPr>
        <p:spPr>
          <a:xfrm>
            <a:off x="8305800" y="6596390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5"/>
              </a:rPr>
              <a:t>Decision making icons created by </a:t>
            </a:r>
            <a:r>
              <a:rPr lang="en-US" sz="1050" dirty="0" err="1">
                <a:hlinkClick r:id="rId5"/>
              </a:rPr>
              <a:t>Freepik</a:t>
            </a:r>
            <a:r>
              <a:rPr lang="en-US" sz="1050" dirty="0">
                <a:hlinkClick r:id="rId5"/>
              </a:rPr>
              <a:t> - </a:t>
            </a:r>
            <a:r>
              <a:rPr lang="en-US" sz="1050" dirty="0" err="1">
                <a:hlinkClick r:id="rId5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3337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22C9-84D8-D4C1-F8D0-E9DD56A4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9ADA-3DCD-2136-F9C4-A507CFD2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.NET 6 era</a:t>
            </a:r>
          </a:p>
          <a:p>
            <a:pPr lvl="1"/>
            <a:r>
              <a:rPr lang="en-US" dirty="0"/>
              <a:t>If you have small microservices or small number of endpoints</a:t>
            </a:r>
          </a:p>
          <a:p>
            <a:r>
              <a:rPr lang="en-US" dirty="0"/>
              <a:t>In .NET 7 era</a:t>
            </a:r>
          </a:p>
          <a:p>
            <a:pPr lvl="1"/>
            <a:r>
              <a:rPr lang="en-US" dirty="0"/>
              <a:t>If you don’t have a lot of endpoints requiring MVC features</a:t>
            </a:r>
          </a:p>
          <a:p>
            <a:r>
              <a:rPr lang="en-US" dirty="0"/>
              <a:t>In .NET 8 era</a:t>
            </a:r>
          </a:p>
          <a:p>
            <a:pPr lvl="1"/>
            <a:r>
              <a:rPr lang="en-US" dirty="0"/>
              <a:t>Most likely, yes</a:t>
            </a:r>
          </a:p>
          <a:p>
            <a:pPr lvl="1"/>
            <a:r>
              <a:rPr lang="en-US" dirty="0"/>
              <a:t>Almost no missing features</a:t>
            </a:r>
          </a:p>
          <a:p>
            <a:pPr lvl="1"/>
            <a:r>
              <a:rPr lang="en-US" dirty="0"/>
              <a:t>First Native AOT support</a:t>
            </a:r>
          </a:p>
          <a:p>
            <a:r>
              <a:rPr lang="en-US" dirty="0"/>
              <a:t>.NET 9+</a:t>
            </a:r>
          </a:p>
          <a:p>
            <a:pPr lvl="1"/>
            <a:r>
              <a:rPr lang="en-US" dirty="0"/>
              <a:t>More features are coming in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3FEA1-E50D-91BC-55AB-E115D7463173}"/>
              </a:ext>
            </a:extLst>
          </p:cNvPr>
          <p:cNvSpPr txBox="1"/>
          <p:nvPr/>
        </p:nvSpPr>
        <p:spPr>
          <a:xfrm>
            <a:off x="8488670" y="6596390"/>
            <a:ext cx="2865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3"/>
              </a:rPr>
              <a:t>Question icons created by </a:t>
            </a:r>
            <a:r>
              <a:rPr lang="en-US" sz="1050" dirty="0" err="1">
                <a:hlinkClick r:id="rId3"/>
              </a:rPr>
              <a:t>Freepik</a:t>
            </a:r>
            <a:r>
              <a:rPr lang="en-US" sz="1050" dirty="0">
                <a:hlinkClick r:id="rId3"/>
              </a:rPr>
              <a:t> - </a:t>
            </a:r>
            <a:r>
              <a:rPr lang="en-US" sz="1050" dirty="0" err="1">
                <a:hlinkClick r:id="rId3"/>
              </a:rPr>
              <a:t>Flaticon</a:t>
            </a:r>
            <a:endParaRPr lang="en-US" sz="1050" dirty="0"/>
          </a:p>
        </p:txBody>
      </p:sp>
      <p:pic>
        <p:nvPicPr>
          <p:cNvPr id="6" name="Picture 5" descr="A question mark and bubble speech&#10;">
            <a:extLst>
              <a:ext uri="{FF2B5EF4-FFF2-40B4-BE49-F238E27FC236}">
                <a16:creationId xmlns:a16="http://schemas.microsoft.com/office/drawing/2014/main" id="{A63A0EED-D754-A3EC-2387-F0C0D934F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07" y="2055813"/>
            <a:ext cx="2707298" cy="27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D787-7D16-1346-0232-A04A2910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46BB-CF75-C739-6408-C73098EE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9600644" cy="4121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Microsoft Learn and Dev blogs</a:t>
            </a:r>
          </a:p>
          <a:p>
            <a:pPr lvl="1"/>
            <a:r>
              <a:rPr lang="en-US" dirty="0">
                <a:hlinkClick r:id="rId3"/>
              </a:rPr>
              <a:t>https://learn.microsoft.com/en-us/aspnet/core/fundamentals/minimal-apis/overview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https://devblogs.microsoft.com/dotnet/category/aspnet/</a:t>
            </a: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5"/>
              </a:rPr>
              <a:t>https://github.com/dotnet/aspnetcore</a:t>
            </a:r>
            <a:r>
              <a:rPr lang="en-US" dirty="0"/>
              <a:t> </a:t>
            </a:r>
          </a:p>
          <a:p>
            <a:r>
              <a:rPr lang="en-US" dirty="0"/>
              <a:t>Community</a:t>
            </a:r>
          </a:p>
          <a:p>
            <a:pPr lvl="1"/>
            <a:r>
              <a:rPr lang="en-US" dirty="0">
                <a:hlinkClick r:id="rId6"/>
              </a:rPr>
              <a:t>https://andrewlock.net/exploring-the-dotnet-8-preview-the-minimal-api-aot-template/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https://andrewlock.net/exploring-the-dotnet-8-preview-exploring-the-new-minimal-api-source-generator/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A62D2-D28C-55FF-54B2-5434DAEA6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82" y="1951215"/>
            <a:ext cx="2795383" cy="2795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C2261A-7910-184A-7C44-C89EE74AF8F7}"/>
              </a:ext>
            </a:extLst>
          </p:cNvPr>
          <p:cNvSpPr txBox="1"/>
          <p:nvPr/>
        </p:nvSpPr>
        <p:spPr>
          <a:xfrm>
            <a:off x="8642182" y="6596390"/>
            <a:ext cx="27116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9"/>
              </a:rPr>
              <a:t>Link icons created by </a:t>
            </a:r>
            <a:r>
              <a:rPr lang="en-US" sz="1050" dirty="0" err="1">
                <a:hlinkClick r:id="rId9"/>
              </a:rPr>
              <a:t>Freepik</a:t>
            </a:r>
            <a:r>
              <a:rPr lang="en-US" sz="1050" dirty="0">
                <a:hlinkClick r:id="rId9"/>
              </a:rPr>
              <a:t> - </a:t>
            </a:r>
            <a:r>
              <a:rPr lang="en-US" sz="1050" dirty="0" err="1">
                <a:hlinkClick r:id="rId9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0233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9A844-0934-660A-130F-E338B113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39635-49D9-81D7-5E8D-C3B2F503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511216" cy="1500187"/>
          </a:xfrm>
        </p:spPr>
        <p:txBody>
          <a:bodyPr/>
          <a:lstStyle/>
          <a:p>
            <a:r>
              <a:rPr lang="en-US" dirty="0"/>
              <a:t>https://github.com/miroslavpopovic/minimal-apis-sample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0DFB0-0D46-7BA5-0BC4-25D97EB8E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1" y="169947"/>
            <a:ext cx="4876190" cy="48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71E04-41FC-AA68-6EB2-B53B8FE6CA48}"/>
              </a:ext>
            </a:extLst>
          </p:cNvPr>
          <p:cNvSpPr txBox="1"/>
          <p:nvPr/>
        </p:nvSpPr>
        <p:spPr>
          <a:xfrm>
            <a:off x="831850" y="5339556"/>
            <a:ext cx="367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https://miroslavpopovic.com/</a:t>
            </a:r>
            <a:endParaRPr lang="en-US" dirty="0"/>
          </a:p>
          <a:p>
            <a:r>
              <a:rPr lang="en-US" dirty="0">
                <a:hlinkClick r:id="rId5"/>
              </a:rPr>
              <a:t>https://github.com/miroslavpopovic/</a:t>
            </a:r>
            <a:endParaRPr lang="en-US" dirty="0"/>
          </a:p>
          <a:p>
            <a:r>
              <a:rPr lang="en-US" dirty="0">
                <a:hlinkClick r:id="rId6"/>
              </a:rPr>
              <a:t>@miroslavpopovic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80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onsors">
            <a:extLst>
              <a:ext uri="{FF2B5EF4-FFF2-40B4-BE49-F238E27FC236}">
                <a16:creationId xmlns:a16="http://schemas.microsoft.com/office/drawing/2014/main" id="{91C42469-A90E-E6DB-6E5F-DE0A4013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B726-F128-FB4B-9CE5-E1DEB50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MVC, Razor Pages,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8853-913D-B5CB-E27C-F44098B9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MVC – ever since ASP.NET MVC</a:t>
            </a:r>
          </a:p>
          <a:p>
            <a:pPr lvl="1"/>
            <a:r>
              <a:rPr lang="en-US" dirty="0"/>
              <a:t>December 10</a:t>
            </a:r>
            <a:r>
              <a:rPr lang="en-US" baseline="30000" dirty="0"/>
              <a:t>th</a:t>
            </a:r>
            <a:r>
              <a:rPr lang="en-US" dirty="0"/>
              <a:t>, 2007 – first CTP</a:t>
            </a:r>
          </a:p>
          <a:p>
            <a:pPr lvl="1"/>
            <a:r>
              <a:rPr lang="en-US" dirty="0"/>
              <a:t>March 13</a:t>
            </a:r>
            <a:r>
              <a:rPr lang="en-US" baseline="30000" dirty="0"/>
              <a:t>th</a:t>
            </a:r>
            <a:r>
              <a:rPr lang="en-US" dirty="0"/>
              <a:t>, 2009 – first release</a:t>
            </a:r>
          </a:p>
          <a:p>
            <a:pPr lvl="1"/>
            <a:r>
              <a:rPr lang="en-US" dirty="0"/>
              <a:t>April 12</a:t>
            </a:r>
            <a:r>
              <a:rPr lang="en-US" baseline="30000" dirty="0"/>
              <a:t>th</a:t>
            </a:r>
            <a:r>
              <a:rPr lang="en-US" dirty="0"/>
              <a:t>, 2022 – Version 5.2.8 (current)</a:t>
            </a:r>
          </a:p>
          <a:p>
            <a:r>
              <a:rPr lang="en-US" dirty="0"/>
              <a:t>Web API – ever since ASP.NET MVC 4</a:t>
            </a:r>
          </a:p>
          <a:p>
            <a:pPr lvl="1"/>
            <a:r>
              <a:rPr lang="en-US" dirty="0"/>
              <a:t>May 31</a:t>
            </a:r>
            <a:r>
              <a:rPr lang="en-US" baseline="30000" dirty="0"/>
              <a:t>st</a:t>
            </a:r>
            <a:r>
              <a:rPr lang="en-US" dirty="0"/>
              <a:t>, 2012 – first version</a:t>
            </a:r>
          </a:p>
          <a:p>
            <a:r>
              <a:rPr lang="en-US" dirty="0"/>
              <a:t>ASP.NET Core MVC</a:t>
            </a:r>
          </a:p>
          <a:p>
            <a:pPr lvl="1"/>
            <a:r>
              <a:rPr lang="en-US" dirty="0"/>
              <a:t>June 27</a:t>
            </a:r>
            <a:r>
              <a:rPr lang="en-US" baseline="30000" dirty="0"/>
              <a:t>th</a:t>
            </a:r>
            <a:r>
              <a:rPr lang="en-US" dirty="0"/>
              <a:t>, 2016 – first version – ASP.NET </a:t>
            </a:r>
            <a:r>
              <a:rPr lang="en-US" dirty="0" err="1"/>
              <a:t>vNext</a:t>
            </a:r>
            <a:r>
              <a:rPr lang="en-US" dirty="0"/>
              <a:t>, ASP.NET 5</a:t>
            </a:r>
          </a:p>
          <a:p>
            <a:pPr lvl="1"/>
            <a:r>
              <a:rPr lang="en-US" dirty="0"/>
              <a:t>Merges MVC and Web API</a:t>
            </a:r>
          </a:p>
          <a:p>
            <a:r>
              <a:rPr lang="en-US" dirty="0"/>
              <a:t>ASP.NET Razor Pages</a:t>
            </a:r>
          </a:p>
          <a:p>
            <a:pPr lvl="1"/>
            <a:r>
              <a:rPr lang="en-US" dirty="0"/>
              <a:t>August 14</a:t>
            </a:r>
            <a:r>
              <a:rPr lang="en-US" baseline="30000" dirty="0"/>
              <a:t>th</a:t>
            </a:r>
            <a:r>
              <a:rPr lang="en-US" dirty="0"/>
              <a:t>, 2017 – first version with ASP.NET Core 2</a:t>
            </a:r>
          </a:p>
          <a:p>
            <a:r>
              <a:rPr lang="en-US" dirty="0"/>
              <a:t>Blazor</a:t>
            </a:r>
          </a:p>
          <a:p>
            <a:pPr lvl="1"/>
            <a:r>
              <a:rPr lang="en-US" dirty="0"/>
              <a:t>March 22</a:t>
            </a:r>
            <a:r>
              <a:rPr lang="en-US" baseline="30000" dirty="0"/>
              <a:t>nd</a:t>
            </a:r>
            <a:r>
              <a:rPr lang="en-US" dirty="0"/>
              <a:t>, 2018 – first public preview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EF4E-CF01-FA65-50FB-26987FF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10" y="2055813"/>
            <a:ext cx="3063875" cy="30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8B253-F117-FC9D-9ED3-E5CE9D94077A}"/>
              </a:ext>
            </a:extLst>
          </p:cNvPr>
          <p:cNvSpPr txBox="1"/>
          <p:nvPr/>
        </p:nvSpPr>
        <p:spPr>
          <a:xfrm>
            <a:off x="820217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hlinkClick r:id="rId4"/>
              </a:rPr>
              <a:t>Web development icons created by </a:t>
            </a:r>
            <a:r>
              <a:rPr lang="en-US" sz="1050" dirty="0" err="1">
                <a:hlinkClick r:id="rId4"/>
              </a:rPr>
              <a:t>piksart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67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9C79-BFD4-3152-186A-FC4DBF86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FAB2-0458-2449-9005-61C34CC0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hosting APIs</a:t>
            </a:r>
          </a:p>
          <a:p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</a:t>
            </a:r>
            <a:r>
              <a:rPr lang="en-US" dirty="0"/>
              <a:t> and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WebApplicationBuilder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New routing APIs</a:t>
            </a:r>
          </a:p>
          <a:p>
            <a:r>
              <a:rPr lang="en-US" dirty="0"/>
              <a:t>New templates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DBDD4-CFEA-A50B-C800-19A0D86C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16" y="2055813"/>
            <a:ext cx="2883433" cy="2883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9229-5791-F890-4F92-6C435F7ACA85}"/>
              </a:ext>
            </a:extLst>
          </p:cNvPr>
          <p:cNvSpPr txBox="1"/>
          <p:nvPr/>
        </p:nvSpPr>
        <p:spPr>
          <a:xfrm>
            <a:off x="8202173" y="6596390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 err="1">
                <a:hlinkClick r:id="rId4"/>
              </a:rPr>
              <a:t>Api</a:t>
            </a:r>
            <a:r>
              <a:rPr lang="en-US" sz="1050" dirty="0">
                <a:hlinkClick r:id="rId4"/>
              </a:rPr>
              <a:t> icons created by </a:t>
            </a:r>
            <a:r>
              <a:rPr lang="en-US" sz="1050" dirty="0" err="1">
                <a:hlinkClick r:id="rId4"/>
              </a:rPr>
              <a:t>DinosoftLabs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16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B72D-CAE5-EA19-9E8E-5B6B02B8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Core templates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B1BB-8C22-91B3-681E-B0A7127A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626E-6D88-24EA-7750-0DF2D592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2" y="1690689"/>
            <a:ext cx="5910128" cy="415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947D9-6069-56FF-42E0-3AD4FCD2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10128" cy="41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DD815-8B34-91CD-C974-34BAD5A8B682}"/>
              </a:ext>
            </a:extLst>
          </p:cNvPr>
          <p:cNvSpPr txBox="1"/>
          <p:nvPr/>
        </p:nvSpPr>
        <p:spPr>
          <a:xfrm>
            <a:off x="430923" y="612844"/>
            <a:ext cx="1138270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the HTTP request pipeline.</a:t>
            </a: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app.UseSwaggerUI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DD815-8B34-91CD-C974-34BAD5A8B682}"/>
              </a:ext>
            </a:extLst>
          </p:cNvPr>
          <p:cNvSpPr txBox="1"/>
          <p:nvPr/>
        </p:nvSpPr>
        <p:spPr>
          <a:xfrm>
            <a:off x="346841" y="247263"/>
            <a:ext cx="1148780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summaries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"Freezing"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"Bracing"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"Chilly"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"Cool"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"Mild"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"Warm"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"Balmy"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()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(1, 5).Select(index =&gt;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WeatherForecast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DateOnly.FromDateTime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DateTime.Now.AddDays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(index)),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(-20, 55),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summaries[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summaries.Length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GetWeatherForecast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WithOpenApi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Date,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? Summary)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32 +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/ 0.5556);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2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0AD8-50D9-6BDE-AAF2-62F924AF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Minimal APIs?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FCE5D-06F2-AD76-7CB8-4C312810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77" y="2233631"/>
            <a:ext cx="3048002" cy="3048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12600C-72F4-4FC9-BDFA-E56675F52498}"/>
              </a:ext>
            </a:extLst>
          </p:cNvPr>
          <p:cNvSpPr txBox="1"/>
          <p:nvPr/>
        </p:nvSpPr>
        <p:spPr>
          <a:xfrm>
            <a:off x="1864925" y="6231265"/>
            <a:ext cx="315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4"/>
              </a:rPr>
              <a:t>Meter icons created by </a:t>
            </a:r>
            <a:r>
              <a:rPr lang="en-US" sz="1050" dirty="0" err="1">
                <a:hlinkClick r:id="rId4"/>
              </a:rPr>
              <a:t>Freepik</a:t>
            </a:r>
            <a:r>
              <a:rPr lang="en-US" sz="1050" dirty="0">
                <a:hlinkClick r:id="rId4"/>
              </a:rPr>
              <a:t> - </a:t>
            </a:r>
            <a:r>
              <a:rPr lang="en-US" sz="1050" dirty="0" err="1">
                <a:hlinkClick r:id="rId4"/>
              </a:rPr>
              <a:t>Flaticon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47B6C-65EA-C0D5-640E-D9D1F1B11AB2}"/>
              </a:ext>
            </a:extLst>
          </p:cNvPr>
          <p:cNvSpPr txBox="1"/>
          <p:nvPr/>
        </p:nvSpPr>
        <p:spPr>
          <a:xfrm>
            <a:off x="6806677" y="6231265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5"/>
              </a:rPr>
              <a:t>User icons created by </a:t>
            </a:r>
            <a:r>
              <a:rPr lang="en-US" sz="1050" dirty="0" err="1">
                <a:hlinkClick r:id="rId5"/>
              </a:rPr>
              <a:t>Freepik</a:t>
            </a:r>
            <a:r>
              <a:rPr lang="en-US" sz="1050" dirty="0">
                <a:hlinkClick r:id="rId5"/>
              </a:rPr>
              <a:t> - </a:t>
            </a:r>
            <a:r>
              <a:rPr lang="en-US" sz="1050" dirty="0" err="1">
                <a:hlinkClick r:id="rId5"/>
              </a:rPr>
              <a:t>Flaticon</a:t>
            </a:r>
            <a:endParaRPr lang="en-U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CAA4D-BCB0-EDF4-955A-9262C75CA9D2}"/>
              </a:ext>
            </a:extLst>
          </p:cNvPr>
          <p:cNvSpPr/>
          <p:nvPr/>
        </p:nvSpPr>
        <p:spPr>
          <a:xfrm>
            <a:off x="2007589" y="5485721"/>
            <a:ext cx="28662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AE011F-00B5-D342-FC77-EA8421AB327C}"/>
              </a:ext>
            </a:extLst>
          </p:cNvPr>
          <p:cNvSpPr/>
          <p:nvPr/>
        </p:nvSpPr>
        <p:spPr>
          <a:xfrm>
            <a:off x="6044635" y="5523379"/>
            <a:ext cx="4572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Beginner friendliness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6D298B-946F-0A10-D5A4-8232E7686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36" y="2254992"/>
            <a:ext cx="3048002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IT 2022">
      <a:dk1>
        <a:srgbClr val="171A31"/>
      </a:dk1>
      <a:lt1>
        <a:sysClr val="window" lastClr="FFFFFF"/>
      </a:lt1>
      <a:dk2>
        <a:srgbClr val="283044"/>
      </a:dk2>
      <a:lt2>
        <a:srgbClr val="9D9BAB"/>
      </a:lt2>
      <a:accent1>
        <a:srgbClr val="2CB3FF"/>
      </a:accent1>
      <a:accent2>
        <a:srgbClr val="E561A8"/>
      </a:accent2>
      <a:accent3>
        <a:srgbClr val="E4CC83"/>
      </a:accent3>
      <a:accent4>
        <a:srgbClr val="8CF3E6"/>
      </a:accent4>
      <a:accent5>
        <a:srgbClr val="2774A9"/>
      </a:accent5>
      <a:accent6>
        <a:srgbClr val="C6974C"/>
      </a:accent6>
      <a:hlink>
        <a:srgbClr val="2CB3FF"/>
      </a:hlink>
      <a:folHlink>
        <a:srgbClr val="2CB3FF"/>
      </a:folHlink>
    </a:clrScheme>
    <a:fontScheme name="INIT 2022">
      <a:majorFont>
        <a:latin typeface="Suisse Intl SemiBold"/>
        <a:ea typeface=""/>
        <a:cs typeface=""/>
      </a:majorFont>
      <a:minorFont>
        <a:latin typeface="Suisse Int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init2022-template</Template>
  <TotalTime>2688</TotalTime>
  <Words>2981</Words>
  <Application>Microsoft Office PowerPoint</Application>
  <PresentationFormat>Widescreen</PresentationFormat>
  <Paragraphs>324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Cascadia Mono</vt:lpstr>
      <vt:lpstr>Suisse Intl</vt:lpstr>
      <vt:lpstr>Suisse Intl SemiBold</vt:lpstr>
      <vt:lpstr>Office Theme</vt:lpstr>
      <vt:lpstr>Minimal APIs  in ASP.NET Core</vt:lpstr>
      <vt:lpstr>PowerPoint Presentation</vt:lpstr>
      <vt:lpstr>Introduction</vt:lpstr>
      <vt:lpstr>MVC, Razor Pages, Blazor</vt:lpstr>
      <vt:lpstr>Minimal APIs</vt:lpstr>
      <vt:lpstr>New ASP.NET Core templates</vt:lpstr>
      <vt:lpstr>PowerPoint Presentation</vt:lpstr>
      <vt:lpstr>PowerPoint Presentation</vt:lpstr>
      <vt:lpstr>Why Minimal APIs?</vt:lpstr>
      <vt:lpstr>Minimal APIs Features</vt:lpstr>
      <vt:lpstr>Routing</vt:lpstr>
      <vt:lpstr>Parameter Binding</vt:lpstr>
      <vt:lpstr>Responses</vt:lpstr>
      <vt:lpstr>IEndpointFilter</vt:lpstr>
      <vt:lpstr>OpenAPI / Swagger</vt:lpstr>
      <vt:lpstr>OpenAPI / Swagger (cont.)</vt:lpstr>
      <vt:lpstr>Versioning</vt:lpstr>
      <vt:lpstr>Authorization</vt:lpstr>
      <vt:lpstr>CORS</vt:lpstr>
      <vt:lpstr>Integration testing</vt:lpstr>
      <vt:lpstr>Missing features – as against MVC</vt:lpstr>
      <vt:lpstr>Minimal API improvements in .NET 8</vt:lpstr>
      <vt:lpstr>Improvements</vt:lpstr>
      <vt:lpstr>Improvements - tools</vt:lpstr>
      <vt:lpstr>Tools and utilities</vt:lpstr>
      <vt:lpstr>Carter</vt:lpstr>
      <vt:lpstr>Validation</vt:lpstr>
      <vt:lpstr>Conclusion</vt:lpstr>
      <vt:lpstr>Minimal APIs</vt:lpstr>
      <vt:lpstr>Alternatives</vt:lpstr>
      <vt:lpstr>Should I use it?</vt:lpstr>
      <vt:lpstr>References</vt:lpstr>
      <vt:lpstr>That’s all!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APIs  in ASP.NET Core 6+</dc:title>
  <dc:creator>Miroslav Popovic</dc:creator>
  <cp:lastModifiedBy>Miroslav Popovic</cp:lastModifiedBy>
  <cp:revision>295</cp:revision>
  <dcterms:created xsi:type="dcterms:W3CDTF">2022-08-15T20:23:04Z</dcterms:created>
  <dcterms:modified xsi:type="dcterms:W3CDTF">2023-08-28T21:17:15Z</dcterms:modified>
</cp:coreProperties>
</file>