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6" r:id="rId2"/>
    <p:sldId id="264" r:id="rId3"/>
    <p:sldId id="284" r:id="rId4"/>
    <p:sldId id="285" r:id="rId5"/>
    <p:sldId id="258" r:id="rId6"/>
    <p:sldId id="262" r:id="rId7"/>
    <p:sldId id="282" r:id="rId8"/>
    <p:sldId id="283" r:id="rId9"/>
    <p:sldId id="286" r:id="rId10"/>
    <p:sldId id="287" r:id="rId11"/>
    <p:sldId id="288" r:id="rId12"/>
    <p:sldId id="289" r:id="rId13"/>
    <p:sldId id="290" r:id="rId14"/>
    <p:sldId id="271" r:id="rId15"/>
    <p:sldId id="268" r:id="rId16"/>
    <p:sldId id="291" r:id="rId17"/>
    <p:sldId id="292" r:id="rId18"/>
    <p:sldId id="293" r:id="rId19"/>
    <p:sldId id="267" r:id="rId20"/>
    <p:sldId id="294" r:id="rId21"/>
    <p:sldId id="269" r:id="rId22"/>
    <p:sldId id="270" r:id="rId23"/>
    <p:sldId id="295" r:id="rId24"/>
    <p:sldId id="296" r:id="rId25"/>
    <p:sldId id="275" r:id="rId26"/>
    <p:sldId id="273" r:id="rId27"/>
    <p:sldId id="297" r:id="rId28"/>
    <p:sldId id="276" r:id="rId29"/>
    <p:sldId id="277" r:id="rId30"/>
    <p:sldId id="278" r:id="rId31"/>
    <p:sldId id="298" r:id="rId32"/>
    <p:sldId id="280" r:id="rId33"/>
    <p:sldId id="279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87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5052F-D5D7-44F8-A708-153A4B6E0EE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DA6A-2253-433C-B6DA-466FC8F8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stamp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api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="https://www.flaticon.com/free-icons/introduction" title="introduction icons"&gt;Introduction icons created by </a:t>
            </a:r>
            <a:r>
              <a:rPr lang="en-US" dirty="0" err="1"/>
              <a:t>Arkinasi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="https://www.flaticon.com/free-icons/funnel" title="funnel icons"&gt;Funnel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  <a:p>
            <a:r>
              <a:rPr lang="en-US" dirty="0"/>
              <a:t>Can be executed prior to the endpoint execution, after the endpoint execution, or short circuit and return response</a:t>
            </a:r>
          </a:p>
          <a:p>
            <a:r>
              <a:rPr lang="en-US" dirty="0"/>
              <a:t>Executed in order of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4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  <a:p>
            <a:r>
              <a:rPr lang="en-US" dirty="0"/>
              <a:t>Some of these are .NET 7 features – i.e. </a:t>
            </a:r>
            <a:r>
              <a:rPr lang="en-US" dirty="0" err="1"/>
              <a:t>WithOpenApi</a:t>
            </a:r>
            <a:r>
              <a:rPr lang="en-US" dirty="0"/>
              <a:t>(), </a:t>
            </a:r>
            <a:r>
              <a:rPr lang="en-US" dirty="0" err="1"/>
              <a:t>WithSummary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="https://www.flaticon.com/free-icons/authorization" title="authorization icons"&gt;Authorization icons created by </a:t>
            </a:r>
            <a:r>
              <a:rPr lang="en-US" dirty="0" err="1"/>
              <a:t>piksart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="https://www.flaticon.com/free-icons/compare" title="compare icons"&gt;Compare icons created by GOWI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="https://www.flaticon.com/free-icons/lab" title="lab icons"&gt;Lab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1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Model binding can be added with a custom binding shim</a:t>
            </a:r>
          </a:p>
          <a:p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="https://www.flaticon.com/free-icons/problem-solving" title="problem solving icons"&gt;Problem solving icons created by Mehwish - </a:t>
            </a:r>
            <a:r>
              <a:rPr lang="en-US" b="1" dirty="0" err="1"/>
              <a:t>Flaticon</a:t>
            </a:r>
            <a:r>
              <a:rPr lang="en-US" b="1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="https://www.flaticon.com/free-icons/process-improvement" title="process improvement icons"&gt;Process improvement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="https://www.flaticon.com/free-icons/process-improvement" title="process improvement icons"&gt;Process improvement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1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="https://www.flaticon.com/free-icons/process-improvement" title="process improvement icons"&gt;Process improvement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="https://www.flaticon.com/free-icons/web-development" title="web development icons"&gt;Web development icons created by </a:t>
            </a:r>
            <a:r>
              <a:rPr lang="en-US" dirty="0" err="1"/>
              <a:t>piksart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="https://www.flaticon.com/free-icons/work" title="work icons"&gt;Work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="https://www.flaticon.com/free-icons/spy" title="spy icons"&gt;Spy icons created by </a:t>
            </a:r>
            <a:r>
              <a:rPr lang="en-US" dirty="0" err="1"/>
              <a:t>chahir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7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https://www.flaticon.com/free-icons/stamp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57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="https://www.flaticon.com/free-icons/conclusion" title="conclusion icons"&gt;Conclusion icons created by </a:t>
            </a:r>
            <a:r>
              <a:rPr lang="en-US" dirty="0" err="1"/>
              <a:t>Kiranshastry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https://www.flaticon.com/free-icons/api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5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="https://www.flaticon.com/free-icons/decision-making" title="decision making icons"&gt;Decision making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0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="https://www.flaticon.com/free-icons/question" title="question icons"&gt;Question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8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="https://www.flaticon.com/free-icons/link" title="link icons"&gt;Link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="https://www.flaticon.com/free-icons/thank-you" title="thank you icons"&gt;Thank you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DinosoftLabs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="https://www.flaticon.com/free-icons/meter" title="meter icons"&gt;Meter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="https://www.flaticon.com/free-icons/user" title="user icons"&gt;User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="https://www.flaticon.com/free-icons/feature" title="feature icons"&gt;Feature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="https://www.flaticon.com/free-icons/different" title="different icons"&gt;Different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="https://www.flaticon.com/free-icons/binding" title="binding icons"&gt;Binding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="https://www.flaticon.com/free-icons/return" title="return icons"&gt;Return icons created by </a:t>
            </a:r>
            <a:r>
              <a:rPr lang="en-US" dirty="0" err="1"/>
              <a:t>toempong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green logo&#10;&#10;Description automatically generated">
            <a:extLst>
              <a:ext uri="{FF2B5EF4-FFF2-40B4-BE49-F238E27FC236}">
                <a16:creationId xmlns:a16="http://schemas.microsoft.com/office/drawing/2014/main" id="{90B94B2E-AD43-B602-CA3B-9510B8C3C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C9F61-47F3-B0D5-D001-2835024C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468" y="1745818"/>
            <a:ext cx="7711441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5224E-2A9C-5044-29C3-9C68BE0F2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468" y="4225493"/>
            <a:ext cx="771144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77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B8CB-55BF-A6FE-17D8-A1BFB82D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0860-6A71-BE7F-9AFA-4FE314CA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07DC-1F1A-8A6A-AEA8-4D570881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5E2C-9B87-082A-6F81-BB1C2E67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986BD-468D-EAC3-152F-F7557127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0A21-131F-6CDD-5283-975857CA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10DE-4834-8052-5363-C8C4D96E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747A-6C4C-A4B3-14E0-237045B85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1D74F-8C45-8EC0-C7BD-6CB05B9D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E25DD-5861-E76C-6E12-A5521122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793F9-AC71-8ED4-285F-84F55B98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509CB-B931-771B-A2C9-60238A07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8A47-D3C3-1999-1E09-0205B0A5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5117A-7399-483A-954E-4B46A63F1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49EE-7FB8-A584-5A95-B7EE74BA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1625-3353-DBC7-0BE3-6BBE3677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BF4A-7662-0482-A36E-AD990433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06AE7-F24E-F873-2578-A5A118CE3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8A3F0-E70A-E19C-7C73-181B6FC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9F89-88E7-F536-BDEC-9A6EA0D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4B92-266F-B89D-260E-B9213C07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9074-1C31-8058-C40E-FB829D4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7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DCA3-DAE7-8419-CB4D-7CE80D1F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D6677-CD7C-907B-5441-A57EBB16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C55D-6C12-0691-AC52-0B3AC064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D40-70A2-4846-B7A8-0A88F8701B6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BBB0-A9DF-B686-3A0C-666301EE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97F4-4565-FB66-3529-85EA6ACF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8E2-3C50-423C-BAD0-DB6525CB4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rectangle&#10;&#10;Description automatically generated">
            <a:extLst>
              <a:ext uri="{FF2B5EF4-FFF2-40B4-BE49-F238E27FC236}">
                <a16:creationId xmlns:a16="http://schemas.microsoft.com/office/drawing/2014/main" id="{049EE9CA-89D2-C107-75CC-6A1A89DF1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EC0E3-6B3D-3B71-D774-E97005C1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4" y="165619"/>
            <a:ext cx="8013469" cy="97896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2935-0805-742B-56D0-4F5F0B6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373"/>
            <a:ext cx="10515600" cy="4616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91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FD5170AA-FB3E-1EA7-29F4-E094FA93CF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27"/>
          <a:stretch/>
        </p:blipFill>
        <p:spPr>
          <a:xfrm>
            <a:off x="0" y="2091767"/>
            <a:ext cx="12198348" cy="4778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EC0E3-6B3D-3B71-D774-E97005C1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2935-0805-742B-56D0-4F5F0B6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583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E6D34-13B8-EFBA-9453-65F09D13D008}"/>
              </a:ext>
            </a:extLst>
          </p:cNvPr>
          <p:cNvSpPr/>
          <p:nvPr userDrawn="1"/>
        </p:nvSpPr>
        <p:spPr>
          <a:xfrm>
            <a:off x="8741568" y="-5977"/>
            <a:ext cx="3456407" cy="2151529"/>
          </a:xfrm>
          <a:prstGeom prst="rect">
            <a:avLst/>
          </a:prstGeom>
          <a:solidFill>
            <a:srgbClr val="010A3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7C98F49F-6184-82AE-D1D2-C00AFD2D7D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EC0E3-6B3D-3B71-D774-E97005C1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2935-0805-742B-56D0-4F5F0B6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4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18CCA84-2BD4-EDE7-A193-8BA191DDE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6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3CAA-BF3F-D468-E7C2-CE8B19ED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EC9C-12AF-BF3F-D207-033DE26E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8B9D0-520E-7A8B-BB4A-ED5FEACBD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D827B-8495-51B5-7278-5C29956A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92BF-B1A3-3D2B-EE7D-313E5E8F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1B66-F7BE-B975-EA42-A21AAC9C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299D-4190-CE71-C307-D1D4B013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D039-1806-26D5-F277-17CC4959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1EA67-580B-C16C-FF34-E7BE8EABE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7CE7C-78B0-FEEC-0F62-DE11C15E1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2AED0-003D-CD27-4B5E-662C5B003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6F0EB-832C-039A-E99B-BA482E3B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6CA33-4E23-7A70-B521-9A747640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4D597-6744-6099-5D97-911A3B36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7013-2A32-1DBD-D168-0F5822CA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A4037-5BC7-1792-C2B2-F83E073F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E6CAD-2010-C5FC-9855-73EFA7AD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35179-0D69-5C50-AE58-20C808D2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38931-EF04-BFB0-9734-952ADB45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44A-CA5B-4C74-BEDE-037B256ED0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425F4-9FA7-8DCB-1E29-A39AE6F5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B2793-CD24-BF72-0048-BB53E3C4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C34AC-DEBE-0D12-8ED4-D7A24419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E6B77-F157-5312-355B-1FEBB1A4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0B8D-EAC2-8320-DA2A-BE220813F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A44A-CA5B-4C74-BEDE-037B256ED0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1F90-0BC1-3F33-1ABF-163255B7B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FBCF-710C-DE52-D235-DB214FBC4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AAC9-062E-4F4A-8ABC-FB104CA4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oslavpopovic/" TargetMode="External"/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miroslavpopovi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differe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bind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retur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funne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ap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ap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flaticon.com/free-icons/version-contro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authoriz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compa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la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www.flaticon.com/free-icons/problem-solv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answers/questions/1348193/jsonpatchdocument-problems-with-minimal-api-in-net" TargetMode="External"/><Relationship Id="rId5" Type="http://schemas.openxmlformats.org/officeDocument/2006/relationships/hyperlink" Target="https://github.com/Havunen/SystemTextJsonPatch" TargetMode="External"/><Relationship Id="rId4" Type="http://schemas.openxmlformats.org/officeDocument/2006/relationships/hyperlink" Target="https://github.com/myquay/JsonPatch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flaticon.com/free-icons/process-improvem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terCommunity/Cart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laticon.com/free-icons/spy" TargetMode="Externa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ianEdwards/MiniValida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laticon.com/free-icons/stamp" TargetMode="External"/><Relationship Id="rId5" Type="http://schemas.openxmlformats.org/officeDocument/2006/relationships/image" Target="../media/image30.png"/><Relationship Id="rId4" Type="http://schemas.openxmlformats.org/officeDocument/2006/relationships/hyperlink" Target="https://fluentvalidation.ne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ap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flaticon.com/free-icons/link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-endpoint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laticon.com/free-icons/decision-making" TargetMode="Externa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questi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learn.microsoft.com/en-us/aspnet/core/fundamentals/minimal-apis/overview" TargetMode="External"/><Relationship Id="rId7" Type="http://schemas.openxmlformats.org/officeDocument/2006/relationships/hyperlink" Target="https://andrewlock.net/exploring-the-dotnet-8-preview-exploring-the-new-minimal-api-source-generator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ndrewlock.net/exploring-the-dotnet-8-preview-the-minimal-api-aot-template/" TargetMode="External"/><Relationship Id="rId5" Type="http://schemas.openxmlformats.org/officeDocument/2006/relationships/hyperlink" Target="https://github.com/dotnet/aspnetcore" TargetMode="External"/><Relationship Id="rId4" Type="http://schemas.openxmlformats.org/officeDocument/2006/relationships/hyperlink" Target="https://devblogs.microsoft.com/dotnet/category/aspnet/" TargetMode="External"/><Relationship Id="rId9" Type="http://schemas.openxmlformats.org/officeDocument/2006/relationships/hyperlink" Target="https://www.flaticon.com/free-icons/link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slavpopovic.com/" TargetMode="External"/><Relationship Id="rId7" Type="http://schemas.openxmlformats.org/officeDocument/2006/relationships/hyperlink" Target="https://github.com/miroslavpopovic/minimal-apis-sampl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hyperlink" Target="https://twitter.com/miroslavpopovic" TargetMode="External"/><Relationship Id="rId4" Type="http://schemas.openxmlformats.org/officeDocument/2006/relationships/hyperlink" Target="https://github.com/miroslavpopovic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web-develop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a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hyperlink" Target="https://www.flaticon.com/free-icons/user" TargetMode="External"/><Relationship Id="rId4" Type="http://schemas.openxmlformats.org/officeDocument/2006/relationships/hyperlink" Target="https://www.flaticon.com/free-icons/m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53D1-71C2-6884-909F-29EBAAAB7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Minimal APIs </a:t>
            </a:r>
            <a:br>
              <a:rPr lang="en-US" dirty="0"/>
            </a:br>
            <a:r>
              <a:rPr lang="en-US" dirty="0"/>
              <a:t>in ASP.NET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1C915-B0AD-B75E-A40C-FB0323B70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Miroslav </a:t>
            </a:r>
            <a:r>
              <a:rPr lang="en-US" dirty="0" err="1"/>
              <a:t>Popović</a:t>
            </a:r>
            <a:br>
              <a:rPr lang="en-US" dirty="0"/>
            </a:br>
            <a:r>
              <a:rPr lang="en-US" sz="1600" dirty="0"/>
              <a:t>Technical Manager @Qinshift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13C70-12EA-4BAF-EA24-1EF3FAAFA702}"/>
              </a:ext>
            </a:extLst>
          </p:cNvPr>
          <p:cNvSpPr txBox="1"/>
          <p:nvPr/>
        </p:nvSpPr>
        <p:spPr>
          <a:xfrm>
            <a:off x="325820" y="5654565"/>
            <a:ext cx="3677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https://miroslavpopovic.com/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https://github.com/miroslavpopovic/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@miroslavpopovic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1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699BEA-6AB8-F843-F9C5-6BA528F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5DBE-51CB-878D-C473-918820A0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7D662-1840-A6D5-E404-D7FC039A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58" y="768350"/>
            <a:ext cx="3247392" cy="32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4643A-73BB-A7C9-C22A-141726229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666" y="226386"/>
            <a:ext cx="2928604" cy="2928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73854-16D6-1644-C4AC-6144BD4F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C444-45DB-5373-8EE1-60387E66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GET");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app.MapPost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POST");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app.MapPut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PUT");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app.MapDelete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DELETE");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app.MapGroup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("/");</a:t>
            </a:r>
          </a:p>
          <a:p>
            <a:pPr marL="0" indent="0">
              <a:buNone/>
            </a:pP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app.MapMethods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"/options-or-head", 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new[] { "OPTIONS", "HEAD" }, </a:t>
            </a:r>
          </a:p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() =&gt; "This is an options or head request 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FB883-0C13-B0EB-BBE3-38C1B8CE84C8}"/>
              </a:ext>
            </a:extLst>
          </p:cNvPr>
          <p:cNvSpPr txBox="1"/>
          <p:nvPr/>
        </p:nvSpPr>
        <p:spPr>
          <a:xfrm>
            <a:off x="8858154" y="659570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Different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819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A082-1688-BC1C-8AB9-45D6E7F8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5EA5-CC2F-867E-8885-88A54588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("/{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id:int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}", 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FromRoute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 int id,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FromQuery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(Name = "p")] int page,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FromServices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 Service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service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FromHeader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(Name = "Content-Type")] string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contentType</a:t>
            </a:r>
            <a:endParaRPr lang="en-US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FromBody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 Person person) 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=&gt; {});</a:t>
            </a:r>
          </a:p>
          <a:p>
            <a:r>
              <a:rPr lang="en-US" sz="2400" dirty="0">
                <a:cs typeface="Cascadia Mono" panose="020B0609020000020004" pitchFamily="49" charset="0"/>
              </a:rPr>
              <a:t>Special types:</a:t>
            </a:r>
          </a:p>
          <a:p>
            <a:pPr lvl="1"/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HttpContext</a:t>
            </a:r>
            <a:r>
              <a:rPr lang="en-US" sz="1800" dirty="0">
                <a:cs typeface="Cascadia Mono" panose="020B0609020000020004" pitchFamily="49" charset="0"/>
              </a:rPr>
              <a:t>,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HttpRequest</a:t>
            </a:r>
            <a:r>
              <a:rPr lang="en-US" sz="1800" dirty="0">
                <a:cs typeface="Cascadia Mono" panose="020B0609020000020004" pitchFamily="49" charset="0"/>
              </a:rPr>
              <a:t>,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HttpResponse</a:t>
            </a: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CancellationToken</a:t>
            </a:r>
            <a:r>
              <a:rPr lang="en-US" sz="1800" dirty="0">
                <a:cs typeface="Cascadia Mono" panose="020B0609020000020004" pitchFamily="49" charset="0"/>
              </a:rPr>
              <a:t> – bound to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HttpContext.RequestAborted</a:t>
            </a: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ClaimsPrincipal</a:t>
            </a: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Stream</a:t>
            </a:r>
            <a:r>
              <a:rPr lang="en-US" sz="1800" dirty="0">
                <a:cs typeface="Cascadia Mono" panose="020B0609020000020004" pitchFamily="49" charset="0"/>
              </a:rPr>
              <a:t>, or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PipeReader</a:t>
            </a:r>
            <a:r>
              <a:rPr lang="en-US" sz="1800" dirty="0">
                <a:cs typeface="Cascadia Mono" panose="020B0609020000020004" pitchFamily="49" charset="0"/>
              </a:rPr>
              <a:t> – from body</a:t>
            </a:r>
          </a:p>
          <a:p>
            <a:pPr lvl="1"/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IFormFile</a:t>
            </a:r>
            <a:r>
              <a:rPr lang="en-US" sz="1800" dirty="0">
                <a:cs typeface="Cascadia Mono" panose="020B0609020000020004" pitchFamily="49" charset="0"/>
              </a:rPr>
              <a:t>,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IFormFileCollection</a:t>
            </a: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200" dirty="0">
                <a:cs typeface="Cascadia Mono" panose="020B0609020000020004" pitchFamily="49" charset="0"/>
              </a:rPr>
              <a:t>Full request binding</a:t>
            </a:r>
          </a:p>
          <a:p>
            <a:pPr lvl="1"/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AsParameters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  <a:p>
            <a:r>
              <a:rPr lang="en-US" sz="2200" dirty="0">
                <a:cs typeface="Cascadia Mono" panose="020B0609020000020004" pitchFamily="49" charset="0"/>
              </a:rPr>
              <a:t>Custom binding</a:t>
            </a:r>
          </a:p>
          <a:p>
            <a:pPr lvl="1"/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TryParse</a:t>
            </a:r>
            <a:r>
              <a:rPr lang="en-US" sz="1800" dirty="0">
                <a:cs typeface="Cascadia Mono" panose="020B0609020000020004" pitchFamily="49" charset="0"/>
              </a:rPr>
              <a:t>,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BindAsync</a:t>
            </a: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391C3-0443-911E-9B12-4E63A812B64D}"/>
              </a:ext>
            </a:extLst>
          </p:cNvPr>
          <p:cNvSpPr txBox="1"/>
          <p:nvPr/>
        </p:nvSpPr>
        <p:spPr>
          <a:xfrm>
            <a:off x="8827815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Binding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B37B2A-B7CC-E24C-8CC1-39A1F8D13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597" y="206264"/>
            <a:ext cx="2968845" cy="29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C14DA-360B-8399-48C8-2446C3015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47" y="-48085"/>
            <a:ext cx="3284580" cy="3284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1E1F1-17BF-4231-087A-0047E64C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7131-ADC3-DEEA-ABC6-1CF43304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string</a:t>
            </a:r>
            <a:r>
              <a:rPr lang="en-US" dirty="0"/>
              <a:t> – HTTP 200 with body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  <a:r>
              <a:rPr lang="en-US" dirty="0"/>
              <a:t> – HTTP 200 with JSON body</a:t>
            </a:r>
          </a:p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IResult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Results.Json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(new { value = “demo” })</a:t>
            </a:r>
            <a:r>
              <a:rPr lang="en-US" dirty="0"/>
              <a:t>,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Results.Text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(“demo”)</a:t>
            </a:r>
          </a:p>
          <a:p>
            <a:pPr lvl="1"/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Results.StatusCode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(405)</a:t>
            </a:r>
            <a:r>
              <a:rPr lang="en-US" dirty="0"/>
              <a:t>,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Results.NotFound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Results.NoContent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Results.BadRequest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en-US" dirty="0"/>
              <a:t>...</a:t>
            </a:r>
          </a:p>
          <a:p>
            <a:pPr lvl="1"/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Results.Stream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(stream, “application/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json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”)</a:t>
            </a:r>
          </a:p>
          <a:p>
            <a:pPr lvl="1"/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Results.Redirect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(“/somewhere-else”)</a:t>
            </a:r>
          </a:p>
          <a:p>
            <a:pPr lvl="1"/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Results.File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(“file.name”)</a:t>
            </a:r>
            <a:r>
              <a:rPr lang="en-US" dirty="0"/>
              <a:t>,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Results.Bytes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byteArray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lvl="1"/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Results.Problem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Results.ValidationProblem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TypedResults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dirty="0"/>
              <a:t>Better for unit testing (no conversion), code readability, less chance of runtime error</a:t>
            </a:r>
          </a:p>
          <a:p>
            <a:pPr lvl="1"/>
            <a:r>
              <a:rPr lang="en-US" dirty="0" err="1"/>
              <a:t>OpenAPI</a:t>
            </a:r>
            <a:r>
              <a:rPr lang="en-US" dirty="0"/>
              <a:t> metadata provided automatically</a:t>
            </a:r>
          </a:p>
          <a:p>
            <a:pPr lvl="1"/>
            <a:r>
              <a:rPr lang="en-US" dirty="0"/>
              <a:t>More complex endpoint handler return type</a:t>
            </a:r>
          </a:p>
          <a:p>
            <a:pPr lvl="2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async Task&lt;Results&lt;Ok&lt;Todo&gt;,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NotFound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&gt;&gt;</a:t>
            </a:r>
            <a:r>
              <a:rPr lang="en-US" dirty="0"/>
              <a:t> …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9B7FE-9283-C5C1-AFC6-8F57ACF4AE72}"/>
              </a:ext>
            </a:extLst>
          </p:cNvPr>
          <p:cNvSpPr txBox="1"/>
          <p:nvPr/>
        </p:nvSpPr>
        <p:spPr>
          <a:xfrm>
            <a:off x="890772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toempong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4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F982-221E-82F4-7406-3A0E08D8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IEndpointFilter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D908-B252-CD57-79D5-83C86C72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IRouteHandlerFilter</a:t>
            </a:r>
            <a:r>
              <a:rPr lang="en-US" dirty="0"/>
              <a:t> in older previews</a:t>
            </a:r>
          </a:p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public interface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IEndpointFilter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ValueTask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&lt;object?&gt;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InvokeAsync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EndpointFilterInvocationContext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context,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EndpointFilterDelegate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next);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dirty="0"/>
              <a:t>Similar to </a:t>
            </a:r>
            <a:r>
              <a:rPr lang="en-US" dirty="0" err="1"/>
              <a:t>middlewares</a:t>
            </a:r>
            <a:endParaRPr lang="en-US" dirty="0"/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AddEndpointFilter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pPr lvl="1"/>
            <a:r>
              <a:rPr lang="en-US" dirty="0"/>
              <a:t>either as generic argument or lambda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4D3C2-233B-F18C-29DF-2A018BB31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08" y="365125"/>
            <a:ext cx="3420992" cy="3420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4EBD29-5309-CC38-645B-0FABBCDC6181}"/>
              </a:ext>
            </a:extLst>
          </p:cNvPr>
          <p:cNvSpPr txBox="1"/>
          <p:nvPr/>
        </p:nvSpPr>
        <p:spPr>
          <a:xfrm>
            <a:off x="8957504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Funnel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474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FF6-38C6-C120-F0C5-C72DC47A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/ 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83FA-1C38-3684-BB21-CA1ACA5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Swashbuckle</a:t>
            </a:r>
            <a:r>
              <a:rPr lang="en-US" dirty="0"/>
              <a:t> library by default</a:t>
            </a:r>
          </a:p>
          <a:p>
            <a:r>
              <a:rPr lang="en-US" dirty="0"/>
              <a:t>Add services:</a:t>
            </a:r>
            <a:br>
              <a:rPr lang="en-US" dirty="0"/>
            </a:b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builder.Services.AddEndpointsApiExplorer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builder.Services.AddSwaggerGen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r>
              <a:rPr lang="en-US" dirty="0"/>
              <a:t>Register </a:t>
            </a:r>
            <a:r>
              <a:rPr lang="en-US" dirty="0" err="1"/>
              <a:t>middlewares</a:t>
            </a:r>
            <a:r>
              <a:rPr lang="en-US" dirty="0"/>
              <a:t>:</a:t>
            </a:r>
            <a:br>
              <a:rPr lang="en-US" dirty="0"/>
            </a:b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app.UseSwagger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app.UseSwaggerUI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27EF1-4A91-1EA1-F8A1-94D7B9B17F7D}"/>
              </a:ext>
            </a:extLst>
          </p:cNvPr>
          <p:cNvSpPr txBox="1"/>
          <p:nvPr/>
        </p:nvSpPr>
        <p:spPr>
          <a:xfrm>
            <a:off x="885789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juicy_fish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8189F-49CB-BB81-AE3A-CB8F86F2E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670" y="291651"/>
            <a:ext cx="2798074" cy="27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FF6-38C6-C120-F0C5-C72DC47A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/ Swagger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83FA-1C38-3684-BB21-CA1ACA5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("/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/v1/clients/{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id:long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}", 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GetClient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.Produces&lt;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ClientModel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.Produces(StatusCodes.Status404NotFound)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WithName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nameof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GetClient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WithGroupName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("v1")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WithTags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("Clients")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WithOpenApi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(operation =&gt;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operation.Summary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= “Get a client by id.”;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operation.Description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= “Gets a single client by id value.”;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operation.Parameters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[0].Description = </a:t>
            </a:r>
            <a:b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"Id of the client to retrieve.";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return operation;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96168-FD61-09CB-B43B-52CD2A0A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670" y="291651"/>
            <a:ext cx="2798074" cy="2798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2692A-782F-D7CF-5BF0-A5725264E3D3}"/>
              </a:ext>
            </a:extLst>
          </p:cNvPr>
          <p:cNvSpPr txBox="1"/>
          <p:nvPr/>
        </p:nvSpPr>
        <p:spPr>
          <a:xfrm>
            <a:off x="885789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juicy_fish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486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4209-7532-B56C-F680-BF5BB84F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806E-5FA3-B7C0-F789-564D8F5E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73322" cy="46672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Api.Versioning.Http</a:t>
            </a:r>
            <a:r>
              <a:rPr lang="en-US" dirty="0"/>
              <a:t> and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Api.Versioning.ApiExplorer</a:t>
            </a:r>
            <a:r>
              <a:rPr lang="en-US" dirty="0"/>
              <a:t> libraries</a:t>
            </a:r>
          </a:p>
          <a:p>
            <a: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</a:t>
            </a:r>
            <a:b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2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AddApiVersioning</a:t>
            </a:r>
            <a: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2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AddApiExplorer</a:t>
            </a:r>
            <a: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versionSet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= app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NewApiVersionSet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HasApiVersion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(new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ApiVersion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(1, 0))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.Build();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clients =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app.MapGroup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(“/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/v{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version:apiVersion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}/clients”)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WithApiVersionSet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versionSet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app.UseSwaggerUI</a:t>
            </a:r>
            <a: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  <a:t>(options =&gt;</a:t>
            </a:r>
            <a:b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b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foreach (var description in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app.DescribeApiVersions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()) 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{ 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options.SwaggerEndpoint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    $"/swagger/{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description.GroupName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}/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swagger.json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", 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description.GroupName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b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600" dirty="0">
                <a:latin typeface="Cascadia Mono" panose="020B0609020000020004" pitchFamily="49" charset="0"/>
                <a:cs typeface="Cascadia Mono" panose="020B0609020000020004" pitchFamily="49" charset="0"/>
              </a:rPr>
              <a:t>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1B05B-18AC-EF20-5188-B7767F77F223}"/>
              </a:ext>
            </a:extLst>
          </p:cNvPr>
          <p:cNvSpPr txBox="1"/>
          <p:nvPr/>
        </p:nvSpPr>
        <p:spPr>
          <a:xfrm>
            <a:off x="8927761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Version control icons created by Flat Icons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BA1161-A8DC-C040-8F5F-2415A2005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22" y="181159"/>
            <a:ext cx="3480478" cy="3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9A48-CCCD-D8C0-4C28-0A48C929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7730-5745-0DAC-975C-3D5D81D6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 authorization and policies:</a:t>
            </a:r>
            <a:br>
              <a:rPr lang="en-US" dirty="0"/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builder.Services.AddAuthorization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o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o.AddPolicy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b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b.RequireClaim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("admin", "true")));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Use middleware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app.UseAuthorization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</a:p>
          <a:p>
            <a:endParaRPr lang="en-US" dirty="0"/>
          </a:p>
          <a:p>
            <a:r>
              <a:rPr lang="en-US" dirty="0"/>
              <a:t>Require authorization with or without policy:</a:t>
            </a:r>
            <a:br>
              <a:rPr lang="en-US" dirty="0"/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("/auth",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[Authorize] () =&gt;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"This endpoint requires authorization.");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("/admin",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[Authorize("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")] () =&gt;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"The /admin endpoint is for admins only.");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b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("/auth2", </a:t>
            </a:r>
            <a:b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() =&gt; "This endpoint requires authorization")</a:t>
            </a:r>
            <a:b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alt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RequireAuthorization</a:t>
            </a: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  <a:b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.MapGet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("/admin2",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() =&gt; "The /admin2 endpoint is for admins only.")  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RequireAuthorization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");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AllowAnonymous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 or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AllowAnonimous</a:t>
            </a: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419A3-4379-741E-6508-08268E3A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26" y="360730"/>
            <a:ext cx="2970648" cy="2970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4E816-92DC-6567-CCC2-24FC1F270789}"/>
              </a:ext>
            </a:extLst>
          </p:cNvPr>
          <p:cNvSpPr txBox="1"/>
          <p:nvPr/>
        </p:nvSpPr>
        <p:spPr>
          <a:xfrm>
            <a:off x="8968436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Authorization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piksart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0989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A4EA6D-AF34-57AD-923F-CA6435CD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97" y="365125"/>
            <a:ext cx="2924198" cy="2924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7208D-9395-6A4A-A5F4-39C2266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EEED-043D-A23D-7466-0AAD8996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services:</a:t>
            </a:r>
            <a:br>
              <a:rPr lang="en-US" dirty="0"/>
            </a:b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builder.Services.AddCors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(options =&gt;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options.AddPolicy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(name: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AllowSpecificOrigins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builder =&gt;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{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builder.WithOrigins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   "http://kulendayz.com", </a:t>
            </a:r>
          </a:p>
          <a:p>
            <a:pPr marL="0" indent="0">
              <a:buNone/>
            </a:pP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      "https://kulendayz.com");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});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options.AddDefaultPolicy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(builder =&gt; ...);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});</a:t>
            </a:r>
          </a:p>
          <a:p>
            <a:r>
              <a:rPr lang="en-US" dirty="0"/>
              <a:t>Use middleware: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app.UseCors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r>
              <a:rPr lang="en-US" dirty="0"/>
              <a:t>Require CORS:</a:t>
            </a:r>
            <a:br>
              <a:rPr lang="en-US" dirty="0"/>
            </a:b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“Default CORS policy");</a:t>
            </a:r>
            <a:b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("/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cors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", [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EnableCors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MyAllowSpecificOrigins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)] () =&gt; </a:t>
            </a:r>
            <a:b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"This endpoint allows cross origin requests!");</a:t>
            </a:r>
            <a:b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("/cors2", </a:t>
            </a:r>
            <a:b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() =&gt; "This endpoint allows cross origin requests!")</a:t>
            </a:r>
            <a:b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RequireCors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MyAllowSpecificOrigins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9FB55-22EC-B015-8473-D90575B486E0}"/>
              </a:ext>
            </a:extLst>
          </p:cNvPr>
          <p:cNvSpPr txBox="1"/>
          <p:nvPr/>
        </p:nvSpPr>
        <p:spPr>
          <a:xfrm>
            <a:off x="8930082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Compare icons created by GOWI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077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28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3C4100-B531-75C6-682D-026AAF7E8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88" y="365125"/>
            <a:ext cx="2851333" cy="2851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B3C24-D354-549B-8BBB-20265CE6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1A07-A237-4989-7A2E-BF7B08262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Microsoft.AspNetCore.Mvc.Testing</a:t>
            </a:r>
            <a:endParaRPr lang="en-US" sz="17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7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WebApplicationFactory</a:t>
            </a: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&lt;T&gt;</a:t>
            </a:r>
            <a:b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public class </a:t>
            </a:r>
            <a:r>
              <a:rPr lang="en-US" sz="17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DemoApplication</a:t>
            </a: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 : </a:t>
            </a:r>
            <a:r>
              <a:rPr lang="en-US" sz="17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WebApplicationFactory</a:t>
            </a: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&lt;Program&gt;</a:t>
            </a:r>
            <a:b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b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protected override void </a:t>
            </a:r>
            <a:r>
              <a:rPr lang="en-US" sz="17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ConfigureWebHost</a:t>
            </a: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17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IWebHostBuilder</a:t>
            </a: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 builder)</a:t>
            </a:r>
            <a:b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{</a:t>
            </a:r>
            <a:b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17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builder.ConfigureServices</a:t>
            </a: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(services =&gt; ...);</a:t>
            </a:r>
            <a:b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  <a:b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dirty="0"/>
              <a:t>Use client from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application.CreateClient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application = new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DemoApplication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b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client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application.CreateClient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b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user = await      </a:t>
            </a:r>
            <a:b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client.GetFromJsonAsync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UserModel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&gt;(“/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/v1/users/1”);</a:t>
            </a:r>
            <a:b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Assert.Equal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(1,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user.Id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9C716-2FD7-9AE7-F69D-98B88E986D5D}"/>
              </a:ext>
            </a:extLst>
          </p:cNvPr>
          <p:cNvSpPr txBox="1"/>
          <p:nvPr/>
        </p:nvSpPr>
        <p:spPr>
          <a:xfrm>
            <a:off x="8895440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720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s, screenshot, graphic design, clipart&#10;&#10;Description automatically generated">
            <a:extLst>
              <a:ext uri="{FF2B5EF4-FFF2-40B4-BE49-F238E27FC236}">
                <a16:creationId xmlns:a16="http://schemas.microsoft.com/office/drawing/2014/main" id="{FBD76F96-3DA2-AB83-6C78-F12387AB0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74" y="265711"/>
            <a:ext cx="2999610" cy="2999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0CA49-DE22-7D36-E40A-74BA8F57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features – as against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094C-0720-A4E4-12AF-E1452029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built-in support for validation</a:t>
            </a:r>
          </a:p>
          <a:p>
            <a:r>
              <a:rPr lang="en-US" dirty="0"/>
              <a:t>No built-in view rendering support</a:t>
            </a:r>
          </a:p>
          <a:p>
            <a:pPr lvl="1"/>
            <a:r>
              <a:rPr lang="en-US" dirty="0"/>
              <a:t>Use Razor Pages or Blazor for views</a:t>
            </a:r>
          </a:p>
          <a:p>
            <a:r>
              <a:rPr lang="en-US" dirty="0" err="1"/>
              <a:t>JsonPatch</a:t>
            </a:r>
            <a:r>
              <a:rPr lang="en-US" dirty="0"/>
              <a:t> not fully supported</a:t>
            </a:r>
          </a:p>
          <a:p>
            <a:pPr lvl="1"/>
            <a:r>
              <a:rPr lang="en-US" dirty="0"/>
              <a:t>Problem is with </a:t>
            </a:r>
            <a:r>
              <a:rPr lang="en-US" dirty="0" err="1"/>
              <a:t>System.Text.Json</a:t>
            </a:r>
            <a:r>
              <a:rPr lang="en-US" dirty="0"/>
              <a:t> input formatter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Newtonsoft.Json</a:t>
            </a:r>
            <a:r>
              <a:rPr lang="en-US" dirty="0"/>
              <a:t> for this, or an alternative like </a:t>
            </a:r>
            <a:br>
              <a:rPr lang="en-US" dirty="0"/>
            </a:br>
            <a:r>
              <a:rPr lang="en-US" dirty="0" err="1">
                <a:hlinkClick r:id="rId4"/>
              </a:rPr>
              <a:t>JsonPatch</a:t>
            </a:r>
            <a:r>
              <a:rPr lang="en-US" dirty="0"/>
              <a:t> or </a:t>
            </a:r>
            <a:r>
              <a:rPr lang="en-US" dirty="0" err="1">
                <a:hlinkClick r:id="rId5"/>
              </a:rPr>
              <a:t>SystemTextJsonPatch</a:t>
            </a:r>
            <a:endParaRPr lang="en-US" dirty="0"/>
          </a:p>
          <a:p>
            <a:pPr lvl="1"/>
            <a:r>
              <a:rPr lang="en-US" dirty="0"/>
              <a:t>There are </a:t>
            </a:r>
            <a:r>
              <a:rPr lang="en-US" dirty="0">
                <a:hlinkClick r:id="rId6"/>
              </a:rPr>
              <a:t>workarounds</a:t>
            </a:r>
            <a:endParaRPr lang="en-US" dirty="0"/>
          </a:p>
          <a:p>
            <a:r>
              <a:rPr lang="en-US" dirty="0"/>
              <a:t>No support for OData</a:t>
            </a:r>
          </a:p>
          <a:p>
            <a:pPr lvl="1"/>
            <a:r>
              <a:rPr lang="en-US" dirty="0"/>
              <a:t>OData routing is based on controllers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E3378-A5B8-F132-868B-D493130739F6}"/>
              </a:ext>
            </a:extLst>
          </p:cNvPr>
          <p:cNvSpPr txBox="1"/>
          <p:nvPr/>
        </p:nvSpPr>
        <p:spPr>
          <a:xfrm>
            <a:off x="8917057" y="6592289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solving icons created by Mehwish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474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BC870-FEC2-7A92-9694-D0D149294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408962"/>
            <a:ext cx="4019347" cy="40193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335E9D-14FD-88FA-A074-2994F3E7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 </a:t>
            </a:r>
            <a:br>
              <a:rPr lang="en-US" dirty="0"/>
            </a:br>
            <a:r>
              <a:rPr lang="en-US" dirty="0"/>
              <a:t>improvements in .NET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1259E-6388-B18A-0B8A-0FC4549B3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15655-C305-3DF7-4106-8697008932B4}"/>
              </a:ext>
            </a:extLst>
          </p:cNvPr>
          <p:cNvSpPr txBox="1"/>
          <p:nvPr/>
        </p:nvSpPr>
        <p:spPr>
          <a:xfrm>
            <a:off x="8020594" y="6318233"/>
            <a:ext cx="33268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linkClick r:id="rId4"/>
              </a:rPr>
              <a:t>Process improvement icons created by </a:t>
            </a:r>
            <a:r>
              <a:rPr lang="en-US" sz="1050" dirty="0" err="1">
                <a:hlinkClick r:id="rId4"/>
              </a:rPr>
              <a:t>Freepik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4510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F41-6EED-92BC-1166-48E5CC87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B587-920E-CDEB-2144-6FFF7743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Request Delegate Generator source generator</a:t>
            </a:r>
          </a:p>
          <a:p>
            <a:pPr lvl="1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EnableRequestDelegateGenerator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</a:p>
          <a:p>
            <a:pPr lvl="1"/>
            <a:r>
              <a:rPr lang="en-US" dirty="0"/>
              <a:t>Using C# 12 interceptors</a:t>
            </a:r>
          </a:p>
          <a:p>
            <a:r>
              <a:rPr lang="en-US" dirty="0"/>
              <a:t>Support for Native AOT</a:t>
            </a:r>
          </a:p>
          <a:p>
            <a:pPr lvl="1"/>
            <a:r>
              <a:rPr lang="en-US" dirty="0"/>
              <a:t>Only partial, has a separate Web API template</a:t>
            </a:r>
          </a:p>
          <a:p>
            <a:r>
              <a:rPr lang="en-US" dirty="0"/>
              <a:t>Binding</a:t>
            </a:r>
          </a:p>
          <a:p>
            <a:pPr lvl="1"/>
            <a:r>
              <a:rPr lang="en-US" dirty="0"/>
              <a:t>No need for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FromForm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] </a:t>
            </a:r>
            <a:r>
              <a:rPr lang="en-US" dirty="0"/>
              <a:t>attribute when binding form parameters</a:t>
            </a:r>
          </a:p>
          <a:p>
            <a:pPr lvl="1"/>
            <a:r>
              <a:rPr lang="en-US" dirty="0"/>
              <a:t>Complex form binding support, including form files</a:t>
            </a:r>
          </a:p>
          <a:p>
            <a:pPr lvl="1"/>
            <a:r>
              <a:rPr lang="en-US" dirty="0" err="1"/>
              <a:t>Antiforgery</a:t>
            </a:r>
            <a:r>
              <a:rPr lang="en-US" dirty="0"/>
              <a:t> support</a:t>
            </a:r>
          </a:p>
          <a:p>
            <a:r>
              <a:rPr lang="en-US" dirty="0"/>
              <a:t>New analyzers for API development</a:t>
            </a:r>
          </a:p>
          <a:p>
            <a:pPr lvl="1"/>
            <a:r>
              <a:rPr lang="en-US" dirty="0"/>
              <a:t>Header dictionary check, route handler parameter interface check, check </a:t>
            </a:r>
            <a:r>
              <a:rPr lang="en-US" dirty="0" err="1"/>
              <a:t>RequestDelegate</a:t>
            </a:r>
            <a:endParaRPr lang="en-US" dirty="0"/>
          </a:p>
          <a:p>
            <a:r>
              <a:rPr lang="en-US" dirty="0"/>
              <a:t>Simplified auth and identity</a:t>
            </a:r>
          </a:p>
          <a:p>
            <a:r>
              <a:rPr lang="en-US" dirty="0"/>
              <a:t>Slim and empty builders</a:t>
            </a:r>
          </a:p>
          <a:p>
            <a:r>
              <a:rPr lang="en-US" dirty="0"/>
              <a:t>Support for generic attributes</a:t>
            </a:r>
          </a:p>
          <a:p>
            <a:pPr lvl="1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[Produces&lt;T&gt;]</a:t>
            </a:r>
            <a:r>
              <a:rPr lang="en-US" dirty="0"/>
              <a:t>,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ProducesResponseType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&lt;T&gt;]</a:t>
            </a:r>
            <a:r>
              <a:rPr lang="en-US" dirty="0"/>
              <a:t>,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MiddlewareFilter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&lt;T&gt;]</a:t>
            </a:r>
            <a:r>
              <a:rPr lang="en-US" dirty="0"/>
              <a:t>,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ModelBinder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&lt;T&gt;]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CDBB6-73D5-122F-86F8-36AED4DAC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34" y="365125"/>
            <a:ext cx="3148483" cy="31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2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F41-6EED-92BC-1166-48E5CC87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B587-920E-CDEB-2144-6FFF77434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34693" cy="4351338"/>
          </a:xfrm>
        </p:spPr>
        <p:txBody>
          <a:bodyPr>
            <a:normAutofit/>
          </a:bodyPr>
          <a:lstStyle/>
          <a:p>
            <a:r>
              <a:rPr lang="en-US" dirty="0"/>
              <a:t>Route tooling</a:t>
            </a:r>
          </a:p>
          <a:p>
            <a:r>
              <a:rPr lang="en-US" dirty="0"/>
              <a:t>API project template includes .http file</a:t>
            </a:r>
          </a:p>
          <a:p>
            <a:r>
              <a:rPr lang="en-US" dirty="0"/>
              <a:t>Visual Studio (Code) and Rider .http</a:t>
            </a:r>
            <a:br>
              <a:rPr lang="en-US" dirty="0"/>
            </a:br>
            <a:r>
              <a:rPr lang="en-US" dirty="0"/>
              <a:t> file support</a:t>
            </a:r>
          </a:p>
          <a:p>
            <a:r>
              <a:rPr lang="en-US" dirty="0"/>
              <a:t>Visual Studio Endpoints Explorer</a:t>
            </a:r>
          </a:p>
          <a:p>
            <a:r>
              <a:rPr lang="en-US" dirty="0"/>
              <a:t>Visual Studio Dev Tunnels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CDBB6-73D5-122F-86F8-36AED4DAC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34" y="3429000"/>
            <a:ext cx="3148483" cy="3148483"/>
          </a:xfrm>
          <a:prstGeom prst="rect">
            <a:avLst/>
          </a:prstGeom>
        </p:spPr>
      </p:pic>
      <p:pic>
        <p:nvPicPr>
          <p:cNvPr id="8" name="Picture 7" descr="ASP.NET Core Route tooling">
            <a:extLst>
              <a:ext uri="{FF2B5EF4-FFF2-40B4-BE49-F238E27FC236}">
                <a16:creationId xmlns:a16="http://schemas.microsoft.com/office/drawing/2014/main" id="{7700699D-73CC-82AD-3045-C253B4A4B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10" y="280517"/>
            <a:ext cx="5319368" cy="3165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4A6ACF-96C6-6DDF-8440-DB263E7E4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010" y="3445541"/>
            <a:ext cx="2861134" cy="3311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62E85-A93C-5DB6-9C4E-3BDA0BEF5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374" y="3412459"/>
            <a:ext cx="2401004" cy="33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4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3FF9A-38DA-B969-A569-1A04962F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utilities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C386C-5478-294B-8549-9B07E2F3B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90325-0E72-0382-0672-2356714E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64" y="475252"/>
            <a:ext cx="3823479" cy="38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6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12A9-DADC-15CA-6D1F-A4B4190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CB2E-5F84-B15A-F96C-2F007355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https://github.com/CarterCommunity/Carter</a:t>
            </a:r>
            <a:endParaRPr lang="en-US" dirty="0"/>
          </a:p>
          <a:p>
            <a:r>
              <a:rPr lang="en-US" dirty="0"/>
              <a:t>Modules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Content Negotiation</a:t>
            </a:r>
          </a:p>
          <a:p>
            <a:r>
              <a:rPr lang="en-US" dirty="0"/>
              <a:t>Automatic registration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17710-DBC1-3E98-D4FF-3C0CBABAD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211" y="365125"/>
            <a:ext cx="2921874" cy="2921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CDC95-B3E1-813D-73A5-D614BBE55FF2}"/>
              </a:ext>
            </a:extLst>
          </p:cNvPr>
          <p:cNvSpPr txBox="1"/>
          <p:nvPr/>
        </p:nvSpPr>
        <p:spPr>
          <a:xfrm>
            <a:off x="9040211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Spy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chahir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248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4762-1669-6168-B6D9-644EE1C4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349B-3C5D-1523-05E9-379BB1C3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MiniValidation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https://github.com/DamianEdwards/MiniValidation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DataAnnotations</a:t>
            </a:r>
            <a:endParaRPr lang="en-US" dirty="0"/>
          </a:p>
          <a:p>
            <a:r>
              <a:rPr lang="en-US" dirty="0" err="1"/>
              <a:t>FluentValidation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https://fluentvalidation.net/</a:t>
            </a:r>
            <a:endParaRPr lang="en-US" dirty="0"/>
          </a:p>
          <a:p>
            <a:pPr lvl="1"/>
            <a:r>
              <a:rPr lang="en-US" dirty="0"/>
              <a:t>Also possible with Carter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23E6F-70C7-6902-F674-405BCE96F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09" y="473678"/>
            <a:ext cx="2386188" cy="238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5820F-010A-7AAB-3ABF-79654E361455}"/>
              </a:ext>
            </a:extLst>
          </p:cNvPr>
          <p:cNvSpPr txBox="1"/>
          <p:nvPr/>
        </p:nvSpPr>
        <p:spPr>
          <a:xfrm>
            <a:off x="8936003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Stamp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1150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036DE6-1DD6-DE34-5BEE-129E60F7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3295B-314D-DBD0-DBFD-230421D05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7696D-2066-87E3-0362-BB576686A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21" y="193111"/>
            <a:ext cx="3991338" cy="39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FC716F-89AB-B0C8-B75F-3690CC4A5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731" y="383908"/>
            <a:ext cx="2883433" cy="2883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7F500-22A6-D172-6767-DF5B8867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C082-0147-5A98-B6F7-28298F7A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 friendly</a:t>
            </a:r>
          </a:p>
          <a:p>
            <a:r>
              <a:rPr lang="en-US" dirty="0"/>
              <a:t>Low-ceremony definitions</a:t>
            </a:r>
          </a:p>
          <a:p>
            <a:r>
              <a:rPr lang="en-US" dirty="0"/>
              <a:t>Minimal overhead</a:t>
            </a:r>
          </a:p>
          <a:p>
            <a:r>
              <a:rPr lang="en-US" dirty="0"/>
              <a:t>Microservice ready</a:t>
            </a:r>
          </a:p>
          <a:p>
            <a:r>
              <a:rPr lang="en-US" dirty="0"/>
              <a:t>Gets all the &lt;3 </a:t>
            </a:r>
          </a:p>
          <a:p>
            <a:pPr lvl="1"/>
            <a:r>
              <a:rPr lang="en-US" dirty="0"/>
              <a:t>new features not supported by ASP.NET Core MVC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6011B-6253-FF36-755F-A8C6A1C0DD28}"/>
              </a:ext>
            </a:extLst>
          </p:cNvPr>
          <p:cNvSpPr txBox="1"/>
          <p:nvPr/>
        </p:nvSpPr>
        <p:spPr>
          <a:xfrm>
            <a:off x="897863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DinosoftLabs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474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4BA3C-2D08-29D6-74AB-DCFA1DFE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07C80-04B2-BF63-1FFD-A4105F73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CBC9E-2E71-7033-F3D2-6DE844ED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07" y="378141"/>
            <a:ext cx="3780792" cy="3780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A644B-1A0C-468B-59ED-1A5730FE74A4}"/>
              </a:ext>
            </a:extLst>
          </p:cNvPr>
          <p:cNvSpPr txBox="1"/>
          <p:nvPr/>
        </p:nvSpPr>
        <p:spPr>
          <a:xfrm>
            <a:off x="831849" y="6261647"/>
            <a:ext cx="5190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All icons in this presentation are downloaded from flaticon.com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418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AF59-129C-CB08-FF1E-9151037C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8793-09D1-2A17-0732-B0C4EB78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  <a:p>
            <a:r>
              <a:rPr lang="en-US" dirty="0" err="1"/>
              <a:t>FastEndpoints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https://fast-endpoints.com/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021AD-FF80-DC12-5B67-22716A1DC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19" y="365125"/>
            <a:ext cx="3077117" cy="3077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1200E-0759-359D-D299-7EDDD9ADE2DB}"/>
              </a:ext>
            </a:extLst>
          </p:cNvPr>
          <p:cNvSpPr txBox="1"/>
          <p:nvPr/>
        </p:nvSpPr>
        <p:spPr>
          <a:xfrm>
            <a:off x="9024907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making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3370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22C9-84D8-D4C1-F8D0-E9DD56A4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9ADA-3DCD-2136-F9C4-A507CFD2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.NET 6 era</a:t>
            </a:r>
          </a:p>
          <a:p>
            <a:pPr lvl="1"/>
            <a:r>
              <a:rPr lang="en-US" dirty="0"/>
              <a:t>If you have small microservices or small number of endpoints</a:t>
            </a:r>
          </a:p>
          <a:p>
            <a:r>
              <a:rPr lang="en-US" dirty="0"/>
              <a:t>In .NET 7 era</a:t>
            </a:r>
          </a:p>
          <a:p>
            <a:pPr lvl="1"/>
            <a:r>
              <a:rPr lang="en-US" dirty="0"/>
              <a:t>If you don’t have a lot of endpoints that require MVC features</a:t>
            </a:r>
          </a:p>
          <a:p>
            <a:r>
              <a:rPr lang="en-US" dirty="0"/>
              <a:t>In .NET 8 era</a:t>
            </a:r>
          </a:p>
          <a:p>
            <a:pPr lvl="1"/>
            <a:r>
              <a:rPr lang="en-US" dirty="0"/>
              <a:t>Most likely, yes</a:t>
            </a:r>
          </a:p>
          <a:p>
            <a:pPr lvl="1"/>
            <a:r>
              <a:rPr lang="en-US" dirty="0"/>
              <a:t>Almost no missing features</a:t>
            </a:r>
          </a:p>
          <a:p>
            <a:pPr lvl="1"/>
            <a:r>
              <a:rPr lang="en-US" dirty="0"/>
              <a:t>First Native AOT support</a:t>
            </a:r>
          </a:p>
          <a:p>
            <a:r>
              <a:rPr lang="en-US" dirty="0"/>
              <a:t>.NET 9+</a:t>
            </a:r>
          </a:p>
          <a:p>
            <a:pPr lvl="1"/>
            <a:r>
              <a:rPr lang="en-US" dirty="0"/>
              <a:t>More features are coming in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3FEA1-E50D-91BC-55AB-E115D7463173}"/>
              </a:ext>
            </a:extLst>
          </p:cNvPr>
          <p:cNvSpPr txBox="1"/>
          <p:nvPr/>
        </p:nvSpPr>
        <p:spPr>
          <a:xfrm>
            <a:off x="9088462" y="6619943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6" name="Picture 5" descr="A question mark and bubble speech&#10;">
            <a:extLst>
              <a:ext uri="{FF2B5EF4-FFF2-40B4-BE49-F238E27FC236}">
                <a16:creationId xmlns:a16="http://schemas.microsoft.com/office/drawing/2014/main" id="{A63A0EED-D754-A3EC-2387-F0C0D934F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62" y="365125"/>
            <a:ext cx="2707298" cy="27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3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46BB-CF75-C739-6408-C73098EE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Microsoft Learn and Dev blogs</a:t>
            </a:r>
          </a:p>
          <a:p>
            <a:pPr lvl="1"/>
            <a:r>
              <a:rPr lang="en-US" dirty="0">
                <a:hlinkClick r:id="rId3"/>
              </a:rPr>
              <a:t>https://learn.microsoft.com/en-us/aspnet/core/fundamentals/minimal-apis/overview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https://devblogs.microsoft.com/dotnet/category/aspnet/</a:t>
            </a:r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5"/>
              </a:rPr>
              <a:t>https://github.com/dotnet/aspnetcore</a:t>
            </a:r>
            <a:r>
              <a:rPr lang="en-US" dirty="0"/>
              <a:t> </a:t>
            </a:r>
          </a:p>
          <a:p>
            <a:r>
              <a:rPr lang="en-US" dirty="0"/>
              <a:t>Community</a:t>
            </a:r>
          </a:p>
          <a:p>
            <a:pPr lvl="1"/>
            <a:r>
              <a:rPr lang="en-US" dirty="0">
                <a:hlinkClick r:id="rId6"/>
              </a:rPr>
              <a:t>https://andrewlock.net/exploring-the-dotnet-8-preview-the-minimal-api-aot-template/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https://andrewlock.net/exploring-the-dotnet-8-preview-exploring-the-new-minimal-api-source-generator/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A62D2-D28C-55FF-54B2-5434DAEA6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5" y="365125"/>
            <a:ext cx="2795383" cy="2795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9D787-7D16-1346-0232-A04A2910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2261A-7910-184A-7C44-C89EE74AF8F7}"/>
              </a:ext>
            </a:extLst>
          </p:cNvPr>
          <p:cNvSpPr txBox="1"/>
          <p:nvPr/>
        </p:nvSpPr>
        <p:spPr>
          <a:xfrm>
            <a:off x="9055387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233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9A844-0934-660A-130F-E338B113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39635-49D9-81D7-5E8D-C3B2F5035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https://miroslavpopovic.com/</a:t>
            </a:r>
            <a:endParaRPr lang="en-US" dirty="0"/>
          </a:p>
          <a:p>
            <a:r>
              <a:rPr lang="en-US" dirty="0">
                <a:hlinkClick r:id="rId4"/>
              </a:rPr>
              <a:t>https://github.com/miroslavpopovic/</a:t>
            </a:r>
            <a:endParaRPr lang="en-US" dirty="0"/>
          </a:p>
          <a:p>
            <a:r>
              <a:rPr lang="en-US" dirty="0">
                <a:hlinkClick r:id="rId5"/>
              </a:rPr>
              <a:t>@miroslavpopovic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0DFB0-0D46-7BA5-0BC4-25D97EB8E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91" y="990905"/>
            <a:ext cx="4876190" cy="4876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849CE3-A8A0-1A58-51FB-EBF832864AD6}"/>
              </a:ext>
            </a:extLst>
          </p:cNvPr>
          <p:cNvSpPr txBox="1"/>
          <p:nvPr/>
        </p:nvSpPr>
        <p:spPr>
          <a:xfrm>
            <a:off x="725518" y="621573"/>
            <a:ext cx="8921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7"/>
              </a:rPr>
              <a:t>https://github.com/miroslavpopovic/minimal-apis-sample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880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27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B726-F128-FB4B-9CE5-E1DEB50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MVC, Razor Pages,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8853-913D-B5CB-E27C-F44098B9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MVC – ever since ASP.NET MVC</a:t>
            </a:r>
          </a:p>
          <a:p>
            <a:pPr lvl="1"/>
            <a:r>
              <a:rPr lang="en-US" dirty="0"/>
              <a:t>December 10</a:t>
            </a:r>
            <a:r>
              <a:rPr lang="en-US" baseline="30000" dirty="0"/>
              <a:t>th</a:t>
            </a:r>
            <a:r>
              <a:rPr lang="en-US" dirty="0"/>
              <a:t>, 2007 – first CTP</a:t>
            </a:r>
          </a:p>
          <a:p>
            <a:pPr lvl="1"/>
            <a:r>
              <a:rPr lang="en-US" dirty="0"/>
              <a:t>March 13</a:t>
            </a:r>
            <a:r>
              <a:rPr lang="en-US" baseline="30000" dirty="0"/>
              <a:t>th</a:t>
            </a:r>
            <a:r>
              <a:rPr lang="en-US" dirty="0"/>
              <a:t>, 2009 – first release</a:t>
            </a:r>
          </a:p>
          <a:p>
            <a:pPr lvl="1"/>
            <a:r>
              <a:rPr lang="en-US" dirty="0"/>
              <a:t>April 12</a:t>
            </a:r>
            <a:r>
              <a:rPr lang="en-US" baseline="30000" dirty="0"/>
              <a:t>th</a:t>
            </a:r>
            <a:r>
              <a:rPr lang="en-US" dirty="0"/>
              <a:t>, 2022 – Version 5.2.8 (current)</a:t>
            </a:r>
          </a:p>
          <a:p>
            <a:r>
              <a:rPr lang="en-US" dirty="0"/>
              <a:t>Web API – ever since ASP.NET MVC 4</a:t>
            </a:r>
          </a:p>
          <a:p>
            <a:pPr lvl="1"/>
            <a:r>
              <a:rPr lang="en-US" dirty="0"/>
              <a:t>May 31</a:t>
            </a:r>
            <a:r>
              <a:rPr lang="en-US" baseline="30000" dirty="0"/>
              <a:t>st</a:t>
            </a:r>
            <a:r>
              <a:rPr lang="en-US" dirty="0"/>
              <a:t>, 2012 – first version</a:t>
            </a:r>
          </a:p>
          <a:p>
            <a:r>
              <a:rPr lang="en-US" dirty="0"/>
              <a:t>ASP.NET Core MVC</a:t>
            </a:r>
          </a:p>
          <a:p>
            <a:pPr lvl="1"/>
            <a:r>
              <a:rPr lang="en-US" dirty="0"/>
              <a:t>June 27</a:t>
            </a:r>
            <a:r>
              <a:rPr lang="en-US" baseline="30000" dirty="0"/>
              <a:t>th</a:t>
            </a:r>
            <a:r>
              <a:rPr lang="en-US" dirty="0"/>
              <a:t>, 2016 – first version – ASP.NET </a:t>
            </a:r>
            <a:r>
              <a:rPr lang="en-US" dirty="0" err="1"/>
              <a:t>vNext</a:t>
            </a:r>
            <a:r>
              <a:rPr lang="en-US" dirty="0"/>
              <a:t>, ASP.NET 5</a:t>
            </a:r>
          </a:p>
          <a:p>
            <a:pPr lvl="1"/>
            <a:r>
              <a:rPr lang="en-US" dirty="0"/>
              <a:t>Merges MVC and Web API</a:t>
            </a:r>
          </a:p>
          <a:p>
            <a:r>
              <a:rPr lang="en-US" dirty="0"/>
              <a:t>ASP.NET Razor Pages</a:t>
            </a:r>
          </a:p>
          <a:p>
            <a:pPr lvl="1"/>
            <a:r>
              <a:rPr lang="en-US" dirty="0"/>
              <a:t>August 14</a:t>
            </a:r>
            <a:r>
              <a:rPr lang="en-US" baseline="30000" dirty="0"/>
              <a:t>th</a:t>
            </a:r>
            <a:r>
              <a:rPr lang="en-US" dirty="0"/>
              <a:t>, 2017 – first version with ASP.NET Core 2</a:t>
            </a:r>
          </a:p>
          <a:p>
            <a:r>
              <a:rPr lang="en-US" dirty="0"/>
              <a:t>Blazor</a:t>
            </a:r>
          </a:p>
          <a:p>
            <a:pPr lvl="1"/>
            <a:r>
              <a:rPr lang="en-US" dirty="0"/>
              <a:t>March 22</a:t>
            </a:r>
            <a:r>
              <a:rPr lang="en-US" baseline="30000" dirty="0"/>
              <a:t>nd</a:t>
            </a:r>
            <a:r>
              <a:rPr lang="en-US" dirty="0"/>
              <a:t>, 2018 – first public preview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9EF4E-CF01-FA65-50FB-26987FF0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54" y="293687"/>
            <a:ext cx="3063875" cy="306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8B253-F117-FC9D-9ED3-E5CE9D94077A}"/>
              </a:ext>
            </a:extLst>
          </p:cNvPr>
          <p:cNvSpPr txBox="1"/>
          <p:nvPr/>
        </p:nvSpPr>
        <p:spPr>
          <a:xfrm>
            <a:off x="904037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development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piksart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7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9C79-BFD4-3152-186A-FC4DBF86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FAB2-0458-2449-9005-61C34CC0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hosting APIs</a:t>
            </a:r>
          </a:p>
          <a:p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</a:t>
            </a:r>
            <a:r>
              <a:rPr lang="en-US" dirty="0"/>
              <a:t> and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WebApplicationBuilder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New routing APIs</a:t>
            </a:r>
          </a:p>
          <a:p>
            <a:r>
              <a:rPr lang="en-US" dirty="0"/>
              <a:t>New templates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DBDD4-CFEA-A50B-C800-19A0D86C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36" y="383908"/>
            <a:ext cx="2883433" cy="2883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39229-5791-F890-4F92-6C435F7ACA85}"/>
              </a:ext>
            </a:extLst>
          </p:cNvPr>
          <p:cNvSpPr txBox="1"/>
          <p:nvPr/>
        </p:nvSpPr>
        <p:spPr>
          <a:xfrm>
            <a:off x="8933838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icons created by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DinosoftLabs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64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B72D-CAE5-EA19-9E8E-5B6B02B8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ASP.NET Core templates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626E-6D88-24EA-7750-0DF2D592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2" y="1690689"/>
            <a:ext cx="5910128" cy="415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947D9-6069-56FF-42E0-3AD4FCD2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910128" cy="41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5DD815-8B34-91CD-C974-34BAD5A8B682}"/>
              </a:ext>
            </a:extLst>
          </p:cNvPr>
          <p:cNvSpPr txBox="1"/>
          <p:nvPr/>
        </p:nvSpPr>
        <p:spPr>
          <a:xfrm>
            <a:off x="430923" y="612844"/>
            <a:ext cx="1138270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builder.Services.AddEndpointsApiExplorer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builder.Services.AddSwaggerGen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Configure the HTTP request pipeline.</a:t>
            </a:r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app.Environment.IsDevelopment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app.UseSwaggerUI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9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5DD815-8B34-91CD-C974-34BAD5A8B682}"/>
              </a:ext>
            </a:extLst>
          </p:cNvPr>
          <p:cNvSpPr txBox="1"/>
          <p:nvPr/>
        </p:nvSpPr>
        <p:spPr>
          <a:xfrm>
            <a:off x="346841" y="247263"/>
            <a:ext cx="1148780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summaries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"Freezing"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"Bracing"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"Chilly"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"Cool"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"Mild"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"Warm"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"Balmy"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()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(1, 5).Select(index =&gt;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WeatherForecast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DateOnly.FromDateTime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DateTime.Now.AddDays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(index)),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Random.Shared.Next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(-20, 55),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summaries[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Random.Shared.Next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summaries.Length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GetWeatherForecast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WithOpenApi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Date,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? Summary)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=&gt; 32 + 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/ 0.5556);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2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0AD8-50D9-6BDE-AAF2-62F924AF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Minimal APIs?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BFCE5D-06F2-AD76-7CB8-4C312810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47" y="1669327"/>
            <a:ext cx="3048002" cy="3048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12600C-72F4-4FC9-BDFA-E56675F52498}"/>
              </a:ext>
            </a:extLst>
          </p:cNvPr>
          <p:cNvSpPr txBox="1"/>
          <p:nvPr/>
        </p:nvSpPr>
        <p:spPr>
          <a:xfrm>
            <a:off x="1611295" y="6021531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linkClick r:id="rId4"/>
              </a:rPr>
              <a:t>Meter icons created by </a:t>
            </a:r>
            <a:r>
              <a:rPr lang="en-US" sz="1050" dirty="0" err="1">
                <a:hlinkClick r:id="rId4"/>
              </a:rPr>
              <a:t>Freepik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847B6C-65EA-C0D5-640E-D9D1F1B11AB2}"/>
              </a:ext>
            </a:extLst>
          </p:cNvPr>
          <p:cNvSpPr txBox="1"/>
          <p:nvPr/>
        </p:nvSpPr>
        <p:spPr>
          <a:xfrm>
            <a:off x="6553047" y="6021531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linkClick r:id="rId5"/>
              </a:rPr>
              <a:t>User icons created by </a:t>
            </a:r>
            <a:r>
              <a:rPr lang="en-US" sz="1050" dirty="0" err="1">
                <a:hlinkClick r:id="rId5"/>
              </a:rPr>
              <a:t>Freepik</a:t>
            </a:r>
            <a:r>
              <a:rPr lang="en-US" sz="1050" dirty="0">
                <a:hlinkClick r:id="rId5"/>
              </a:rPr>
              <a:t> - </a:t>
            </a:r>
            <a:r>
              <a:rPr lang="en-US" sz="1050" dirty="0" err="1">
                <a:hlinkClick r:id="rId5"/>
              </a:rPr>
              <a:t>Flaticon</a:t>
            </a:r>
            <a:endParaRPr lang="en-US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CAA4D-BCB0-EDF4-955A-9262C75CA9D2}"/>
              </a:ext>
            </a:extLst>
          </p:cNvPr>
          <p:cNvSpPr/>
          <p:nvPr/>
        </p:nvSpPr>
        <p:spPr>
          <a:xfrm>
            <a:off x="1753959" y="4921417"/>
            <a:ext cx="28662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AE011F-00B5-D342-FC77-EA8421AB327C}"/>
              </a:ext>
            </a:extLst>
          </p:cNvPr>
          <p:cNvSpPr/>
          <p:nvPr/>
        </p:nvSpPr>
        <p:spPr>
          <a:xfrm>
            <a:off x="5791005" y="4959075"/>
            <a:ext cx="4572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Beginner friendliness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6D298B-946F-0A10-D5A4-8232E7686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6" y="1690688"/>
            <a:ext cx="3048002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2970</Words>
  <Application>Microsoft Office PowerPoint</Application>
  <PresentationFormat>Widescreen</PresentationFormat>
  <Paragraphs>325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Cascadia Mono</vt:lpstr>
      <vt:lpstr>Office Theme</vt:lpstr>
      <vt:lpstr>Minimal APIs  in ASP.NET Core</vt:lpstr>
      <vt:lpstr>PowerPoint Presentation</vt:lpstr>
      <vt:lpstr>Introduction</vt:lpstr>
      <vt:lpstr>MVC, Razor Pages, Blazor</vt:lpstr>
      <vt:lpstr>Minimal APIs</vt:lpstr>
      <vt:lpstr>New ASP.NET Core templates</vt:lpstr>
      <vt:lpstr>PowerPoint Presentation</vt:lpstr>
      <vt:lpstr>PowerPoint Presentation</vt:lpstr>
      <vt:lpstr>Why Minimal APIs?</vt:lpstr>
      <vt:lpstr>Minimal APIs Features</vt:lpstr>
      <vt:lpstr>Routing</vt:lpstr>
      <vt:lpstr>Parameter Binding</vt:lpstr>
      <vt:lpstr>Responses</vt:lpstr>
      <vt:lpstr>IEndpointFilter</vt:lpstr>
      <vt:lpstr>OpenAPI / Swagger</vt:lpstr>
      <vt:lpstr>OpenAPI / Swagger (cont.)</vt:lpstr>
      <vt:lpstr>Versioning</vt:lpstr>
      <vt:lpstr>Authorization</vt:lpstr>
      <vt:lpstr>CORS</vt:lpstr>
      <vt:lpstr>Integration testing</vt:lpstr>
      <vt:lpstr>Missing features – as against MVC</vt:lpstr>
      <vt:lpstr>Minimal API  improvements in .NET 8</vt:lpstr>
      <vt:lpstr>Improvements</vt:lpstr>
      <vt:lpstr>Improvements - tools</vt:lpstr>
      <vt:lpstr>Tools and utilities</vt:lpstr>
      <vt:lpstr>Carter</vt:lpstr>
      <vt:lpstr>Validation</vt:lpstr>
      <vt:lpstr>Conclusion</vt:lpstr>
      <vt:lpstr>Minimal APIs</vt:lpstr>
      <vt:lpstr>Alternatives</vt:lpstr>
      <vt:lpstr>Should I use it?</vt:lpstr>
      <vt:lpstr>References</vt:lpstr>
      <vt:lpstr>That’s all!</vt:lpstr>
      <vt:lpstr>PowerPoint Presentation</vt:lpstr>
    </vt:vector>
  </TitlesOfParts>
  <Company>Communis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Rino Babić</dc:creator>
  <cp:lastModifiedBy>Miroslav Popovic</cp:lastModifiedBy>
  <cp:revision>33</cp:revision>
  <dcterms:created xsi:type="dcterms:W3CDTF">2023-10-05T09:35:29Z</dcterms:created>
  <dcterms:modified xsi:type="dcterms:W3CDTF">2023-10-15T22:36:59Z</dcterms:modified>
</cp:coreProperties>
</file>