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60" r:id="rId2"/>
    <p:sldId id="264" r:id="rId3"/>
    <p:sldId id="261" r:id="rId4"/>
    <p:sldId id="258" r:id="rId5"/>
    <p:sldId id="265" r:id="rId6"/>
    <p:sldId id="266" r:id="rId7"/>
    <p:sldId id="267" r:id="rId8"/>
    <p:sldId id="269" r:id="rId9"/>
    <p:sldId id="270" r:id="rId10"/>
    <p:sldId id="271" r:id="rId11"/>
    <p:sldId id="268" r:id="rId12"/>
    <p:sldId id="262" r:id="rId13"/>
    <p:sldId id="272" r:id="rId14"/>
    <p:sldId id="275" r:id="rId15"/>
    <p:sldId id="274" r:id="rId16"/>
    <p:sldId id="273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59" r:id="rId34"/>
    <p:sldId id="26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8312"/>
    <a:srgbClr val="DE4513"/>
    <a:srgbClr val="D63B15"/>
    <a:srgbClr val="222222"/>
    <a:srgbClr val="333333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4" autoAdjust="0"/>
    <p:restoredTop sz="94559" autoAdjust="0"/>
  </p:normalViewPr>
  <p:slideViewPr>
    <p:cSldViewPr snapToGrid="0">
      <p:cViewPr varScale="1">
        <p:scale>
          <a:sx n="108" d="100"/>
          <a:sy n="108" d="100"/>
        </p:scale>
        <p:origin x="144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3D60D-C19B-42C4-9865-BF46CED4351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CCC78-415B-4348-A0AA-670E08E91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09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free-icons/stamp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free-icons/stamp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free-icons/api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="https://www.flaticon.com/free-icons/introduction" title="introduction icons"&gt;Introduction icons created by </a:t>
            </a:r>
            <a:r>
              <a:rPr lang="en-US" dirty="0" err="1"/>
              <a:t>Arkinasi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3CCC78-415B-4348-A0AA-670E08E918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55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="https://www.flaticon.com/free-icons/compare" title="compare icons"&gt;Compare icons created by GOWI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3CCC78-415B-4348-A0AA-670E08E918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05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="https://www.flaticon.com/free-icons/api" title="</a:t>
            </a:r>
            <a:r>
              <a:rPr lang="en-US" dirty="0" err="1"/>
              <a:t>api</a:t>
            </a:r>
            <a:r>
              <a:rPr lang="en-US" dirty="0"/>
              <a:t> icons"&gt;</a:t>
            </a:r>
            <a:r>
              <a:rPr lang="en-US" dirty="0" err="1"/>
              <a:t>Api</a:t>
            </a:r>
            <a:r>
              <a:rPr lang="en-US" dirty="0"/>
              <a:t> icons created by </a:t>
            </a:r>
            <a:r>
              <a:rPr lang="en-US" dirty="0" err="1"/>
              <a:t>juicy_fish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3CCC78-415B-4348-A0AA-670E08E918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2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="https://www.flaticon.com/free-icons/api" title="</a:t>
            </a:r>
            <a:r>
              <a:rPr lang="en-US" dirty="0" err="1"/>
              <a:t>api</a:t>
            </a:r>
            <a:r>
              <a:rPr lang="en-US" dirty="0"/>
              <a:t> icons"&gt;</a:t>
            </a:r>
            <a:r>
              <a:rPr lang="en-US" dirty="0" err="1"/>
              <a:t>Api</a:t>
            </a:r>
            <a:r>
              <a:rPr lang="en-US" dirty="0"/>
              <a:t> icons created by </a:t>
            </a:r>
            <a:r>
              <a:rPr lang="en-US" dirty="0" err="1"/>
              <a:t>juicy_fish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3CCC78-415B-4348-A0AA-670E08E918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32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="https://www.flaticon.com/free-icons/lab" title="lab icons"&gt;Lab icons created by </a:t>
            </a:r>
            <a:r>
              <a:rPr lang="en-US" dirty="0" err="1"/>
              <a:t>Freepik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3CCC78-415B-4348-A0AA-670E08E918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14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="https://www.flaticon.com/free-icons/process-improvement" title="process improvement icons"&gt;Process improvement icons created by </a:t>
            </a:r>
            <a:r>
              <a:rPr lang="en-US" dirty="0" err="1"/>
              <a:t>Freepik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3CCC78-415B-4348-A0AA-670E08E918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27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="https://www.flaticon.com/free-icons/funnel" title="funnel icons"&gt;Funnel icons created by </a:t>
            </a:r>
            <a:r>
              <a:rPr lang="en-US" dirty="0" err="1"/>
              <a:t>Freepik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  <a:p>
            <a:endParaRPr lang="en-US" dirty="0"/>
          </a:p>
          <a:p>
            <a:r>
              <a:rPr lang="en-US" dirty="0"/>
              <a:t>Can be executed prior to the endpoint execution, after the endpoint execution, or short circuit and return response</a:t>
            </a:r>
          </a:p>
          <a:p>
            <a:r>
              <a:rPr lang="en-US" dirty="0"/>
              <a:t>Executed in order of definitions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3CCC78-415B-4348-A0AA-670E08E918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22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https://devblogs.microsoft.com/dotnet/announcing-rate-limiting-for-dotnet/</a:t>
            </a:r>
          </a:p>
          <a:p>
            <a:endParaRPr lang="en-US" dirty="0"/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="https://www.flaticon.com/free-icons/limits" title="limits icons"&gt;Limits icons created by itim2101 -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3CCC78-415B-4348-A0AA-670E08E918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1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="https://www.flaticon.com/free-icons/work" title="work icons"&gt;Work icons created by </a:t>
            </a:r>
            <a:r>
              <a:rPr lang="en-US" dirty="0" err="1"/>
              <a:t>Freepik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3CCC78-415B-4348-A0AA-670E08E918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90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="https://www.flaticon.com/free-icons/spy" title="spy icons"&gt;Spy icons created by </a:t>
            </a:r>
            <a:r>
              <a:rPr lang="en-US" dirty="0" err="1"/>
              <a:t>chahir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3CCC78-415B-4348-A0AA-670E08E918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556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https://www.flaticon.com/free-icons/stamp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3CCC78-415B-4348-A0AA-670E08E918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34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="https://www.flaticon.com/free-icons/web-development" title="web development icons"&gt;Web development icons created by </a:t>
            </a:r>
            <a:r>
              <a:rPr lang="en-US" dirty="0" err="1"/>
              <a:t>piksart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3CCC78-415B-4348-A0AA-670E08E918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231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https://www.flaticon.com/free-icons/stamp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3CCC78-415B-4348-A0AA-670E08E918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456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="https://www.flaticon.com/free-icons/conclusion" title="conclusion icons"&gt;Conclusion icons created by </a:t>
            </a:r>
            <a:r>
              <a:rPr lang="en-US" dirty="0" err="1"/>
              <a:t>Kiranshastry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3CCC78-415B-4348-A0AA-670E08E918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489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https://www.flaticon.com/free-icons/api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3CCC78-415B-4348-A0AA-670E08E918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033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="https://www.flaticon.com/free-icons/decision-making" title="decision making icons"&gt;Decision making icons created by </a:t>
            </a:r>
            <a:r>
              <a:rPr lang="en-US" dirty="0" err="1"/>
              <a:t>Freepik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3CCC78-415B-4348-A0AA-670E08E918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64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="https://www.flaticon.com/free-icons/link" title="link icons"&gt;Link icons created by </a:t>
            </a:r>
            <a:r>
              <a:rPr lang="en-US" dirty="0" err="1"/>
              <a:t>Freepik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3CCC78-415B-4348-A0AA-670E08E918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66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="https://www.flaticon.com/free-icons/conclusion" title="conclusion icons"&gt;Conclusion icons created by </a:t>
            </a:r>
            <a:r>
              <a:rPr lang="en-US" dirty="0" err="1"/>
              <a:t>Kiranshastry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3CCC78-415B-4348-A0AA-670E08E918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28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="https://www.flaticon.com/free-icons/api" title="</a:t>
            </a:r>
            <a:r>
              <a:rPr lang="en-US" dirty="0" err="1"/>
              <a:t>api</a:t>
            </a:r>
            <a:r>
              <a:rPr lang="en-US" dirty="0"/>
              <a:t> icons"&gt;</a:t>
            </a:r>
            <a:r>
              <a:rPr lang="en-US" dirty="0" err="1"/>
              <a:t>Api</a:t>
            </a:r>
            <a:r>
              <a:rPr lang="en-US" dirty="0"/>
              <a:t> icons created by </a:t>
            </a:r>
            <a:r>
              <a:rPr lang="en-US" dirty="0" err="1"/>
              <a:t>DinosoftLabs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3CCC78-415B-4348-A0AA-670E08E918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66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="https://www.flaticon.com/free-icons/meter" title="meter icons"&gt;Meter icons created by </a:t>
            </a:r>
            <a:r>
              <a:rPr lang="en-US" dirty="0" err="1"/>
              <a:t>Freepik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="https://www.flaticon.com/free-icons/user" title="user icons"&gt;User icons created by </a:t>
            </a:r>
            <a:r>
              <a:rPr lang="en-US" dirty="0" err="1"/>
              <a:t>Freepik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3CCC78-415B-4348-A0AA-670E08E918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43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="https://www.flaticon.com/free-icons/feature" title="feature icons"&gt;Feature icons created by </a:t>
            </a:r>
            <a:r>
              <a:rPr lang="en-US" dirty="0" err="1"/>
              <a:t>Freepik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3CCC78-415B-4348-A0AA-670E08E918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81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="https://www.flaticon.com/free-icons/different" title="different icons"&gt;Different icons created by </a:t>
            </a:r>
            <a:r>
              <a:rPr lang="en-US" dirty="0" err="1"/>
              <a:t>Freepik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3CCC78-415B-4348-A0AA-670E08E918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31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="https://www.flaticon.com/free-icons/binding" title="binding icons"&gt;Binding icons created by </a:t>
            </a:r>
            <a:r>
              <a:rPr lang="en-US" dirty="0" err="1"/>
              <a:t>Freepik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3CCC78-415B-4348-A0AA-670E08E918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10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="https://www.flaticon.com/free-icons/return" title="return icons"&gt;Return icons created by </a:t>
            </a:r>
            <a:r>
              <a:rPr lang="en-US" dirty="0" err="1"/>
              <a:t>toempong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3CCC78-415B-4348-A0AA-670E08E918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28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="https://www.flaticon.com/free-icons/authorization" title="authorization icons"&gt;Authorization icons created by </a:t>
            </a:r>
            <a:r>
              <a:rPr lang="en-US" dirty="0" err="1"/>
              <a:t>piksart</a:t>
            </a:r>
            <a:r>
              <a:rPr lang="en-US" dirty="0"/>
              <a:t> - </a:t>
            </a:r>
            <a:r>
              <a:rPr lang="en-US" dirty="0" err="1"/>
              <a:t>Flaticon</a:t>
            </a:r>
            <a:r>
              <a:rPr lang="en-US" dirty="0"/>
              <a:t>&lt;/a&gt;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3CCC78-415B-4348-A0AA-670E08E918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5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4DA3A881-2D3C-4FAD-8970-E1D6FD8A27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88825" cy="686730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1" y="679399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rgbClr val="E4831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E2D6473-DF6D-4702-B328-E0DD40540A4E}" type="datetimeFigureOut">
              <a:rPr lang="en-US" dirty="0"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26F7E3A-B166-407D-9866-32884E7D5B37}" type="datetimeFigureOut">
              <a:rPr lang="en-US" smtClean="0"/>
              <a:pPr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rgbClr val="E4831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rgbClr val="E4831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25102C-9CCB-0449-8618-387909C6EE15}"/>
              </a:ext>
            </a:extLst>
          </p:cNvPr>
          <p:cNvSpPr/>
          <p:nvPr userDrawn="1"/>
        </p:nvSpPr>
        <p:spPr>
          <a:xfrm>
            <a:off x="976544" y="1349406"/>
            <a:ext cx="10351363" cy="79011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0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79"/>
            <a:ext cx="3200400" cy="35337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9CAD897-D46E-4AD2-BD9B-49DD3E640873}" type="datetimeFigureOut">
              <a:rPr lang="en-US" smtClean="0"/>
              <a:pPr/>
              <a:t>9/2/2022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5863" y="6459785"/>
            <a:ext cx="60212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hr-HR" dirty="0" err="1"/>
              <a:t>Kulendayz</a:t>
            </a:r>
            <a:r>
              <a:rPr lang="hr-HR" dirty="0"/>
              <a:t> IT </a:t>
            </a:r>
            <a:r>
              <a:rPr lang="hr-HR" dirty="0" err="1"/>
              <a:t>Innovation</a:t>
            </a:r>
            <a:r>
              <a:rPr lang="hr-HR" dirty="0"/>
              <a:t> </a:t>
            </a:r>
            <a:r>
              <a:rPr lang="hr-HR" dirty="0" err="1"/>
              <a:t>conference</a:t>
            </a:r>
            <a:r>
              <a:rPr lang="hr-HR" dirty="0"/>
              <a:t> | </a:t>
            </a:r>
            <a:r>
              <a:rPr lang="hr-HR" dirty="0" err="1"/>
              <a:t>osijek</a:t>
            </a:r>
            <a:r>
              <a:rPr lang="hr-HR" dirty="0"/>
              <a:t> 03-05.09.2021.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4365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8F417BBF-5F00-49FD-82CD-458F51E8CDD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97280" y="6416659"/>
            <a:ext cx="1484443" cy="4488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2" r:id="rId3"/>
    <p:sldLayoutId id="2147483653" r:id="rId4"/>
    <p:sldLayoutId id="2147483654" r:id="rId5"/>
    <p:sldLayoutId id="2147483661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rgbClr val="333333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slavpopovic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twitter.com/miroslavpopovic" TargetMode="External"/><Relationship Id="rId4" Type="http://schemas.openxmlformats.org/officeDocument/2006/relationships/hyperlink" Target="https://github.com/miroslavpopovic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asp-net-core-updates-in-dotnet-7-preview-4/#openapi-improvements-for-minimal-api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otnet/announcing-rate-limiting-for-dotnet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mianEdwards/MiniValidation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free-icons/lin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fast-endpoints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anselman.com/blog/minimal-apis-in-net-6-but-where-are-the-unit-tests" TargetMode="External"/><Relationship Id="rId3" Type="http://schemas.openxmlformats.org/officeDocument/2006/relationships/hyperlink" Target="https://docs.microsoft.com/en-us/aspnet/core/fundamentals/minimal-apis" TargetMode="External"/><Relationship Id="rId7" Type="http://schemas.openxmlformats.org/officeDocument/2006/relationships/hyperlink" Target="https://khalidabuhakmeh.com/minimal-api-validation-with-fluentvalidation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blogs.microsoft.com/dotnet/announcing-rate-limiting-for-dotnet/" TargetMode="External"/><Relationship Id="rId5" Type="http://schemas.openxmlformats.org/officeDocument/2006/relationships/hyperlink" Target="https://devblogs.microsoft.com/dotnet/category/aspnet/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s://gist.github.com/davidfowl/0e0372c3c1d895c3ce195ba983b1e03d" TargetMode="External"/><Relationship Id="rId9" Type="http://schemas.openxmlformats.org/officeDocument/2006/relationships/hyperlink" Target="https://dev.to/this-is-learning/maybe-it-s-time-to-rethink-our-project-structure-with-net-6-2d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roslavpopovic/minimal-apis-sample" TargetMode="External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witter.com/miroslavpopovic" TargetMode="External"/><Relationship Id="rId5" Type="http://schemas.openxmlformats.org/officeDocument/2006/relationships/hyperlink" Target="https://github.com/miroslavpopovic/" TargetMode="External"/><Relationship Id="rId4" Type="http://schemas.openxmlformats.org/officeDocument/2006/relationships/hyperlink" Target="https://miroslavpopovic.com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BE670C-016A-6B62-4B30-9887AFD16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12192000" cy="68389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2FE700-4011-0EB0-AA1F-54815B49A276}"/>
              </a:ext>
            </a:extLst>
          </p:cNvPr>
          <p:cNvSpPr txBox="1"/>
          <p:nvPr/>
        </p:nvSpPr>
        <p:spPr>
          <a:xfrm>
            <a:off x="870011" y="736847"/>
            <a:ext cx="55130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Minimal APIs in ASP.NET Core 6+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CFD623-B16D-810B-F4E1-FD211A218A74}"/>
              </a:ext>
            </a:extLst>
          </p:cNvPr>
          <p:cNvSpPr txBox="1"/>
          <p:nvPr/>
        </p:nvSpPr>
        <p:spPr>
          <a:xfrm>
            <a:off x="932155" y="2377528"/>
            <a:ext cx="61566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Miroslav </a:t>
            </a:r>
            <a:r>
              <a:rPr lang="en-US" sz="2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Popović</a:t>
            </a:r>
            <a:b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Technical Lead @ Seavus</a:t>
            </a:r>
            <a:endParaRPr lang="en-US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6223B-D4F3-2EEE-F5E1-5FE1C262AD55}"/>
              </a:ext>
            </a:extLst>
          </p:cNvPr>
          <p:cNvSpPr txBox="1"/>
          <p:nvPr/>
        </p:nvSpPr>
        <p:spPr>
          <a:xfrm>
            <a:off x="932155" y="3326263"/>
            <a:ext cx="615666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cs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https://miroslavpopovic.com/</a:t>
            </a:r>
            <a:endParaRPr lang="en-US" sz="1600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cs typeface="Segoe UI Ligh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https://github.com/miroslavpopovic/</a:t>
            </a:r>
            <a:endParaRPr lang="en-US" sz="1600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cs typeface="Segoe UI Light" panose="020B05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@miroslavpopovic</a:t>
            </a:r>
            <a:endParaRPr lang="en-US" sz="1600" dirty="0">
              <a:solidFill>
                <a:schemeClr val="bg1"/>
              </a:solidFill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34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FEBBE75-A32F-FD19-A69C-ABC2C60CA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488" y="768350"/>
            <a:ext cx="2251661" cy="2251661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7846340-3EFF-0849-4C8B-724D1418D2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Minimal API Features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DC64CA7-4379-D125-1167-B15FA31AA9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1031-0D55-4722-A9AE-D75E6D37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0395D1-5D3D-899A-C08F-D3C79CC5A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app.MapGet</a:t>
            </a: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("/", () =&gt; "This is a GET");</a:t>
            </a:r>
          </a:p>
          <a:p>
            <a:pPr marL="0" indent="0">
              <a:buNone/>
            </a:pPr>
            <a:r>
              <a:rPr 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app.MapPost</a:t>
            </a: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("/", () =&gt; "This is a POST");</a:t>
            </a:r>
          </a:p>
          <a:p>
            <a:pPr marL="0" indent="0">
              <a:buNone/>
            </a:pPr>
            <a:r>
              <a:rPr 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app.MapPut</a:t>
            </a: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("/", () =&gt; "This is a PUT");</a:t>
            </a:r>
          </a:p>
          <a:p>
            <a:pPr marL="0" indent="0">
              <a:buNone/>
            </a:pPr>
            <a:r>
              <a:rPr 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app.MapDelete</a:t>
            </a: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("/", () =&gt; "This is a DELETE");</a:t>
            </a:r>
          </a:p>
          <a:p>
            <a:pPr marL="0" indent="0">
              <a:buNone/>
            </a:pPr>
            <a:endParaRPr lang="en-US" sz="20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app.MapMethods</a:t>
            </a: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b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"/options-or-head", </a:t>
            </a:r>
            <a:b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new[] { "OPTIONS", "HEAD" }, </a:t>
            </a:r>
          </a:p>
          <a:p>
            <a:pPr marL="0" indent="0">
              <a:buNone/>
            </a:pP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() =&gt; "This is an options or head request ");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B11598-F718-5713-DEC8-5DE807FF0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121" y="3117938"/>
            <a:ext cx="2928604" cy="292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31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1443AB-D16E-D18A-02CE-980180091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binding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E2FEA3-9EC5-CDC5-CC65-B36A6AE90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app.MapGet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("/{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id:int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}", 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([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FromRoute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] int id,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 [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FromQuery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(Name = "p")] int page,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 [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FromServices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] Service 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service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 [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FromHeader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(Name = "Content-Type")] string 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contentType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 =&gt; {});</a:t>
            </a:r>
          </a:p>
          <a:p>
            <a:r>
              <a:rPr lang="en-US" sz="2400" dirty="0">
                <a:cs typeface="Cascadia Mono" panose="020B0609020000020004" pitchFamily="49" charset="0"/>
              </a:rPr>
              <a:t>Special types:</a:t>
            </a:r>
          </a:p>
          <a:p>
            <a:pPr lvl="1"/>
            <a:r>
              <a:rPr lang="en-US" sz="1800" dirty="0" err="1">
                <a:cs typeface="Cascadia Mono" panose="020B0609020000020004" pitchFamily="49" charset="0"/>
              </a:rPr>
              <a:t>HttpContext</a:t>
            </a:r>
            <a:endParaRPr lang="en-US" sz="1800" dirty="0">
              <a:cs typeface="Cascadia Mono" panose="020B0609020000020004" pitchFamily="49" charset="0"/>
            </a:endParaRPr>
          </a:p>
          <a:p>
            <a:pPr lvl="1"/>
            <a:r>
              <a:rPr lang="en-US" sz="1800" dirty="0" err="1">
                <a:cs typeface="Cascadia Mono" panose="020B0609020000020004" pitchFamily="49" charset="0"/>
              </a:rPr>
              <a:t>HttpRequest</a:t>
            </a:r>
            <a:endParaRPr lang="en-US" sz="1800" dirty="0">
              <a:cs typeface="Cascadia Mono" panose="020B0609020000020004" pitchFamily="49" charset="0"/>
            </a:endParaRPr>
          </a:p>
          <a:p>
            <a:pPr lvl="1"/>
            <a:r>
              <a:rPr lang="en-US" sz="1800" dirty="0" err="1">
                <a:cs typeface="Cascadia Mono" panose="020B0609020000020004" pitchFamily="49" charset="0"/>
              </a:rPr>
              <a:t>HttpResponse</a:t>
            </a:r>
            <a:endParaRPr lang="en-US" sz="1800" dirty="0">
              <a:cs typeface="Cascadia Mono" panose="020B0609020000020004" pitchFamily="49" charset="0"/>
            </a:endParaRPr>
          </a:p>
          <a:p>
            <a:pPr lvl="1"/>
            <a:r>
              <a:rPr lang="en-US" sz="1800" dirty="0" err="1">
                <a:cs typeface="Cascadia Mono" panose="020B0609020000020004" pitchFamily="49" charset="0"/>
              </a:rPr>
              <a:t>CancellationToken</a:t>
            </a:r>
            <a:r>
              <a:rPr lang="en-US" sz="1800" dirty="0">
                <a:cs typeface="Cascadia Mono" panose="020B0609020000020004" pitchFamily="49" charset="0"/>
              </a:rPr>
              <a:t> – bound to </a:t>
            </a:r>
            <a:r>
              <a:rPr lang="en-US" sz="1800" dirty="0" err="1">
                <a:cs typeface="Cascadia Mono" panose="020B0609020000020004" pitchFamily="49" charset="0"/>
              </a:rPr>
              <a:t>HttpContext.RequestAborted</a:t>
            </a:r>
            <a:endParaRPr lang="en-US" sz="1800" dirty="0">
              <a:cs typeface="Cascadia Mono" panose="020B0609020000020004" pitchFamily="49" charset="0"/>
            </a:endParaRPr>
          </a:p>
          <a:p>
            <a:pPr lvl="1"/>
            <a:r>
              <a:rPr lang="en-US" sz="1800" dirty="0" err="1">
                <a:cs typeface="Cascadia Mono" panose="020B0609020000020004" pitchFamily="49" charset="0"/>
              </a:rPr>
              <a:t>ClaimsPrincipal</a:t>
            </a:r>
            <a:endParaRPr lang="en-US" sz="1800" dirty="0">
              <a:cs typeface="Cascadia Mono" panose="020B0609020000020004" pitchFamily="49" charset="0"/>
            </a:endParaRP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82DAB3-B09B-0BD3-C80C-2F528C1C9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590" y="3240964"/>
            <a:ext cx="2840116" cy="284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43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3A076-C0AF-B82A-4111-96726E930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2A62F-9919-228A-17CC-C2C458C5F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string – HTTP 200 with body</a:t>
            </a:r>
          </a:p>
          <a:p>
            <a:r>
              <a:rPr lang="en-US" dirty="0"/>
              <a:t>T – HTTP 200 with JSON body</a:t>
            </a:r>
          </a:p>
          <a:p>
            <a:r>
              <a:rPr lang="en-US" dirty="0" err="1"/>
              <a:t>IResult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Results.Json</a:t>
            </a:r>
            <a:r>
              <a:rPr lang="en-US" dirty="0"/>
              <a:t>(new { value = “demo” })</a:t>
            </a:r>
          </a:p>
          <a:p>
            <a:pPr lvl="1"/>
            <a:r>
              <a:rPr lang="en-US" dirty="0" err="1"/>
              <a:t>Results.Text</a:t>
            </a:r>
            <a:r>
              <a:rPr lang="en-US" dirty="0"/>
              <a:t>(“demo”)</a:t>
            </a:r>
          </a:p>
          <a:p>
            <a:pPr lvl="1"/>
            <a:r>
              <a:rPr lang="en-US" dirty="0" err="1"/>
              <a:t>Results.StatusCode</a:t>
            </a:r>
            <a:r>
              <a:rPr lang="en-US" dirty="0"/>
              <a:t>(405)</a:t>
            </a:r>
          </a:p>
          <a:p>
            <a:pPr lvl="1"/>
            <a:r>
              <a:rPr lang="en-US" dirty="0" err="1"/>
              <a:t>Results.NotFound</a:t>
            </a:r>
            <a:r>
              <a:rPr lang="en-US" dirty="0"/>
              <a:t>(), </a:t>
            </a:r>
            <a:r>
              <a:rPr lang="en-US" dirty="0" err="1"/>
              <a:t>Results.NoContent</a:t>
            </a:r>
            <a:r>
              <a:rPr lang="en-US" dirty="0"/>
              <a:t>(), </a:t>
            </a:r>
            <a:r>
              <a:rPr lang="en-US" dirty="0" err="1"/>
              <a:t>Results.BadRequest</a:t>
            </a:r>
            <a:r>
              <a:rPr lang="en-US" dirty="0"/>
              <a:t>()...</a:t>
            </a:r>
          </a:p>
          <a:p>
            <a:pPr lvl="1"/>
            <a:r>
              <a:rPr lang="en-US" dirty="0" err="1"/>
              <a:t>Results.Stream</a:t>
            </a:r>
            <a:r>
              <a:rPr lang="en-US" dirty="0"/>
              <a:t>(stream, “application/</a:t>
            </a:r>
            <a:r>
              <a:rPr lang="en-US" dirty="0" err="1"/>
              <a:t>json</a:t>
            </a:r>
            <a:r>
              <a:rPr lang="en-US" dirty="0"/>
              <a:t>”)</a:t>
            </a:r>
          </a:p>
          <a:p>
            <a:pPr lvl="1"/>
            <a:r>
              <a:rPr lang="en-US" dirty="0" err="1"/>
              <a:t>Results.Redirect</a:t>
            </a:r>
            <a:r>
              <a:rPr lang="en-US" dirty="0"/>
              <a:t>(“/somewhere-else”)</a:t>
            </a:r>
          </a:p>
          <a:p>
            <a:pPr lvl="1"/>
            <a:r>
              <a:rPr lang="en-US" dirty="0" err="1"/>
              <a:t>Results.File</a:t>
            </a:r>
            <a:r>
              <a:rPr lang="en-US" dirty="0"/>
              <a:t>(“file.name”)</a:t>
            </a:r>
          </a:p>
          <a:p>
            <a:pPr lvl="1"/>
            <a:r>
              <a:rPr lang="en-US" dirty="0" err="1"/>
              <a:t>Results.Bytes</a:t>
            </a:r>
            <a:r>
              <a:rPr lang="en-US" dirty="0"/>
              <a:t>(</a:t>
            </a:r>
            <a:r>
              <a:rPr lang="en-US" dirty="0" err="1"/>
              <a:t>byteArray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Results.Problem</a:t>
            </a:r>
            <a:r>
              <a:rPr lang="en-US" dirty="0"/>
              <a:t>(), </a:t>
            </a:r>
            <a:r>
              <a:rPr lang="en-US" dirty="0" err="1"/>
              <a:t>Results.ValidationProblem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D1E84-DA8F-C4CE-1480-AB421D747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52" y="2885242"/>
            <a:ext cx="3426657" cy="342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27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3A076-C0AF-B82A-4111-96726E930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2A62F-9919-228A-17CC-C2C458C5F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5088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Define authorization and policies:</a:t>
            </a:r>
            <a:br>
              <a:rPr lang="en-US" sz="2200" dirty="0"/>
            </a:b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builder.Services.AddAuthorization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 o =&gt;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o.AddPolicy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("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AdminsOnly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", 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     b =&gt;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b.RequireClaim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("admin", "true")));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Use middleware -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app.UseAuthorization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(); </a:t>
            </a:r>
          </a:p>
          <a:p>
            <a:pPr marL="457200" indent="-457200">
              <a:buFont typeface="+mj-lt"/>
              <a:buAutoNum type="arabicPeriod"/>
            </a:pPr>
            <a:endParaRPr lang="en-US" sz="12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Require authorization with or without policy:</a:t>
            </a:r>
            <a:br>
              <a:rPr lang="en-US" sz="2400" dirty="0"/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app.MapGet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("/auth",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 [Authorize] () =&gt;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     "This endpoint requires authorization.");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app.MapGet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("/admin",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 [Authorize("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AdminsOnly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")] () =&gt;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     "The /admin endpoint is for admins only.");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br>
              <a:rPr lang="en-US" alt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alt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app.MapGet</a:t>
            </a:r>
            <a:r>
              <a:rPr lang="en-US" alt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("/auth2", </a:t>
            </a:r>
            <a:br>
              <a:rPr lang="en-US" alt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alt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() =&gt; "This endpoint requires authorization")</a:t>
            </a:r>
            <a:br>
              <a:rPr lang="en-US" alt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alt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.</a:t>
            </a:r>
            <a:r>
              <a:rPr lang="en-US" alt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RequireAuthorization</a:t>
            </a:r>
            <a:r>
              <a:rPr lang="en-US" alt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(); </a:t>
            </a:r>
            <a:br>
              <a:rPr lang="en-US" alt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alt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app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.MapGet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("/admin2",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 () =&gt; "The /admin2 endpoint is for admins only.")         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RequireAuthorization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("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AdminsOnly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");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[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AllowAnonymous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] or .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AllowAnonimous</a:t>
            </a:r>
            <a:r>
              <a:rPr lang="en-US" altLang="en-US" sz="1700" dirty="0">
                <a:latin typeface="Cascadia Mono" panose="020B0609020000020004" pitchFamily="49" charset="0"/>
                <a:cs typeface="Cascadia Mono" panose="020B0609020000020004" pitchFamily="49" charset="0"/>
              </a:rPr>
              <a:t>()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55556-3482-621D-E95B-D1959C270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350" y="3329126"/>
            <a:ext cx="2742764" cy="274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5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3A076-C0AF-B82A-4111-96726E930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2A62F-9919-228A-17CC-C2C458C5F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41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Define services:</a:t>
            </a:r>
            <a:br>
              <a:rPr lang="en-US" dirty="0"/>
            </a:b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builder.Services.AddCors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(options =&gt;</a:t>
            </a:r>
            <a:b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  <a:b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options.AddPolicy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(name: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AllowSpecificOrigins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b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builder =&gt;</a:t>
            </a:r>
            <a:b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{</a:t>
            </a:r>
            <a:b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builder.WithOrigins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("http://kulendayz.com", "https://kulendayz.com");</a:t>
            </a:r>
            <a:b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});</a:t>
            </a:r>
            <a:b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options.AddDefaultPolicy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(builder =&gt; ...);</a:t>
            </a:r>
            <a:b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});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middleware: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app.UseCors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Require CORS:</a:t>
            </a:r>
            <a:br>
              <a:rPr lang="en-US" dirty="0"/>
            </a:b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app.MapGet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("/", () =&gt; “Default CORS policy");</a:t>
            </a:r>
            <a:b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app.MapGet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("/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cors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", </a:t>
            </a:r>
            <a:b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[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EnableCors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MyAllowSpecificOrigins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)] () =&gt; </a:t>
            </a:r>
            <a:b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    "This endpoint allows cross origin requests!");</a:t>
            </a:r>
            <a:b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app.MapGet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("/cors2", </a:t>
            </a:r>
            <a:b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() =&gt; "This endpoint allows cross origin requests!")</a:t>
            </a:r>
            <a:b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.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RequireCors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MyAllowSpecificOrigins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64F23-DD6F-1B5C-492C-C86748DC2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317" y="3429000"/>
            <a:ext cx="2820880" cy="282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12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AA3F-6C83-414C-CA6C-7BD7CFF1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OpenAPI</a:t>
            </a:r>
            <a:r>
              <a:rPr lang="en-US" dirty="0"/>
              <a:t> / Swagger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31A85-07DD-4972-0F41-A7CBA8F5E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Uses </a:t>
            </a:r>
            <a:r>
              <a:rPr lang="en-US" dirty="0" err="1"/>
              <a:t>Swashbuckle</a:t>
            </a:r>
            <a:r>
              <a:rPr lang="en-US" dirty="0"/>
              <a:t> library by default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services:</a:t>
            </a:r>
            <a:br>
              <a:rPr lang="en-US" dirty="0"/>
            </a:b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builder.Services.AddEndpointsApiExplorer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  <a:b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builder.Services.AddSwaggerGen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Register </a:t>
            </a:r>
            <a:r>
              <a:rPr lang="en-US" dirty="0" err="1"/>
              <a:t>middlewares</a:t>
            </a:r>
            <a:r>
              <a:rPr lang="en-US" dirty="0"/>
              <a:t>:</a:t>
            </a:r>
            <a:br>
              <a:rPr lang="en-US" dirty="0"/>
            </a:b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app.UseSwagger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  <a:b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app.UseSwaggerUI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9472CC-A1AA-1516-1483-F49FE4EC6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789" y="3429000"/>
            <a:ext cx="2669836" cy="266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45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1E82-A9BD-112A-967E-26BD6F639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OpenAPI</a:t>
            </a:r>
            <a:r>
              <a:rPr lang="en-US" dirty="0"/>
              <a:t> / Swagger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0D3C5-EEC1-BD02-CCD5-B4D72E597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42002"/>
          </a:xfrm>
        </p:spPr>
        <p:txBody>
          <a:bodyPr>
            <a:normAutofit fontScale="55000" lnSpcReduction="20000"/>
          </a:bodyPr>
          <a:lstStyle/>
          <a:p>
            <a:r>
              <a:rPr lang="en-US" sz="2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app.MapGet</a:t>
            </a:r>
            <a:r>
              <a:rPr lang="en-US" sz="2500" dirty="0">
                <a:latin typeface="Cascadia Code" panose="020B0609020000020004" pitchFamily="49" charset="0"/>
                <a:cs typeface="Cascadia Code" panose="020B0609020000020004" pitchFamily="49" charset="0"/>
              </a:rPr>
              <a:t>("/</a:t>
            </a:r>
            <a:r>
              <a:rPr lang="en-US" sz="2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api</a:t>
            </a:r>
            <a:r>
              <a:rPr lang="en-US" sz="2500" dirty="0">
                <a:latin typeface="Cascadia Code" panose="020B0609020000020004" pitchFamily="49" charset="0"/>
                <a:cs typeface="Cascadia Code" panose="020B0609020000020004" pitchFamily="49" charset="0"/>
              </a:rPr>
              <a:t>/v1/clients/{</a:t>
            </a:r>
            <a:r>
              <a:rPr lang="en-US" sz="2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id:long</a:t>
            </a:r>
            <a:r>
              <a:rPr lang="en-US" sz="2500" dirty="0">
                <a:latin typeface="Cascadia Code" panose="020B0609020000020004" pitchFamily="49" charset="0"/>
                <a:cs typeface="Cascadia Code" panose="020B0609020000020004" pitchFamily="49" charset="0"/>
              </a:rPr>
              <a:t>}", </a:t>
            </a:r>
            <a:r>
              <a:rPr lang="en-US" sz="2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GetClient</a:t>
            </a:r>
            <a:r>
              <a:rPr lang="en-US" sz="25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r>
              <a:rPr lang="en-US" sz="2500" dirty="0">
                <a:latin typeface="Cascadia Code" panose="020B0609020000020004" pitchFamily="49" charset="0"/>
                <a:cs typeface="Cascadia Code" panose="020B0609020000020004" pitchFamily="49" charset="0"/>
              </a:rPr>
              <a:t>   .Produces&lt;</a:t>
            </a:r>
            <a:r>
              <a:rPr lang="en-US" sz="2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ClientModel</a:t>
            </a:r>
            <a:r>
              <a:rPr lang="en-US" sz="2500" dirty="0">
                <a:latin typeface="Cascadia Code" panose="020B0609020000020004" pitchFamily="49" charset="0"/>
                <a:cs typeface="Cascadia Code" panose="020B0609020000020004" pitchFamily="49" charset="0"/>
              </a:rPr>
              <a:t>&gt;()</a:t>
            </a:r>
          </a:p>
          <a:p>
            <a:r>
              <a:rPr lang="en-US" sz="2500" dirty="0">
                <a:latin typeface="Cascadia Code" panose="020B0609020000020004" pitchFamily="49" charset="0"/>
                <a:cs typeface="Cascadia Code" panose="020B0609020000020004" pitchFamily="49" charset="0"/>
              </a:rPr>
              <a:t>   .Produces(StatusCodes.Status404NotFound)</a:t>
            </a:r>
          </a:p>
          <a:p>
            <a:r>
              <a:rPr lang="en-US" sz="2500" dirty="0">
                <a:latin typeface="Cascadia Code" panose="020B0609020000020004" pitchFamily="49" charset="0"/>
                <a:cs typeface="Cascadia Code" panose="020B0609020000020004" pitchFamily="49" charset="0"/>
              </a:rPr>
              <a:t>   .</a:t>
            </a:r>
            <a:r>
              <a:rPr lang="en-US" sz="2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WithName</a:t>
            </a:r>
            <a:r>
              <a:rPr lang="en-US" sz="2500" dirty="0">
                <a:latin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en-US" sz="2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GetClient</a:t>
            </a:r>
            <a:r>
              <a:rPr lang="en-US" sz="2500" dirty="0">
                <a:latin typeface="Cascadia Code" panose="020B0609020000020004" pitchFamily="49" charset="0"/>
                <a:cs typeface="Cascadia Code" panose="020B0609020000020004" pitchFamily="49" charset="0"/>
              </a:rPr>
              <a:t>")</a:t>
            </a:r>
          </a:p>
          <a:p>
            <a:r>
              <a:rPr lang="en-US" sz="2500" dirty="0">
                <a:latin typeface="Cascadia Code" panose="020B0609020000020004" pitchFamily="49" charset="0"/>
                <a:cs typeface="Cascadia Code" panose="020B0609020000020004" pitchFamily="49" charset="0"/>
              </a:rPr>
              <a:t>   .</a:t>
            </a:r>
            <a:r>
              <a:rPr lang="en-US" sz="2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WithGroupName</a:t>
            </a:r>
            <a:r>
              <a:rPr lang="en-US" sz="2500" dirty="0">
                <a:latin typeface="Cascadia Code" panose="020B0609020000020004" pitchFamily="49" charset="0"/>
                <a:cs typeface="Cascadia Code" panose="020B0609020000020004" pitchFamily="49" charset="0"/>
              </a:rPr>
              <a:t>(“v1")</a:t>
            </a:r>
          </a:p>
          <a:p>
            <a:r>
              <a:rPr lang="en-US" sz="2500" dirty="0">
                <a:latin typeface="Cascadia Code" panose="020B0609020000020004" pitchFamily="49" charset="0"/>
                <a:cs typeface="Cascadia Code" panose="020B0609020000020004" pitchFamily="49" charset="0"/>
              </a:rPr>
              <a:t>   .</a:t>
            </a:r>
            <a:r>
              <a:rPr lang="en-US" sz="2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WithSummary</a:t>
            </a:r>
            <a:r>
              <a:rPr lang="en-US" sz="2500" dirty="0">
                <a:latin typeface="Cascadia Code" panose="020B0609020000020004" pitchFamily="49" charset="0"/>
                <a:cs typeface="Cascadia Code" panose="020B0609020000020004" pitchFamily="49" charset="0"/>
              </a:rPr>
              <a:t>("Get a client by id.")</a:t>
            </a:r>
          </a:p>
          <a:p>
            <a:r>
              <a:rPr lang="en-US" sz="2500" dirty="0">
                <a:latin typeface="Cascadia Code" panose="020B0609020000020004" pitchFamily="49" charset="0"/>
                <a:cs typeface="Cascadia Code" panose="020B0609020000020004" pitchFamily="49" charset="0"/>
              </a:rPr>
              <a:t>   .</a:t>
            </a:r>
            <a:r>
              <a:rPr lang="en-US" sz="2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WithDescription</a:t>
            </a:r>
            <a:r>
              <a:rPr lang="en-US" sz="2500" dirty="0">
                <a:latin typeface="Cascadia Code" panose="020B0609020000020004" pitchFamily="49" charset="0"/>
                <a:cs typeface="Cascadia Code" panose="020B0609020000020004" pitchFamily="49" charset="0"/>
              </a:rPr>
              <a:t>("Gets a single client by id value.")</a:t>
            </a:r>
          </a:p>
          <a:p>
            <a:r>
              <a:rPr lang="en-US" sz="2500" dirty="0">
                <a:latin typeface="Cascadia Code" panose="020B0609020000020004" pitchFamily="49" charset="0"/>
                <a:cs typeface="Cascadia Code" panose="020B0609020000020004" pitchFamily="49" charset="0"/>
              </a:rPr>
              <a:t>   .</a:t>
            </a:r>
            <a:r>
              <a:rPr lang="en-US" sz="2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WithTags</a:t>
            </a:r>
            <a:r>
              <a:rPr lang="en-US" sz="2500" dirty="0">
                <a:latin typeface="Cascadia Code" panose="020B0609020000020004" pitchFamily="49" charset="0"/>
                <a:cs typeface="Cascadia Code" panose="020B0609020000020004" pitchFamily="49" charset="0"/>
              </a:rPr>
              <a:t>("Clients")</a:t>
            </a:r>
          </a:p>
          <a:p>
            <a:r>
              <a:rPr lang="en-US" sz="2500" dirty="0">
                <a:latin typeface="Cascadia Code" panose="020B0609020000020004" pitchFamily="49" charset="0"/>
                <a:cs typeface="Cascadia Code" panose="020B0609020000020004" pitchFamily="49" charset="0"/>
              </a:rPr>
              <a:t>   .</a:t>
            </a:r>
            <a:r>
              <a:rPr lang="en-US" sz="2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WithOpenApi</a:t>
            </a:r>
            <a:r>
              <a:rPr lang="en-US" sz="2500" dirty="0">
                <a:latin typeface="Cascadia Code" panose="020B0609020000020004" pitchFamily="49" charset="0"/>
                <a:cs typeface="Cascadia Code" panose="020B0609020000020004" pitchFamily="49" charset="0"/>
              </a:rPr>
              <a:t>(operation =&gt;</a:t>
            </a:r>
          </a:p>
          <a:p>
            <a:r>
              <a:rPr lang="en-US" sz="2500" dirty="0">
                <a:latin typeface="Cascadia Code" panose="020B0609020000020004" pitchFamily="49" charset="0"/>
                <a:cs typeface="Cascadia Code" panose="020B0609020000020004" pitchFamily="49" charset="0"/>
              </a:rPr>
              <a:t>   {</a:t>
            </a:r>
          </a:p>
          <a:p>
            <a:r>
              <a:rPr lang="en-US" sz="25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</a:t>
            </a:r>
            <a:r>
              <a:rPr lang="en-US" sz="2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operation.Parameters</a:t>
            </a:r>
            <a:r>
              <a:rPr lang="en-US" sz="2500" dirty="0">
                <a:latin typeface="Cascadia Code" panose="020B0609020000020004" pitchFamily="49" charset="0"/>
                <a:cs typeface="Cascadia Code" panose="020B0609020000020004" pitchFamily="49" charset="0"/>
              </a:rPr>
              <a:t>[0].Description = "Id of the client to retrieve.";</a:t>
            </a:r>
          </a:p>
          <a:p>
            <a:r>
              <a:rPr lang="en-US" sz="25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return operation;</a:t>
            </a:r>
          </a:p>
          <a:p>
            <a:r>
              <a:rPr lang="en-US" sz="2500" dirty="0">
                <a:latin typeface="Cascadia Code" panose="020B0609020000020004" pitchFamily="49" charset="0"/>
                <a:cs typeface="Cascadia Code" panose="020B0609020000020004" pitchFamily="49" charset="0"/>
              </a:rPr>
              <a:t>   });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475B84-C917-823D-72AC-D4AC7BD02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789" y="3429000"/>
            <a:ext cx="2669836" cy="266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79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25B7F-86CE-C7E7-1365-4F2E7ECF5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1EC1-FC75-EC10-F6A2-A0DD95ED3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5322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Microsoft.AspNetCore.Mvc.Testing</a:t>
            </a:r>
            <a:endParaRPr lang="en-US" dirty="0"/>
          </a:p>
          <a:p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WebApplicationFactory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&lt;T&gt;</a:t>
            </a:r>
            <a:b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public class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DemoApplication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: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WebApplicationFactory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&lt;Program&gt;</a:t>
            </a:r>
            <a:b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  <a:b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protected override void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ConfigureWebHost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IWebHostBuilder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builder)</a:t>
            </a:r>
            <a:b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{</a:t>
            </a:r>
            <a:b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builder.ConfigureServices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(services =&gt; ...);</a:t>
            </a:r>
            <a:b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}</a:t>
            </a:r>
            <a:b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r>
              <a:rPr lang="en-US" dirty="0"/>
              <a:t>Use client from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application.CreateClient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()</a:t>
            </a:r>
            <a:br>
              <a:rPr lang="en-US" dirty="0"/>
            </a:br>
            <a:br>
              <a:rPr lang="en-US" dirty="0"/>
            </a:b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var application = new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DemoApplication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  <a:b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var client =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application.CreateClient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  <a:b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var user = await client</a:t>
            </a:r>
            <a:b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.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GetFromJsonAsync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UserModel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&gt;(“/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api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/v1/users/1”);</a:t>
            </a:r>
            <a:b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Assert.Equal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(1,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user.Id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8683A-DA44-F545-89F6-0BCBC42AD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04" y="3429000"/>
            <a:ext cx="2563751" cy="256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98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B6F30-0890-D502-0FE6-9F21AD746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features in .NET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8996-BD45-91A1-4D45-EED2655A7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filters support –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IAsyncActionFilter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IAsyncExceptionFilter</a:t>
            </a:r>
            <a:r>
              <a:rPr lang="en-US" dirty="0"/>
              <a:t>...</a:t>
            </a:r>
          </a:p>
          <a:p>
            <a:r>
              <a:rPr lang="en-US" dirty="0"/>
              <a:t>No model binding support –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IModelBinderProvider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IModelBinder</a:t>
            </a:r>
            <a:r>
              <a:rPr lang="en-US" dirty="0"/>
              <a:t>, also no form binding like 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IFormFile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dirty="0"/>
              <a:t>No built-in validation –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IModelValidator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/>
              <a:t>No built-in view rendering support – use Razor Pages for views</a:t>
            </a:r>
          </a:p>
          <a:p>
            <a:r>
              <a:rPr lang="en-US" dirty="0"/>
              <a:t>No support for </a:t>
            </a:r>
            <a:r>
              <a:rPr lang="en-US" dirty="0" err="1"/>
              <a:t>JsonPatch</a:t>
            </a:r>
            <a:endParaRPr lang="en-US" dirty="0"/>
          </a:p>
          <a:p>
            <a:r>
              <a:rPr lang="en-US" dirty="0"/>
              <a:t>No support for OData</a:t>
            </a:r>
          </a:p>
          <a:p>
            <a:r>
              <a:rPr lang="en-US" dirty="0"/>
              <a:t>No support for </a:t>
            </a:r>
            <a:r>
              <a:rPr lang="en-US" dirty="0" err="1"/>
              <a:t>ApiVersioning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0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E6011B-20E8-2A4D-3E82-8CB27D529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15" y="2113495"/>
            <a:ext cx="12192000" cy="4544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205C6A-98B3-BE19-E931-6D03FD687E2C}"/>
              </a:ext>
            </a:extLst>
          </p:cNvPr>
          <p:cNvSpPr txBox="1"/>
          <p:nvPr/>
        </p:nvSpPr>
        <p:spPr>
          <a:xfrm>
            <a:off x="203200" y="635195"/>
            <a:ext cx="1198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hr-H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hr-H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conference</a:t>
            </a:r>
            <a:r>
              <a:rPr lang="hr-H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hr-H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would</a:t>
            </a:r>
            <a:r>
              <a:rPr lang="hr-H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hr-H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not</a:t>
            </a:r>
            <a:r>
              <a:rPr lang="hr-H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hr-H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</a:t>
            </a:r>
            <a:r>
              <a:rPr lang="hr-H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hr-H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possible</a:t>
            </a:r>
            <a:r>
              <a:rPr lang="hr-H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hr-H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without</a:t>
            </a:r>
            <a:r>
              <a:rPr lang="hr-H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hr-H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these</a:t>
            </a:r>
            <a:r>
              <a:rPr lang="hr-H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hr-H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outstanding</a:t>
            </a:r>
            <a:r>
              <a:rPr lang="hr-H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hr-H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supporters</a:t>
            </a:r>
            <a:r>
              <a:rPr lang="hr-H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!!!</a:t>
            </a:r>
            <a:endParaRPr lang="en-GB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563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D4006C-A87D-9AF7-AF0E-8253705072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Minimal API improvements in .NET 7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22702A1-EACA-6E64-DEED-3D29AC7D9A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D995EC-45BC-89B8-FC2D-4AA61704C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404" y="258041"/>
            <a:ext cx="2820121" cy="282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75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03C2D-9832-27A3-8BC0-426D79D52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IEndpointFilter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E57CD-DB2F-B434-CAFC-003FA9ECC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IRouteHandlerFilter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/>
              <a:t>in older previews</a:t>
            </a:r>
          </a:p>
          <a:p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public interface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IEndpointFilter</a:t>
            </a:r>
            <a:b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  <a:b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ValueTask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&lt;object?&gt;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InvokeAsync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b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EndpointFilterInvocationContext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context,</a:t>
            </a:r>
            <a:b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EndpointFilterDelegate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next);</a:t>
            </a:r>
            <a:b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r>
              <a:rPr lang="en-US" dirty="0"/>
              <a:t>Similar to </a:t>
            </a:r>
            <a:r>
              <a:rPr lang="en-US" dirty="0" err="1"/>
              <a:t>middlewares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EBB6DA-05C3-FCEF-933F-C92A1227E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586" y="3038844"/>
            <a:ext cx="3047414" cy="304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13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78955-F0E5-C913-39CA-C8D1C044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5D517-746E-8B52-E3AD-13B3B9518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IFormFile</a:t>
            </a:r>
            <a:r>
              <a:rPr lang="en-US" dirty="0"/>
              <a:t> and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IFormFileCollection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builder.Services.AddProblemDetails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r>
              <a:rPr lang="en-US" altLang="en-US" dirty="0"/>
              <a:t>Improved </a:t>
            </a:r>
            <a:r>
              <a:rPr lang="en-US" altLang="en-US" dirty="0" err="1"/>
              <a:t>OpenAPI</a:t>
            </a:r>
            <a:r>
              <a:rPr lang="en-US" altLang="en-US" dirty="0"/>
              <a:t> support – more functionality, </a:t>
            </a:r>
            <a:r>
              <a:rPr lang="en-US" altLang="en-US" dirty="0">
                <a:hlinkClick r:id="rId2"/>
              </a:rPr>
              <a:t>self describing APIs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altLang="en-US" dirty="0"/>
              <a:t>Improved unit testability – </a:t>
            </a:r>
            <a:r>
              <a:rPr lang="en-US" alt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IResult</a:t>
            </a:r>
            <a:r>
              <a:rPr lang="en-US" altLang="en-US" dirty="0"/>
              <a:t> implementation types are public (</a:t>
            </a:r>
            <a:r>
              <a:rPr lang="en-US" alt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OkObjectHttpResult</a:t>
            </a:r>
            <a:r>
              <a:rPr lang="en-US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alt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ProblemHttpResult</a:t>
            </a:r>
            <a:r>
              <a:rPr lang="en-US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,...</a:t>
            </a:r>
            <a:r>
              <a:rPr lang="en-US" altLang="en-US" dirty="0"/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altLang="en-US" dirty="0"/>
              <a:t>Support for Anti-Forgery?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9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8EF1-9088-8D94-A0A4-7C8EE587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RateLimiting</a:t>
            </a:r>
            <a:r>
              <a:rPr lang="en-US" dirty="0"/>
              <a:t>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059EC-6C3B-5360-8197-D3E1C65E7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Primitives defined in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System.Threading.RateLimiting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RateLimiter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ConcurrencyLimiter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TokenBucketRateLimiter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FixedWindowRateLimiter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SlidingWindowRateLimiter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PartitionedRateLimiter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Tresource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</a:p>
          <a:p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RateLimiting</a:t>
            </a:r>
            <a:r>
              <a:rPr lang="en-US" dirty="0"/>
              <a:t> Middleware</a:t>
            </a:r>
          </a:p>
          <a:p>
            <a:pPr lvl="1"/>
            <a:r>
              <a:rPr lang="en-US" dirty="0"/>
              <a:t>Configuring policies and attaching them to endpoints</a:t>
            </a:r>
          </a:p>
          <a:p>
            <a:pPr lvl="1"/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RateLimiterOptions.GlobalLimiter</a:t>
            </a:r>
            <a:r>
              <a:rPr lang="en-US" dirty="0"/>
              <a:t> – runs before any endpoint policy </a:t>
            </a:r>
            <a:br>
              <a:rPr lang="en-US" dirty="0"/>
            </a:br>
            <a:r>
              <a:rPr lang="en-US" dirty="0"/>
              <a:t>– i.e., limit app to handle 1000 concurrent request</a:t>
            </a:r>
          </a:p>
          <a:p>
            <a:r>
              <a:rPr lang="en-US" dirty="0">
                <a:hlinkClick r:id="rId3"/>
              </a:rPr>
              <a:t>https://devblogs.microsoft.com/dotnet/announcing-rate-limiting-for-dotnet/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854F5-BA47-6F59-6793-19C3B6D8B4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697" y="3643230"/>
            <a:ext cx="2554337" cy="255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86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D4006C-A87D-9AF7-AF0E-8253705072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Tools and utilities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22702A1-EACA-6E64-DEED-3D29AC7D9A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FA2107-02AC-AD46-551E-B45DED47C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404" y="641538"/>
            <a:ext cx="2436624" cy="243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73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13FA-1F2A-D88D-20F1-95463C7C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D0460-F22C-4F78-73E7-1DF07ED48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  <a:p>
            <a:r>
              <a:rPr lang="en-US" dirty="0"/>
              <a:t>Validation</a:t>
            </a:r>
          </a:p>
          <a:p>
            <a:r>
              <a:rPr lang="en-US" dirty="0"/>
              <a:t>Content Negotiation</a:t>
            </a:r>
          </a:p>
          <a:p>
            <a:r>
              <a:rPr lang="en-US" dirty="0"/>
              <a:t>Automatic registration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C30860-1489-3DE7-65FE-6FD4E9061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708" y="3429000"/>
            <a:ext cx="2659186" cy="265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64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13FA-1F2A-D88D-20F1-95463C7C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D0460-F22C-4F78-73E7-1DF07ED48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https://github.com/DamianEdwards/MiniValidation</a:t>
            </a:r>
            <a:endParaRPr lang="en-US" dirty="0"/>
          </a:p>
          <a:p>
            <a:r>
              <a:rPr lang="en-US" dirty="0"/>
              <a:t>Built on top of </a:t>
            </a:r>
            <a:r>
              <a:rPr lang="en-US" dirty="0" err="1"/>
              <a:t>DataAnnotations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46D919-9B10-F0B8-A555-5CB1FFD3E3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651" y="3755253"/>
            <a:ext cx="2296091" cy="229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16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13FA-1F2A-D88D-20F1-95463C7C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FluentValidation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D0460-F22C-4F78-73E7-1DF07ED48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possible with Carter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46D919-9B10-F0B8-A555-5CB1FFD3E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651" y="3755253"/>
            <a:ext cx="2296091" cy="229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37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D4006C-A87D-9AF7-AF0E-8253705072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Conclusion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22702A1-EACA-6E64-DEED-3D29AC7D9A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DC4A4-DFE6-0CB1-90FA-48D50F12E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706" y="437705"/>
            <a:ext cx="2991295" cy="299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044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BF62B-A0BB-AA1A-5A22-52EB80C3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076A3-0E6E-60A9-DC83-7747849F8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Beginner friendly</a:t>
            </a:r>
          </a:p>
          <a:p>
            <a:r>
              <a:rPr lang="en-US" dirty="0"/>
              <a:t>Low-ceremony definitions</a:t>
            </a:r>
          </a:p>
          <a:p>
            <a:r>
              <a:rPr lang="en-US" dirty="0"/>
              <a:t>Minimal overhead</a:t>
            </a:r>
          </a:p>
          <a:p>
            <a:r>
              <a:rPr lang="en-US" dirty="0"/>
              <a:t>Microservice ready</a:t>
            </a:r>
          </a:p>
          <a:p>
            <a:r>
              <a:rPr lang="en-US" dirty="0"/>
              <a:t>Still not on-par with ASP.</a:t>
            </a:r>
            <a:r>
              <a:rPr lang="en-US"/>
              <a:t>NET Core MVC, </a:t>
            </a:r>
            <a:br>
              <a:rPr lang="en-US" dirty="0"/>
            </a:br>
            <a:r>
              <a:rPr lang="en-US" dirty="0"/>
              <a:t>but getting there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C95C5-58F7-E351-3745-BA3419457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701" y="3613212"/>
            <a:ext cx="2592689" cy="259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65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73725-E099-CC92-F5A0-222225D29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8A225-36B0-A11D-9B9A-378F8BEDBB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088015-9806-9C6D-8F86-FD4262D2AD8B}"/>
              </a:ext>
            </a:extLst>
          </p:cNvPr>
          <p:cNvSpPr txBox="1"/>
          <p:nvPr/>
        </p:nvSpPr>
        <p:spPr>
          <a:xfrm>
            <a:off x="1097280" y="6252769"/>
            <a:ext cx="4833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All icons in this presentation are downloaded from flaticon.com, the attribution is provided in slide notes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A89B85-DFB9-8C3E-E246-BF3C0C08C9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966" y="549036"/>
            <a:ext cx="2879964" cy="287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87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E95B5-4121-6A3A-21DF-63576EAA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3F83F-C608-6E5B-9322-1DE7F0D5A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Core MVC</a:t>
            </a:r>
          </a:p>
          <a:p>
            <a:r>
              <a:rPr lang="en-US" dirty="0" err="1"/>
              <a:t>FastEndpoints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https://fast-endpoints.com/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B5225-B130-28C4-DD6D-3BCBC59E5E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800" y="3240350"/>
            <a:ext cx="2890889" cy="289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82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D53F-AE6D-C5AB-3C90-86069A088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1A703-3251-CD8E-0E5D-E4C159956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https://docs.microsoft.com/en-us/aspnet/core/fundamentals/minimal-apis</a:t>
            </a:r>
            <a:endParaRPr lang="en-US" dirty="0"/>
          </a:p>
          <a:p>
            <a:r>
              <a:rPr lang="en-US" dirty="0">
                <a:hlinkClick r:id="rId4"/>
              </a:rPr>
              <a:t>Migration to ASP.NET Core in .NET 6 by David Fowler</a:t>
            </a:r>
            <a:endParaRPr lang="en-US" dirty="0"/>
          </a:p>
          <a:p>
            <a:r>
              <a:rPr lang="en-US" dirty="0">
                <a:hlinkClick r:id="rId5"/>
              </a:rPr>
              <a:t>https://devblogs.microsoft.com/dotnet/category/aspnet/</a:t>
            </a:r>
            <a:endParaRPr lang="en-US" dirty="0"/>
          </a:p>
          <a:p>
            <a:r>
              <a:rPr lang="en-US" dirty="0">
                <a:hlinkClick r:id="rId6"/>
              </a:rPr>
              <a:t>https://devblogs.microsoft.com/dotnet/announcing-rate-limiting-for-dotnet/</a:t>
            </a:r>
            <a:endParaRPr lang="en-US" dirty="0"/>
          </a:p>
          <a:p>
            <a:r>
              <a:rPr lang="en-US" dirty="0">
                <a:hlinkClick r:id="rId7"/>
              </a:rPr>
              <a:t>https://khalidabuhakmeh.com/minimal-api-validation-with-fluentvalidation</a:t>
            </a:r>
            <a:endParaRPr lang="en-US" dirty="0"/>
          </a:p>
          <a:p>
            <a:r>
              <a:rPr lang="en-US" dirty="0">
                <a:hlinkClick r:id="rId8"/>
              </a:rPr>
              <a:t>https://www.hanselman.com/blog/minimal-apis-in-net-6-but-where-are-the-unit-tests</a:t>
            </a:r>
            <a:endParaRPr lang="en-US" dirty="0"/>
          </a:p>
          <a:p>
            <a:r>
              <a:rPr lang="en-US" dirty="0">
                <a:hlinkClick r:id="rId9"/>
              </a:rPr>
              <a:t>https://dev.to/this-is-learning/maybe-it-s-time-to-rethink-our-project-structure-with-net-6-2dl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963098-8D76-BCEF-F9E8-C4497A3CD7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800" y="4572000"/>
            <a:ext cx="1584996" cy="158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23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D4006C-A87D-9AF7-AF0E-8253705072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That’s all!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22702A1-EACA-6E64-DEED-3D29AC7D9A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https://github.com/miroslavpopovic/minimal-apis-sample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9A5F7-0E90-6894-AE5F-D795CCE541B8}"/>
              </a:ext>
            </a:extLst>
          </p:cNvPr>
          <p:cNvSpPr txBox="1"/>
          <p:nvPr/>
        </p:nvSpPr>
        <p:spPr>
          <a:xfrm>
            <a:off x="1097280" y="5433107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https://miroslavpopovic.com/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https://github.com/miroslavpopovic/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@miroslavpopovic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6EF086-BA80-45FA-1FF0-83C0F56FF0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716" y="511510"/>
            <a:ext cx="3288132" cy="328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05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E6011B-20E8-2A4D-3E82-8CB27D529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15" y="2113495"/>
            <a:ext cx="12192000" cy="4544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205C6A-98B3-BE19-E931-6D03FD687E2C}"/>
              </a:ext>
            </a:extLst>
          </p:cNvPr>
          <p:cNvSpPr txBox="1"/>
          <p:nvPr/>
        </p:nvSpPr>
        <p:spPr>
          <a:xfrm>
            <a:off x="203200" y="635195"/>
            <a:ext cx="1198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hr-H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hr-H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conference</a:t>
            </a:r>
            <a:r>
              <a:rPr lang="hr-H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hr-H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would</a:t>
            </a:r>
            <a:r>
              <a:rPr lang="hr-H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hr-H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not</a:t>
            </a:r>
            <a:r>
              <a:rPr lang="hr-H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hr-H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</a:t>
            </a:r>
            <a:r>
              <a:rPr lang="hr-H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hr-H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possible</a:t>
            </a:r>
            <a:r>
              <a:rPr lang="hr-H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hr-H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without</a:t>
            </a:r>
            <a:r>
              <a:rPr lang="hr-H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hr-H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these</a:t>
            </a:r>
            <a:r>
              <a:rPr lang="hr-H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hr-H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outstanding</a:t>
            </a:r>
            <a:r>
              <a:rPr lang="hr-H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hr-H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supporters</a:t>
            </a:r>
            <a:r>
              <a:rPr lang="hr-H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!!!</a:t>
            </a:r>
            <a:endParaRPr lang="en-GB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69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CD017179-FC34-4C4F-9BA6-9E1144470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5754" y="848659"/>
            <a:ext cx="8609097" cy="501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2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1031-0D55-4722-A9AE-D75E6D37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MVC and Razor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296C3-CBDF-4AAD-88F7-7418A0013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MVC – ever since ASP.NET MVC</a:t>
            </a:r>
          </a:p>
          <a:p>
            <a:pPr lvl="1"/>
            <a:r>
              <a:rPr lang="en-US" dirty="0"/>
              <a:t>December 10</a:t>
            </a:r>
            <a:r>
              <a:rPr lang="en-US" baseline="30000" dirty="0"/>
              <a:t>th</a:t>
            </a:r>
            <a:r>
              <a:rPr lang="en-US" dirty="0"/>
              <a:t>, 2007 – first CTP</a:t>
            </a:r>
          </a:p>
          <a:p>
            <a:pPr lvl="1"/>
            <a:r>
              <a:rPr lang="en-US" dirty="0"/>
              <a:t>March 13</a:t>
            </a:r>
            <a:r>
              <a:rPr lang="en-US" baseline="30000" dirty="0"/>
              <a:t>th</a:t>
            </a:r>
            <a:r>
              <a:rPr lang="en-US" dirty="0"/>
              <a:t>, 2009 – first release</a:t>
            </a:r>
          </a:p>
          <a:p>
            <a:pPr lvl="1"/>
            <a:r>
              <a:rPr lang="en-US" dirty="0"/>
              <a:t>April 12</a:t>
            </a:r>
            <a:r>
              <a:rPr lang="en-US" baseline="30000" dirty="0"/>
              <a:t>th</a:t>
            </a:r>
            <a:r>
              <a:rPr lang="en-US" dirty="0"/>
              <a:t> 2022 – Version 5.2.8 (current)</a:t>
            </a:r>
          </a:p>
          <a:p>
            <a:r>
              <a:rPr lang="en-US" dirty="0"/>
              <a:t>Web API – ever since ASP.NET MVC 4</a:t>
            </a:r>
          </a:p>
          <a:p>
            <a:pPr lvl="1"/>
            <a:r>
              <a:rPr lang="en-US" dirty="0"/>
              <a:t>May 31</a:t>
            </a:r>
            <a:r>
              <a:rPr lang="en-US" baseline="30000" dirty="0"/>
              <a:t>st</a:t>
            </a:r>
            <a:r>
              <a:rPr lang="en-US" dirty="0"/>
              <a:t> 2012 – first version</a:t>
            </a:r>
          </a:p>
          <a:p>
            <a:r>
              <a:rPr lang="en-US" dirty="0"/>
              <a:t>ASP.NET Core MVC</a:t>
            </a:r>
          </a:p>
          <a:p>
            <a:pPr lvl="1"/>
            <a:r>
              <a:rPr lang="en-US" dirty="0"/>
              <a:t>June 27</a:t>
            </a:r>
            <a:r>
              <a:rPr lang="en-US" baseline="30000" dirty="0"/>
              <a:t>th</a:t>
            </a:r>
            <a:r>
              <a:rPr lang="en-US" dirty="0"/>
              <a:t> 2016 – first version – ASP.NET </a:t>
            </a:r>
            <a:r>
              <a:rPr lang="en-US" dirty="0" err="1"/>
              <a:t>vNext</a:t>
            </a:r>
            <a:r>
              <a:rPr lang="en-US" dirty="0"/>
              <a:t>, ASP.NET 5</a:t>
            </a:r>
          </a:p>
          <a:p>
            <a:pPr lvl="1"/>
            <a:r>
              <a:rPr lang="en-US" dirty="0"/>
              <a:t>Merges MVC and Web API</a:t>
            </a:r>
          </a:p>
          <a:p>
            <a:r>
              <a:rPr lang="en-US" dirty="0"/>
              <a:t>ASP.NET Razor Pages</a:t>
            </a:r>
          </a:p>
          <a:p>
            <a:pPr lvl="1"/>
            <a:r>
              <a:rPr lang="en-US" dirty="0"/>
              <a:t>August 14</a:t>
            </a:r>
            <a:r>
              <a:rPr lang="en-US" baseline="30000" dirty="0"/>
              <a:t>th</a:t>
            </a:r>
            <a:r>
              <a:rPr lang="en-US" dirty="0"/>
              <a:t> 2017 – first version with ASP.NET Core 2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DEA1F-1B65-2686-6E49-EA10317D6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500" y="3072814"/>
            <a:ext cx="3063875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15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1031-0D55-4722-A9AE-D75E6D37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Minimal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296C3-CBDF-4AAD-88F7-7418A0013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hosting APIs</a:t>
            </a:r>
          </a:p>
          <a:p>
            <a:r>
              <a:rPr lang="en-US" sz="18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WebApplication</a:t>
            </a:r>
            <a:r>
              <a:rPr lang="en-US" dirty="0"/>
              <a:t> and </a:t>
            </a:r>
            <a:r>
              <a:rPr lang="en-US" sz="18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WebApplicationBuilder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dirty="0"/>
              <a:t>New routing APIs</a:t>
            </a:r>
          </a:p>
          <a:p>
            <a:r>
              <a:rPr lang="en-US" dirty="0"/>
              <a:t>New templates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C902D-D444-47B4-56B7-ED0DE7873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568" y="3260324"/>
            <a:ext cx="2883433" cy="288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5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1031-0D55-4722-A9AE-D75E6D37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ASP.NET Core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296C3-CBDF-4AAD-88F7-7418A0013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A58B4F-E442-966D-D2AD-E8A54D3C0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72" y="1996656"/>
            <a:ext cx="5910128" cy="4153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743AC5-953F-8BA2-83E7-9430C04D3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6655"/>
            <a:ext cx="5910128" cy="415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5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EED31E-E0F9-D2AB-3CE9-CDBAE8B80688}"/>
              </a:ext>
            </a:extLst>
          </p:cNvPr>
          <p:cNvSpPr txBox="1"/>
          <p:nvPr/>
        </p:nvSpPr>
        <p:spPr>
          <a:xfrm>
            <a:off x="404647" y="275493"/>
            <a:ext cx="11382705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builder = 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WebApplication.CreateBuilder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2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200" dirty="0">
                <a:solidFill>
                  <a:srgbClr val="008000"/>
                </a:solidFill>
                <a:latin typeface="Cascadia Mono" panose="020B0609020000020004" pitchFamily="49" charset="0"/>
              </a:rPr>
              <a:t>// Add services to the container.</a:t>
            </a:r>
            <a:endParaRPr lang="en-US" sz="2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builder.Services.AddEndpointsApiExplorer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builder.Services.AddSwaggerGen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sz="2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app = 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builder.Build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sz="2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200" dirty="0">
                <a:solidFill>
                  <a:srgbClr val="008000"/>
                </a:solidFill>
                <a:latin typeface="Cascadia Mono" panose="020B0609020000020004" pitchFamily="49" charset="0"/>
              </a:rPr>
              <a:t>// Configure the HTTP request pipeline.</a:t>
            </a:r>
            <a:endParaRPr lang="en-US" sz="2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app.Environment.IsDevelopment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app.UseSwagger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app.UseSwaggerUI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2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app.UseHttpsRedirection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b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en-US" sz="22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590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238336-F5DB-505B-5715-512545A86B66}"/>
              </a:ext>
            </a:extLst>
          </p:cNvPr>
          <p:cNvSpPr txBox="1"/>
          <p:nvPr/>
        </p:nvSpPr>
        <p:spPr>
          <a:xfrm>
            <a:off x="346841" y="247263"/>
            <a:ext cx="11487807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summaries =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[]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"Freezing"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"Bracing"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"Chilly"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"Cool"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"Mild"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"Warm"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"Balmy"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app.MapGet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"/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weatherforecast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()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=&gt;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Enumerable.Range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(1, 5).Select(index =&gt;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WeatherForecast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(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DateOnly.FromDateTime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DateTime.Now.AddDays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(index)),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Random.Shared.Next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(-20, 55),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summaries[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Random.Shared.Next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summaries.Length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))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.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ToArray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WithName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GetWeatherForecast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WithOpenApi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app.Run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record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WeatherForecast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DateOnly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Date,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TemperatureC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? Summary)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TemperatureF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32 + (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TemperatureC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/ 0.5556);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000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273E4-7C64-50E4-9176-4C8404DF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Minimal APIs?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A0950-242F-CBAB-6A5B-88E1DD6CD0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Performance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A21BCB-AF56-03AD-A33A-6306B02A9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Beginner friendliness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1AFFDEB-9A4A-F3F4-97BD-E60BCE3F41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19" y="2582863"/>
            <a:ext cx="3378200" cy="3378200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9FEF8BC-AEB9-06C7-A1EB-054A60B0ABF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700" y="2582863"/>
            <a:ext cx="33782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101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lendayz202_template.potx" id="{543A32D4-0040-4FCA-9065-41CB3CAA0978}" vid="{4000F3B1-9BEB-4A80-88E3-A9423EC8C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Words>2397</Words>
  <Application>Microsoft Office PowerPoint</Application>
  <PresentationFormat>Widescreen</PresentationFormat>
  <Paragraphs>252</Paragraphs>
  <Slides>34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Calibri</vt:lpstr>
      <vt:lpstr>Calibri Light</vt:lpstr>
      <vt:lpstr>Cascadia Code</vt:lpstr>
      <vt:lpstr>Cascadia Mono</vt:lpstr>
      <vt:lpstr>Segoe UI Light</vt:lpstr>
      <vt:lpstr>Retrospect</vt:lpstr>
      <vt:lpstr>PowerPoint Presentation</vt:lpstr>
      <vt:lpstr>PowerPoint Presentation</vt:lpstr>
      <vt:lpstr>Introduction</vt:lpstr>
      <vt:lpstr>MVC and Razor Pages</vt:lpstr>
      <vt:lpstr>Minimal APIs</vt:lpstr>
      <vt:lpstr>New ASP.NET Core templates</vt:lpstr>
      <vt:lpstr>PowerPoint Presentation</vt:lpstr>
      <vt:lpstr>PowerPoint Presentation</vt:lpstr>
      <vt:lpstr>Why Minimal APIs?</vt:lpstr>
      <vt:lpstr>Minimal API Features</vt:lpstr>
      <vt:lpstr>Routing</vt:lpstr>
      <vt:lpstr>Parameter binding</vt:lpstr>
      <vt:lpstr>Responses</vt:lpstr>
      <vt:lpstr>Authorization</vt:lpstr>
      <vt:lpstr>CORS</vt:lpstr>
      <vt:lpstr>OpenAPI / Swagger</vt:lpstr>
      <vt:lpstr>OpenAPI / Swagger (cont.)</vt:lpstr>
      <vt:lpstr>Integration testing</vt:lpstr>
      <vt:lpstr>Missing features in .NET 6</vt:lpstr>
      <vt:lpstr>Minimal API improvements in .NET 7</vt:lpstr>
      <vt:lpstr>IEndpointFilter</vt:lpstr>
      <vt:lpstr>Other improvements</vt:lpstr>
      <vt:lpstr>RateLimiting middleware</vt:lpstr>
      <vt:lpstr>Tools and utilities</vt:lpstr>
      <vt:lpstr>Carter</vt:lpstr>
      <vt:lpstr>MiniValidation</vt:lpstr>
      <vt:lpstr>FluentValidation</vt:lpstr>
      <vt:lpstr>Conclusion</vt:lpstr>
      <vt:lpstr>Minimal APIs</vt:lpstr>
      <vt:lpstr>Alternatives</vt:lpstr>
      <vt:lpstr>References</vt:lpstr>
      <vt:lpstr>That’s all!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Kulendayz IT Innovation Conference</dc:title>
  <dc:creator>KulenDayz 2021</dc:creator>
  <cp:keywords>#ITlife</cp:keywords>
  <cp:lastModifiedBy>Miroslav Popovic</cp:lastModifiedBy>
  <cp:revision>89</cp:revision>
  <dcterms:created xsi:type="dcterms:W3CDTF">2021-08-24T13:38:19Z</dcterms:created>
  <dcterms:modified xsi:type="dcterms:W3CDTF">2022-09-02T14:53:40Z</dcterms:modified>
</cp:coreProperties>
</file>