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4165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01320" y="2815920"/>
            <a:ext cx="4165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013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4361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710000" y="50076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19040" y="50076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01320" y="281592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710000" y="281592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119040" y="281592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01320" y="500760"/>
            <a:ext cx="4165920" cy="443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4165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264640" y="500760"/>
            <a:ext cx="370620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013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1320" y="500760"/>
            <a:ext cx="4165920" cy="443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4361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01320" y="2815920"/>
            <a:ext cx="4165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4165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01320" y="2815920"/>
            <a:ext cx="4165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013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4361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710000" y="50076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119040" y="50076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01320" y="281592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1710000" y="281592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3119040" y="281592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01320" y="500760"/>
            <a:ext cx="4165920" cy="443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4165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4165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264640" y="500760"/>
            <a:ext cx="370620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013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24361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01320" y="2815920"/>
            <a:ext cx="4165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4165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01320" y="2815920"/>
            <a:ext cx="4165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013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24361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710000" y="50076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3119040" y="50076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301320" y="281592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1710000" y="281592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3119040" y="2815920"/>
            <a:ext cx="134136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264640" y="500760"/>
            <a:ext cx="3706200" cy="295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013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443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436120" y="281592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013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436120" y="500760"/>
            <a:ext cx="2032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01320" y="2815920"/>
            <a:ext cx="4165920" cy="211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1276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00760"/>
            <a:ext cx="8520120" cy="6235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11760" y="1505880"/>
            <a:ext cx="3999600" cy="30758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832280" y="1505880"/>
            <a:ext cx="3999600" cy="30758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10558FC8-C9CF-4A13-A70B-6C9F072F0A75}" type="slidenum">
              <a:rPr b="0" lang="en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839840" y="0"/>
            <a:ext cx="431352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4839840" y="0"/>
            <a:ext cx="4316400" cy="488664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9036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BDEF389-3690-4502-8462-8F07220D3A9B}" type="slidenum">
              <a:rPr b="0" lang="en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264640" y="500760"/>
            <a:ext cx="3706200" cy="6379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01320" y="500760"/>
            <a:ext cx="4165920" cy="4431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192280" y="1286280"/>
            <a:ext cx="3706200" cy="26971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192280" y="4089600"/>
            <a:ext cx="3706200" cy="8078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4316400" cy="488664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431352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6379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431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0562EC1-3D8E-4D8E-B765-43C600AEB780}" type="slidenum">
              <a:rPr b="0" lang="en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15360" y="1286280"/>
            <a:ext cx="3706200" cy="26971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315360" y="4089600"/>
            <a:ext cx="3706200" cy="8078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500760"/>
            <a:ext cx="8520120" cy="62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Problem Solving Session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1505880"/>
            <a:ext cx="4127760" cy="3286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666666"/>
              </a:buClr>
              <a:buFont typeface="Roboto"/>
              <a:buChar char="●"/>
            </a:pPr>
            <a:r>
              <a:rPr b="0" lang="en" sz="1300" spc="-1" strike="noStrike">
                <a:solidFill>
                  <a:srgbClr val="666666"/>
                </a:solidFill>
                <a:latin typeface="Roboto"/>
                <a:ea typeface="Roboto"/>
              </a:rPr>
              <a:t>The remainder of today’s class will comprise the </a:t>
            </a:r>
            <a:r>
              <a:rPr b="1" i="1" lang="en" sz="1300" spc="-1" strike="noStrike">
                <a:solidFill>
                  <a:srgbClr val="ff0000"/>
                </a:solidFill>
                <a:latin typeface="Roboto"/>
                <a:ea typeface="Roboto"/>
              </a:rPr>
              <a:t>problem solving session</a:t>
            </a:r>
            <a:r>
              <a:rPr b="0" lang="en" sz="1300" spc="-1" strike="noStrike">
                <a:solidFill>
                  <a:srgbClr val="666666"/>
                </a:solidFill>
                <a:latin typeface="Roboto"/>
                <a:ea typeface="Roboto"/>
              </a:rPr>
              <a:t> (</a:t>
            </a:r>
            <a:r>
              <a:rPr b="1" i="1" lang="en" sz="1300" spc="-1" strike="noStrike">
                <a:solidFill>
                  <a:srgbClr val="ff0000"/>
                </a:solidFill>
                <a:latin typeface="Roboto"/>
                <a:ea typeface="Roboto"/>
              </a:rPr>
              <a:t>PSS</a:t>
            </a:r>
            <a:r>
              <a:rPr b="0" lang="en" sz="1300" spc="-1" strike="noStrike">
                <a:solidFill>
                  <a:srgbClr val="666666"/>
                </a:solidFill>
                <a:latin typeface="Roboto"/>
                <a:ea typeface="Roboto"/>
              </a:rPr>
              <a:t>).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666666"/>
              </a:buClr>
              <a:buFont typeface="Roboto"/>
              <a:buChar char="●"/>
            </a:pPr>
            <a:r>
              <a:rPr b="0" lang="en" sz="1300" spc="-1" strike="noStrike">
                <a:solidFill>
                  <a:srgbClr val="666666"/>
                </a:solidFill>
                <a:latin typeface="Roboto"/>
                <a:ea typeface="Roboto"/>
              </a:rPr>
              <a:t>Your instructor will divide you into </a:t>
            </a:r>
            <a:r>
              <a:rPr b="1" i="1" lang="en" sz="1300" spc="-1" strike="noStrike">
                <a:solidFill>
                  <a:srgbClr val="ff0000"/>
                </a:solidFill>
                <a:latin typeface="Roboto"/>
                <a:ea typeface="Roboto"/>
              </a:rPr>
              <a:t>teams of 3 or 4 students</a:t>
            </a:r>
            <a:r>
              <a:rPr b="0" lang="en" sz="1300" spc="-1" strike="noStrike">
                <a:solidFill>
                  <a:srgbClr val="666666"/>
                </a:solidFill>
                <a:latin typeface="Roboto"/>
                <a:ea typeface="Roboto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666666"/>
              </a:buClr>
              <a:buFont typeface="Roboto"/>
              <a:buChar char="●"/>
            </a:pPr>
            <a:r>
              <a:rPr b="0" lang="en" sz="1300" spc="-1" strike="noStrike">
                <a:solidFill>
                  <a:srgbClr val="666666"/>
                </a:solidFill>
                <a:latin typeface="Roboto"/>
                <a:ea typeface="Roboto"/>
              </a:rPr>
              <a:t>Each team will </a:t>
            </a:r>
            <a:r>
              <a:rPr b="1" i="1" lang="en" sz="1300" spc="-1" strike="noStrike">
                <a:solidFill>
                  <a:srgbClr val="ff0000"/>
                </a:solidFill>
                <a:latin typeface="Roboto"/>
                <a:ea typeface="Roboto"/>
              </a:rPr>
              <a:t>work together</a:t>
            </a:r>
            <a:r>
              <a:rPr b="0" lang="en" sz="1300" spc="-1" strike="noStrike">
                <a:solidFill>
                  <a:srgbClr val="666666"/>
                </a:solidFill>
                <a:latin typeface="Roboto"/>
                <a:ea typeface="Roboto"/>
              </a:rPr>
              <a:t> to solve the following problems over the course of </a:t>
            </a:r>
            <a:r>
              <a:rPr b="1" i="1" lang="en" sz="1300" spc="-1" strike="noStrike">
                <a:solidFill>
                  <a:srgbClr val="ff0000"/>
                </a:solidFill>
                <a:latin typeface="Roboto"/>
                <a:ea typeface="Roboto"/>
              </a:rPr>
              <a:t>20-30 minutes</a:t>
            </a:r>
            <a:r>
              <a:rPr b="0" lang="en" sz="1300" spc="-1" strike="noStrike">
                <a:solidFill>
                  <a:srgbClr val="666666"/>
                </a:solidFill>
                <a:latin typeface="Roboto"/>
                <a:ea typeface="Roboto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666666"/>
              </a:buClr>
              <a:buFont typeface="Roboto"/>
              <a:buChar char="○"/>
            </a:pPr>
            <a:r>
              <a:rPr b="0" lang="en" sz="1100" spc="-1" strike="noStrike">
                <a:solidFill>
                  <a:srgbClr val="666666"/>
                </a:solidFill>
                <a:latin typeface="Roboto"/>
                <a:ea typeface="Roboto"/>
              </a:rPr>
              <a:t>You may work on paper, a white board, or digitally as determined by your instructor.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666666"/>
              </a:buClr>
              <a:buFont typeface="Roboto"/>
              <a:buChar char="○"/>
            </a:pPr>
            <a:r>
              <a:rPr b="0" lang="en" sz="1100" spc="-1" strike="noStrike">
                <a:solidFill>
                  <a:srgbClr val="666666"/>
                </a:solidFill>
                <a:latin typeface="Roboto"/>
                <a:ea typeface="Roboto"/>
              </a:rPr>
              <a:t>You will submit your solution by pushing it to GitHub before the end of class.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666666"/>
              </a:buClr>
              <a:buFont typeface="Roboto"/>
              <a:buChar char="●"/>
            </a:pPr>
            <a:r>
              <a:rPr b="0" lang="en" sz="1300" spc="-1" strike="noStrike">
                <a:solidFill>
                  <a:srgbClr val="666666"/>
                </a:solidFill>
                <a:latin typeface="Roboto"/>
                <a:ea typeface="Roboto"/>
              </a:rPr>
              <a:t>Your instructor will go over the solution before the end of class.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666666"/>
              </a:buClr>
              <a:buFont typeface="Roboto"/>
              <a:buChar char="●"/>
            </a:pPr>
            <a:r>
              <a:rPr b="0" lang="en" sz="1300" spc="-1" strike="noStrike">
                <a:solidFill>
                  <a:srgbClr val="666666"/>
                </a:solidFill>
                <a:latin typeface="Roboto"/>
                <a:ea typeface="Roboto"/>
              </a:rPr>
              <a:t>If there is any time remaining, you will begin work on your homework assignment.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A313A896-7B4D-48C3-ACFE-7C2EDE55A286}" type="slidenum">
              <a:rPr b="0" lang="en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4759560" y="3528360"/>
            <a:ext cx="3706200" cy="680400"/>
          </a:xfrm>
          <a:prstGeom prst="rect">
            <a:avLst/>
          </a:prstGeom>
          <a:solidFill>
            <a:srgbClr val="fff2cc"/>
          </a:solidFill>
          <a:ln w="19080">
            <a:solidFill>
              <a:srgbClr val="ff0000"/>
            </a:solidFill>
            <a:round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Class participation is a significant part of your grade (20%). This includes in class activities and the problem solving session.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4759560" y="4315680"/>
            <a:ext cx="3706200" cy="680400"/>
          </a:xfrm>
          <a:prstGeom prst="rect">
            <a:avLst/>
          </a:prstGeom>
          <a:solidFill>
            <a:srgbClr val="fff2cc"/>
          </a:solidFill>
          <a:ln w="19080">
            <a:solidFill>
              <a:srgbClr val="ff0000"/>
            </a:solidFill>
            <a:round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Your graders will grade your participation by verifying that you pushed your solutions before the end of the class period each day.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73;p13" descr=""/>
          <p:cNvPicPr/>
          <p:nvPr/>
        </p:nvPicPr>
        <p:blipFill>
          <a:blip r:embed="rId1"/>
          <a:stretch/>
        </p:blipFill>
        <p:spPr>
          <a:xfrm>
            <a:off x="4759560" y="1386720"/>
            <a:ext cx="3706200" cy="2034720"/>
          </a:xfrm>
          <a:prstGeom prst="rect">
            <a:avLst/>
          </a:prstGeom>
          <a:ln w="19080">
            <a:solidFill>
              <a:srgbClr val="666666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9036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AB28A11-029B-40D5-85E3-55A17B974AAC}" type="slidenum">
              <a:rPr b="0" lang="en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264640" y="43560"/>
            <a:ext cx="3706200" cy="637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Problem 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5025240" y="681840"/>
            <a:ext cx="3945600" cy="1308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Assume that each of the following is an absolute path to a file in your file system. Draw the tree that represents the structure in the space on the left.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You may use the provided icons, or you may draw the diagram on paper or a whiteboard and insert a photo or scan to the left.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5025240" y="2188080"/>
            <a:ext cx="3945600" cy="1524240"/>
          </a:xfrm>
          <a:prstGeom prst="rect">
            <a:avLst/>
          </a:prstGeom>
          <a:solidFill>
            <a:srgbClr val="000000"/>
          </a:solidFill>
          <a:ln w="1908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f1c232"/>
                </a:solidFill>
                <a:latin typeface="Consolas"/>
                <a:ea typeface="Consolas"/>
              </a:rPr>
              <a:t>C:\Users\Ron\Documents\biography.txt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f1c232"/>
                </a:solidFill>
                <a:latin typeface="Consolas"/>
                <a:ea typeface="Consolas"/>
              </a:rPr>
              <a:t>C:\Users\Ron\SoftDevI\Week01\homework.txt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f1c232"/>
                </a:solidFill>
                <a:latin typeface="Consolas"/>
                <a:ea typeface="Consolas"/>
              </a:rPr>
              <a:t>C:\Users\Harry\todo_list.txt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f1c232"/>
                </a:solidFill>
                <a:latin typeface="Consolas"/>
                <a:ea typeface="Consolas"/>
              </a:rPr>
              <a:t>C:\Program Files\Python\python.exe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f1c232"/>
                </a:solidFill>
                <a:latin typeface="Consolas"/>
                <a:ea typeface="Consolas"/>
              </a:rPr>
              <a:t>C:\Program Files\Git\git.exe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f1c232"/>
                </a:solidFill>
                <a:latin typeface="Consolas"/>
                <a:ea typeface="Consolas"/>
              </a:rPr>
              <a:t>D:\Games\WoW\wow.exe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f1c232"/>
                </a:solidFill>
                <a:latin typeface="Consolas"/>
                <a:ea typeface="Consolas"/>
              </a:rPr>
              <a:t>D:\stuff.txt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326240" y="2377440"/>
            <a:ext cx="502560" cy="398880"/>
          </a:xfrm>
          <a:prstGeom prst="flowChartMagneticDisk">
            <a:avLst/>
          </a:prstGeom>
          <a:solidFill>
            <a:srgbClr val="d9d9d9"/>
          </a:solidFill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X: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2286000" y="2449800"/>
            <a:ext cx="812520" cy="293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80">
            <a:solidFill>
              <a:srgbClr val="bf9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200" spc="-1" strike="noStrike">
                <a:solidFill>
                  <a:srgbClr val="000000"/>
                </a:solidFill>
                <a:latin typeface="Consolas"/>
                <a:ea typeface="Consolas"/>
              </a:rPr>
              <a:t>Dir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9" name="Google Shape;84;p14" descr=""/>
          <p:cNvPicPr/>
          <p:nvPr/>
        </p:nvPicPr>
        <p:blipFill>
          <a:blip r:embed="rId1"/>
          <a:stretch/>
        </p:blipFill>
        <p:spPr>
          <a:xfrm>
            <a:off x="548640" y="2380320"/>
            <a:ext cx="502560" cy="362880"/>
          </a:xfrm>
          <a:prstGeom prst="rect">
            <a:avLst/>
          </a:prstGeom>
          <a:ln>
            <a:noFill/>
          </a:ln>
        </p:spPr>
      </p:pic>
      <p:sp>
        <p:nvSpPr>
          <p:cNvPr id="140" name="TextShape 7"/>
          <p:cNvSpPr txBox="1"/>
          <p:nvPr/>
        </p:nvSpPr>
        <p:spPr>
          <a:xfrm>
            <a:off x="5145120" y="3909960"/>
            <a:ext cx="3706200" cy="590400"/>
          </a:xfrm>
          <a:prstGeom prst="rect">
            <a:avLst/>
          </a:prstGeom>
          <a:solidFill>
            <a:srgbClr val="fff2cc"/>
          </a:solidFill>
          <a:ln w="19080">
            <a:solidFill>
              <a:srgbClr val="ff0000"/>
            </a:solidFill>
            <a:round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Remember, </a:t>
            </a:r>
            <a:r>
              <a:rPr b="1" i="1" lang="en" sz="13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every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 team member should record the answers in their own copy of the packet.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3566160" y="2468880"/>
            <a:ext cx="778320" cy="254880"/>
          </a:xfrm>
          <a:prstGeom prst="rect">
            <a:avLst/>
          </a:prstGeom>
          <a:solidFill>
            <a:srgbClr val="4a86e8"/>
          </a:solidFill>
          <a:ln w="19080">
            <a:solidFill>
              <a:srgbClr val="1c458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400" spc="-1" strike="noStrike">
                <a:solidFill>
                  <a:srgbClr val="ffffff"/>
                </a:solidFill>
                <a:latin typeface="Consolas"/>
                <a:ea typeface="Consolas"/>
              </a:rPr>
              <a:t>File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Line 9"/>
          <p:cNvSpPr/>
          <p:nvPr/>
        </p:nvSpPr>
        <p:spPr>
          <a:xfrm>
            <a:off x="1828800" y="210312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0"/>
          <p:cNvSpPr/>
          <p:nvPr/>
        </p:nvSpPr>
        <p:spPr>
          <a:xfrm>
            <a:off x="914400" y="210312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1"/>
          <p:cNvSpPr/>
          <p:nvPr/>
        </p:nvSpPr>
        <p:spPr>
          <a:xfrm>
            <a:off x="3108960" y="210312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500760"/>
            <a:ext cx="3706200" cy="637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Problem 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4851664-2A8F-48BD-A7B3-15880316686C}" type="slidenum">
              <a:rPr b="0" lang="en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15360" y="1286280"/>
            <a:ext cx="3706200" cy="2162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Spend a few minutes talking with your team members about your prior experience programming.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Rate yourselves on a scale of 0 (very little or no experience) to 10 (I should be teaching this class!).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Fill out the tables with each of your answers.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15360" y="3480120"/>
            <a:ext cx="3706200" cy="753840"/>
          </a:xfrm>
          <a:prstGeom prst="rect">
            <a:avLst/>
          </a:prstGeom>
          <a:solidFill>
            <a:srgbClr val="fff2cc"/>
          </a:solidFill>
          <a:ln w="19080">
            <a:solidFill>
              <a:srgbClr val="ff0000"/>
            </a:solidFill>
            <a:round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Software Development &amp; Problem Solving is designed for students of </a:t>
            </a:r>
            <a:r>
              <a:rPr b="0" i="1" lang="en" sz="13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all</a:t>
            </a: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 levels of experience. Don’t worry if you feel like you are a 0 or a 10.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9" name="Table 5"/>
          <p:cNvGraphicFramePr/>
          <p:nvPr/>
        </p:nvGraphicFramePr>
        <p:xfrm>
          <a:off x="4559400" y="431280"/>
          <a:ext cx="4359600" cy="761760"/>
        </p:xfrm>
        <a:graphic>
          <a:graphicData uri="http://schemas.openxmlformats.org/drawingml/2006/table">
            <a:tbl>
              <a:tblPr/>
              <a:tblGrid>
                <a:gridCol w="2618280"/>
                <a:gridCol w="1741320"/>
              </a:tblGrid>
              <a:tr h="5670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Name: Adil Dar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Prior Experience (0-10): 2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95160">
                <a:tc gridSpan="2"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Comments: I took AP Computer Science Principles in highschool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Table 6"/>
          <p:cNvGraphicFramePr/>
          <p:nvPr/>
        </p:nvGraphicFramePr>
        <p:xfrm>
          <a:off x="4531680" y="1836360"/>
          <a:ext cx="4359600" cy="761760"/>
        </p:xfrm>
        <a:graphic>
          <a:graphicData uri="http://schemas.openxmlformats.org/drawingml/2006/table">
            <a:tbl>
              <a:tblPr/>
              <a:tblGrid>
                <a:gridCol w="2618280"/>
                <a:gridCol w="1741320"/>
              </a:tblGrid>
              <a:tr h="5670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Name: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Prior Experience (0-10):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95160">
                <a:tc gridSpan="2"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Comments: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Table 7"/>
          <p:cNvGraphicFramePr/>
          <p:nvPr/>
        </p:nvGraphicFramePr>
        <p:xfrm>
          <a:off x="4531680" y="3214440"/>
          <a:ext cx="4359600" cy="761760"/>
        </p:xfrm>
        <a:graphic>
          <a:graphicData uri="http://schemas.openxmlformats.org/drawingml/2006/table">
            <a:tbl>
              <a:tblPr/>
              <a:tblGrid>
                <a:gridCol w="2618280"/>
                <a:gridCol w="1741320"/>
              </a:tblGrid>
              <a:tr h="5670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Name: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Prior Experience (0-10):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95160">
                <a:tc gridSpan="2"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Comments: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52" name="TextShape 8"/>
          <p:cNvSpPr txBox="1"/>
          <p:nvPr/>
        </p:nvSpPr>
        <p:spPr>
          <a:xfrm>
            <a:off x="311760" y="4361040"/>
            <a:ext cx="3706200" cy="365760"/>
          </a:xfrm>
          <a:prstGeom prst="rect">
            <a:avLst/>
          </a:prstGeom>
          <a:solidFill>
            <a:srgbClr val="fff2cc"/>
          </a:solidFill>
          <a:ln w="19080">
            <a:solidFill>
              <a:srgbClr val="ff0000"/>
            </a:solidFill>
            <a:round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If you need more space, duplicate this slide.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9036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C1E47EB-FB11-4E46-A671-1187267265D8}" type="slidenum">
              <a:rPr b="0" lang="en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264640" y="196200"/>
            <a:ext cx="3706200" cy="637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Problem 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5192280" y="834120"/>
            <a:ext cx="3706200" cy="3879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Consider the following commands executed in a Git repository on your computer. Together with your team, describe the status of the file at each step.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onsolas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Consolas"/>
                <a:ea typeface="Consolas"/>
              </a:rPr>
              <a:t>notepad new_file.txt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Consolas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Consolas"/>
                <a:ea typeface="Consolas"/>
              </a:rPr>
              <a:t>git add new_file.txt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Consolas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Consolas"/>
                <a:ea typeface="Consolas"/>
              </a:rPr>
              <a:t>git commit -m "adding a new file"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Consolas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Consolas"/>
                <a:ea typeface="Consolas"/>
              </a:rPr>
              <a:t>git push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Consolas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Consolas"/>
                <a:ea typeface="Consolas"/>
              </a:rPr>
              <a:t>notepad new_file.txt (add text)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6" name="Table 4"/>
          <p:cNvGraphicFramePr/>
          <p:nvPr/>
        </p:nvGraphicFramePr>
        <p:xfrm>
          <a:off x="213120" y="284400"/>
          <a:ext cx="4482720" cy="4329360"/>
        </p:xfrm>
        <a:graphic>
          <a:graphicData uri="http://schemas.openxmlformats.org/drawingml/2006/table">
            <a:tbl>
              <a:tblPr/>
              <a:tblGrid>
                <a:gridCol w="4482720"/>
              </a:tblGrid>
              <a:tr h="8658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 File was created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658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 File was added to the local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658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 File was saved to the repository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658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 File was pushed to github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661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 added text to file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196200"/>
            <a:ext cx="3706200" cy="637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Problem 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E1C5629-0E00-466D-82F3-3A019FB6BF25}" type="slidenum">
              <a:rPr b="0" lang="en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15360" y="872640"/>
            <a:ext cx="3706200" cy="4060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Discuss the following questions with your team, and type or write your answers in the space on the right.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Why do you think that it is a good idea to check the status before staging files?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When starting a brand new assignment, what is the first thing you should do, and why?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What is the last thing that you should do before taking a break from working?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Robo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Assume that you are getting back to work after taking a break. What is the first thing you should do?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0" name="Table 4"/>
          <p:cNvGraphicFramePr/>
          <p:nvPr/>
        </p:nvGraphicFramePr>
        <p:xfrm>
          <a:off x="4480200" y="360360"/>
          <a:ext cx="4482720" cy="4339440"/>
        </p:xfrm>
        <a:graphic>
          <a:graphicData uri="http://schemas.openxmlformats.org/drawingml/2006/table">
            <a:tbl>
              <a:tblPr/>
              <a:tblGrid>
                <a:gridCol w="4482720"/>
              </a:tblGrid>
              <a:tr h="10846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 So you don’t push files you didn’t want to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846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 git add and git commit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846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 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git commit and git push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854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 git clone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036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D4BCBEF-E2F5-4D11-8C42-DB370B5BFB62}" type="slidenum">
              <a:rPr b="0" lang="en" sz="1000" spc="-1" strike="noStrike">
                <a:solidFill>
                  <a:srgbClr val="666666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264640" y="272160"/>
            <a:ext cx="3706200" cy="637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800" spc="-1" strike="noStrike">
                <a:solidFill>
                  <a:srgbClr val="ffffff"/>
                </a:solidFill>
                <a:latin typeface="Merriweather"/>
                <a:ea typeface="Merriweather"/>
              </a:rPr>
              <a:t>Problem 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65760" y="548640"/>
            <a:ext cx="4165920" cy="41144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Roboto"/>
              </a:rPr>
              <a:t>Nobody knows who changed what in the code.</a:t>
            </a:r>
            <a:endParaRPr b="0" lang="en-US" sz="1300" spc="-1" strike="noStrike">
              <a:solidFill>
                <a:srgbClr val="666666"/>
              </a:solidFill>
              <a:latin typeface="Roboto"/>
              <a:ea typeface="Roboto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Roboto"/>
              </a:rPr>
              <a:t>Harder to tell which changes were made by whom.</a:t>
            </a:r>
            <a:endParaRPr b="0" lang="en-US" sz="1300" spc="-1" strike="noStrike">
              <a:solidFill>
                <a:srgbClr val="666666"/>
              </a:solidFill>
              <a:latin typeface="Roboto"/>
              <a:ea typeface="Roboto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Roboto"/>
              </a:rPr>
              <a:t>Overall slower than working on the same computer.</a:t>
            </a:r>
            <a:endParaRPr b="0" lang="en-US" sz="1300" spc="-1" strike="noStrike">
              <a:solidFill>
                <a:srgbClr val="666666"/>
              </a:solidFill>
              <a:latin typeface="Roboto"/>
              <a:ea typeface="Roboto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latin typeface="Roboto"/>
              </a:rPr>
              <a:t>Solutions would be adding comments to see which changes are being made, and better communication between the team.</a:t>
            </a:r>
            <a:endParaRPr b="0" lang="en-US" sz="1300" spc="-1" strike="noStrike">
              <a:solidFill>
                <a:srgbClr val="666666"/>
              </a:solidFill>
              <a:latin typeface="Roboto"/>
              <a:ea typeface="Roboto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5192280" y="910440"/>
            <a:ext cx="3706200" cy="3072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Consider that the same remote repository may be used from more than one computer, e.g.: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You may work on a lab computer in the classroom, but your laptop in your dorm.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You may work on a team where each team member uses their own computer.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Working together with your team, brainstorm the problems that you may encounter working this way. List as many as you can think of.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Can you come up with a solution for any of these problems?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2020-08-25T13:31:56Z</dcterms:modified>
  <cp:revision>1</cp:revision>
  <dc:subject/>
  <dc:title/>
</cp:coreProperties>
</file>