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732" r:id="rId2"/>
  </p:sldMasterIdLst>
  <p:notesMasterIdLst>
    <p:notesMasterId r:id="rId47"/>
  </p:notesMasterIdLst>
  <p:handoutMasterIdLst>
    <p:handoutMasterId r:id="rId48"/>
  </p:handoutMasterIdLst>
  <p:sldIdLst>
    <p:sldId id="342" r:id="rId3"/>
    <p:sldId id="257" r:id="rId4"/>
    <p:sldId id="295" r:id="rId5"/>
    <p:sldId id="296" r:id="rId6"/>
    <p:sldId id="343" r:id="rId7"/>
    <p:sldId id="380" r:id="rId8"/>
    <p:sldId id="322" r:id="rId9"/>
    <p:sldId id="259" r:id="rId10"/>
    <p:sldId id="260" r:id="rId11"/>
    <p:sldId id="334" r:id="rId12"/>
    <p:sldId id="393" r:id="rId13"/>
    <p:sldId id="392" r:id="rId14"/>
    <p:sldId id="394" r:id="rId15"/>
    <p:sldId id="395" r:id="rId16"/>
    <p:sldId id="396" r:id="rId17"/>
    <p:sldId id="397" r:id="rId18"/>
    <p:sldId id="389" r:id="rId19"/>
    <p:sldId id="299" r:id="rId20"/>
    <p:sldId id="344" r:id="rId21"/>
    <p:sldId id="365" r:id="rId22"/>
    <p:sldId id="332" r:id="rId23"/>
    <p:sldId id="398" r:id="rId24"/>
    <p:sldId id="367" r:id="rId25"/>
    <p:sldId id="329" r:id="rId26"/>
    <p:sldId id="358" r:id="rId27"/>
    <p:sldId id="359" r:id="rId28"/>
    <p:sldId id="360" r:id="rId29"/>
    <p:sldId id="368" r:id="rId30"/>
    <p:sldId id="361" r:id="rId31"/>
    <p:sldId id="381" r:id="rId32"/>
    <p:sldId id="382" r:id="rId33"/>
    <p:sldId id="384" r:id="rId34"/>
    <p:sldId id="385" r:id="rId35"/>
    <p:sldId id="386" r:id="rId36"/>
    <p:sldId id="390" r:id="rId37"/>
    <p:sldId id="391" r:id="rId38"/>
    <p:sldId id="399" r:id="rId39"/>
    <p:sldId id="400" r:id="rId40"/>
    <p:sldId id="401" r:id="rId41"/>
    <p:sldId id="402" r:id="rId42"/>
    <p:sldId id="405" r:id="rId43"/>
    <p:sldId id="404" r:id="rId44"/>
    <p:sldId id="293" r:id="rId45"/>
    <p:sldId id="388" r:id="rId46"/>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FC3"/>
    <a:srgbClr val="03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2" d="100"/>
          <a:sy n="62" d="100"/>
        </p:scale>
        <p:origin x="1400" y="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64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40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2708395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754691" y="9264357"/>
            <a:ext cx="2873155" cy="487680"/>
          </a:xfrm>
          <a:prstGeom prst="rect">
            <a:avLst/>
          </a:prstGeom>
          <a:noFill/>
        </p:spPr>
        <p:txBody>
          <a:bodyPr lIns="89831" tIns="44915" rIns="89831" bIns="44915"/>
          <a:lstStyle/>
          <a:p>
            <a:fld id="{7670DF06-4775-4E82-8772-90B18856C867}"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6388"/>
            <a:ext cx="2030412" cy="550068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9925" y="306388"/>
            <a:ext cx="5942013" cy="5500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075014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004555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52810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8/4/2009</a:t>
            </a:r>
          </a:p>
        </p:txBody>
      </p:sp>
      <p:sp>
        <p:nvSpPr>
          <p:cNvPr id="6" name="Footer Placeholder 5"/>
          <p:cNvSpPr>
            <a:spLocks noGrp="1"/>
          </p:cNvSpPr>
          <p:nvPr>
            <p:ph type="ftr" sz="quarter" idx="11"/>
          </p:nvPr>
        </p:nvSpPr>
        <p:spPr/>
        <p:txBody>
          <a:bodyPr/>
          <a:lstStyle/>
          <a:p>
            <a:r>
              <a:rPr kumimoji="0" lang="en-US"/>
              <a:t>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358625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8/4/2009</a:t>
            </a:r>
          </a:p>
        </p:txBody>
      </p:sp>
      <p:sp>
        <p:nvSpPr>
          <p:cNvPr id="8" name="Footer Placeholder 7"/>
          <p:cNvSpPr>
            <a:spLocks noGrp="1"/>
          </p:cNvSpPr>
          <p:nvPr>
            <p:ph type="ftr" sz="quarter" idx="11"/>
          </p:nvPr>
        </p:nvSpPr>
        <p:spPr/>
        <p:txBody>
          <a:bodyPr/>
          <a:lstStyle/>
          <a:p>
            <a:r>
              <a:rPr kumimoji="0" lang="en-US"/>
              <a:t>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290354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8/4/2009</a:t>
            </a:r>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570794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8/4/2009</a:t>
            </a:r>
          </a:p>
        </p:txBody>
      </p:sp>
      <p:sp>
        <p:nvSpPr>
          <p:cNvPr id="3" name="Footer Placeholder 2"/>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689711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8/4/2009</a:t>
            </a:r>
          </a:p>
        </p:txBody>
      </p:sp>
      <p:sp>
        <p:nvSpPr>
          <p:cNvPr id="6" name="Footer Placeholder 5"/>
          <p:cNvSpPr>
            <a:spLocks noGrp="1"/>
          </p:cNvSpPr>
          <p:nvPr>
            <p:ph type="ftr" sz="quarter" idx="11"/>
          </p:nvPr>
        </p:nvSpPr>
        <p:spPr/>
        <p:txBody>
          <a:bodyPr/>
          <a:lstStyle/>
          <a:p>
            <a:r>
              <a:rPr kumimoji="0" lang="en-US"/>
              <a:t>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09169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8/4/2009</a:t>
            </a:r>
          </a:p>
        </p:txBody>
      </p:sp>
      <p:sp>
        <p:nvSpPr>
          <p:cNvPr id="6" name="Footer Placeholder 5"/>
          <p:cNvSpPr>
            <a:spLocks noGrp="1"/>
          </p:cNvSpPr>
          <p:nvPr>
            <p:ph type="ftr" sz="quarter" idx="11"/>
          </p:nvPr>
        </p:nvSpPr>
        <p:spPr/>
        <p:txBody>
          <a:bodyPr/>
          <a:lstStyle/>
          <a:p>
            <a:r>
              <a:rPr kumimoji="0" lang="en-US"/>
              <a:t>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4124513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0983970"/>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992266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8063510"/>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8818564"/>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5121570"/>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18637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84749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90600" y="1676400"/>
            <a:ext cx="3825875"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68875" y="1676400"/>
            <a:ext cx="3825875"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Line 2"/>
          <p:cNvSpPr>
            <a:spLocks noChangeShapeType="1"/>
          </p:cNvSpPr>
          <p:nvPr/>
        </p:nvSpPr>
        <p:spPr bwMode="auto">
          <a:xfrm>
            <a:off x="25400" y="1371600"/>
            <a:ext cx="9118600" cy="4763"/>
          </a:xfrm>
          <a:prstGeom prst="line">
            <a:avLst/>
          </a:prstGeom>
          <a:noFill/>
          <a:ln w="50800">
            <a:solidFill>
              <a:schemeClr val="accent1"/>
            </a:solidFill>
            <a:round/>
            <a:headEnd/>
            <a:tailEnd/>
          </a:ln>
          <a:effectLst/>
        </p:spPr>
        <p:txBody>
          <a:bodyPr wrap="none" anchor="ctr"/>
          <a:lstStyle/>
          <a:p>
            <a:endParaRPr lang="en-GB" dirty="0"/>
          </a:p>
        </p:txBody>
      </p:sp>
      <p:sp>
        <p:nvSpPr>
          <p:cNvPr id="96259" name="Rectangle 3"/>
          <p:cNvSpPr>
            <a:spLocks noGrp="1" noChangeArrowheads="1"/>
          </p:cNvSpPr>
          <p:nvPr>
            <p:ph type="title"/>
          </p:nvPr>
        </p:nvSpPr>
        <p:spPr bwMode="auto">
          <a:xfrm>
            <a:off x="669925" y="306388"/>
            <a:ext cx="7804150" cy="917575"/>
          </a:xfrm>
          <a:prstGeom prst="rect">
            <a:avLst/>
          </a:prstGeom>
          <a:noFill/>
          <a:ln w="12700">
            <a:noFill/>
            <a:miter lim="800000"/>
            <a:headEnd/>
            <a:tailEnd/>
          </a:ln>
          <a:effectLst/>
        </p:spPr>
        <p:txBody>
          <a:bodyPr vert="horz" wrap="square" lIns="95143" tIns="46738" rIns="95143" bIns="46738" numCol="1" anchor="ctr" anchorCtr="0" compatLnSpc="1">
            <a:prstTxWarp prst="textNoShape">
              <a:avLst/>
            </a:prstTxWarp>
          </a:bodyPr>
          <a:lstStyle/>
          <a:p>
            <a:pPr lvl="0"/>
            <a:r>
              <a:rPr lang="en-GB"/>
              <a:t>Click to edit Master title style</a:t>
            </a:r>
          </a:p>
        </p:txBody>
      </p:sp>
      <p:sp>
        <p:nvSpPr>
          <p:cNvPr id="96260" name="Rectangle 4"/>
          <p:cNvSpPr>
            <a:spLocks noGrp="1" noChangeArrowheads="1"/>
          </p:cNvSpPr>
          <p:nvPr>
            <p:ph type="body" idx="1"/>
          </p:nvPr>
        </p:nvSpPr>
        <p:spPr bwMode="auto">
          <a:xfrm>
            <a:off x="990600" y="1676400"/>
            <a:ext cx="7804150" cy="4130675"/>
          </a:xfrm>
          <a:prstGeom prst="rect">
            <a:avLst/>
          </a:prstGeom>
          <a:noFill/>
          <a:ln w="12700">
            <a:noFill/>
            <a:miter lim="800000"/>
            <a:headEnd/>
            <a:tailEnd/>
          </a:ln>
          <a:effectLst/>
        </p:spPr>
        <p:txBody>
          <a:bodyPr vert="horz" wrap="square" lIns="95143" tIns="46738" rIns="95143" bIns="4673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6261" name="Rectangle 5"/>
          <p:cNvSpPr>
            <a:spLocks noChangeArrowheads="1"/>
          </p:cNvSpPr>
          <p:nvPr/>
        </p:nvSpPr>
        <p:spPr bwMode="auto">
          <a:xfrm>
            <a:off x="568325" y="6523038"/>
            <a:ext cx="8154988" cy="290512"/>
          </a:xfrm>
          <a:prstGeom prst="rect">
            <a:avLst/>
          </a:prstGeom>
          <a:noFill/>
          <a:ln w="12700">
            <a:noFill/>
            <a:miter lim="800000"/>
            <a:headEnd/>
            <a:tailEnd/>
          </a:ln>
          <a:effectLst/>
        </p:spPr>
        <p:txBody>
          <a:bodyPr lIns="95143" tIns="46738" rIns="95143" bIns="46738">
            <a:spAutoFit/>
          </a:bodyPr>
          <a:lstStyle/>
          <a:p>
            <a:pPr defTabSz="962025"/>
            <a:r>
              <a:rPr lang="en-GB" sz="1300" dirty="0">
                <a:solidFill>
                  <a:schemeClr val="tx2"/>
                </a:solidFill>
              </a:rPr>
              <a:t>©Ian </a:t>
            </a:r>
            <a:r>
              <a:rPr lang="en-GB" sz="1300" dirty="0" err="1">
                <a:solidFill>
                  <a:schemeClr val="tx2"/>
                </a:solidFill>
              </a:rPr>
              <a:t>Sommerville</a:t>
            </a:r>
            <a:r>
              <a:rPr lang="en-GB" sz="1300" dirty="0">
                <a:solidFill>
                  <a:schemeClr val="tx2"/>
                </a:solidFill>
              </a:rPr>
              <a:t> 2006		</a:t>
            </a:r>
            <a:r>
              <a:rPr lang="en-GB" sz="1300" b="1" dirty="0">
                <a:solidFill>
                  <a:schemeClr val="tx2"/>
                </a:solidFill>
              </a:rPr>
              <a:t>Software Engineering, 8th edition. Chapter 7</a:t>
            </a:r>
            <a:r>
              <a:rPr lang="en-GB" sz="1300" dirty="0">
                <a:solidFill>
                  <a:schemeClr val="tx2"/>
                </a:solidFill>
              </a:rPr>
              <a:t>                        Slide  </a:t>
            </a:r>
            <a:fld id="{A63626DA-CEA4-4949-948F-FB2CA04677AE}" type="slidenum">
              <a:rPr lang="en-GB" sz="1300">
                <a:solidFill>
                  <a:schemeClr val="tx2"/>
                </a:solidFill>
              </a:rPr>
              <a:pPr defTabSz="962025"/>
              <a:t>‹#›</a:t>
            </a:fld>
            <a:endParaRPr lang="en-GB" sz="13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ctr" defTabSz="962025" rtl="0" fontAlgn="base">
        <a:spcBef>
          <a:spcPct val="0"/>
        </a:spcBef>
        <a:spcAft>
          <a:spcPct val="0"/>
        </a:spcAft>
        <a:defRPr sz="4000">
          <a:solidFill>
            <a:schemeClr val="tx1"/>
          </a:solidFill>
          <a:latin typeface="+mj-lt"/>
          <a:ea typeface="+mj-ea"/>
          <a:cs typeface="+mj-cs"/>
        </a:defRPr>
      </a:lvl1pPr>
      <a:lvl2pPr algn="ctr" defTabSz="962025" rtl="0" fontAlgn="base">
        <a:spcBef>
          <a:spcPct val="0"/>
        </a:spcBef>
        <a:spcAft>
          <a:spcPct val="0"/>
        </a:spcAft>
        <a:defRPr sz="4000">
          <a:solidFill>
            <a:schemeClr val="tx1"/>
          </a:solidFill>
          <a:latin typeface="Arial" charset="0"/>
          <a:cs typeface="Arial" charset="0"/>
        </a:defRPr>
      </a:lvl2pPr>
      <a:lvl3pPr algn="ctr" defTabSz="962025" rtl="0" fontAlgn="base">
        <a:spcBef>
          <a:spcPct val="0"/>
        </a:spcBef>
        <a:spcAft>
          <a:spcPct val="0"/>
        </a:spcAft>
        <a:defRPr sz="4000">
          <a:solidFill>
            <a:schemeClr val="tx1"/>
          </a:solidFill>
          <a:latin typeface="Arial" charset="0"/>
          <a:cs typeface="Arial" charset="0"/>
        </a:defRPr>
      </a:lvl3pPr>
      <a:lvl4pPr algn="ctr" defTabSz="962025" rtl="0" fontAlgn="base">
        <a:spcBef>
          <a:spcPct val="0"/>
        </a:spcBef>
        <a:spcAft>
          <a:spcPct val="0"/>
        </a:spcAft>
        <a:defRPr sz="4000">
          <a:solidFill>
            <a:schemeClr val="tx1"/>
          </a:solidFill>
          <a:latin typeface="Arial" charset="0"/>
          <a:cs typeface="Arial" charset="0"/>
        </a:defRPr>
      </a:lvl4pPr>
      <a:lvl5pPr algn="ctr" defTabSz="962025" rtl="0" fontAlgn="base">
        <a:spcBef>
          <a:spcPct val="0"/>
        </a:spcBef>
        <a:spcAft>
          <a:spcPct val="0"/>
        </a:spcAft>
        <a:defRPr sz="4000">
          <a:solidFill>
            <a:schemeClr val="tx1"/>
          </a:solidFill>
          <a:latin typeface="Arial" charset="0"/>
          <a:cs typeface="Arial" charset="0"/>
        </a:defRPr>
      </a:lvl5pPr>
      <a:lvl6pPr marL="457200" algn="ctr" defTabSz="962025" rtl="0" fontAlgn="base">
        <a:spcBef>
          <a:spcPct val="0"/>
        </a:spcBef>
        <a:spcAft>
          <a:spcPct val="0"/>
        </a:spcAft>
        <a:defRPr sz="4000">
          <a:solidFill>
            <a:schemeClr val="tx1"/>
          </a:solidFill>
          <a:latin typeface="Arial" charset="0"/>
          <a:cs typeface="Arial" charset="0"/>
        </a:defRPr>
      </a:lvl6pPr>
      <a:lvl7pPr marL="914400" algn="ctr" defTabSz="962025" rtl="0" fontAlgn="base">
        <a:spcBef>
          <a:spcPct val="0"/>
        </a:spcBef>
        <a:spcAft>
          <a:spcPct val="0"/>
        </a:spcAft>
        <a:defRPr sz="4000">
          <a:solidFill>
            <a:schemeClr val="tx1"/>
          </a:solidFill>
          <a:latin typeface="Arial" charset="0"/>
          <a:cs typeface="Arial" charset="0"/>
        </a:defRPr>
      </a:lvl7pPr>
      <a:lvl8pPr marL="1371600" algn="ctr" defTabSz="962025" rtl="0" fontAlgn="base">
        <a:spcBef>
          <a:spcPct val="0"/>
        </a:spcBef>
        <a:spcAft>
          <a:spcPct val="0"/>
        </a:spcAft>
        <a:defRPr sz="4000">
          <a:solidFill>
            <a:schemeClr val="tx1"/>
          </a:solidFill>
          <a:latin typeface="Arial" charset="0"/>
          <a:cs typeface="Arial" charset="0"/>
        </a:defRPr>
      </a:lvl8pPr>
      <a:lvl9pPr marL="1828800" algn="ctr" defTabSz="962025" rtl="0" fontAlgn="base">
        <a:spcBef>
          <a:spcPct val="0"/>
        </a:spcBef>
        <a:spcAft>
          <a:spcPct val="0"/>
        </a:spcAft>
        <a:defRPr sz="4000">
          <a:solidFill>
            <a:schemeClr val="tx1"/>
          </a:solidFill>
          <a:latin typeface="Arial" charset="0"/>
          <a:cs typeface="Arial" charset="0"/>
        </a:defRPr>
      </a:lvl9pPr>
    </p:titleStyle>
    <p:bodyStyle>
      <a:lvl1pPr marL="488950" indent="-488950" algn="l" defTabSz="962025" rtl="0" fontAlgn="base">
        <a:spcBef>
          <a:spcPct val="20000"/>
        </a:spcBef>
        <a:spcAft>
          <a:spcPct val="0"/>
        </a:spcAft>
        <a:buClr>
          <a:schemeClr val="tx2"/>
        </a:buClr>
        <a:buSzPct val="50000"/>
        <a:buFont typeface="Zapf Dingbats" charset="2"/>
        <a:buChar char="l"/>
        <a:defRPr sz="2800">
          <a:solidFill>
            <a:schemeClr val="tx2"/>
          </a:solidFill>
          <a:latin typeface="+mn-lt"/>
          <a:ea typeface="+mn-ea"/>
          <a:cs typeface="+mn-cs"/>
        </a:defRPr>
      </a:lvl1pPr>
      <a:lvl2pPr marL="1089025" indent="-482600" algn="l" defTabSz="962025" rtl="0" fontAlgn="base">
        <a:spcBef>
          <a:spcPct val="20000"/>
        </a:spcBef>
        <a:spcAft>
          <a:spcPct val="0"/>
        </a:spcAft>
        <a:buClr>
          <a:schemeClr val="tx1"/>
        </a:buClr>
        <a:buSzPct val="100000"/>
        <a:buChar char="•"/>
        <a:defRPr sz="2400">
          <a:solidFill>
            <a:schemeClr val="tx2"/>
          </a:solidFill>
          <a:latin typeface="+mn-lt"/>
          <a:cs typeface="+mn-cs"/>
        </a:defRPr>
      </a:lvl2pPr>
      <a:lvl3pPr marL="1449388" indent="-241300" algn="l" defTabSz="962025" rtl="0" fontAlgn="base">
        <a:spcBef>
          <a:spcPct val="20000"/>
        </a:spcBef>
        <a:spcAft>
          <a:spcPct val="0"/>
        </a:spcAft>
        <a:buClr>
          <a:schemeClr val="tx1"/>
        </a:buClr>
        <a:buSzPct val="100000"/>
        <a:buChar char="•"/>
        <a:defRPr sz="2000">
          <a:solidFill>
            <a:schemeClr val="tx2"/>
          </a:solidFill>
          <a:latin typeface="+mn-lt"/>
          <a:cs typeface="+mn-cs"/>
        </a:defRPr>
      </a:lvl3pPr>
      <a:lvl4pPr marL="1806575" indent="-236538" algn="l" defTabSz="962025" rtl="0" fontAlgn="base">
        <a:spcBef>
          <a:spcPct val="20000"/>
        </a:spcBef>
        <a:spcAft>
          <a:spcPct val="0"/>
        </a:spcAft>
        <a:buClr>
          <a:schemeClr val="accent2"/>
        </a:buClr>
        <a:buSzPct val="65000"/>
        <a:buFont typeface="Monotype Sorts" charset="2"/>
        <a:buChar char=""/>
        <a:defRPr sz="2100">
          <a:solidFill>
            <a:schemeClr val="tx2"/>
          </a:solidFill>
          <a:latin typeface="+mn-lt"/>
          <a:cs typeface="+mn-cs"/>
        </a:defRPr>
      </a:lvl4pPr>
      <a:lvl5pPr marL="21701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5pPr>
      <a:lvl6pPr marL="26273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6pPr>
      <a:lvl7pPr marL="30845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7pPr>
      <a:lvl8pPr marL="35417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8pPr>
      <a:lvl9pPr marL="39989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7/7/2025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647863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endParaRPr lang="en-GB" dirty="0">
              <a:solidFill>
                <a:srgbClr val="FF0000"/>
              </a:solidFill>
              <a:effectLst>
                <a:outerShdw blurRad="38100" dist="38100" dir="2700000" algn="tl">
                  <a:srgbClr val="000000">
                    <a:alpha val="43137"/>
                  </a:srgbClr>
                </a:outerShdw>
              </a:effectLst>
            </a:endParaRPr>
          </a:p>
        </p:txBody>
      </p:sp>
      <p:sp>
        <p:nvSpPr>
          <p:cNvPr id="2051" name="Rectangle 3"/>
          <p:cNvSpPr>
            <a:spLocks noGrp="1" noChangeArrowheads="1"/>
          </p:cNvSpPr>
          <p:nvPr>
            <p:ph type="subTitle" idx="1"/>
          </p:nvPr>
        </p:nvSpPr>
        <p:spPr>
          <a:xfrm>
            <a:off x="710712" y="2373313"/>
            <a:ext cx="7924800" cy="3265487"/>
          </a:xfrm>
        </p:spPr>
        <p:txBody>
          <a:bodyPr>
            <a:normAutofit/>
          </a:bodyPr>
          <a:lstStyle/>
          <a:p>
            <a:pPr eaLnBrk="1" hangingPunct="1"/>
            <a:endParaRPr lang="en-GB" sz="2800" u="sng" dirty="0"/>
          </a:p>
          <a:p>
            <a:pPr eaLnBrk="1" hangingPunct="1"/>
            <a:r>
              <a:rPr lang="en-GB" sz="2800" u="sng" dirty="0"/>
              <a:t>Lecture 3 – Requirements Engineering Processes</a:t>
            </a:r>
          </a:p>
          <a:p>
            <a:pPr eaLnBrk="1" hangingPunct="1"/>
            <a:endParaRPr lang="en-GB" b="1" dirty="0"/>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t>Requirements Discovery</a:t>
            </a:r>
          </a:p>
        </p:txBody>
      </p:sp>
      <p:sp>
        <p:nvSpPr>
          <p:cNvPr id="87043" name="Rectangle 3"/>
          <p:cNvSpPr>
            <a:spLocks noGrp="1" noChangeArrowheads="1"/>
          </p:cNvSpPr>
          <p:nvPr>
            <p:ph idx="1"/>
          </p:nvPr>
        </p:nvSpPr>
        <p:spPr/>
        <p:txBody>
          <a:bodyPr/>
          <a:lstStyle/>
          <a:p>
            <a:r>
              <a:rPr lang="en-US" b="1" dirty="0"/>
              <a:t>Requirements discovery </a:t>
            </a:r>
            <a:r>
              <a:rPr lang="en-US" dirty="0"/>
              <a:t>is the process of </a:t>
            </a:r>
            <a:r>
              <a:rPr lang="en-US" dirty="0">
                <a:solidFill>
                  <a:schemeClr val="accent2"/>
                </a:solidFill>
              </a:rPr>
              <a:t>gathering information </a:t>
            </a:r>
            <a:r>
              <a:rPr lang="en-US" dirty="0"/>
              <a:t>about the proposed and existing systems and distilling the user and system requirements from this information.</a:t>
            </a:r>
          </a:p>
          <a:p>
            <a:r>
              <a:rPr lang="en-US" dirty="0"/>
              <a:t>Sources of information include documentation, system stakeholders and the specifications of similar systems</a:t>
            </a:r>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17AEA-6BBB-258E-DF76-EDFD9A7B6E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E182-C528-00B3-E4D7-7613E9D5BC0A}"/>
              </a:ext>
            </a:extLst>
          </p:cNvPr>
          <p:cNvSpPr>
            <a:spLocks noGrp="1"/>
          </p:cNvSpPr>
          <p:nvPr>
            <p:ph type="title"/>
          </p:nvPr>
        </p:nvSpPr>
        <p:spPr/>
        <p:txBody>
          <a:bodyPr>
            <a:normAutofit/>
          </a:bodyPr>
          <a:lstStyle/>
          <a:p>
            <a:r>
              <a:rPr lang="en-US" b="1" dirty="0"/>
              <a:t>What is an SRS Document?</a:t>
            </a:r>
            <a:br>
              <a:rPr lang="en-US" b="1" dirty="0"/>
            </a:br>
            <a:endParaRPr lang="en-IN" dirty="0"/>
          </a:p>
        </p:txBody>
      </p:sp>
      <p:sp>
        <p:nvSpPr>
          <p:cNvPr id="3" name="Content Placeholder 2">
            <a:extLst>
              <a:ext uri="{FF2B5EF4-FFF2-40B4-BE49-F238E27FC236}">
                <a16:creationId xmlns:a16="http://schemas.microsoft.com/office/drawing/2014/main" id="{83CAF46A-B985-BF94-F49A-E7CE28C203AB}"/>
              </a:ext>
            </a:extLst>
          </p:cNvPr>
          <p:cNvSpPr>
            <a:spLocks noGrp="1"/>
          </p:cNvSpPr>
          <p:nvPr>
            <p:ph idx="1"/>
          </p:nvPr>
        </p:nvSpPr>
        <p:spPr/>
        <p:txBody>
          <a:bodyPr>
            <a:normAutofit/>
          </a:bodyPr>
          <a:lstStyle/>
          <a:p>
            <a:endParaRPr lang="en-US" b="1" dirty="0"/>
          </a:p>
          <a:p>
            <a:r>
              <a:rPr lang="en-US" b="1" dirty="0"/>
              <a:t>SRS</a:t>
            </a:r>
            <a:r>
              <a:rPr lang="en-US" dirty="0"/>
              <a:t> stands for </a:t>
            </a:r>
            <a:r>
              <a:rPr lang="en-US" b="1" dirty="0"/>
              <a:t>Software Requirements Specification</a:t>
            </a:r>
            <a:r>
              <a:rPr lang="en-US" dirty="0"/>
              <a:t>. It is a formal document that describes:</a:t>
            </a:r>
          </a:p>
          <a:p>
            <a:r>
              <a:rPr lang="en-US" dirty="0"/>
              <a:t>What the software will do.</a:t>
            </a:r>
          </a:p>
          <a:p>
            <a:r>
              <a:rPr lang="en-US" dirty="0"/>
              <a:t>How it will perform.</a:t>
            </a:r>
          </a:p>
          <a:p>
            <a:r>
              <a:rPr lang="en-US" dirty="0"/>
              <a:t>Constraints, interfaces, and requirements.</a:t>
            </a:r>
          </a:p>
          <a:p>
            <a:r>
              <a:rPr lang="en-US" dirty="0"/>
              <a:t>It acts as a </a:t>
            </a:r>
            <a:r>
              <a:rPr lang="en-US" b="1" dirty="0"/>
              <a:t>bridge</a:t>
            </a:r>
            <a:r>
              <a:rPr lang="en-US" dirty="0"/>
              <a:t> between the </a:t>
            </a:r>
            <a:r>
              <a:rPr lang="en-US" b="1" dirty="0"/>
              <a:t>client and development team</a:t>
            </a:r>
            <a:r>
              <a:rPr lang="en-US" dirty="0"/>
              <a:t> to ensure both understand the software expectations clearly.</a:t>
            </a:r>
          </a:p>
        </p:txBody>
      </p:sp>
      <p:sp>
        <p:nvSpPr>
          <p:cNvPr id="4" name="Footer Placeholder 3">
            <a:extLst>
              <a:ext uri="{FF2B5EF4-FFF2-40B4-BE49-F238E27FC236}">
                <a16:creationId xmlns:a16="http://schemas.microsoft.com/office/drawing/2014/main" id="{7A46216C-C860-E5A7-8255-6E5034A674E7}"/>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202447DB-42CB-E52B-F9E0-C6937F2EE38A}"/>
              </a:ext>
            </a:extLst>
          </p:cNvPr>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354580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167F-22CC-37D2-1534-A1E10258C2C4}"/>
              </a:ext>
            </a:extLst>
          </p:cNvPr>
          <p:cNvSpPr>
            <a:spLocks noGrp="1"/>
          </p:cNvSpPr>
          <p:nvPr>
            <p:ph type="title"/>
          </p:nvPr>
        </p:nvSpPr>
        <p:spPr/>
        <p:txBody>
          <a:bodyPr>
            <a:normAutofit fontScale="90000"/>
          </a:bodyPr>
          <a:lstStyle/>
          <a:p>
            <a:r>
              <a:rPr lang="en-US" dirty="0"/>
              <a:t>An SRS document typically includes the following sections</a:t>
            </a:r>
            <a:endParaRPr lang="en-IN" dirty="0"/>
          </a:p>
        </p:txBody>
      </p:sp>
      <p:sp>
        <p:nvSpPr>
          <p:cNvPr id="3" name="Content Placeholder 2">
            <a:extLst>
              <a:ext uri="{FF2B5EF4-FFF2-40B4-BE49-F238E27FC236}">
                <a16:creationId xmlns:a16="http://schemas.microsoft.com/office/drawing/2014/main" id="{3DC2B8AA-5C89-458C-89BC-36EC7E2FFDFD}"/>
              </a:ext>
            </a:extLst>
          </p:cNvPr>
          <p:cNvSpPr>
            <a:spLocks noGrp="1"/>
          </p:cNvSpPr>
          <p:nvPr>
            <p:ph idx="1"/>
          </p:nvPr>
        </p:nvSpPr>
        <p:spPr/>
        <p:txBody>
          <a:bodyPr>
            <a:noAutofit/>
          </a:bodyPr>
          <a:lstStyle/>
          <a:p>
            <a:r>
              <a:rPr lang="en-US" sz="1400" dirty="0"/>
              <a:t>An SRS document typically includes the following sections:</a:t>
            </a:r>
          </a:p>
          <a:p>
            <a:r>
              <a:rPr lang="en-US" sz="1400" b="1" dirty="0"/>
              <a:t>1. Introduction</a:t>
            </a:r>
          </a:p>
          <a:p>
            <a:r>
              <a:rPr lang="en-US" sz="1400" dirty="0"/>
              <a:t>Purpose of the </a:t>
            </a:r>
            <a:r>
              <a:rPr lang="en-US" sz="1400" dirty="0" err="1"/>
              <a:t>software,Scope,Definitions</a:t>
            </a:r>
            <a:r>
              <a:rPr lang="en-US" sz="1400" dirty="0"/>
              <a:t>, acronyms, </a:t>
            </a:r>
            <a:r>
              <a:rPr lang="en-US" sz="1400" dirty="0" err="1"/>
              <a:t>abbreviations,References</a:t>
            </a:r>
            <a:r>
              <a:rPr lang="en-US" sz="1400" dirty="0"/>
              <a:t>.</a:t>
            </a:r>
          </a:p>
          <a:p>
            <a:r>
              <a:rPr lang="en-US" sz="1400" b="1" dirty="0"/>
              <a:t>2. Overall Description</a:t>
            </a:r>
            <a:endParaRPr lang="en-US" sz="1400" dirty="0"/>
          </a:p>
          <a:p>
            <a:r>
              <a:rPr lang="en-US" sz="1400" dirty="0"/>
              <a:t>Product functions (summary).,User </a:t>
            </a:r>
            <a:r>
              <a:rPr lang="en-US" sz="1400" dirty="0" err="1"/>
              <a:t>characteristics,Constraints</a:t>
            </a:r>
            <a:r>
              <a:rPr lang="en-US" sz="1400" dirty="0"/>
              <a:t> (e.g., legal, hardware limitations).</a:t>
            </a:r>
          </a:p>
          <a:p>
            <a:r>
              <a:rPr lang="en-US" sz="1400" dirty="0"/>
              <a:t>Assumptions and dependencies.</a:t>
            </a:r>
          </a:p>
          <a:p>
            <a:r>
              <a:rPr lang="en-US" sz="1400" b="1" dirty="0"/>
              <a:t>3. Specific Requirements</a:t>
            </a:r>
          </a:p>
          <a:p>
            <a:r>
              <a:rPr lang="en-US" sz="1400" b="1" dirty="0"/>
              <a:t>Functional Requirements</a:t>
            </a:r>
            <a:r>
              <a:rPr lang="en-US" sz="1400" dirty="0"/>
              <a:t>: What the system should do.</a:t>
            </a:r>
          </a:p>
          <a:p>
            <a:r>
              <a:rPr lang="en-US" sz="1400" b="1" dirty="0"/>
              <a:t>Non-functional Requirements</a:t>
            </a:r>
            <a:r>
              <a:rPr lang="en-US" sz="1400" dirty="0"/>
              <a:t>:</a:t>
            </a:r>
          </a:p>
          <a:p>
            <a:pPr lvl="1"/>
            <a:r>
              <a:rPr lang="en-US" sz="1400" dirty="0"/>
              <a:t>Performance</a:t>
            </a:r>
          </a:p>
          <a:p>
            <a:pPr lvl="1"/>
            <a:r>
              <a:rPr lang="en-US" sz="1400" dirty="0"/>
              <a:t>Security</a:t>
            </a:r>
          </a:p>
          <a:p>
            <a:pPr lvl="1"/>
            <a:r>
              <a:rPr lang="en-US" sz="1400" dirty="0"/>
              <a:t>Usability</a:t>
            </a:r>
          </a:p>
          <a:p>
            <a:pPr lvl="1"/>
            <a:r>
              <a:rPr lang="en-US" sz="1400" dirty="0"/>
              <a:t>Reliability</a:t>
            </a:r>
          </a:p>
          <a:p>
            <a:r>
              <a:rPr lang="en-US" sz="1400" b="1" dirty="0"/>
              <a:t>External </a:t>
            </a:r>
            <a:r>
              <a:rPr lang="en-US" sz="1400" b="1" dirty="0" err="1"/>
              <a:t>Interfaces</a:t>
            </a:r>
            <a:r>
              <a:rPr lang="en-US" sz="1400" dirty="0" err="1"/>
              <a:t>:User</a:t>
            </a:r>
            <a:r>
              <a:rPr lang="en-US" sz="1400" dirty="0"/>
              <a:t> </a:t>
            </a:r>
            <a:r>
              <a:rPr lang="en-US" sz="1400" dirty="0" err="1"/>
              <a:t>interfaces,Hardware</a:t>
            </a:r>
            <a:r>
              <a:rPr lang="en-US" sz="1400" dirty="0"/>
              <a:t> </a:t>
            </a:r>
            <a:r>
              <a:rPr lang="en-US" sz="1400" dirty="0" err="1"/>
              <a:t>interfaces,Software</a:t>
            </a:r>
            <a:r>
              <a:rPr lang="en-US" sz="1400" dirty="0"/>
              <a:t> </a:t>
            </a:r>
            <a:r>
              <a:rPr lang="en-US" sz="1400" dirty="0" err="1"/>
              <a:t>interfaces,Communication</a:t>
            </a:r>
            <a:r>
              <a:rPr lang="en-US" sz="1400" dirty="0"/>
              <a:t> interfaces</a:t>
            </a:r>
          </a:p>
          <a:p>
            <a:r>
              <a:rPr lang="en-US" sz="1400" b="1" dirty="0"/>
              <a:t>4. Appendices</a:t>
            </a:r>
          </a:p>
          <a:p>
            <a:r>
              <a:rPr lang="en-US" sz="1400" dirty="0"/>
              <a:t>Supporting info: diagrams, glossary, formulas.</a:t>
            </a:r>
          </a:p>
          <a:p>
            <a:endParaRPr lang="en-IN" sz="1400" dirty="0"/>
          </a:p>
        </p:txBody>
      </p:sp>
      <p:sp>
        <p:nvSpPr>
          <p:cNvPr id="4" name="Footer Placeholder 3">
            <a:extLst>
              <a:ext uri="{FF2B5EF4-FFF2-40B4-BE49-F238E27FC236}">
                <a16:creationId xmlns:a16="http://schemas.microsoft.com/office/drawing/2014/main" id="{AA7D5C02-4E91-2B3F-4C3E-0468ED87D015}"/>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9AFEA49E-D635-0434-0FB7-20E569429C11}"/>
              </a:ext>
            </a:extLst>
          </p:cNvPr>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275423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658C-3A08-3C78-0ACD-11EBBAC1821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7F01AB4-CE24-1D18-736E-FDB5A162C660}"/>
              </a:ext>
            </a:extLst>
          </p:cNvPr>
          <p:cNvSpPr>
            <a:spLocks noGrp="1"/>
          </p:cNvSpPr>
          <p:nvPr>
            <p:ph idx="1"/>
          </p:nvPr>
        </p:nvSpPr>
        <p:spPr/>
        <p:txBody>
          <a:bodyPr>
            <a:normAutofit/>
          </a:bodyPr>
          <a:lstStyle/>
          <a:p>
            <a:pPr marL="0" indent="0">
              <a:buNone/>
            </a:pPr>
            <a:r>
              <a:rPr lang="en-US" b="1" dirty="0"/>
              <a:t>Introduction</a:t>
            </a:r>
          </a:p>
          <a:p>
            <a:pPr marL="0" indent="0">
              <a:buNone/>
            </a:pPr>
            <a:r>
              <a:rPr lang="en-US" b="1" dirty="0"/>
              <a:t>Purpose</a:t>
            </a:r>
            <a:r>
              <a:rPr lang="en-US" dirty="0"/>
              <a:t>: To automate student registration, attendance, and marks.</a:t>
            </a:r>
          </a:p>
          <a:p>
            <a:pPr marL="0" indent="0">
              <a:buNone/>
            </a:pPr>
            <a:r>
              <a:rPr lang="en-US" b="1" dirty="0"/>
              <a:t>Scope</a:t>
            </a:r>
            <a:r>
              <a:rPr lang="en-US" dirty="0"/>
              <a:t>: Web-based system for managing student-related data.</a:t>
            </a:r>
          </a:p>
          <a:p>
            <a:pPr marL="0" indent="0">
              <a:buNone/>
            </a:pPr>
            <a:r>
              <a:rPr lang="en-US" b="1" dirty="0"/>
              <a:t>Definitions</a:t>
            </a:r>
            <a:r>
              <a:rPr lang="en-US" dirty="0"/>
              <a:t>:</a:t>
            </a:r>
          </a:p>
          <a:p>
            <a:pPr marL="393192" lvl="1" indent="0">
              <a:buNone/>
            </a:pPr>
            <a:r>
              <a:rPr lang="en-US" i="1" dirty="0"/>
              <a:t>Admin</a:t>
            </a:r>
            <a:r>
              <a:rPr lang="en-US" dirty="0"/>
              <a:t>: The person who controls the system.</a:t>
            </a:r>
          </a:p>
          <a:p>
            <a:pPr marL="393192" lvl="1" indent="0">
              <a:buNone/>
            </a:pPr>
            <a:r>
              <a:rPr lang="en-US" i="1" dirty="0"/>
              <a:t>Student</a:t>
            </a:r>
            <a:r>
              <a:rPr lang="en-US" dirty="0"/>
              <a:t>: End user of the system.</a:t>
            </a:r>
          </a:p>
          <a:p>
            <a:pPr marL="0" indent="0">
              <a:buNone/>
            </a:pPr>
            <a:r>
              <a:rPr lang="en-US" b="1" dirty="0"/>
              <a:t>References</a:t>
            </a:r>
            <a:r>
              <a:rPr lang="en-US" dirty="0"/>
              <a:t>: IEEE SRS standard.</a:t>
            </a:r>
          </a:p>
          <a:p>
            <a:endParaRPr lang="en-IN" dirty="0"/>
          </a:p>
        </p:txBody>
      </p:sp>
      <p:sp>
        <p:nvSpPr>
          <p:cNvPr id="4" name="Footer Placeholder 3">
            <a:extLst>
              <a:ext uri="{FF2B5EF4-FFF2-40B4-BE49-F238E27FC236}">
                <a16:creationId xmlns:a16="http://schemas.microsoft.com/office/drawing/2014/main" id="{609790F2-6049-6921-7D24-E04E34962596}"/>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0A396F39-E01E-DFE9-DBB5-63F159D1DB3C}"/>
              </a:ext>
            </a:extLst>
          </p:cNvPr>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124771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E3BE-F4F6-013E-0E42-DA9FC534522B}"/>
              </a:ext>
            </a:extLst>
          </p:cNvPr>
          <p:cNvSpPr>
            <a:spLocks noGrp="1"/>
          </p:cNvSpPr>
          <p:nvPr>
            <p:ph type="title"/>
          </p:nvPr>
        </p:nvSpPr>
        <p:spPr/>
        <p:txBody>
          <a:bodyPr/>
          <a:lstStyle/>
          <a:p>
            <a:r>
              <a:rPr lang="en-US" b="1" dirty="0"/>
              <a:t>Overall Description</a:t>
            </a:r>
            <a:endParaRPr lang="en-IN" dirty="0"/>
          </a:p>
        </p:txBody>
      </p:sp>
      <p:sp>
        <p:nvSpPr>
          <p:cNvPr id="3" name="Content Placeholder 2">
            <a:extLst>
              <a:ext uri="{FF2B5EF4-FFF2-40B4-BE49-F238E27FC236}">
                <a16:creationId xmlns:a16="http://schemas.microsoft.com/office/drawing/2014/main" id="{51587FB0-6C96-838E-CE71-FFEF478B2D1F}"/>
              </a:ext>
            </a:extLst>
          </p:cNvPr>
          <p:cNvSpPr>
            <a:spLocks noGrp="1"/>
          </p:cNvSpPr>
          <p:nvPr>
            <p:ph idx="1"/>
          </p:nvPr>
        </p:nvSpPr>
        <p:spPr/>
        <p:txBody>
          <a:bodyPr>
            <a:normAutofit fontScale="92500" lnSpcReduction="20000"/>
          </a:bodyPr>
          <a:lstStyle/>
          <a:p>
            <a:pPr marL="0" indent="0">
              <a:buNone/>
            </a:pPr>
            <a:r>
              <a:rPr lang="en-US" b="1" dirty="0"/>
              <a:t>Product Perspective</a:t>
            </a:r>
            <a:r>
              <a:rPr lang="en-US" dirty="0"/>
              <a:t>: A standalone web application.</a:t>
            </a:r>
          </a:p>
          <a:p>
            <a:pPr marL="0" indent="0">
              <a:buNone/>
            </a:pPr>
            <a:r>
              <a:rPr lang="en-US" b="1" dirty="0"/>
              <a:t>Product Functions</a:t>
            </a:r>
            <a:r>
              <a:rPr lang="en-US" dirty="0"/>
              <a:t>:</a:t>
            </a:r>
          </a:p>
          <a:p>
            <a:pPr marL="393192" lvl="1" indent="0">
              <a:buNone/>
            </a:pPr>
            <a:r>
              <a:rPr lang="en-US" dirty="0"/>
              <a:t>Student registration and login.</a:t>
            </a:r>
          </a:p>
          <a:p>
            <a:pPr marL="393192" lvl="1" indent="0">
              <a:buNone/>
            </a:pPr>
            <a:r>
              <a:rPr lang="en-US" dirty="0"/>
              <a:t>Attendance management.</a:t>
            </a:r>
          </a:p>
          <a:p>
            <a:pPr marL="393192" lvl="1" indent="0">
              <a:buNone/>
            </a:pPr>
            <a:r>
              <a:rPr lang="en-US" dirty="0"/>
              <a:t>Mark entry and report generation.</a:t>
            </a:r>
          </a:p>
          <a:p>
            <a:pPr marL="0" indent="0">
              <a:buNone/>
            </a:pPr>
            <a:r>
              <a:rPr lang="en-US" b="1" dirty="0"/>
              <a:t>User Characteristics</a:t>
            </a:r>
            <a:r>
              <a:rPr lang="en-US" dirty="0"/>
              <a:t>:</a:t>
            </a:r>
          </a:p>
          <a:p>
            <a:pPr marL="393192" lvl="1" indent="0">
              <a:buNone/>
            </a:pPr>
            <a:r>
              <a:rPr lang="en-US" dirty="0"/>
              <a:t>Admin:  computer knowledge.</a:t>
            </a:r>
          </a:p>
          <a:p>
            <a:pPr marL="393192" lvl="1" indent="0">
              <a:buNone/>
            </a:pPr>
            <a:r>
              <a:rPr lang="en-US" dirty="0"/>
              <a:t>Students: Basic computer knowledge</a:t>
            </a:r>
          </a:p>
          <a:p>
            <a:pPr marL="0" indent="0">
              <a:buNone/>
            </a:pPr>
            <a:r>
              <a:rPr lang="en-US" b="1" dirty="0"/>
              <a:t>Constraints</a:t>
            </a:r>
            <a:r>
              <a:rPr lang="en-US" dirty="0"/>
              <a:t>:</a:t>
            </a:r>
          </a:p>
          <a:p>
            <a:pPr marL="393192" lvl="1" indent="0">
              <a:buNone/>
            </a:pPr>
            <a:r>
              <a:rPr lang="en-US" dirty="0"/>
              <a:t>Must run on any modern browser.</a:t>
            </a:r>
          </a:p>
          <a:p>
            <a:pPr marL="0" indent="0">
              <a:buNone/>
            </a:pPr>
            <a:r>
              <a:rPr lang="en-US" b="1" dirty="0"/>
              <a:t>Assumptions</a:t>
            </a:r>
            <a:r>
              <a:rPr lang="en-US" dirty="0"/>
              <a:t>:</a:t>
            </a:r>
          </a:p>
          <a:p>
            <a:pPr marL="393192" lvl="1" indent="0">
              <a:buNone/>
            </a:pPr>
            <a:r>
              <a:rPr lang="en-US" dirty="0"/>
              <a:t>Users have internet access.</a:t>
            </a:r>
          </a:p>
          <a:p>
            <a:endParaRPr lang="en-IN" dirty="0"/>
          </a:p>
        </p:txBody>
      </p:sp>
      <p:sp>
        <p:nvSpPr>
          <p:cNvPr id="4" name="Footer Placeholder 3">
            <a:extLst>
              <a:ext uri="{FF2B5EF4-FFF2-40B4-BE49-F238E27FC236}">
                <a16:creationId xmlns:a16="http://schemas.microsoft.com/office/drawing/2014/main" id="{C1E5E6FD-9641-10D0-0F35-48DC1544546B}"/>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EC84E31C-C919-39CE-9378-8A97E173D695}"/>
              </a:ext>
            </a:extLst>
          </p:cNvPr>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341309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4728-0D5C-79C5-FF60-AE64AA70240E}"/>
              </a:ext>
            </a:extLst>
          </p:cNvPr>
          <p:cNvSpPr>
            <a:spLocks noGrp="1"/>
          </p:cNvSpPr>
          <p:nvPr>
            <p:ph type="title"/>
          </p:nvPr>
        </p:nvSpPr>
        <p:spPr/>
        <p:txBody>
          <a:bodyPr>
            <a:normAutofit/>
          </a:bodyPr>
          <a:lstStyle/>
          <a:p>
            <a:r>
              <a:rPr lang="en-US" b="1" dirty="0"/>
              <a:t>Specific Requirements</a:t>
            </a:r>
            <a:br>
              <a:rPr lang="en-US" b="1" dirty="0"/>
            </a:br>
            <a:endParaRPr lang="en-IN" dirty="0"/>
          </a:p>
        </p:txBody>
      </p:sp>
      <p:sp>
        <p:nvSpPr>
          <p:cNvPr id="3" name="Content Placeholder 2">
            <a:extLst>
              <a:ext uri="{FF2B5EF4-FFF2-40B4-BE49-F238E27FC236}">
                <a16:creationId xmlns:a16="http://schemas.microsoft.com/office/drawing/2014/main" id="{81206138-145E-A136-ABE6-0759A2F98954}"/>
              </a:ext>
            </a:extLst>
          </p:cNvPr>
          <p:cNvSpPr>
            <a:spLocks noGrp="1"/>
          </p:cNvSpPr>
          <p:nvPr>
            <p:ph idx="1"/>
          </p:nvPr>
        </p:nvSpPr>
        <p:spPr/>
        <p:txBody>
          <a:bodyPr>
            <a:normAutofit/>
          </a:bodyPr>
          <a:lstStyle/>
          <a:p>
            <a:pPr marL="0" indent="0">
              <a:buNone/>
            </a:pPr>
            <a:r>
              <a:rPr lang="en-US" b="1" dirty="0"/>
              <a:t>Functional Requirements:</a:t>
            </a:r>
            <a:endParaRPr lang="en-US" dirty="0"/>
          </a:p>
          <a:p>
            <a:pPr marL="0" indent="0">
              <a:buNone/>
            </a:pPr>
            <a:r>
              <a:rPr lang="en-US" dirty="0"/>
              <a:t>FR1: The system shall allow students to register.</a:t>
            </a:r>
          </a:p>
          <a:p>
            <a:pPr marL="0" indent="0">
              <a:buNone/>
            </a:pPr>
            <a:r>
              <a:rPr lang="en-US" dirty="0"/>
              <a:t>FR2: The system shall allow the admin to enter marks.</a:t>
            </a:r>
          </a:p>
          <a:p>
            <a:pPr marL="0" indent="0">
              <a:buNone/>
            </a:pPr>
            <a:r>
              <a:rPr lang="en-US" dirty="0"/>
              <a:t>FR3: The system shall generate attendance reports.</a:t>
            </a:r>
          </a:p>
          <a:p>
            <a:pPr marL="0" indent="0">
              <a:buNone/>
            </a:pPr>
            <a:r>
              <a:rPr lang="en-US" b="1" dirty="0"/>
              <a:t>Non-functional Requirements:</a:t>
            </a:r>
            <a:endParaRPr lang="en-US" dirty="0"/>
          </a:p>
          <a:p>
            <a:pPr marL="0" indent="0">
              <a:buNone/>
            </a:pPr>
            <a:r>
              <a:rPr lang="en-US" dirty="0"/>
              <a:t>NFR1: The system should respond within 3 seconds.</a:t>
            </a:r>
          </a:p>
          <a:p>
            <a:pPr marL="0" indent="0">
              <a:buNone/>
            </a:pPr>
            <a:r>
              <a:rPr lang="en-US" dirty="0"/>
              <a:t>NFR2: Passwords must be encrypted.</a:t>
            </a:r>
          </a:p>
          <a:p>
            <a:pPr marL="0" indent="0">
              <a:buNone/>
            </a:pPr>
            <a:r>
              <a:rPr lang="en-US" dirty="0"/>
              <a:t>NFR3: The system should be usable on mobile and desktop.</a:t>
            </a:r>
          </a:p>
          <a:p>
            <a:endParaRPr lang="en-IN" dirty="0"/>
          </a:p>
        </p:txBody>
      </p:sp>
      <p:sp>
        <p:nvSpPr>
          <p:cNvPr id="4" name="Footer Placeholder 3">
            <a:extLst>
              <a:ext uri="{FF2B5EF4-FFF2-40B4-BE49-F238E27FC236}">
                <a16:creationId xmlns:a16="http://schemas.microsoft.com/office/drawing/2014/main" id="{B5D6C562-AAB1-A640-BDB3-0FB1DAAC87E6}"/>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F05D3DA4-26A3-E8BE-4C07-9AA72C04BEED}"/>
              </a:ext>
            </a:extLst>
          </p:cNvPr>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164703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6F4A-1973-86B1-97D3-212AF803AD1B}"/>
              </a:ext>
            </a:extLst>
          </p:cNvPr>
          <p:cNvSpPr>
            <a:spLocks noGrp="1"/>
          </p:cNvSpPr>
          <p:nvPr>
            <p:ph type="title"/>
          </p:nvPr>
        </p:nvSpPr>
        <p:spPr/>
        <p:txBody>
          <a:bodyPr>
            <a:normAutofit/>
          </a:bodyPr>
          <a:lstStyle/>
          <a:p>
            <a:r>
              <a:rPr lang="en-IN" b="1" dirty="0"/>
              <a:t>External Interfaces:</a:t>
            </a:r>
            <a:br>
              <a:rPr lang="en-IN" dirty="0"/>
            </a:br>
            <a:endParaRPr lang="en-IN" dirty="0"/>
          </a:p>
        </p:txBody>
      </p:sp>
      <p:sp>
        <p:nvSpPr>
          <p:cNvPr id="3" name="Content Placeholder 2">
            <a:extLst>
              <a:ext uri="{FF2B5EF4-FFF2-40B4-BE49-F238E27FC236}">
                <a16:creationId xmlns:a16="http://schemas.microsoft.com/office/drawing/2014/main" id="{A164F6FC-126A-5A78-0D10-8E867C52AE13}"/>
              </a:ext>
            </a:extLst>
          </p:cNvPr>
          <p:cNvSpPr>
            <a:spLocks noGrp="1"/>
          </p:cNvSpPr>
          <p:nvPr>
            <p:ph idx="1"/>
          </p:nvPr>
        </p:nvSpPr>
        <p:spPr/>
        <p:txBody>
          <a:bodyPr>
            <a:normAutofit/>
          </a:bodyPr>
          <a:lstStyle/>
          <a:p>
            <a:pPr marL="0" indent="0">
              <a:buNone/>
            </a:pPr>
            <a:r>
              <a:rPr lang="en-IN" dirty="0"/>
              <a:t>UI: Web-based form for registration.</a:t>
            </a:r>
          </a:p>
          <a:p>
            <a:pPr marL="0" indent="0">
              <a:buNone/>
            </a:pPr>
            <a:r>
              <a:rPr lang="en-IN" dirty="0"/>
              <a:t>Software: MySQL Database backend.</a:t>
            </a:r>
          </a:p>
          <a:p>
            <a:pPr marL="0" indent="0">
              <a:buNone/>
            </a:pPr>
            <a:r>
              <a:rPr lang="en-IN" dirty="0"/>
              <a:t>Hardware: Desktop/laptop or smartphone.</a:t>
            </a:r>
          </a:p>
          <a:p>
            <a:pPr marL="0" indent="0">
              <a:buNone/>
            </a:pPr>
            <a:r>
              <a:rPr lang="en-IN" dirty="0"/>
              <a:t>Communication: HTTP over TCP/IP.</a:t>
            </a:r>
          </a:p>
          <a:p>
            <a:pPr marL="0" indent="0">
              <a:buNone/>
            </a:pPr>
            <a:r>
              <a:rPr lang="en-US" b="1" dirty="0"/>
              <a:t>Appendices</a:t>
            </a:r>
          </a:p>
          <a:p>
            <a:pPr marL="0" indent="0">
              <a:buNone/>
            </a:pPr>
            <a:r>
              <a:rPr lang="en-US" b="1" dirty="0"/>
              <a:t>ER Diagram</a:t>
            </a:r>
            <a:endParaRPr lang="en-US" dirty="0"/>
          </a:p>
          <a:p>
            <a:pPr marL="0" indent="0">
              <a:buNone/>
            </a:pPr>
            <a:r>
              <a:rPr lang="en-US" b="1" dirty="0"/>
              <a:t>Glossary</a:t>
            </a:r>
            <a:endParaRPr lang="en-US" dirty="0"/>
          </a:p>
          <a:p>
            <a:pPr marL="0" indent="0">
              <a:buNone/>
            </a:pPr>
            <a:r>
              <a:rPr lang="en-US" b="1" dirty="0"/>
              <a:t>Sample Screenshots</a:t>
            </a:r>
            <a:endParaRPr lang="en-US" dirty="0"/>
          </a:p>
          <a:p>
            <a:endParaRPr lang="en-IN" dirty="0"/>
          </a:p>
        </p:txBody>
      </p:sp>
      <p:sp>
        <p:nvSpPr>
          <p:cNvPr id="4" name="Footer Placeholder 3">
            <a:extLst>
              <a:ext uri="{FF2B5EF4-FFF2-40B4-BE49-F238E27FC236}">
                <a16:creationId xmlns:a16="http://schemas.microsoft.com/office/drawing/2014/main" id="{03FF1B9D-7F9C-82C5-DF19-46CFEAF8AF20}"/>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84E00E6A-1A1B-9688-23B7-56DA42CFDCA1}"/>
              </a:ext>
            </a:extLst>
          </p:cNvPr>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extLst>
      <p:ext uri="{BB962C8B-B14F-4D97-AF65-F5344CB8AC3E}">
        <p14:creationId xmlns:p14="http://schemas.microsoft.com/office/powerpoint/2010/main" val="115554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C73B-F65F-93AB-F352-B0036050C779}"/>
              </a:ext>
            </a:extLst>
          </p:cNvPr>
          <p:cNvSpPr>
            <a:spLocks noGrp="1"/>
          </p:cNvSpPr>
          <p:nvPr>
            <p:ph type="title"/>
          </p:nvPr>
        </p:nvSpPr>
        <p:spPr/>
        <p:txBody>
          <a:bodyPr/>
          <a:lstStyle/>
          <a:p>
            <a:r>
              <a:rPr lang="en-IN" dirty="0"/>
              <a:t>REQUIREMENTS DOCUMENTS</a:t>
            </a:r>
          </a:p>
        </p:txBody>
      </p:sp>
      <p:graphicFrame>
        <p:nvGraphicFramePr>
          <p:cNvPr id="6" name="Content Placeholder 5">
            <a:extLst>
              <a:ext uri="{FF2B5EF4-FFF2-40B4-BE49-F238E27FC236}">
                <a16:creationId xmlns:a16="http://schemas.microsoft.com/office/drawing/2014/main" id="{448C634A-6FDE-0D10-4357-BC5B8AEF2FDD}"/>
              </a:ext>
            </a:extLst>
          </p:cNvPr>
          <p:cNvGraphicFramePr>
            <a:graphicFrameLocks noGrp="1"/>
          </p:cNvGraphicFramePr>
          <p:nvPr>
            <p:ph idx="1"/>
            <p:extLst>
              <p:ext uri="{D42A27DB-BD31-4B8C-83A1-F6EECF244321}">
                <p14:modId xmlns:p14="http://schemas.microsoft.com/office/powerpoint/2010/main" val="2491630003"/>
              </p:ext>
            </p:extLst>
          </p:nvPr>
        </p:nvGraphicFramePr>
        <p:xfrm>
          <a:off x="1069426" y="1700809"/>
          <a:ext cx="7617374" cy="648072"/>
        </p:xfrm>
        <a:graphic>
          <a:graphicData uri="http://schemas.openxmlformats.org/drawingml/2006/table">
            <a:tbl>
              <a:tblPr/>
              <a:tblGrid>
                <a:gridCol w="2574862">
                  <a:extLst>
                    <a:ext uri="{9D8B030D-6E8A-4147-A177-3AD203B41FA5}">
                      <a16:colId xmlns:a16="http://schemas.microsoft.com/office/drawing/2014/main" val="2754720030"/>
                    </a:ext>
                  </a:extLst>
                </a:gridCol>
                <a:gridCol w="5042512">
                  <a:extLst>
                    <a:ext uri="{9D8B030D-6E8A-4147-A177-3AD203B41FA5}">
                      <a16:colId xmlns:a16="http://schemas.microsoft.com/office/drawing/2014/main" val="441670788"/>
                    </a:ext>
                  </a:extLst>
                </a:gridCol>
              </a:tblGrid>
              <a:tr h="648072">
                <a:tc>
                  <a:txBody>
                    <a:bodyPr/>
                    <a:lstStyle/>
                    <a:p>
                      <a:r>
                        <a:rPr lang="en-IN" b="1" dirty="0"/>
                        <a:t>Use Case</a:t>
                      </a:r>
                      <a:endParaRPr lang="en-IN" dirty="0"/>
                    </a:p>
                  </a:txBody>
                  <a:tcPr anchor="ctr">
                    <a:lnL>
                      <a:noFill/>
                    </a:lnL>
                    <a:lnR>
                      <a:noFill/>
                    </a:lnR>
                    <a:lnT>
                      <a:noFill/>
                    </a:lnT>
                    <a:lnB>
                      <a:noFill/>
                    </a:lnB>
                    <a:noFill/>
                  </a:tcPr>
                </a:tc>
                <a:tc>
                  <a:txBody>
                    <a:bodyPr/>
                    <a:lstStyle/>
                    <a:p>
                      <a:r>
                        <a:rPr lang="en-IN" b="1" dirty="0"/>
                        <a:t>                      User Story</a:t>
                      </a:r>
                      <a:endParaRPr lang="en-IN" dirty="0"/>
                    </a:p>
                  </a:txBody>
                  <a:tcPr anchor="ctr">
                    <a:lnL>
                      <a:noFill/>
                    </a:lnL>
                    <a:lnR>
                      <a:noFill/>
                    </a:lnR>
                    <a:lnT>
                      <a:noFill/>
                    </a:lnT>
                    <a:lnB>
                      <a:noFill/>
                    </a:lnB>
                    <a:noFill/>
                  </a:tcPr>
                </a:tc>
                <a:extLst>
                  <a:ext uri="{0D108BD9-81ED-4DB2-BD59-A6C34878D82A}">
                    <a16:rowId xmlns:a16="http://schemas.microsoft.com/office/drawing/2014/main" val="2224533565"/>
                  </a:ext>
                </a:extLst>
              </a:tr>
            </a:tbl>
          </a:graphicData>
        </a:graphic>
      </p:graphicFrame>
      <p:sp>
        <p:nvSpPr>
          <p:cNvPr id="4" name="Footer Placeholder 3">
            <a:extLst>
              <a:ext uri="{FF2B5EF4-FFF2-40B4-BE49-F238E27FC236}">
                <a16:creationId xmlns:a16="http://schemas.microsoft.com/office/drawing/2014/main" id="{CD403533-F33A-ED5D-06DD-7E2FBB9F0E28}"/>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2B43130F-70DE-1CB3-66F3-9E7FB571369D}"/>
              </a:ext>
            </a:extLst>
          </p:cNvPr>
          <p:cNvSpPr>
            <a:spLocks noGrp="1"/>
          </p:cNvSpPr>
          <p:nvPr>
            <p:ph type="sldNum" sz="quarter" idx="12"/>
          </p:nvPr>
        </p:nvSpPr>
        <p:spPr/>
        <p:txBody>
          <a:bodyPr/>
          <a:lstStyle/>
          <a:p>
            <a:fld id="{042AED99-7FB4-404E-8A97-64753DCE42EC}" type="slidenum">
              <a:rPr kumimoji="0" lang="en-US" smtClean="0"/>
              <a:pPr/>
              <a:t>17</a:t>
            </a:fld>
            <a:endParaRPr kumimoji="0" lang="en-US"/>
          </a:p>
        </p:txBody>
      </p:sp>
      <p:graphicFrame>
        <p:nvGraphicFramePr>
          <p:cNvPr id="7" name="Table 6">
            <a:extLst>
              <a:ext uri="{FF2B5EF4-FFF2-40B4-BE49-F238E27FC236}">
                <a16:creationId xmlns:a16="http://schemas.microsoft.com/office/drawing/2014/main" id="{A2F56417-428F-1E5C-45A5-BA4DDBFEC31E}"/>
              </a:ext>
            </a:extLst>
          </p:cNvPr>
          <p:cNvGraphicFramePr>
            <a:graphicFrameLocks noGrp="1"/>
          </p:cNvGraphicFramePr>
          <p:nvPr>
            <p:extLst>
              <p:ext uri="{D42A27DB-BD31-4B8C-83A1-F6EECF244321}">
                <p14:modId xmlns:p14="http://schemas.microsoft.com/office/powerpoint/2010/main" val="3910488116"/>
              </p:ext>
            </p:extLst>
          </p:nvPr>
        </p:nvGraphicFramePr>
        <p:xfrm>
          <a:off x="683568" y="2276871"/>
          <a:ext cx="6264696" cy="1188720"/>
        </p:xfrm>
        <a:graphic>
          <a:graphicData uri="http://schemas.openxmlformats.org/drawingml/2006/table">
            <a:tbl>
              <a:tblPr/>
              <a:tblGrid>
                <a:gridCol w="1850966">
                  <a:extLst>
                    <a:ext uri="{9D8B030D-6E8A-4147-A177-3AD203B41FA5}">
                      <a16:colId xmlns:a16="http://schemas.microsoft.com/office/drawing/2014/main" val="4019127759"/>
                    </a:ext>
                  </a:extLst>
                </a:gridCol>
                <a:gridCol w="2206865">
                  <a:extLst>
                    <a:ext uri="{9D8B030D-6E8A-4147-A177-3AD203B41FA5}">
                      <a16:colId xmlns:a16="http://schemas.microsoft.com/office/drawing/2014/main" val="596624098"/>
                    </a:ext>
                  </a:extLst>
                </a:gridCol>
                <a:gridCol w="2206865">
                  <a:extLst>
                    <a:ext uri="{9D8B030D-6E8A-4147-A177-3AD203B41FA5}">
                      <a16:colId xmlns:a16="http://schemas.microsoft.com/office/drawing/2014/main" val="1814008332"/>
                    </a:ext>
                  </a:extLst>
                </a:gridCol>
              </a:tblGrid>
              <a:tr h="1116711">
                <a:tc>
                  <a:txBody>
                    <a:bodyPr/>
                    <a:lstStyle/>
                    <a:p>
                      <a:r>
                        <a:rPr lang="en-IN" dirty="0"/>
                        <a:t>  </a:t>
                      </a:r>
                      <a:r>
                        <a:rPr lang="en-US" dirty="0"/>
                        <a:t>Used to define functional requirements in detail</a:t>
                      </a:r>
                      <a:r>
                        <a:rPr lang="en-IN" dirty="0"/>
                        <a:t> </a:t>
                      </a:r>
                    </a:p>
                  </a:txBody>
                  <a:tcPr anchor="ctr">
                    <a:lnL>
                      <a:noFill/>
                    </a:lnL>
                    <a:lnR>
                      <a:noFill/>
                    </a:lnR>
                    <a:lnT>
                      <a:noFill/>
                    </a:lnT>
                    <a:lnB>
                      <a:noFill/>
                    </a:lnB>
                    <a:noFill/>
                  </a:tcPr>
                </a:tc>
                <a:tc>
                  <a:txBody>
                    <a:bodyPr/>
                    <a:lstStyle/>
                    <a:p>
                      <a:r>
                        <a:rPr lang="en-US" dirty="0"/>
                        <a:t> </a:t>
                      </a:r>
                    </a:p>
                  </a:txBody>
                  <a:tcPr anchor="ctr">
                    <a:lnL>
                      <a:noFill/>
                    </a:lnL>
                    <a:lnR>
                      <a:noFill/>
                    </a:lnR>
                    <a:lnT>
                      <a:noFill/>
                    </a:lnT>
                    <a:lnB>
                      <a:noFill/>
                    </a:lnB>
                    <a:noFill/>
                  </a:tcPr>
                </a:tc>
                <a:tc>
                  <a:txBody>
                    <a:bodyPr/>
                    <a:lstStyle/>
                    <a:p>
                      <a:r>
                        <a:rPr lang="en-US" dirty="0"/>
                        <a:t> Used to capture high-level user needs and features</a:t>
                      </a:r>
                    </a:p>
                  </a:txBody>
                  <a:tcPr anchor="ctr">
                    <a:lnL>
                      <a:noFill/>
                    </a:lnL>
                    <a:lnR>
                      <a:noFill/>
                    </a:lnR>
                    <a:lnT>
                      <a:noFill/>
                    </a:lnT>
                    <a:lnB>
                      <a:noFill/>
                    </a:lnB>
                    <a:noFill/>
                  </a:tcPr>
                </a:tc>
                <a:extLst>
                  <a:ext uri="{0D108BD9-81ED-4DB2-BD59-A6C34878D82A}">
                    <a16:rowId xmlns:a16="http://schemas.microsoft.com/office/drawing/2014/main" val="1860050380"/>
                  </a:ext>
                </a:extLst>
              </a:tr>
            </a:tbl>
          </a:graphicData>
        </a:graphic>
      </p:graphicFrame>
    </p:spTree>
    <p:extLst>
      <p:ext uri="{BB962C8B-B14F-4D97-AF65-F5344CB8AC3E}">
        <p14:creationId xmlns:p14="http://schemas.microsoft.com/office/powerpoint/2010/main" val="3456237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t>Use Cases</a:t>
            </a:r>
          </a:p>
        </p:txBody>
      </p:sp>
      <p:sp>
        <p:nvSpPr>
          <p:cNvPr id="48131" name="Rectangle 3"/>
          <p:cNvSpPr>
            <a:spLocks noGrp="1" noChangeArrowheads="1"/>
          </p:cNvSpPr>
          <p:nvPr>
            <p:ph idx="1"/>
          </p:nvPr>
        </p:nvSpPr>
        <p:spPr>
          <a:xfrm>
            <a:off x="457200" y="1714488"/>
            <a:ext cx="8229600" cy="4610112"/>
          </a:xfrm>
        </p:spPr>
        <p:txBody>
          <a:bodyPr>
            <a:normAutofit/>
          </a:bodyPr>
          <a:lstStyle/>
          <a:p>
            <a:pPr marL="0" indent="0">
              <a:buNone/>
            </a:pPr>
            <a:r>
              <a:rPr lang="en-GB" sz="2800" dirty="0">
                <a:solidFill>
                  <a:schemeClr val="accent3"/>
                </a:solidFill>
              </a:rPr>
              <a:t>Use-Cases</a:t>
            </a:r>
            <a:r>
              <a:rPr lang="en-GB" dirty="0"/>
              <a:t> are a scenario based technique in the Unified </a:t>
            </a:r>
            <a:r>
              <a:rPr lang="en-GB" dirty="0" err="1"/>
              <a:t>Modeling</a:t>
            </a:r>
            <a:r>
              <a:rPr lang="en-GB" dirty="0"/>
              <a:t> Language (UML) which identify the </a:t>
            </a:r>
            <a:r>
              <a:rPr lang="en-GB" b="1" dirty="0"/>
              <a:t>actors</a:t>
            </a:r>
            <a:r>
              <a:rPr lang="en-GB" dirty="0"/>
              <a:t> in an interaction and which describe the interaction itself.</a:t>
            </a:r>
          </a:p>
          <a:p>
            <a:pPr marL="0" indent="0">
              <a:buNone/>
            </a:pPr>
            <a:r>
              <a:rPr lang="en-GB" dirty="0"/>
              <a:t>A set of use-cases should describe all possible interactions with the system.</a:t>
            </a:r>
          </a:p>
          <a:p>
            <a:pPr marL="0" indent="0">
              <a:buNone/>
            </a:pPr>
            <a:r>
              <a:rPr lang="en-US" dirty="0"/>
              <a:t>Supports </a:t>
            </a:r>
            <a:r>
              <a:rPr lang="en-US" b="1" dirty="0"/>
              <a:t>communication</a:t>
            </a:r>
            <a:r>
              <a:rPr lang="en-US" dirty="0"/>
              <a:t> between clients and developers.</a:t>
            </a:r>
            <a:endParaRPr lang="en-GB" dirty="0"/>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t>Use Cases</a:t>
            </a:r>
          </a:p>
        </p:txBody>
      </p:sp>
      <p:sp>
        <p:nvSpPr>
          <p:cNvPr id="48131" name="Rectangle 3"/>
          <p:cNvSpPr>
            <a:spLocks noGrp="1" noChangeArrowheads="1"/>
          </p:cNvSpPr>
          <p:nvPr>
            <p:ph idx="1"/>
          </p:nvPr>
        </p:nvSpPr>
        <p:spPr>
          <a:xfrm>
            <a:off x="285720" y="1935480"/>
            <a:ext cx="8572560" cy="4493916"/>
          </a:xfrm>
        </p:spPr>
        <p:txBody>
          <a:bodyPr>
            <a:normAutofit/>
          </a:bodyPr>
          <a:lstStyle/>
          <a:p>
            <a:r>
              <a:rPr lang="en-GB" dirty="0"/>
              <a:t>In a </a:t>
            </a:r>
            <a:r>
              <a:rPr lang="en-GB" dirty="0">
                <a:solidFill>
                  <a:schemeClr val="accent3"/>
                </a:solidFill>
              </a:rPr>
              <a:t>use-case diagram</a:t>
            </a:r>
            <a:r>
              <a:rPr lang="en-GB" dirty="0"/>
              <a:t>, an </a:t>
            </a:r>
            <a:r>
              <a:rPr lang="en-GB" b="1" dirty="0">
                <a:solidFill>
                  <a:schemeClr val="accent2"/>
                </a:solidFill>
              </a:rPr>
              <a:t>actor</a:t>
            </a:r>
            <a:r>
              <a:rPr lang="en-GB" dirty="0"/>
              <a:t> is a user of the system (i.e. Something external to the system; can be human or non-human) acting in a particular role.</a:t>
            </a:r>
          </a:p>
          <a:p>
            <a:r>
              <a:rPr lang="en-GB" dirty="0"/>
              <a:t>A </a:t>
            </a:r>
            <a:r>
              <a:rPr lang="en-GB" b="1" dirty="0">
                <a:solidFill>
                  <a:schemeClr val="accent2"/>
                </a:solidFill>
              </a:rPr>
              <a:t>use-case</a:t>
            </a:r>
            <a:r>
              <a:rPr lang="en-GB" dirty="0"/>
              <a:t> is a task which the </a:t>
            </a:r>
            <a:r>
              <a:rPr lang="en-GB" b="1" dirty="0">
                <a:solidFill>
                  <a:schemeClr val="accent2"/>
                </a:solidFill>
              </a:rPr>
              <a:t>actor</a:t>
            </a:r>
            <a:r>
              <a:rPr lang="en-GB" dirty="0"/>
              <a:t> needs to perform with the help of the system, e.g., find details of a book or print a copy of a receipt in a bookshop.</a:t>
            </a:r>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0487" tIns="44450" rIns="90487" bIns="44450" anchor="b"/>
          <a:lstStyle/>
          <a:p>
            <a:r>
              <a:rPr lang="en-GB"/>
              <a:t>Objectives</a:t>
            </a:r>
          </a:p>
        </p:txBody>
      </p:sp>
      <p:sp>
        <p:nvSpPr>
          <p:cNvPr id="5123" name="Rectangle 3"/>
          <p:cNvSpPr>
            <a:spLocks noGrp="1" noChangeArrowheads="1"/>
          </p:cNvSpPr>
          <p:nvPr>
            <p:ph idx="1"/>
          </p:nvPr>
        </p:nvSpPr>
        <p:spPr>
          <a:xfrm>
            <a:off x="457200" y="1785926"/>
            <a:ext cx="8229600" cy="4538674"/>
          </a:xfrm>
          <a:noFill/>
          <a:ln/>
        </p:spPr>
        <p:txBody>
          <a:bodyPr lIns="90487" tIns="44450" rIns="90487" bIns="44450">
            <a:normAutofit/>
          </a:bodyPr>
          <a:lstStyle/>
          <a:p>
            <a:pPr>
              <a:lnSpc>
                <a:spcPct val="90000"/>
              </a:lnSpc>
            </a:pPr>
            <a:r>
              <a:rPr lang="en-GB" sz="2800" dirty="0"/>
              <a:t>To describe the principal requirements engineering activities and their relationships</a:t>
            </a:r>
          </a:p>
          <a:p>
            <a:pPr>
              <a:lnSpc>
                <a:spcPct val="90000"/>
              </a:lnSpc>
            </a:pPr>
            <a:r>
              <a:rPr lang="en-GB" sz="2800" dirty="0"/>
              <a:t>To introduce techniques for </a:t>
            </a:r>
            <a:r>
              <a:rPr lang="en-GB" sz="2800" dirty="0">
                <a:solidFill>
                  <a:schemeClr val="accent4"/>
                </a:solidFill>
              </a:rPr>
              <a:t>requirements elicitation and analysis</a:t>
            </a:r>
          </a:p>
          <a:p>
            <a:pPr>
              <a:lnSpc>
                <a:spcPct val="90000"/>
              </a:lnSpc>
            </a:pPr>
            <a:r>
              <a:rPr lang="en-GB" sz="2800" dirty="0"/>
              <a:t>To describe </a:t>
            </a:r>
            <a:r>
              <a:rPr lang="en-GB" sz="2800" dirty="0">
                <a:solidFill>
                  <a:schemeClr val="accent4"/>
                </a:solidFill>
              </a:rPr>
              <a:t>requirements validation </a:t>
            </a:r>
            <a:r>
              <a:rPr lang="en-GB" sz="2800" dirty="0"/>
              <a:t>and the role of requirements reviews</a:t>
            </a:r>
          </a:p>
          <a:p>
            <a:pPr>
              <a:lnSpc>
                <a:spcPct val="90000"/>
              </a:lnSpc>
            </a:pPr>
            <a:r>
              <a:rPr lang="en-GB" sz="2800" dirty="0"/>
              <a:t>To discuss the role of </a:t>
            </a:r>
            <a:r>
              <a:rPr lang="en-GB" sz="2800" dirty="0">
                <a:solidFill>
                  <a:schemeClr val="accent4"/>
                </a:solidFill>
              </a:rPr>
              <a:t>requirements management </a:t>
            </a:r>
            <a:r>
              <a:rPr lang="en-GB" sz="2800" dirty="0"/>
              <a:t>in support of other requirements engineering processes</a:t>
            </a:r>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a:t>
            </a:r>
          </a:p>
        </p:txBody>
      </p:sp>
      <p:sp>
        <p:nvSpPr>
          <p:cNvPr id="3" name="Content Placeholder 2"/>
          <p:cNvSpPr>
            <a:spLocks noGrp="1"/>
          </p:cNvSpPr>
          <p:nvPr>
            <p:ph idx="1"/>
          </p:nvPr>
        </p:nvSpPr>
        <p:spPr>
          <a:xfrm>
            <a:off x="457200" y="1714488"/>
            <a:ext cx="8229600" cy="4389120"/>
          </a:xfrm>
        </p:spPr>
        <p:txBody>
          <a:bodyPr/>
          <a:lstStyle/>
          <a:p>
            <a:r>
              <a:rPr lang="en-GB" b="1" dirty="0"/>
              <a:t>The details of each use case should also be documented by a use case description: </a:t>
            </a:r>
            <a:r>
              <a:rPr lang="en-GB" dirty="0"/>
              <a:t>E.g.,</a:t>
            </a:r>
          </a:p>
          <a:p>
            <a:pPr lvl="1"/>
            <a:r>
              <a:rPr lang="en-GB" b="1" dirty="0">
                <a:solidFill>
                  <a:schemeClr val="accent3"/>
                </a:solidFill>
              </a:rPr>
              <a:t>Print receipt</a:t>
            </a:r>
            <a:r>
              <a:rPr lang="en-GB" dirty="0">
                <a:solidFill>
                  <a:schemeClr val="accent3"/>
                </a:solidFill>
              </a:rPr>
              <a:t> </a:t>
            </a:r>
            <a:r>
              <a:rPr lang="en-GB" dirty="0"/>
              <a:t>– A customer has paid for an item via a valid payment method. The till should print a receipt indicating the current date and time, the price, the payment type and the member of staff who dealt with the sale.</a:t>
            </a:r>
          </a:p>
          <a:p>
            <a:pPr lvl="2"/>
            <a:r>
              <a:rPr lang="en-GB" sz="2400" b="1" dirty="0"/>
              <a:t>[Alternate Case] </a:t>
            </a:r>
            <a:r>
              <a:rPr lang="en-GB" sz="2400" dirty="0"/>
              <a:t>– No print paper available – Print out “Please enter new till paper” to the cashier’s terminal. Try to print again after 10 seconds.</a:t>
            </a:r>
          </a:p>
          <a:p>
            <a:endParaRPr lang="en-GB" dirty="0"/>
          </a:p>
        </p:txBody>
      </p:sp>
      <p:sp>
        <p:nvSpPr>
          <p:cNvPr id="4" name="Footer Placeholder 3"/>
          <p:cNvSpPr>
            <a:spLocks noGrp="1"/>
          </p:cNvSpPr>
          <p:nvPr>
            <p:ph type="ftr" sz="quarter" idx="11"/>
          </p:nvPr>
        </p:nvSpPr>
        <p:spPr/>
        <p:txBody>
          <a:bodyPr/>
          <a:lstStyle/>
          <a:p>
            <a:r>
              <a:rPr kumimoji="0" lang="en-US"/>
              <a:t>Software Engineering</a:t>
            </a:r>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6" name="TextBox 5"/>
          <p:cNvSpPr txBox="1"/>
          <p:nvPr/>
        </p:nvSpPr>
        <p:spPr>
          <a:xfrm>
            <a:off x="2071670" y="5643578"/>
            <a:ext cx="6357982" cy="646331"/>
          </a:xfrm>
          <a:prstGeom prst="rect">
            <a:avLst/>
          </a:prstGeom>
          <a:solidFill>
            <a:schemeClr val="accent1">
              <a:lumMod val="10000"/>
              <a:lumOff val="90000"/>
            </a:schemeClr>
          </a:solidFill>
          <a:ln w="12700">
            <a:solidFill>
              <a:schemeClr val="accent1"/>
            </a:solidFill>
          </a:ln>
        </p:spPr>
        <p:txBody>
          <a:bodyPr wrap="square" rtlCol="0">
            <a:spAutoFit/>
          </a:bodyPr>
          <a:lstStyle/>
          <a:p>
            <a:r>
              <a:rPr lang="en-GB" sz="1800" dirty="0"/>
              <a:t>An alternate case here is something that could potentially go wrong and denotes a different course of action.</a:t>
            </a:r>
          </a:p>
        </p:txBody>
      </p:sp>
      <p:cxnSp>
        <p:nvCxnSpPr>
          <p:cNvPr id="8" name="Straight Arrow Connector 7"/>
          <p:cNvCxnSpPr>
            <a:stCxn id="6" idx="0"/>
          </p:cNvCxnSpPr>
          <p:nvPr/>
        </p:nvCxnSpPr>
        <p:spPr>
          <a:xfrm rot="16200000" flipV="1">
            <a:off x="4089794" y="4482710"/>
            <a:ext cx="357190" cy="1964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t>Example - Article Printing Use-Case</a:t>
            </a:r>
          </a:p>
        </p:txBody>
      </p:sp>
      <p:sp>
        <p:nvSpPr>
          <p:cNvPr id="6" name="Footer Placeholder 5"/>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84997" name="Rectangle 5"/>
          <p:cNvSpPr>
            <a:spLocks noChangeArrowheads="1"/>
          </p:cNvSpPr>
          <p:nvPr/>
        </p:nvSpPr>
        <p:spPr bwMode="auto">
          <a:xfrm>
            <a:off x="685800" y="2286000"/>
            <a:ext cx="7696200" cy="3352800"/>
          </a:xfrm>
          <a:prstGeom prst="rect">
            <a:avLst/>
          </a:prstGeom>
          <a:solidFill>
            <a:schemeClr val="bg1">
              <a:lumMod val="95000"/>
            </a:schemeClr>
          </a:solidFill>
          <a:ln w="12700">
            <a:solidFill>
              <a:schemeClr val="accent1"/>
            </a:solidFill>
            <a:miter lim="800000"/>
            <a:headEnd/>
            <a:tailEnd/>
          </a:ln>
          <a:effectLst>
            <a:outerShdw blurRad="50800" dist="38100" dir="2700000" sx="101000" sy="101000" algn="tl" rotWithShape="0">
              <a:prstClr val="black">
                <a:alpha val="67000"/>
              </a:prstClr>
            </a:outerShdw>
          </a:effectLst>
        </p:spPr>
        <p:txBody>
          <a:bodyPr wrap="none" anchor="ctr"/>
          <a:lstStyle/>
          <a:p>
            <a:endParaRPr lang="en-GB"/>
          </a:p>
        </p:txBody>
      </p:sp>
      <p:pic>
        <p:nvPicPr>
          <p:cNvPr id="84998" name="Picture 6"/>
          <p:cNvPicPr>
            <a:picLocks noChangeAspect="1" noChangeArrowheads="1"/>
          </p:cNvPicPr>
          <p:nvPr/>
        </p:nvPicPr>
        <p:blipFill>
          <a:blip r:embed="rId2" cstate="print"/>
          <a:srcRect/>
          <a:stretch>
            <a:fillRect/>
          </a:stretch>
        </p:blipFill>
        <p:spPr bwMode="auto">
          <a:xfrm>
            <a:off x="1714480" y="3000372"/>
            <a:ext cx="6019800" cy="2089150"/>
          </a:xfrm>
          <a:prstGeom prst="rect">
            <a:avLst/>
          </a:prstGeom>
          <a:noFill/>
        </p:spPr>
      </p:pic>
      <p:sp>
        <p:nvSpPr>
          <p:cNvPr id="7" name="TextBox 6"/>
          <p:cNvSpPr txBox="1"/>
          <p:nvPr/>
        </p:nvSpPr>
        <p:spPr>
          <a:xfrm>
            <a:off x="1714480" y="1643050"/>
            <a:ext cx="885179" cy="461665"/>
          </a:xfrm>
          <a:prstGeom prst="rect">
            <a:avLst/>
          </a:prstGeom>
          <a:solidFill>
            <a:schemeClr val="bg1">
              <a:lumMod val="95000"/>
            </a:schemeClr>
          </a:solidFill>
          <a:ln w="12700">
            <a:solidFill>
              <a:schemeClr val="accent1"/>
            </a:solidFill>
          </a:ln>
          <a:effectLst>
            <a:outerShdw blurRad="50800" dist="38100" dir="2700000" sx="103000" sy="103000" algn="tl" rotWithShape="0">
              <a:prstClr val="black">
                <a:alpha val="40000"/>
              </a:prstClr>
            </a:outerShdw>
          </a:effectLst>
        </p:spPr>
        <p:txBody>
          <a:bodyPr wrap="none" rtlCol="0">
            <a:spAutoFit/>
          </a:bodyPr>
          <a:lstStyle/>
          <a:p>
            <a:r>
              <a:rPr lang="en-GB" dirty="0"/>
              <a:t>Actor</a:t>
            </a:r>
          </a:p>
        </p:txBody>
      </p:sp>
      <p:sp>
        <p:nvSpPr>
          <p:cNvPr id="8" name="TextBox 7"/>
          <p:cNvSpPr txBox="1"/>
          <p:nvPr/>
        </p:nvSpPr>
        <p:spPr>
          <a:xfrm>
            <a:off x="5715008" y="1714488"/>
            <a:ext cx="1269899" cy="461665"/>
          </a:xfrm>
          <a:prstGeom prst="rect">
            <a:avLst/>
          </a:prstGeom>
          <a:solidFill>
            <a:schemeClr val="bg1">
              <a:lumMod val="95000"/>
            </a:schemeClr>
          </a:solidFill>
          <a:ln w="12700">
            <a:solidFill>
              <a:schemeClr val="accent1"/>
            </a:solidFill>
          </a:ln>
          <a:effectLst>
            <a:outerShdw blurRad="50800" dist="38100" dir="2700000" sx="103000" sy="103000" algn="tl" rotWithShape="0">
              <a:prstClr val="black">
                <a:alpha val="40000"/>
              </a:prstClr>
            </a:outerShdw>
          </a:effectLst>
        </p:spPr>
        <p:txBody>
          <a:bodyPr wrap="none" rtlCol="0">
            <a:spAutoFit/>
          </a:bodyPr>
          <a:lstStyle/>
          <a:p>
            <a:r>
              <a:rPr lang="en-GB" dirty="0"/>
              <a:t>Use case</a:t>
            </a:r>
          </a:p>
        </p:txBody>
      </p:sp>
      <p:cxnSp>
        <p:nvCxnSpPr>
          <p:cNvPr id="10" name="Straight Arrow Connector 9"/>
          <p:cNvCxnSpPr/>
          <p:nvPr/>
        </p:nvCxnSpPr>
        <p:spPr>
          <a:xfrm rot="5400000">
            <a:off x="1702261" y="2545562"/>
            <a:ext cx="895657" cy="139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rot="16200000" flipH="1">
            <a:off x="5798968" y="2727143"/>
            <a:ext cx="1109973" cy="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7CB1-3B94-6333-E6C8-3F3ABA20C95E}"/>
              </a:ext>
            </a:extLst>
          </p:cNvPr>
          <p:cNvSpPr>
            <a:spLocks noGrp="1"/>
          </p:cNvSpPr>
          <p:nvPr>
            <p:ph type="title"/>
          </p:nvPr>
        </p:nvSpPr>
        <p:spPr>
          <a:xfrm>
            <a:off x="457200" y="704088"/>
            <a:ext cx="8229600" cy="132624"/>
          </a:xfrm>
        </p:spPr>
        <p:txBody>
          <a:bodyPr>
            <a:normAutofit fontScale="90000"/>
          </a:bodyPr>
          <a:lstStyle/>
          <a:p>
            <a:endParaRPr lang="en-IN" dirty="0"/>
          </a:p>
        </p:txBody>
      </p:sp>
      <p:pic>
        <p:nvPicPr>
          <p:cNvPr id="17" name="Content Placeholder 16">
            <a:extLst>
              <a:ext uri="{FF2B5EF4-FFF2-40B4-BE49-F238E27FC236}">
                <a16:creationId xmlns:a16="http://schemas.microsoft.com/office/drawing/2014/main" id="{F5FADEB2-9EA6-4F7A-3C18-F3B65BAA5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836712"/>
            <a:ext cx="7416824" cy="5953297"/>
          </a:xfrm>
        </p:spPr>
      </p:pic>
      <p:sp>
        <p:nvSpPr>
          <p:cNvPr id="4" name="Footer Placeholder 3">
            <a:extLst>
              <a:ext uri="{FF2B5EF4-FFF2-40B4-BE49-F238E27FC236}">
                <a16:creationId xmlns:a16="http://schemas.microsoft.com/office/drawing/2014/main" id="{9BF3BA7D-2F88-9D8A-15EC-91FCF5440F07}"/>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6D555DE0-7870-B975-006C-85FA7B37CD4B}"/>
              </a:ext>
            </a:extLst>
          </p:cNvPr>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extLst>
      <p:ext uri="{BB962C8B-B14F-4D97-AF65-F5344CB8AC3E}">
        <p14:creationId xmlns:p14="http://schemas.microsoft.com/office/powerpoint/2010/main" val="285560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ATM machine</a:t>
            </a:r>
          </a:p>
        </p:txBody>
      </p:sp>
      <p:sp>
        <p:nvSpPr>
          <p:cNvPr id="3" name="Content Placeholder 2"/>
          <p:cNvSpPr>
            <a:spLocks noGrp="1"/>
          </p:cNvSpPr>
          <p:nvPr>
            <p:ph idx="1"/>
          </p:nvPr>
        </p:nvSpPr>
        <p:spPr/>
        <p:txBody>
          <a:bodyPr>
            <a:normAutofit/>
          </a:bodyPr>
          <a:lstStyle/>
          <a:p>
            <a:r>
              <a:rPr lang="en-GB" dirty="0"/>
              <a:t>Actors</a:t>
            </a:r>
          </a:p>
          <a:p>
            <a:pPr lvl="1"/>
            <a:r>
              <a:rPr lang="en-GB" dirty="0"/>
              <a:t>Customers</a:t>
            </a:r>
          </a:p>
          <a:p>
            <a:pPr lvl="1"/>
            <a:r>
              <a:rPr lang="en-GB" dirty="0"/>
              <a:t>Bank staff</a:t>
            </a:r>
          </a:p>
          <a:p>
            <a:pPr lvl="1"/>
            <a:r>
              <a:rPr lang="en-GB" dirty="0"/>
              <a:t>ATM service engineer</a:t>
            </a:r>
          </a:p>
          <a:p>
            <a:r>
              <a:rPr lang="en-GB" dirty="0"/>
              <a:t>Use cases</a:t>
            </a:r>
          </a:p>
          <a:p>
            <a:pPr lvl="1"/>
            <a:r>
              <a:rPr lang="en-GB" dirty="0"/>
              <a:t>Withdraw cash</a:t>
            </a:r>
          </a:p>
          <a:p>
            <a:pPr lvl="1"/>
            <a:r>
              <a:rPr lang="en-GB" dirty="0"/>
              <a:t>Check balance</a:t>
            </a:r>
          </a:p>
          <a:p>
            <a:pPr lvl="1"/>
            <a:r>
              <a:rPr lang="en-GB" dirty="0"/>
              <a:t>Add cash to machine</a:t>
            </a:r>
          </a:p>
          <a:p>
            <a:pPr lvl="1"/>
            <a:r>
              <a:rPr lang="en-GB" dirty="0"/>
              <a:t>Check security video recording</a:t>
            </a:r>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extLst>
      <p:ext uri="{BB962C8B-B14F-4D97-AF65-F5344CB8AC3E}">
        <p14:creationId xmlns:p14="http://schemas.microsoft.com/office/powerpoint/2010/main" val="127525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Example - ATM Use Case Diagram</a:t>
            </a:r>
          </a:p>
        </p:txBody>
      </p:sp>
      <p:sp>
        <p:nvSpPr>
          <p:cNvPr id="6" name="Footer Placeholder 5"/>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24024"/>
            <a:ext cx="6048672" cy="463688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Advanced Use Case Diagrams</a:t>
            </a:r>
          </a:p>
        </p:txBody>
      </p:sp>
      <p:sp>
        <p:nvSpPr>
          <p:cNvPr id="3" name="Content Placeholder 2"/>
          <p:cNvSpPr>
            <a:spLocks noGrp="1"/>
          </p:cNvSpPr>
          <p:nvPr>
            <p:ph idx="1"/>
          </p:nvPr>
        </p:nvSpPr>
        <p:spPr/>
        <p:txBody>
          <a:bodyPr/>
          <a:lstStyle/>
          <a:p>
            <a:r>
              <a:rPr lang="en-GB" dirty="0"/>
              <a:t>We can draw a box (with a label) around a set of use cases to denote the system boundary, as on the previous slide (“library system”).</a:t>
            </a:r>
          </a:p>
          <a:p>
            <a:r>
              <a:rPr lang="en-GB" b="1" dirty="0">
                <a:solidFill>
                  <a:schemeClr val="accent3"/>
                </a:solidFill>
              </a:rPr>
              <a:t>Inheritance</a:t>
            </a:r>
            <a:r>
              <a:rPr lang="en-GB" dirty="0"/>
              <a:t> can be used between actors to show that all use cases of one actor are available to the other:</a:t>
            </a:r>
          </a:p>
        </p:txBody>
      </p:sp>
      <p:sp>
        <p:nvSpPr>
          <p:cNvPr id="4" name="Footer Placeholder 3"/>
          <p:cNvSpPr>
            <a:spLocks noGrp="1"/>
          </p:cNvSpPr>
          <p:nvPr>
            <p:ph type="ftr" sz="quarter" idx="11"/>
          </p:nvPr>
        </p:nvSpPr>
        <p:spPr/>
        <p:txBody>
          <a:bodyPr/>
          <a:lstStyle/>
          <a:p>
            <a:r>
              <a:rPr kumimoji="0" lang="en-US"/>
              <a:t>Software Engineering</a:t>
            </a:r>
            <a:endParaRPr kumimoji="0" lang="en-US" dirty="0"/>
          </a:p>
        </p:txBody>
      </p:sp>
      <p:sp>
        <p:nvSpPr>
          <p:cNvPr id="5" name="Slide Number Placeholder 4"/>
          <p:cNvSpPr>
            <a:spLocks noGrp="1"/>
          </p:cNvSpPr>
          <p:nvPr>
            <p:ph type="sldNum" sz="quarter" idx="12"/>
          </p:nvPr>
        </p:nvSpPr>
        <p:spPr/>
        <p:txBody>
          <a:bodyPr/>
          <a:lstStyle/>
          <a:p>
            <a:fld id="{C280C9D3-3A4B-42A1-A51C-1F97B528EF21}" type="slidenum">
              <a:rPr lang="en-GB" smtClean="0"/>
              <a:pPr/>
              <a:t>25</a:t>
            </a:fld>
            <a:endParaRPr lang="en-GB">
              <a:solidFill>
                <a:schemeClr val="tx1"/>
              </a:solidFill>
              <a:latin typeface="Impact" pitchFamily="34" charset="0"/>
            </a:endParaRPr>
          </a:p>
        </p:txBody>
      </p:sp>
      <p:grpSp>
        <p:nvGrpSpPr>
          <p:cNvPr id="6" name="Group 23"/>
          <p:cNvGrpSpPr/>
          <p:nvPr/>
        </p:nvGrpSpPr>
        <p:grpSpPr>
          <a:xfrm>
            <a:off x="4906256" y="4497348"/>
            <a:ext cx="314633" cy="851406"/>
            <a:chOff x="3215148" y="4143380"/>
            <a:chExt cx="521110" cy="1254529"/>
          </a:xfrm>
        </p:grpSpPr>
        <p:sp>
          <p:nvSpPr>
            <p:cNvPr id="25" name="Oval 24"/>
            <p:cNvSpPr/>
            <p:nvPr/>
          </p:nvSpPr>
          <p:spPr>
            <a:xfrm>
              <a:off x="3286116" y="4143380"/>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p:cNvCxnSpPr>
              <a:stCxn id="25" idx="4"/>
            </p:cNvCxnSpPr>
            <p:nvPr/>
          </p:nvCxnSpPr>
          <p:spPr>
            <a:xfrm rot="16200000" flipH="1">
              <a:off x="3176396" y="4788885"/>
              <a:ext cx="582707" cy="6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200400" y="5098026"/>
              <a:ext cx="294968" cy="26547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3441290" y="5102941"/>
              <a:ext cx="314633" cy="2753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234813" y="4729316"/>
              <a:ext cx="471948"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7" name="Group 35"/>
          <p:cNvGrpSpPr/>
          <p:nvPr/>
        </p:nvGrpSpPr>
        <p:grpSpPr>
          <a:xfrm>
            <a:off x="2984049" y="4512096"/>
            <a:ext cx="314633" cy="851406"/>
            <a:chOff x="3215148" y="4143380"/>
            <a:chExt cx="521110" cy="1254529"/>
          </a:xfrm>
        </p:grpSpPr>
        <p:sp>
          <p:nvSpPr>
            <p:cNvPr id="37" name="Oval 36"/>
            <p:cNvSpPr/>
            <p:nvPr/>
          </p:nvSpPr>
          <p:spPr>
            <a:xfrm>
              <a:off x="3286116" y="4143380"/>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p:cNvCxnSpPr>
              <a:stCxn id="37" idx="4"/>
            </p:cNvCxnSpPr>
            <p:nvPr/>
          </p:nvCxnSpPr>
          <p:spPr>
            <a:xfrm rot="16200000" flipH="1">
              <a:off x="3176396" y="4788885"/>
              <a:ext cx="582707" cy="60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200400" y="5098026"/>
              <a:ext cx="294968" cy="26547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3441290" y="5102941"/>
              <a:ext cx="314633" cy="2753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234813" y="4729316"/>
              <a:ext cx="471948"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2536682" y="5535566"/>
            <a:ext cx="1248698" cy="369332"/>
          </a:xfrm>
          <a:prstGeom prst="rect">
            <a:avLst/>
          </a:prstGeom>
          <a:noFill/>
        </p:spPr>
        <p:txBody>
          <a:bodyPr wrap="square" rtlCol="0">
            <a:spAutoFit/>
          </a:bodyPr>
          <a:lstStyle/>
          <a:p>
            <a:r>
              <a:rPr lang="en-GB" sz="1800" dirty="0"/>
              <a:t>Bank Staff</a:t>
            </a:r>
          </a:p>
        </p:txBody>
      </p:sp>
      <p:sp>
        <p:nvSpPr>
          <p:cNvPr id="43" name="TextBox 42"/>
          <p:cNvSpPr txBox="1"/>
          <p:nvPr/>
        </p:nvSpPr>
        <p:spPr>
          <a:xfrm>
            <a:off x="4499992" y="5545399"/>
            <a:ext cx="1907459" cy="369332"/>
          </a:xfrm>
          <a:prstGeom prst="rect">
            <a:avLst/>
          </a:prstGeom>
          <a:noFill/>
        </p:spPr>
        <p:txBody>
          <a:bodyPr wrap="square" rtlCol="0">
            <a:spAutoFit/>
          </a:bodyPr>
          <a:lstStyle/>
          <a:p>
            <a:r>
              <a:rPr lang="en-GB" sz="1800" dirty="0"/>
              <a:t>Customer</a:t>
            </a:r>
          </a:p>
        </p:txBody>
      </p:sp>
      <p:grpSp>
        <p:nvGrpSpPr>
          <p:cNvPr id="8" name="Group 48"/>
          <p:cNvGrpSpPr/>
          <p:nvPr/>
        </p:nvGrpSpPr>
        <p:grpSpPr>
          <a:xfrm>
            <a:off x="3539571" y="4778486"/>
            <a:ext cx="1140542" cy="226140"/>
            <a:chOff x="1936955" y="4984958"/>
            <a:chExt cx="1140542" cy="226140"/>
          </a:xfrm>
        </p:grpSpPr>
        <p:sp>
          <p:nvSpPr>
            <p:cNvPr id="46" name="Isosceles Triangle 45"/>
            <p:cNvSpPr/>
            <p:nvPr/>
          </p:nvSpPr>
          <p:spPr>
            <a:xfrm rot="5400000">
              <a:off x="2861189" y="4994789"/>
              <a:ext cx="226140" cy="206477"/>
            </a:xfrm>
            <a:prstGeom prst="triangl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p:cNvCxnSpPr>
              <a:stCxn id="46" idx="3"/>
            </p:cNvCxnSpPr>
            <p:nvPr/>
          </p:nvCxnSpPr>
          <p:spPr>
            <a:xfrm rot="10800000" flipV="1">
              <a:off x="1936955" y="5098028"/>
              <a:ext cx="934066" cy="4914"/>
            </a:xfrm>
            <a:prstGeom prst="line">
              <a:avLst/>
            </a:prstGeom>
            <a:ln w="1905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Include Relations</a:t>
            </a:r>
          </a:p>
        </p:txBody>
      </p:sp>
      <p:sp>
        <p:nvSpPr>
          <p:cNvPr id="3" name="Content Placeholder 2"/>
          <p:cNvSpPr>
            <a:spLocks noGrp="1"/>
          </p:cNvSpPr>
          <p:nvPr>
            <p:ph idx="1"/>
          </p:nvPr>
        </p:nvSpPr>
        <p:spPr>
          <a:xfrm>
            <a:off x="457200" y="1788000"/>
            <a:ext cx="8229600" cy="4389120"/>
          </a:xfrm>
        </p:spPr>
        <p:txBody>
          <a:bodyPr/>
          <a:lstStyle/>
          <a:p>
            <a:r>
              <a:rPr lang="en-GB" dirty="0"/>
              <a:t>If several use cases include, as part of their functionality, another use case, we have a special way to show this in a use-case diagram with an </a:t>
            </a:r>
            <a:r>
              <a:rPr lang="en-GB" b="1" dirty="0">
                <a:solidFill>
                  <a:schemeClr val="accent3"/>
                </a:solidFill>
              </a:rPr>
              <a:t>&lt;&lt;include&gt;&gt; </a:t>
            </a:r>
            <a:r>
              <a:rPr lang="en-GB" dirty="0"/>
              <a:t>relation.</a:t>
            </a:r>
          </a:p>
        </p:txBody>
      </p:sp>
      <p:sp>
        <p:nvSpPr>
          <p:cNvPr id="4" name="Footer Placeholder 3">
            <a:extLst>
              <a:ext uri="{FF2B5EF4-FFF2-40B4-BE49-F238E27FC236}">
                <a16:creationId xmlns:a16="http://schemas.microsoft.com/office/drawing/2014/main" id="{4C48B11F-9F04-50FE-97F1-F44EC9951656}"/>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1F16B19B-F3BE-60A0-F627-3D226E4DEBE2}"/>
              </a:ext>
            </a:extLst>
          </p:cNvPr>
          <p:cNvSpPr>
            <a:spLocks noGrp="1"/>
          </p:cNvSpPr>
          <p:nvPr>
            <p:ph type="sldNum" sz="quarter" idx="12"/>
          </p:nvPr>
        </p:nvSpPr>
        <p:spPr/>
        <p:txBody>
          <a:bodyPr/>
          <a:lstStyle/>
          <a:p>
            <a:fld id="{042AED99-7FB4-404E-8A97-64753DCE42EC}" type="slidenum">
              <a:rPr kumimoji="0" lang="en-US" smtClean="0"/>
              <a:pPr/>
              <a:t>26</a:t>
            </a:fld>
            <a:endParaRPr kumimoji="0"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284983"/>
            <a:ext cx="7920880" cy="263181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96086"/>
          </a:xfrm>
        </p:spPr>
        <p:txBody>
          <a:bodyPr/>
          <a:lstStyle/>
          <a:p>
            <a:r>
              <a:rPr lang="en-GB" dirty="0"/>
              <a:t>Extend Relations</a:t>
            </a:r>
          </a:p>
        </p:txBody>
      </p:sp>
      <p:sp>
        <p:nvSpPr>
          <p:cNvPr id="3" name="Content Placeholder 2"/>
          <p:cNvSpPr>
            <a:spLocks noGrp="1"/>
          </p:cNvSpPr>
          <p:nvPr>
            <p:ph idx="1"/>
          </p:nvPr>
        </p:nvSpPr>
        <p:spPr>
          <a:xfrm>
            <a:off x="457200" y="1556792"/>
            <a:ext cx="8229600" cy="4389120"/>
          </a:xfrm>
        </p:spPr>
        <p:txBody>
          <a:bodyPr/>
          <a:lstStyle/>
          <a:p>
            <a:r>
              <a:rPr lang="en-GB" dirty="0"/>
              <a:t>If a use-case has two or more significantly different  outcomes, we can show this by </a:t>
            </a:r>
            <a:r>
              <a:rPr lang="en-GB" b="1" dirty="0">
                <a:solidFill>
                  <a:schemeClr val="accent3"/>
                </a:solidFill>
              </a:rPr>
              <a:t>extending</a:t>
            </a:r>
            <a:r>
              <a:rPr lang="en-GB" dirty="0"/>
              <a:t> the use case to a </a:t>
            </a:r>
            <a:r>
              <a:rPr lang="en-GB" dirty="0">
                <a:solidFill>
                  <a:schemeClr val="accent3"/>
                </a:solidFill>
              </a:rPr>
              <a:t>main use case </a:t>
            </a:r>
            <a:r>
              <a:rPr lang="en-GB" dirty="0"/>
              <a:t>and one or more </a:t>
            </a:r>
            <a:r>
              <a:rPr lang="en-GB" dirty="0">
                <a:solidFill>
                  <a:schemeClr val="accent3"/>
                </a:solidFill>
              </a:rPr>
              <a:t>subsidiary cases</a:t>
            </a:r>
            <a:r>
              <a:rPr lang="en-GB" dirty="0"/>
              <a:t>.</a:t>
            </a:r>
          </a:p>
        </p:txBody>
      </p:sp>
      <p:sp>
        <p:nvSpPr>
          <p:cNvPr id="4" name="Footer Placeholder 3">
            <a:extLst>
              <a:ext uri="{FF2B5EF4-FFF2-40B4-BE49-F238E27FC236}">
                <a16:creationId xmlns:a16="http://schemas.microsoft.com/office/drawing/2014/main" id="{F734BA1A-B4E1-CDE5-13CB-C4244113A0F7}"/>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912C4B2C-513E-BA16-89ED-761CE46D586C}"/>
              </a:ext>
            </a:extLst>
          </p:cNvPr>
          <p:cNvSpPr>
            <a:spLocks noGrp="1"/>
          </p:cNvSpPr>
          <p:nvPr>
            <p:ph type="sldNum" sz="quarter" idx="12"/>
          </p:nvPr>
        </p:nvSpPr>
        <p:spPr/>
        <p:txBody>
          <a:bodyPr/>
          <a:lstStyle/>
          <a:p>
            <a:fld id="{042AED99-7FB4-404E-8A97-64753DCE42EC}" type="slidenum">
              <a:rPr kumimoji="0" lang="en-US" smtClean="0"/>
              <a:pPr/>
              <a:t>27</a:t>
            </a:fld>
            <a:endParaRPr kumimoji="0"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996952"/>
            <a:ext cx="8753668" cy="25922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summary</a:t>
            </a:r>
          </a:p>
        </p:txBody>
      </p:sp>
      <p:sp>
        <p:nvSpPr>
          <p:cNvPr id="3" name="Content Placeholder 2"/>
          <p:cNvSpPr>
            <a:spLocks noGrp="1"/>
          </p:cNvSpPr>
          <p:nvPr>
            <p:ph idx="1"/>
          </p:nvPr>
        </p:nvSpPr>
        <p:spPr/>
        <p:txBody>
          <a:bodyPr/>
          <a:lstStyle/>
          <a:p>
            <a:r>
              <a:rPr lang="en-GB" dirty="0"/>
              <a:t>Include</a:t>
            </a:r>
          </a:p>
          <a:p>
            <a:pPr lvl="1"/>
            <a:r>
              <a:rPr lang="en-GB" dirty="0"/>
              <a:t>When the other use case is always part of the main use case</a:t>
            </a:r>
          </a:p>
          <a:p>
            <a:r>
              <a:rPr lang="en-GB" dirty="0"/>
              <a:t>Extend</a:t>
            </a:r>
          </a:p>
          <a:p>
            <a:pPr lvl="1"/>
            <a:r>
              <a:rPr lang="en-GB" dirty="0"/>
              <a:t>When the other use case, sometime is needed</a:t>
            </a:r>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extLst>
      <p:ext uri="{BB962C8B-B14F-4D97-AF65-F5344CB8AC3E}">
        <p14:creationId xmlns:p14="http://schemas.microsoft.com/office/powerpoint/2010/main" val="72894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Word on Extend/Include</a:t>
            </a:r>
          </a:p>
        </p:txBody>
      </p:sp>
      <p:sp>
        <p:nvSpPr>
          <p:cNvPr id="3" name="Content Placeholder 2"/>
          <p:cNvSpPr>
            <a:spLocks noGrp="1"/>
          </p:cNvSpPr>
          <p:nvPr>
            <p:ph idx="1"/>
          </p:nvPr>
        </p:nvSpPr>
        <p:spPr/>
        <p:txBody>
          <a:bodyPr>
            <a:normAutofit/>
          </a:bodyPr>
          <a:lstStyle/>
          <a:p>
            <a:r>
              <a:rPr lang="en-GB" dirty="0"/>
              <a:t>Note the directions of the arrows in the previous two slides, they are different for each (according to whether a use case “includes” another, or “extends” it).</a:t>
            </a:r>
          </a:p>
          <a:p>
            <a:r>
              <a:rPr lang="en-GB" dirty="0"/>
              <a:t>One of the benefits of UML diagrams is their simplicity and that they can be shown to and worked through with, customers.</a:t>
            </a:r>
          </a:p>
          <a:p>
            <a:r>
              <a:rPr lang="en-GB" dirty="0"/>
              <a:t>This is to some extent lost by using more advanced features like “include” and “extend” relations; they should thus be used with care.</a:t>
            </a:r>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C280C9D3-3A4B-42A1-A51C-1F97B528EF21}" type="slidenum">
              <a:rPr lang="en-GB" smtClean="0"/>
              <a:pPr/>
              <a:t>29</a:t>
            </a:fld>
            <a:endParaRPr lang="en-GB">
              <a:solidFill>
                <a:schemeClr val="tx1"/>
              </a:solidFill>
              <a:latin typeface="Impac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GB" sz="3600" dirty="0"/>
              <a:t>Requirements Engineering Processes</a:t>
            </a:r>
            <a:endParaRPr lang="en-GB" dirty="0"/>
          </a:p>
        </p:txBody>
      </p:sp>
      <p:sp>
        <p:nvSpPr>
          <p:cNvPr id="44035" name="Rectangle 3"/>
          <p:cNvSpPr>
            <a:spLocks noGrp="1" noChangeArrowheads="1"/>
          </p:cNvSpPr>
          <p:nvPr>
            <p:ph idx="1"/>
          </p:nvPr>
        </p:nvSpPr>
        <p:spPr>
          <a:xfrm>
            <a:off x="457200" y="1643050"/>
            <a:ext cx="8229600" cy="4681550"/>
          </a:xfrm>
        </p:spPr>
        <p:txBody>
          <a:bodyPr/>
          <a:lstStyle/>
          <a:p>
            <a:pPr>
              <a:lnSpc>
                <a:spcPct val="90000"/>
              </a:lnSpc>
            </a:pPr>
            <a:r>
              <a:rPr lang="en-GB" dirty="0"/>
              <a:t>The processes used for requirements engineering vary widely depending on </a:t>
            </a:r>
            <a:r>
              <a:rPr lang="en-GB" dirty="0">
                <a:solidFill>
                  <a:srgbClr val="FF0000"/>
                </a:solidFill>
              </a:rPr>
              <a:t>the application domain</a:t>
            </a:r>
            <a:r>
              <a:rPr lang="en-GB" dirty="0"/>
              <a:t>, the people involved and the organisation developing the requirements.</a:t>
            </a:r>
          </a:p>
          <a:p>
            <a:pPr>
              <a:lnSpc>
                <a:spcPct val="90000"/>
              </a:lnSpc>
            </a:pPr>
            <a:r>
              <a:rPr lang="en-GB" dirty="0"/>
              <a:t>However, there are a number of generic activities common to all processes which we look at today.</a:t>
            </a:r>
          </a:p>
          <a:p>
            <a:pPr>
              <a:lnSpc>
                <a:spcPct val="90000"/>
              </a:lnSpc>
            </a:pPr>
            <a:r>
              <a:rPr lang="en-GB" dirty="0"/>
              <a:t>The goal of this stage of the software engineering process is to help create and maintain a </a:t>
            </a:r>
            <a:r>
              <a:rPr lang="en-GB" dirty="0">
                <a:solidFill>
                  <a:schemeClr val="accent4"/>
                </a:solidFill>
              </a:rPr>
              <a:t>system requirements document</a:t>
            </a:r>
            <a:r>
              <a:rPr lang="en-GB" dirty="0"/>
              <a:t>.</a:t>
            </a:r>
          </a:p>
          <a:p>
            <a:pPr>
              <a:lnSpc>
                <a:spcPct val="90000"/>
              </a:lnSpc>
            </a:pPr>
            <a:endParaRPr lang="en-GB" dirty="0"/>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650"/>
            <a:ext cx="8229600" cy="796086"/>
          </a:xfrm>
        </p:spPr>
        <p:txBody>
          <a:bodyPr/>
          <a:lstStyle/>
          <a:p>
            <a:r>
              <a:rPr lang="en-GB" dirty="0"/>
              <a:t>Full use case template</a:t>
            </a:r>
          </a:p>
        </p:txBody>
      </p:sp>
      <p:sp>
        <p:nvSpPr>
          <p:cNvPr id="3" name="Content Placeholder 2"/>
          <p:cNvSpPr>
            <a:spLocks noGrp="1"/>
          </p:cNvSpPr>
          <p:nvPr>
            <p:ph idx="1"/>
          </p:nvPr>
        </p:nvSpPr>
        <p:spPr>
          <a:xfrm>
            <a:off x="457200" y="984096"/>
            <a:ext cx="8229600" cy="4389120"/>
          </a:xfrm>
        </p:spPr>
        <p:txBody>
          <a:bodyPr>
            <a:noAutofit/>
          </a:bodyPr>
          <a:lstStyle/>
          <a:p>
            <a:r>
              <a:rPr lang="en-GB" sz="1800" dirty="0"/>
              <a:t>ID</a:t>
            </a:r>
          </a:p>
          <a:p>
            <a:pPr lvl="1"/>
            <a:r>
              <a:rPr lang="en-GB" sz="1600" dirty="0"/>
              <a:t>Short ID  (useful for diagrams and reference)</a:t>
            </a:r>
          </a:p>
          <a:p>
            <a:r>
              <a:rPr lang="en-GB" sz="1800" dirty="0"/>
              <a:t>Name</a:t>
            </a:r>
          </a:p>
          <a:p>
            <a:pPr lvl="1"/>
            <a:r>
              <a:rPr lang="en-GB" sz="1600" dirty="0"/>
              <a:t>Full name</a:t>
            </a:r>
          </a:p>
          <a:p>
            <a:r>
              <a:rPr lang="en-GB" sz="1800" dirty="0"/>
              <a:t>Description</a:t>
            </a:r>
          </a:p>
          <a:p>
            <a:pPr lvl="1"/>
            <a:r>
              <a:rPr lang="en-GB" sz="1600" dirty="0"/>
              <a:t>Full description</a:t>
            </a:r>
          </a:p>
          <a:p>
            <a:r>
              <a:rPr lang="en-GB" sz="1800" dirty="0"/>
              <a:t>Pre-condition</a:t>
            </a:r>
          </a:p>
          <a:p>
            <a:pPr lvl="1"/>
            <a:r>
              <a:rPr lang="en-GB" sz="1600" dirty="0"/>
              <a:t>What must be true before the use case can proceed</a:t>
            </a:r>
          </a:p>
          <a:p>
            <a:r>
              <a:rPr lang="en-GB" sz="1800" dirty="0"/>
              <a:t>Event flow</a:t>
            </a:r>
          </a:p>
          <a:p>
            <a:pPr lvl="1"/>
            <a:r>
              <a:rPr lang="en-GB" sz="1600" dirty="0"/>
              <a:t>Flow of behaviour that makes up this use case</a:t>
            </a:r>
          </a:p>
          <a:p>
            <a:r>
              <a:rPr lang="en-GB" sz="1800" dirty="0"/>
              <a:t>Post-condition</a:t>
            </a:r>
          </a:p>
          <a:p>
            <a:pPr lvl="1"/>
            <a:r>
              <a:rPr lang="en-GB" sz="1600" dirty="0"/>
              <a:t>What should be true if the use case successfully completes</a:t>
            </a:r>
          </a:p>
          <a:p>
            <a:r>
              <a:rPr lang="en-GB" sz="1800" dirty="0"/>
              <a:t>Includes</a:t>
            </a:r>
          </a:p>
          <a:p>
            <a:pPr lvl="1"/>
            <a:r>
              <a:rPr lang="en-GB" sz="1600" dirty="0"/>
              <a:t>What other use cases are used</a:t>
            </a:r>
          </a:p>
          <a:p>
            <a:r>
              <a:rPr lang="en-GB" sz="1800" dirty="0"/>
              <a:t>Extensions</a:t>
            </a:r>
          </a:p>
          <a:p>
            <a:pPr lvl="1"/>
            <a:r>
              <a:rPr lang="en-GB" sz="1600" dirty="0"/>
              <a:t>Optional behaviour</a:t>
            </a:r>
          </a:p>
          <a:p>
            <a:r>
              <a:rPr lang="en-GB" sz="1800" dirty="0"/>
              <a:t>Triggers</a:t>
            </a:r>
          </a:p>
          <a:p>
            <a:pPr lvl="1"/>
            <a:r>
              <a:rPr lang="en-GB" sz="1600" dirty="0"/>
              <a:t>What makes this use case happen</a:t>
            </a:r>
          </a:p>
          <a:p>
            <a:pPr lvl="1"/>
            <a:endParaRPr lang="en-GB" sz="1600" dirty="0"/>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30</a:t>
            </a:fld>
            <a:endParaRPr kumimoji="0" lang="en-US"/>
          </a:p>
        </p:txBody>
      </p:sp>
    </p:spTree>
    <p:extLst>
      <p:ext uri="{BB962C8B-B14F-4D97-AF65-F5344CB8AC3E}">
        <p14:creationId xmlns:p14="http://schemas.microsoft.com/office/powerpoint/2010/main" val="2903607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about use cases</a:t>
            </a:r>
          </a:p>
        </p:txBody>
      </p:sp>
      <p:sp>
        <p:nvSpPr>
          <p:cNvPr id="3" name="Content Placeholder 2"/>
          <p:cNvSpPr>
            <a:spLocks noGrp="1"/>
          </p:cNvSpPr>
          <p:nvPr>
            <p:ph idx="1"/>
          </p:nvPr>
        </p:nvSpPr>
        <p:spPr/>
        <p:txBody>
          <a:bodyPr/>
          <a:lstStyle/>
          <a:p>
            <a:r>
              <a:rPr lang="en-GB" dirty="0"/>
              <a:t>They do NOT describe internal behaviour</a:t>
            </a:r>
          </a:p>
          <a:p>
            <a:r>
              <a:rPr lang="en-GB" dirty="0"/>
              <a:t>Must describe behaviour with external Actors</a:t>
            </a:r>
          </a:p>
          <a:p>
            <a:r>
              <a:rPr lang="en-GB" dirty="0"/>
              <a:t>But external Actor can be</a:t>
            </a:r>
          </a:p>
          <a:p>
            <a:pPr lvl="1"/>
            <a:r>
              <a:rPr lang="en-GB" dirty="0"/>
              <a:t>External system (e.g.  </a:t>
            </a:r>
            <a:r>
              <a:rPr lang="en-GB" dirty="0" err="1"/>
              <a:t>Paypal</a:t>
            </a:r>
            <a:r>
              <a:rPr lang="en-GB" dirty="0"/>
              <a:t>)</a:t>
            </a:r>
          </a:p>
          <a:p>
            <a:pPr lvl="1"/>
            <a:r>
              <a:rPr lang="en-GB" dirty="0"/>
              <a:t>External hardware (e.g. smoke detector fire alarm)</a:t>
            </a:r>
          </a:p>
          <a:p>
            <a:pPr lvl="1"/>
            <a:r>
              <a:rPr lang="en-GB" dirty="0"/>
              <a:t>External agency (e.g. Police, fire brigade)</a:t>
            </a:r>
          </a:p>
          <a:p>
            <a:r>
              <a:rPr lang="en-GB" dirty="0"/>
              <a:t>So Use cases are always systems EXTERNAL behaviour</a:t>
            </a:r>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31</a:t>
            </a:fld>
            <a:endParaRPr kumimoji="0" lang="en-US"/>
          </a:p>
        </p:txBody>
      </p:sp>
    </p:spTree>
    <p:extLst>
      <p:ext uri="{BB962C8B-B14F-4D97-AF65-F5344CB8AC3E}">
        <p14:creationId xmlns:p14="http://schemas.microsoft.com/office/powerpoint/2010/main" val="304425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ATM use case descriptions</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298083785"/>
              </p:ext>
            </p:extLst>
          </p:nvPr>
        </p:nvGraphicFramePr>
        <p:xfrm>
          <a:off x="755576" y="1700810"/>
          <a:ext cx="7632848" cy="4320475"/>
        </p:xfrm>
        <a:graphic>
          <a:graphicData uri="http://schemas.openxmlformats.org/drawingml/2006/table">
            <a:tbl>
              <a:tblPr firstRow="1" firstCol="1" bandRow="1">
                <a:tableStyleId>{5C22544A-7EE6-4342-B048-85BDC9FD1C3A}</a:tableStyleId>
              </a:tblPr>
              <a:tblGrid>
                <a:gridCol w="3835169">
                  <a:extLst>
                    <a:ext uri="{9D8B030D-6E8A-4147-A177-3AD203B41FA5}">
                      <a16:colId xmlns:a16="http://schemas.microsoft.com/office/drawing/2014/main" val="20000"/>
                    </a:ext>
                  </a:extLst>
                </a:gridCol>
                <a:gridCol w="3797679">
                  <a:extLst>
                    <a:ext uri="{9D8B030D-6E8A-4147-A177-3AD203B41FA5}">
                      <a16:colId xmlns:a16="http://schemas.microsoft.com/office/drawing/2014/main" val="20001"/>
                    </a:ext>
                  </a:extLst>
                </a:gridCol>
              </a:tblGrid>
              <a:tr h="308605">
                <a:tc>
                  <a:txBody>
                    <a:bodyPr/>
                    <a:lstStyle/>
                    <a:p>
                      <a:pPr marL="180340">
                        <a:spcAft>
                          <a:spcPts val="0"/>
                        </a:spcAft>
                      </a:pPr>
                      <a:r>
                        <a:rPr lang="en-GB" sz="1200">
                          <a:effectLst/>
                        </a:rPr>
                        <a:t>ID</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UC1</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08605">
                <a:tc>
                  <a:txBody>
                    <a:bodyPr/>
                    <a:lstStyle/>
                    <a:p>
                      <a:pPr marL="180340">
                        <a:spcAft>
                          <a:spcPts val="0"/>
                        </a:spcAft>
                      </a:pPr>
                      <a:r>
                        <a:rPr lang="en-GB" sz="1200">
                          <a:effectLst/>
                        </a:rPr>
                        <a:t>Name</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Withdraw cash</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617211">
                <a:tc>
                  <a:txBody>
                    <a:bodyPr/>
                    <a:lstStyle/>
                    <a:p>
                      <a:pPr marL="180340">
                        <a:spcAft>
                          <a:spcPts val="0"/>
                        </a:spcAft>
                      </a:pPr>
                      <a:r>
                        <a:rPr lang="en-GB" sz="1200">
                          <a:effectLst/>
                        </a:rPr>
                        <a:t>Description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Bank customer withdraws cash from machine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308605">
                <a:tc>
                  <a:txBody>
                    <a:bodyPr/>
                    <a:lstStyle/>
                    <a:p>
                      <a:pPr marL="180340">
                        <a:spcAft>
                          <a:spcPts val="0"/>
                        </a:spcAft>
                      </a:pPr>
                      <a:r>
                        <a:rPr lang="en-GB" sz="1200">
                          <a:effectLst/>
                        </a:rPr>
                        <a:t>Pre-condition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ATM in service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308605">
                <a:tc>
                  <a:txBody>
                    <a:bodyPr/>
                    <a:lstStyle/>
                    <a:p>
                      <a:pPr marL="180340">
                        <a:spcAft>
                          <a:spcPts val="0"/>
                        </a:spcAft>
                      </a:pPr>
                      <a:r>
                        <a:rPr lang="en-GB" sz="1200">
                          <a:effectLst/>
                        </a:rPr>
                        <a:t>Pre-condition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ATM has sufficient cash stock</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1851634">
                <a:tc>
                  <a:txBody>
                    <a:bodyPr/>
                    <a:lstStyle/>
                    <a:p>
                      <a:pPr marL="180340">
                        <a:spcAft>
                          <a:spcPts val="0"/>
                        </a:spcAft>
                      </a:pPr>
                      <a:r>
                        <a:rPr lang="en-GB" sz="1200">
                          <a:effectLst/>
                        </a:rPr>
                        <a:t>Event flow</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1. Include Use case 2 “Authenticate customer”</a:t>
                      </a:r>
                    </a:p>
                    <a:p>
                      <a:pPr marL="180340">
                        <a:spcAft>
                          <a:spcPts val="0"/>
                        </a:spcAft>
                      </a:pPr>
                      <a:r>
                        <a:rPr lang="en-GB" sz="1200">
                          <a:effectLst/>
                        </a:rPr>
                        <a:t> 2. Choose quick cash or enter exact amount</a:t>
                      </a:r>
                    </a:p>
                    <a:p>
                      <a:pPr marL="180340">
                        <a:spcAft>
                          <a:spcPts val="0"/>
                        </a:spcAft>
                      </a:pPr>
                      <a:r>
                        <a:rPr lang="en-GB" sz="1200">
                          <a:effectLst/>
                        </a:rPr>
                        <a:t> 3. Choose receipt option</a:t>
                      </a:r>
                    </a:p>
                    <a:p>
                      <a:pPr marL="180340">
                        <a:spcAft>
                          <a:spcPts val="0"/>
                        </a:spcAft>
                      </a:pPr>
                      <a:r>
                        <a:rPr lang="en-GB" sz="1200">
                          <a:effectLst/>
                        </a:rPr>
                        <a:t> 4. Take cash</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r h="308605">
                <a:tc>
                  <a:txBody>
                    <a:bodyPr/>
                    <a:lstStyle/>
                    <a:p>
                      <a:pPr marL="180340">
                        <a:spcAft>
                          <a:spcPts val="0"/>
                        </a:spcAft>
                      </a:pPr>
                      <a:r>
                        <a:rPr lang="en-GB" sz="1200">
                          <a:effectLst/>
                        </a:rPr>
                        <a:t>Extension points</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Use case 4 “Balance too low”</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6"/>
                  </a:ext>
                </a:extLst>
              </a:tr>
              <a:tr h="308605">
                <a:tc>
                  <a:txBody>
                    <a:bodyPr/>
                    <a:lstStyle/>
                    <a:p>
                      <a:pPr marL="180340">
                        <a:spcAft>
                          <a:spcPts val="0"/>
                        </a:spcAft>
                      </a:pPr>
                      <a:r>
                        <a:rPr lang="en-GB" sz="1200">
                          <a:effectLst/>
                        </a:rPr>
                        <a:t>Triggers</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dirty="0">
                          <a:effectLst/>
                        </a:rPr>
                        <a:t> </a:t>
                      </a:r>
                      <a:endParaRPr lang="en-GB"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32</a:t>
            </a:fld>
            <a:endParaRPr kumimoji="0" lang="en-US"/>
          </a:p>
        </p:txBody>
      </p:sp>
      <p:sp>
        <p:nvSpPr>
          <p:cNvPr id="7" name="Rectangle 1"/>
          <p:cNvSpPr>
            <a:spLocks noChangeArrowheads="1"/>
          </p:cNvSpPr>
          <p:nvPr/>
        </p:nvSpPr>
        <p:spPr bwMode="auto">
          <a:xfrm>
            <a:off x="1727200" y="28495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2"/>
          <p:cNvSpPr>
            <a:spLocks noChangeArrowheads="1"/>
          </p:cNvSpPr>
          <p:nvPr/>
        </p:nvSpPr>
        <p:spPr bwMode="auto">
          <a:xfrm>
            <a:off x="1727200" y="28495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31278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ATM use cases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17591733"/>
              </p:ext>
            </p:extLst>
          </p:nvPr>
        </p:nvGraphicFramePr>
        <p:xfrm>
          <a:off x="683568" y="1772814"/>
          <a:ext cx="7848872" cy="4320483"/>
        </p:xfrm>
        <a:graphic>
          <a:graphicData uri="http://schemas.openxmlformats.org/drawingml/2006/table">
            <a:tbl>
              <a:tblPr firstRow="1" firstCol="1" bandRow="1">
                <a:tableStyleId>{5C22544A-7EE6-4342-B048-85BDC9FD1C3A}</a:tableStyleId>
              </a:tblPr>
              <a:tblGrid>
                <a:gridCol w="3943712">
                  <a:extLst>
                    <a:ext uri="{9D8B030D-6E8A-4147-A177-3AD203B41FA5}">
                      <a16:colId xmlns:a16="http://schemas.microsoft.com/office/drawing/2014/main" val="20000"/>
                    </a:ext>
                  </a:extLst>
                </a:gridCol>
                <a:gridCol w="3905160">
                  <a:extLst>
                    <a:ext uri="{9D8B030D-6E8A-4147-A177-3AD203B41FA5}">
                      <a16:colId xmlns:a16="http://schemas.microsoft.com/office/drawing/2014/main" val="20001"/>
                    </a:ext>
                  </a:extLst>
                </a:gridCol>
              </a:tblGrid>
              <a:tr h="308606">
                <a:tc>
                  <a:txBody>
                    <a:bodyPr/>
                    <a:lstStyle/>
                    <a:p>
                      <a:pPr marL="180340">
                        <a:spcAft>
                          <a:spcPts val="0"/>
                        </a:spcAft>
                      </a:pPr>
                      <a:r>
                        <a:rPr lang="en-GB" sz="1200">
                          <a:effectLst/>
                        </a:rPr>
                        <a:t>ID</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UC2</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08606">
                <a:tc>
                  <a:txBody>
                    <a:bodyPr/>
                    <a:lstStyle/>
                    <a:p>
                      <a:pPr marL="180340">
                        <a:spcAft>
                          <a:spcPts val="0"/>
                        </a:spcAft>
                      </a:pPr>
                      <a:r>
                        <a:rPr lang="en-GB" sz="1200">
                          <a:effectLst/>
                        </a:rPr>
                        <a:t>Name</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Authenticate customer</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617212">
                <a:tc>
                  <a:txBody>
                    <a:bodyPr/>
                    <a:lstStyle/>
                    <a:p>
                      <a:pPr marL="180340">
                        <a:spcAft>
                          <a:spcPts val="0"/>
                        </a:spcAft>
                      </a:pPr>
                      <a:r>
                        <a:rPr lang="en-GB" sz="1200">
                          <a:effectLst/>
                        </a:rPr>
                        <a:t>Description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Bank customer withdraws cash from machine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308606">
                <a:tc>
                  <a:txBody>
                    <a:bodyPr/>
                    <a:lstStyle/>
                    <a:p>
                      <a:pPr marL="180340">
                        <a:spcAft>
                          <a:spcPts val="0"/>
                        </a:spcAft>
                      </a:pPr>
                      <a:r>
                        <a:rPr lang="en-GB" sz="1200">
                          <a:effectLst/>
                        </a:rPr>
                        <a:t>Pre-condition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ATM in service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1234423">
                <a:tc>
                  <a:txBody>
                    <a:bodyPr/>
                    <a:lstStyle/>
                    <a:p>
                      <a:pPr marL="180340">
                        <a:spcAft>
                          <a:spcPts val="0"/>
                        </a:spcAft>
                      </a:pPr>
                      <a:r>
                        <a:rPr lang="en-GB" sz="1200">
                          <a:effectLst/>
                        </a:rPr>
                        <a:t>Event flow</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1. If user already authenticated exit from user case.</a:t>
                      </a:r>
                    </a:p>
                    <a:p>
                      <a:pPr marL="180340">
                        <a:spcAft>
                          <a:spcPts val="0"/>
                        </a:spcAft>
                      </a:pPr>
                      <a:r>
                        <a:rPr lang="en-GB" sz="1200">
                          <a:effectLst/>
                        </a:rPr>
                        <a:t>2. User enters card and PIN number</a:t>
                      </a:r>
                    </a:p>
                    <a:p>
                      <a:pPr marL="180340">
                        <a:spcAft>
                          <a:spcPts val="0"/>
                        </a:spcAft>
                      </a:pPr>
                      <a:r>
                        <a:rPr lang="en-GB" sz="1200">
                          <a:effectLst/>
                        </a:rPr>
                        <a:t>3. User re-enters PIN if PIN incorrect</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617212">
                <a:tc>
                  <a:txBody>
                    <a:bodyPr/>
                    <a:lstStyle/>
                    <a:p>
                      <a:pPr marL="180340">
                        <a:spcAft>
                          <a:spcPts val="0"/>
                        </a:spcAft>
                      </a:pPr>
                      <a:r>
                        <a:rPr lang="en-GB" sz="1200">
                          <a:effectLst/>
                        </a:rPr>
                        <a:t>Extension points</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Use case 5 “Card stolen”</a:t>
                      </a:r>
                    </a:p>
                    <a:p>
                      <a:pPr marL="180340">
                        <a:spcAft>
                          <a:spcPts val="0"/>
                        </a:spcAft>
                      </a:pPr>
                      <a:r>
                        <a:rPr lang="en-GB" sz="1200">
                          <a:effectLst/>
                        </a:rPr>
                        <a:t>Use case 6 “PIN entry failure”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r h="617212">
                <a:tc>
                  <a:txBody>
                    <a:bodyPr/>
                    <a:lstStyle/>
                    <a:p>
                      <a:pPr marL="180340">
                        <a:spcAft>
                          <a:spcPts val="0"/>
                        </a:spcAft>
                      </a:pPr>
                      <a:r>
                        <a:rPr lang="en-GB" sz="1200">
                          <a:effectLst/>
                        </a:rPr>
                        <a:t>Triggers</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Authenticated service requested and user not authenticated</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6"/>
                  </a:ext>
                </a:extLst>
              </a:tr>
              <a:tr h="308606">
                <a:tc>
                  <a:txBody>
                    <a:bodyPr/>
                    <a:lstStyle/>
                    <a:p>
                      <a:pPr marL="180340">
                        <a:spcAft>
                          <a:spcPts val="0"/>
                        </a:spcAft>
                      </a:pPr>
                      <a:r>
                        <a:rPr lang="en-GB" sz="1200">
                          <a:effectLst/>
                        </a:rPr>
                        <a:t>Post-condition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dirty="0">
                          <a:effectLst/>
                        </a:rPr>
                        <a:t>User is authenticated</a:t>
                      </a:r>
                      <a:endParaRPr lang="en-GB"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33</a:t>
            </a:fld>
            <a:endParaRPr kumimoji="0" lang="en-US"/>
          </a:p>
        </p:txBody>
      </p:sp>
      <p:sp>
        <p:nvSpPr>
          <p:cNvPr id="7" name="Rectangle 1"/>
          <p:cNvSpPr>
            <a:spLocks noChangeArrowheads="1"/>
          </p:cNvSpPr>
          <p:nvPr/>
        </p:nvSpPr>
        <p:spPr bwMode="auto">
          <a:xfrm>
            <a:off x="1727200" y="28495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91510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ATM use cases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7367897"/>
              </p:ext>
            </p:extLst>
          </p:nvPr>
        </p:nvGraphicFramePr>
        <p:xfrm>
          <a:off x="755576" y="1628798"/>
          <a:ext cx="7920880" cy="4464499"/>
        </p:xfrm>
        <a:graphic>
          <a:graphicData uri="http://schemas.openxmlformats.org/drawingml/2006/table">
            <a:tbl>
              <a:tblPr firstRow="1" firstCol="1" bandRow="1">
                <a:tableStyleId>{5C22544A-7EE6-4342-B048-85BDC9FD1C3A}</a:tableStyleId>
              </a:tblPr>
              <a:tblGrid>
                <a:gridCol w="3979893">
                  <a:extLst>
                    <a:ext uri="{9D8B030D-6E8A-4147-A177-3AD203B41FA5}">
                      <a16:colId xmlns:a16="http://schemas.microsoft.com/office/drawing/2014/main" val="20000"/>
                    </a:ext>
                  </a:extLst>
                </a:gridCol>
                <a:gridCol w="3940987">
                  <a:extLst>
                    <a:ext uri="{9D8B030D-6E8A-4147-A177-3AD203B41FA5}">
                      <a16:colId xmlns:a16="http://schemas.microsoft.com/office/drawing/2014/main" val="20001"/>
                    </a:ext>
                  </a:extLst>
                </a:gridCol>
              </a:tblGrid>
              <a:tr h="343423">
                <a:tc>
                  <a:txBody>
                    <a:bodyPr/>
                    <a:lstStyle/>
                    <a:p>
                      <a:pPr marL="180340">
                        <a:spcAft>
                          <a:spcPts val="0"/>
                        </a:spcAft>
                      </a:pPr>
                      <a:r>
                        <a:rPr lang="en-GB" sz="1200">
                          <a:effectLst/>
                        </a:rPr>
                        <a:t>ID</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UC3</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43423">
                <a:tc>
                  <a:txBody>
                    <a:bodyPr/>
                    <a:lstStyle/>
                    <a:p>
                      <a:pPr marL="180340">
                        <a:spcAft>
                          <a:spcPts val="0"/>
                        </a:spcAft>
                      </a:pPr>
                      <a:r>
                        <a:rPr lang="en-GB" sz="1200">
                          <a:effectLst/>
                        </a:rPr>
                        <a:t>Name</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Check balance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686846">
                <a:tc>
                  <a:txBody>
                    <a:bodyPr/>
                    <a:lstStyle/>
                    <a:p>
                      <a:pPr marL="180340">
                        <a:spcAft>
                          <a:spcPts val="0"/>
                        </a:spcAft>
                      </a:pPr>
                      <a:r>
                        <a:rPr lang="en-GB" sz="1200">
                          <a:effectLst/>
                        </a:rPr>
                        <a:t>Description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Bank customer retrieves a balance on their account</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343423">
                <a:tc>
                  <a:txBody>
                    <a:bodyPr/>
                    <a:lstStyle/>
                    <a:p>
                      <a:pPr marL="180340">
                        <a:spcAft>
                          <a:spcPts val="0"/>
                        </a:spcAft>
                      </a:pPr>
                      <a:r>
                        <a:rPr lang="en-GB" sz="1200">
                          <a:effectLst/>
                        </a:rPr>
                        <a:t>Pre-condition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ATM in service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1030269">
                <a:tc>
                  <a:txBody>
                    <a:bodyPr/>
                    <a:lstStyle/>
                    <a:p>
                      <a:pPr marL="180340">
                        <a:spcAft>
                          <a:spcPts val="0"/>
                        </a:spcAft>
                      </a:pPr>
                      <a:r>
                        <a:rPr lang="en-GB" sz="1200">
                          <a:effectLst/>
                        </a:rPr>
                        <a:t>Event flow</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1. Include Use case 2 “Authenticate customer”</a:t>
                      </a:r>
                    </a:p>
                    <a:p>
                      <a:pPr marL="180340">
                        <a:spcAft>
                          <a:spcPts val="0"/>
                        </a:spcAft>
                      </a:pPr>
                      <a:r>
                        <a:rPr lang="en-GB" sz="1200">
                          <a:effectLst/>
                        </a:rPr>
                        <a:t>2. Choose onscreen or paper balance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686846">
                <a:tc>
                  <a:txBody>
                    <a:bodyPr/>
                    <a:lstStyle/>
                    <a:p>
                      <a:pPr marL="180340">
                        <a:spcAft>
                          <a:spcPts val="0"/>
                        </a:spcAft>
                      </a:pPr>
                      <a:r>
                        <a:rPr lang="en-GB" sz="1200">
                          <a:effectLst/>
                        </a:rPr>
                        <a:t>Extension points</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Use case 5 “Card stolen”</a:t>
                      </a:r>
                    </a:p>
                    <a:p>
                      <a:pPr marL="180340">
                        <a:spcAft>
                          <a:spcPts val="0"/>
                        </a:spcAft>
                      </a:pPr>
                      <a:r>
                        <a:rPr lang="en-GB" sz="1200">
                          <a:effectLst/>
                        </a:rPr>
                        <a:t>Use case 6 “PIN entry failure”</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r h="686846">
                <a:tc>
                  <a:txBody>
                    <a:bodyPr/>
                    <a:lstStyle/>
                    <a:p>
                      <a:pPr marL="180340">
                        <a:spcAft>
                          <a:spcPts val="0"/>
                        </a:spcAft>
                      </a:pPr>
                      <a:r>
                        <a:rPr lang="en-GB" sz="1200">
                          <a:effectLst/>
                        </a:rPr>
                        <a:t>Triggers</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a:effectLst/>
                        </a:rPr>
                        <a:t>Authenticated service requested and user not authenticated</a:t>
                      </a:r>
                      <a:endParaRPr lang="en-GB"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6"/>
                  </a:ext>
                </a:extLst>
              </a:tr>
              <a:tr h="343423">
                <a:tc>
                  <a:txBody>
                    <a:bodyPr/>
                    <a:lstStyle/>
                    <a:p>
                      <a:pPr marL="180340">
                        <a:spcAft>
                          <a:spcPts val="0"/>
                        </a:spcAft>
                      </a:pPr>
                      <a:r>
                        <a:rPr lang="en-GB" sz="1200">
                          <a:effectLst/>
                        </a:rPr>
                        <a:t>Post-condition</a:t>
                      </a:r>
                      <a:endParaRPr lang="en-GB" sz="1200">
                        <a:effectLst/>
                        <a:latin typeface="Times New Roman"/>
                        <a:ea typeface="Times New Roman"/>
                        <a:cs typeface="Times New Roman"/>
                      </a:endParaRPr>
                    </a:p>
                  </a:txBody>
                  <a:tcPr marL="68580" marR="68580" marT="0" marB="0"/>
                </a:tc>
                <a:tc>
                  <a:txBody>
                    <a:bodyPr/>
                    <a:lstStyle/>
                    <a:p>
                      <a:pPr marL="180340">
                        <a:spcAft>
                          <a:spcPts val="0"/>
                        </a:spcAft>
                      </a:pPr>
                      <a:r>
                        <a:rPr lang="en-GB" sz="1200" dirty="0">
                          <a:effectLst/>
                        </a:rPr>
                        <a:t> </a:t>
                      </a:r>
                      <a:endParaRPr lang="en-GB"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34</a:t>
            </a:fld>
            <a:endParaRPr kumimoji="0" lang="en-US"/>
          </a:p>
        </p:txBody>
      </p:sp>
      <p:sp>
        <p:nvSpPr>
          <p:cNvPr id="7" name="Rectangle 1"/>
          <p:cNvSpPr>
            <a:spLocks noChangeArrowheads="1"/>
          </p:cNvSpPr>
          <p:nvPr/>
        </p:nvSpPr>
        <p:spPr bwMode="auto">
          <a:xfrm>
            <a:off x="1727200" y="2941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22812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2F2-F6C9-E4FF-4E72-63B258904B19}"/>
              </a:ext>
            </a:extLst>
          </p:cNvPr>
          <p:cNvSpPr>
            <a:spLocks noGrp="1"/>
          </p:cNvSpPr>
          <p:nvPr>
            <p:ph type="title"/>
          </p:nvPr>
        </p:nvSpPr>
        <p:spPr/>
        <p:txBody>
          <a:bodyPr/>
          <a:lstStyle/>
          <a:p>
            <a:r>
              <a:rPr lang="en-IN" dirty="0"/>
              <a:t>User stories</a:t>
            </a:r>
          </a:p>
        </p:txBody>
      </p:sp>
      <p:graphicFrame>
        <p:nvGraphicFramePr>
          <p:cNvPr id="6" name="Content Placeholder 5">
            <a:extLst>
              <a:ext uri="{FF2B5EF4-FFF2-40B4-BE49-F238E27FC236}">
                <a16:creationId xmlns:a16="http://schemas.microsoft.com/office/drawing/2014/main" id="{9488073F-F40B-3636-F4BB-57F8DA2438D9}"/>
              </a:ext>
            </a:extLst>
          </p:cNvPr>
          <p:cNvGraphicFramePr>
            <a:graphicFrameLocks noGrp="1"/>
          </p:cNvGraphicFramePr>
          <p:nvPr>
            <p:ph idx="1"/>
          </p:nvPr>
        </p:nvGraphicFramePr>
        <p:xfrm>
          <a:off x="457200" y="2026761"/>
          <a:ext cx="8229600" cy="4206240"/>
        </p:xfrm>
        <a:graphic>
          <a:graphicData uri="http://schemas.openxmlformats.org/drawingml/2006/table">
            <a:tbl>
              <a:tblPr/>
              <a:tblGrid>
                <a:gridCol w="2743200">
                  <a:extLst>
                    <a:ext uri="{9D8B030D-6E8A-4147-A177-3AD203B41FA5}">
                      <a16:colId xmlns:a16="http://schemas.microsoft.com/office/drawing/2014/main" val="4038440740"/>
                    </a:ext>
                  </a:extLst>
                </a:gridCol>
                <a:gridCol w="2743200">
                  <a:extLst>
                    <a:ext uri="{9D8B030D-6E8A-4147-A177-3AD203B41FA5}">
                      <a16:colId xmlns:a16="http://schemas.microsoft.com/office/drawing/2014/main" val="90070892"/>
                    </a:ext>
                  </a:extLst>
                </a:gridCol>
                <a:gridCol w="2743200">
                  <a:extLst>
                    <a:ext uri="{9D8B030D-6E8A-4147-A177-3AD203B41FA5}">
                      <a16:colId xmlns:a16="http://schemas.microsoft.com/office/drawing/2014/main" val="3491569717"/>
                    </a:ext>
                  </a:extLst>
                </a:gridCol>
              </a:tblGrid>
              <a:tr h="0">
                <a:tc>
                  <a:txBody>
                    <a:bodyPr/>
                    <a:lstStyle/>
                    <a:p>
                      <a:r>
                        <a:rPr lang="en-IN"/>
                        <a:t>Component</a:t>
                      </a:r>
                    </a:p>
                  </a:txBody>
                  <a:tcPr anchor="ctr">
                    <a:lnL>
                      <a:noFill/>
                    </a:lnL>
                    <a:lnR>
                      <a:noFill/>
                    </a:lnR>
                    <a:lnT>
                      <a:noFill/>
                    </a:lnT>
                    <a:lnB>
                      <a:noFill/>
                    </a:lnB>
                    <a:noFill/>
                  </a:tcPr>
                </a:tc>
                <a:tc>
                  <a:txBody>
                    <a:bodyPr/>
                    <a:lstStyle/>
                    <a:p>
                      <a:r>
                        <a:rPr lang="en-IN"/>
                        <a:t>Description</a:t>
                      </a:r>
                    </a:p>
                  </a:txBody>
                  <a:tcPr anchor="ctr">
                    <a:lnL>
                      <a:noFill/>
                    </a:lnL>
                    <a:lnR>
                      <a:noFill/>
                    </a:lnR>
                    <a:lnT>
                      <a:noFill/>
                    </a:lnT>
                    <a:lnB>
                      <a:noFill/>
                    </a:lnB>
                    <a:noFill/>
                  </a:tcPr>
                </a:tc>
                <a:tc>
                  <a:txBody>
                    <a:bodyPr/>
                    <a:lstStyle/>
                    <a:p>
                      <a:r>
                        <a:rPr lang="en-IN"/>
                        <a:t>Example</a:t>
                      </a:r>
                    </a:p>
                  </a:txBody>
                  <a:tcPr anchor="ctr">
                    <a:lnL>
                      <a:noFill/>
                    </a:lnL>
                    <a:lnR>
                      <a:noFill/>
                    </a:lnR>
                    <a:lnT>
                      <a:noFill/>
                    </a:lnT>
                    <a:lnB>
                      <a:noFill/>
                    </a:lnB>
                    <a:noFill/>
                  </a:tcPr>
                </a:tc>
                <a:extLst>
                  <a:ext uri="{0D108BD9-81ED-4DB2-BD59-A6C34878D82A}">
                    <a16:rowId xmlns:a16="http://schemas.microsoft.com/office/drawing/2014/main" val="1170788863"/>
                  </a:ext>
                </a:extLst>
              </a:tr>
              <a:tr h="0">
                <a:tc>
                  <a:txBody>
                    <a:bodyPr/>
                    <a:lstStyle/>
                    <a:p>
                      <a:r>
                        <a:rPr lang="en-IN" b="1"/>
                        <a:t>1. Title</a:t>
                      </a:r>
                      <a:endParaRPr lang="en-IN"/>
                    </a:p>
                  </a:txBody>
                  <a:tcPr anchor="ctr">
                    <a:lnL>
                      <a:noFill/>
                    </a:lnL>
                    <a:lnR>
                      <a:noFill/>
                    </a:lnR>
                    <a:lnT>
                      <a:noFill/>
                    </a:lnT>
                    <a:lnB>
                      <a:noFill/>
                    </a:lnB>
                    <a:noFill/>
                  </a:tcPr>
                </a:tc>
                <a:tc>
                  <a:txBody>
                    <a:bodyPr/>
                    <a:lstStyle/>
                    <a:p>
                      <a:r>
                        <a:rPr lang="en-US"/>
                        <a:t>A short label for the story</a:t>
                      </a:r>
                    </a:p>
                  </a:txBody>
                  <a:tcPr anchor="ctr">
                    <a:lnL>
                      <a:noFill/>
                    </a:lnL>
                    <a:lnR>
                      <a:noFill/>
                    </a:lnR>
                    <a:lnT>
                      <a:noFill/>
                    </a:lnT>
                    <a:lnB>
                      <a:noFill/>
                    </a:lnB>
                    <a:noFill/>
                  </a:tcPr>
                </a:tc>
                <a:tc>
                  <a:txBody>
                    <a:bodyPr/>
                    <a:lstStyle/>
                    <a:p>
                      <a:r>
                        <a:rPr lang="en-IN"/>
                        <a:t>User Registration</a:t>
                      </a:r>
                    </a:p>
                  </a:txBody>
                  <a:tcPr anchor="ctr">
                    <a:lnL>
                      <a:noFill/>
                    </a:lnL>
                    <a:lnR>
                      <a:noFill/>
                    </a:lnR>
                    <a:lnT>
                      <a:noFill/>
                    </a:lnT>
                    <a:lnB>
                      <a:noFill/>
                    </a:lnB>
                    <a:noFill/>
                  </a:tcPr>
                </a:tc>
                <a:extLst>
                  <a:ext uri="{0D108BD9-81ED-4DB2-BD59-A6C34878D82A}">
                    <a16:rowId xmlns:a16="http://schemas.microsoft.com/office/drawing/2014/main" val="2418475051"/>
                  </a:ext>
                </a:extLst>
              </a:tr>
              <a:tr h="0">
                <a:tc>
                  <a:txBody>
                    <a:bodyPr/>
                    <a:lstStyle/>
                    <a:p>
                      <a:r>
                        <a:rPr lang="en-IN" b="1"/>
                        <a:t>2. Role (Who)</a:t>
                      </a:r>
                      <a:endParaRPr lang="en-IN"/>
                    </a:p>
                  </a:txBody>
                  <a:tcPr anchor="ctr">
                    <a:lnL>
                      <a:noFill/>
                    </a:lnL>
                    <a:lnR>
                      <a:noFill/>
                    </a:lnR>
                    <a:lnT>
                      <a:noFill/>
                    </a:lnT>
                    <a:lnB>
                      <a:noFill/>
                    </a:lnB>
                    <a:noFill/>
                  </a:tcPr>
                </a:tc>
                <a:tc>
                  <a:txBody>
                    <a:bodyPr/>
                    <a:lstStyle/>
                    <a:p>
                      <a:r>
                        <a:rPr lang="en-US"/>
                        <a:t>The type of user who wants the feature</a:t>
                      </a:r>
                    </a:p>
                  </a:txBody>
                  <a:tcPr anchor="ctr">
                    <a:lnL>
                      <a:noFill/>
                    </a:lnL>
                    <a:lnR>
                      <a:noFill/>
                    </a:lnR>
                    <a:lnT>
                      <a:noFill/>
                    </a:lnT>
                    <a:lnB>
                      <a:noFill/>
                    </a:lnB>
                    <a:noFill/>
                  </a:tcPr>
                </a:tc>
                <a:tc>
                  <a:txBody>
                    <a:bodyPr/>
                    <a:lstStyle/>
                    <a:p>
                      <a:r>
                        <a:rPr lang="en-IN"/>
                        <a:t>“As a </a:t>
                      </a:r>
                      <a:r>
                        <a:rPr lang="en-IN" b="1"/>
                        <a:t>new user</a:t>
                      </a:r>
                      <a:r>
                        <a:rPr lang="en-IN"/>
                        <a:t>”</a:t>
                      </a:r>
                    </a:p>
                  </a:txBody>
                  <a:tcPr anchor="ctr">
                    <a:lnL>
                      <a:noFill/>
                    </a:lnL>
                    <a:lnR>
                      <a:noFill/>
                    </a:lnR>
                    <a:lnT>
                      <a:noFill/>
                    </a:lnT>
                    <a:lnB>
                      <a:noFill/>
                    </a:lnB>
                    <a:noFill/>
                  </a:tcPr>
                </a:tc>
                <a:extLst>
                  <a:ext uri="{0D108BD9-81ED-4DB2-BD59-A6C34878D82A}">
                    <a16:rowId xmlns:a16="http://schemas.microsoft.com/office/drawing/2014/main" val="2948841195"/>
                  </a:ext>
                </a:extLst>
              </a:tr>
              <a:tr h="0">
                <a:tc>
                  <a:txBody>
                    <a:bodyPr/>
                    <a:lstStyle/>
                    <a:p>
                      <a:r>
                        <a:rPr lang="en-IN" b="1"/>
                        <a:t>3. Goal (What)</a:t>
                      </a:r>
                      <a:endParaRPr lang="en-IN"/>
                    </a:p>
                  </a:txBody>
                  <a:tcPr anchor="ctr">
                    <a:lnL>
                      <a:noFill/>
                    </a:lnL>
                    <a:lnR>
                      <a:noFill/>
                    </a:lnR>
                    <a:lnT>
                      <a:noFill/>
                    </a:lnT>
                    <a:lnB>
                      <a:noFill/>
                    </a:lnB>
                    <a:noFill/>
                  </a:tcPr>
                </a:tc>
                <a:tc>
                  <a:txBody>
                    <a:bodyPr/>
                    <a:lstStyle/>
                    <a:p>
                      <a:r>
                        <a:rPr lang="en-US"/>
                        <a:t>What the user wants to do</a:t>
                      </a:r>
                    </a:p>
                  </a:txBody>
                  <a:tcPr anchor="ctr">
                    <a:lnL>
                      <a:noFill/>
                    </a:lnL>
                    <a:lnR>
                      <a:noFill/>
                    </a:lnR>
                    <a:lnT>
                      <a:noFill/>
                    </a:lnT>
                    <a:lnB>
                      <a:noFill/>
                    </a:lnB>
                    <a:noFill/>
                  </a:tcPr>
                </a:tc>
                <a:tc>
                  <a:txBody>
                    <a:bodyPr/>
                    <a:lstStyle/>
                    <a:p>
                      <a:r>
                        <a:rPr lang="en-US"/>
                        <a:t>“I want to </a:t>
                      </a:r>
                      <a:r>
                        <a:rPr lang="en-US" b="1"/>
                        <a:t>sign up for an account</a:t>
                      </a:r>
                      <a:r>
                        <a:rPr lang="en-US"/>
                        <a:t>”</a:t>
                      </a:r>
                    </a:p>
                  </a:txBody>
                  <a:tcPr anchor="ctr">
                    <a:lnL>
                      <a:noFill/>
                    </a:lnL>
                    <a:lnR>
                      <a:noFill/>
                    </a:lnR>
                    <a:lnT>
                      <a:noFill/>
                    </a:lnT>
                    <a:lnB>
                      <a:noFill/>
                    </a:lnB>
                    <a:noFill/>
                  </a:tcPr>
                </a:tc>
                <a:extLst>
                  <a:ext uri="{0D108BD9-81ED-4DB2-BD59-A6C34878D82A}">
                    <a16:rowId xmlns:a16="http://schemas.microsoft.com/office/drawing/2014/main" val="3989448964"/>
                  </a:ext>
                </a:extLst>
              </a:tr>
              <a:tr h="0">
                <a:tc>
                  <a:txBody>
                    <a:bodyPr/>
                    <a:lstStyle/>
                    <a:p>
                      <a:r>
                        <a:rPr lang="en-IN" b="1"/>
                        <a:t>4. Reason (Why)</a:t>
                      </a:r>
                      <a:endParaRPr lang="en-IN"/>
                    </a:p>
                  </a:txBody>
                  <a:tcPr anchor="ctr">
                    <a:lnL>
                      <a:noFill/>
                    </a:lnL>
                    <a:lnR>
                      <a:noFill/>
                    </a:lnR>
                    <a:lnT>
                      <a:noFill/>
                    </a:lnT>
                    <a:lnB>
                      <a:noFill/>
                    </a:lnB>
                    <a:noFill/>
                  </a:tcPr>
                </a:tc>
                <a:tc>
                  <a:txBody>
                    <a:bodyPr/>
                    <a:lstStyle/>
                    <a:p>
                      <a:r>
                        <a:rPr lang="en-US"/>
                        <a:t>The reason or benefit the user gets</a:t>
                      </a:r>
                    </a:p>
                  </a:txBody>
                  <a:tcPr anchor="ctr">
                    <a:lnL>
                      <a:noFill/>
                    </a:lnL>
                    <a:lnR>
                      <a:noFill/>
                    </a:lnR>
                    <a:lnT>
                      <a:noFill/>
                    </a:lnT>
                    <a:lnB>
                      <a:noFill/>
                    </a:lnB>
                    <a:noFill/>
                  </a:tcPr>
                </a:tc>
                <a:tc>
                  <a:txBody>
                    <a:bodyPr/>
                    <a:lstStyle/>
                    <a:p>
                      <a:r>
                        <a:rPr lang="en-US"/>
                        <a:t>“so that I can </a:t>
                      </a:r>
                      <a:r>
                        <a:rPr lang="en-US" b="1"/>
                        <a:t>access members-only content</a:t>
                      </a:r>
                      <a:r>
                        <a:rPr lang="en-US"/>
                        <a:t>”</a:t>
                      </a:r>
                    </a:p>
                  </a:txBody>
                  <a:tcPr anchor="ctr">
                    <a:lnL>
                      <a:noFill/>
                    </a:lnL>
                    <a:lnR>
                      <a:noFill/>
                    </a:lnR>
                    <a:lnT>
                      <a:noFill/>
                    </a:lnT>
                    <a:lnB>
                      <a:noFill/>
                    </a:lnB>
                    <a:noFill/>
                  </a:tcPr>
                </a:tc>
                <a:extLst>
                  <a:ext uri="{0D108BD9-81ED-4DB2-BD59-A6C34878D82A}">
                    <a16:rowId xmlns:a16="http://schemas.microsoft.com/office/drawing/2014/main" val="2686037241"/>
                  </a:ext>
                </a:extLst>
              </a:tr>
              <a:tr h="0">
                <a:tc>
                  <a:txBody>
                    <a:bodyPr/>
                    <a:lstStyle/>
                    <a:p>
                      <a:r>
                        <a:rPr lang="en-IN" b="1"/>
                        <a:t>5. Acceptance Criteria</a:t>
                      </a:r>
                      <a:endParaRPr lang="en-IN"/>
                    </a:p>
                  </a:txBody>
                  <a:tcPr anchor="ctr">
                    <a:lnL>
                      <a:noFill/>
                    </a:lnL>
                    <a:lnR>
                      <a:noFill/>
                    </a:lnR>
                    <a:lnT>
                      <a:noFill/>
                    </a:lnT>
                    <a:lnB>
                      <a:noFill/>
                    </a:lnB>
                    <a:noFill/>
                  </a:tcPr>
                </a:tc>
                <a:tc>
                  <a:txBody>
                    <a:bodyPr/>
                    <a:lstStyle/>
                    <a:p>
                      <a:r>
                        <a:rPr lang="en-US"/>
                        <a:t>Conditions that define when the story is complete and correct</a:t>
                      </a:r>
                    </a:p>
                  </a:txBody>
                  <a:tcPr anchor="ctr">
                    <a:lnL>
                      <a:noFill/>
                    </a:lnL>
                    <a:lnR>
                      <a:noFill/>
                    </a:lnR>
                    <a:lnT>
                      <a:noFill/>
                    </a:lnT>
                    <a:lnB>
                      <a:noFill/>
                    </a:lnB>
                    <a:noFill/>
                  </a:tcPr>
                </a:tc>
                <a:tc>
                  <a:txBody>
                    <a:bodyPr/>
                    <a:lstStyle/>
                    <a:p>
                      <a:r>
                        <a:rPr lang="en-US"/>
                        <a:t>“Given that I enter valid details, when I click submit, I get a welcome email.”</a:t>
                      </a:r>
                    </a:p>
                  </a:txBody>
                  <a:tcPr anchor="ctr">
                    <a:lnL>
                      <a:noFill/>
                    </a:lnL>
                    <a:lnR>
                      <a:noFill/>
                    </a:lnR>
                    <a:lnT>
                      <a:noFill/>
                    </a:lnT>
                    <a:lnB>
                      <a:noFill/>
                    </a:lnB>
                    <a:noFill/>
                  </a:tcPr>
                </a:tc>
                <a:extLst>
                  <a:ext uri="{0D108BD9-81ED-4DB2-BD59-A6C34878D82A}">
                    <a16:rowId xmlns:a16="http://schemas.microsoft.com/office/drawing/2014/main" val="3160878917"/>
                  </a:ext>
                </a:extLst>
              </a:tr>
              <a:tr h="0">
                <a:tc>
                  <a:txBody>
                    <a:bodyPr/>
                    <a:lstStyle/>
                    <a:p>
                      <a:r>
                        <a:rPr lang="en-IN" b="1"/>
                        <a:t>6. Priority</a:t>
                      </a:r>
                      <a:endParaRPr lang="en-IN"/>
                    </a:p>
                  </a:txBody>
                  <a:tcPr anchor="ctr">
                    <a:lnL>
                      <a:noFill/>
                    </a:lnL>
                    <a:lnR>
                      <a:noFill/>
                    </a:lnR>
                    <a:lnT>
                      <a:noFill/>
                    </a:lnT>
                    <a:lnB>
                      <a:noFill/>
                    </a:lnB>
                    <a:noFill/>
                  </a:tcPr>
                </a:tc>
                <a:tc>
                  <a:txBody>
                    <a:bodyPr/>
                    <a:lstStyle/>
                    <a:p>
                      <a:r>
                        <a:rPr lang="en-US"/>
                        <a:t>Importance of the story (optional)</a:t>
                      </a:r>
                    </a:p>
                  </a:txBody>
                  <a:tcPr anchor="ctr">
                    <a:lnL>
                      <a:noFill/>
                    </a:lnL>
                    <a:lnR>
                      <a:noFill/>
                    </a:lnR>
                    <a:lnT>
                      <a:noFill/>
                    </a:lnT>
                    <a:lnB>
                      <a:noFill/>
                    </a:lnB>
                    <a:noFill/>
                  </a:tcPr>
                </a:tc>
                <a:tc>
                  <a:txBody>
                    <a:bodyPr/>
                    <a:lstStyle/>
                    <a:p>
                      <a:r>
                        <a:rPr lang="en-IN" dirty="0"/>
                        <a:t>High / Medium / Low</a:t>
                      </a:r>
                    </a:p>
                  </a:txBody>
                  <a:tcPr anchor="ctr">
                    <a:lnL>
                      <a:noFill/>
                    </a:lnL>
                    <a:lnR>
                      <a:noFill/>
                    </a:lnR>
                    <a:lnT>
                      <a:noFill/>
                    </a:lnT>
                    <a:lnB>
                      <a:noFill/>
                    </a:lnB>
                    <a:noFill/>
                  </a:tcPr>
                </a:tc>
                <a:extLst>
                  <a:ext uri="{0D108BD9-81ED-4DB2-BD59-A6C34878D82A}">
                    <a16:rowId xmlns:a16="http://schemas.microsoft.com/office/drawing/2014/main" val="1763842349"/>
                  </a:ext>
                </a:extLst>
              </a:tr>
            </a:tbl>
          </a:graphicData>
        </a:graphic>
      </p:graphicFrame>
      <p:sp>
        <p:nvSpPr>
          <p:cNvPr id="4" name="Footer Placeholder 3">
            <a:extLst>
              <a:ext uri="{FF2B5EF4-FFF2-40B4-BE49-F238E27FC236}">
                <a16:creationId xmlns:a16="http://schemas.microsoft.com/office/drawing/2014/main" id="{6E45CA5E-222C-E5FF-59E0-52670C7B67F3}"/>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183D01AF-15C7-880C-C446-CCD47542AE0B}"/>
              </a:ext>
            </a:extLst>
          </p:cNvPr>
          <p:cNvSpPr>
            <a:spLocks noGrp="1"/>
          </p:cNvSpPr>
          <p:nvPr>
            <p:ph type="sldNum" sz="quarter" idx="12"/>
          </p:nvPr>
        </p:nvSpPr>
        <p:spPr/>
        <p:txBody>
          <a:bodyPr/>
          <a:lstStyle/>
          <a:p>
            <a:fld id="{042AED99-7FB4-404E-8A97-64753DCE42EC}" type="slidenum">
              <a:rPr kumimoji="0" lang="en-US" smtClean="0"/>
              <a:pPr/>
              <a:t>35</a:t>
            </a:fld>
            <a:endParaRPr kumimoji="0" lang="en-US"/>
          </a:p>
        </p:txBody>
      </p:sp>
    </p:spTree>
    <p:extLst>
      <p:ext uri="{BB962C8B-B14F-4D97-AF65-F5344CB8AC3E}">
        <p14:creationId xmlns:p14="http://schemas.microsoft.com/office/powerpoint/2010/main" val="132649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2162-086A-295D-B894-A79729E0799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7CEF477-40BE-1857-42B7-A0A1EE92AD8A}"/>
              </a:ext>
            </a:extLst>
          </p:cNvPr>
          <p:cNvSpPr>
            <a:spLocks noGrp="1"/>
          </p:cNvSpPr>
          <p:nvPr>
            <p:ph idx="1"/>
          </p:nvPr>
        </p:nvSpPr>
        <p:spPr/>
        <p:txBody>
          <a:bodyPr>
            <a:normAutofit/>
          </a:bodyPr>
          <a:lstStyle/>
          <a:p>
            <a:r>
              <a:rPr lang="en-US" b="1" dirty="0"/>
              <a:t>Title:</a:t>
            </a:r>
            <a:r>
              <a:rPr lang="en-US" dirty="0"/>
              <a:t> User Login</a:t>
            </a:r>
            <a:br>
              <a:rPr lang="en-US" dirty="0"/>
            </a:br>
            <a:r>
              <a:rPr lang="en-US" b="1" dirty="0"/>
              <a:t>User Story:</a:t>
            </a:r>
            <a:br>
              <a:rPr lang="en-US" dirty="0"/>
            </a:br>
            <a:r>
              <a:rPr lang="en-US" i="1" dirty="0"/>
              <a:t>As a</a:t>
            </a:r>
            <a:r>
              <a:rPr lang="en-US" dirty="0"/>
              <a:t> </a:t>
            </a:r>
            <a:r>
              <a:rPr lang="en-US" b="1" dirty="0"/>
              <a:t>registered user</a:t>
            </a:r>
            <a:r>
              <a:rPr lang="en-US" dirty="0"/>
              <a:t>,</a:t>
            </a:r>
            <a:br>
              <a:rPr lang="en-US" dirty="0"/>
            </a:br>
            <a:r>
              <a:rPr lang="en-US" i="1" dirty="0"/>
              <a:t>I want to</a:t>
            </a:r>
            <a:r>
              <a:rPr lang="en-US" dirty="0"/>
              <a:t> </a:t>
            </a:r>
            <a:r>
              <a:rPr lang="en-US" b="1" dirty="0"/>
              <a:t>log into my account</a:t>
            </a:r>
            <a:r>
              <a:rPr lang="en-US" dirty="0"/>
              <a:t>,</a:t>
            </a:r>
            <a:br>
              <a:rPr lang="en-US" dirty="0"/>
            </a:br>
            <a:r>
              <a:rPr lang="en-US" i="1" dirty="0"/>
              <a:t>so that</a:t>
            </a:r>
            <a:r>
              <a:rPr lang="en-US" dirty="0"/>
              <a:t> </a:t>
            </a:r>
            <a:r>
              <a:rPr lang="en-US" b="1" dirty="0"/>
              <a:t>I can access my personalized dashboard.</a:t>
            </a:r>
            <a:endParaRPr lang="en-US" dirty="0"/>
          </a:p>
          <a:p>
            <a:r>
              <a:rPr lang="en-US" b="1" dirty="0"/>
              <a:t>Acceptance Criteria:</a:t>
            </a:r>
            <a:endParaRPr lang="en-US" dirty="0"/>
          </a:p>
          <a:p>
            <a:r>
              <a:rPr lang="en-US" dirty="0"/>
              <a:t>User must be able to enter email and password</a:t>
            </a:r>
          </a:p>
          <a:p>
            <a:r>
              <a:rPr lang="en-US" dirty="0"/>
              <a:t>Invalid credentials must show an error message</a:t>
            </a:r>
          </a:p>
          <a:p>
            <a:r>
              <a:rPr lang="en-US" dirty="0"/>
              <a:t>Successful login should redirect to the dashboard</a:t>
            </a:r>
          </a:p>
          <a:p>
            <a:endParaRPr lang="en-IN" dirty="0"/>
          </a:p>
        </p:txBody>
      </p:sp>
      <p:sp>
        <p:nvSpPr>
          <p:cNvPr id="4" name="Footer Placeholder 3">
            <a:extLst>
              <a:ext uri="{FF2B5EF4-FFF2-40B4-BE49-F238E27FC236}">
                <a16:creationId xmlns:a16="http://schemas.microsoft.com/office/drawing/2014/main" id="{8388FE21-77F6-6AD5-AAF8-81623ADBD711}"/>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D9C930F6-3233-3FB2-7FCB-3B27F01DEB2A}"/>
              </a:ext>
            </a:extLst>
          </p:cNvPr>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extLst>
      <p:ext uri="{BB962C8B-B14F-4D97-AF65-F5344CB8AC3E}">
        <p14:creationId xmlns:p14="http://schemas.microsoft.com/office/powerpoint/2010/main" val="1451019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B4EC-2D4D-4874-9639-E9C600D15CD0}"/>
              </a:ext>
            </a:extLst>
          </p:cNvPr>
          <p:cNvSpPr>
            <a:spLocks noGrp="1"/>
          </p:cNvSpPr>
          <p:nvPr>
            <p:ph type="title"/>
          </p:nvPr>
        </p:nvSpPr>
        <p:spPr/>
        <p:txBody>
          <a:bodyPr/>
          <a:lstStyle/>
          <a:p>
            <a:r>
              <a:rPr lang="en-US" dirty="0"/>
              <a:t>Requirements validation</a:t>
            </a:r>
            <a:endParaRPr lang="en-IN" dirty="0"/>
          </a:p>
        </p:txBody>
      </p:sp>
      <p:sp>
        <p:nvSpPr>
          <p:cNvPr id="3" name="Content Placeholder 2">
            <a:extLst>
              <a:ext uri="{FF2B5EF4-FFF2-40B4-BE49-F238E27FC236}">
                <a16:creationId xmlns:a16="http://schemas.microsoft.com/office/drawing/2014/main" id="{3294F111-5A13-0C09-A339-93E583B6FCA9}"/>
              </a:ext>
            </a:extLst>
          </p:cNvPr>
          <p:cNvSpPr>
            <a:spLocks noGrp="1"/>
          </p:cNvSpPr>
          <p:nvPr>
            <p:ph idx="1"/>
          </p:nvPr>
        </p:nvSpPr>
        <p:spPr/>
        <p:txBody>
          <a:bodyPr/>
          <a:lstStyle/>
          <a:p>
            <a:r>
              <a:rPr lang="en-US" dirty="0"/>
              <a:t>Requirements validation in software engineering is the process of ensuring that the requirements documented in the Software Requirements Specification (SRS) accurately reflect the needs and expectations of the stakeholders. It's a critical step to identify and rectify any errors, inconsistencies, or omissions in the requirements before they lead to costly rework later in the development lifecycle. </a:t>
            </a:r>
            <a:endParaRPr lang="en-IN" dirty="0"/>
          </a:p>
        </p:txBody>
      </p:sp>
      <p:sp>
        <p:nvSpPr>
          <p:cNvPr id="4" name="Footer Placeholder 3">
            <a:extLst>
              <a:ext uri="{FF2B5EF4-FFF2-40B4-BE49-F238E27FC236}">
                <a16:creationId xmlns:a16="http://schemas.microsoft.com/office/drawing/2014/main" id="{C224C005-82F5-1338-15FD-0AE34502C2B1}"/>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1C4F7CD2-995C-9F0C-207B-8BC1201EA113}"/>
              </a:ext>
            </a:extLst>
          </p:cNvPr>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extLst>
      <p:ext uri="{BB962C8B-B14F-4D97-AF65-F5344CB8AC3E}">
        <p14:creationId xmlns:p14="http://schemas.microsoft.com/office/powerpoint/2010/main" val="424085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1466-D785-F591-9211-CD63331E8E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BC98CF-934B-3FA4-DD64-8A8BC6EFBBF2}"/>
              </a:ext>
            </a:extLst>
          </p:cNvPr>
          <p:cNvSpPr>
            <a:spLocks noGrp="1"/>
          </p:cNvSpPr>
          <p:nvPr>
            <p:ph idx="1"/>
          </p:nvPr>
        </p:nvSpPr>
        <p:spPr/>
        <p:txBody>
          <a:bodyPr>
            <a:normAutofit/>
          </a:bodyPr>
          <a:lstStyle/>
          <a:p>
            <a:r>
              <a:rPr lang="en-US" b="1" dirty="0"/>
              <a:t>Requirement reviews:-</a:t>
            </a:r>
            <a:r>
              <a:rPr lang="en-US" dirty="0"/>
              <a:t> this technique involves collecting reviews after a sample of requirement documentation is given to the customer. These requirement reviews received from the customer act as feedback and help the developer to make required modifications and changes in the project.</a:t>
            </a:r>
          </a:p>
          <a:p>
            <a:r>
              <a:rPr lang="en-US" b="1" dirty="0"/>
              <a:t>Prototyping:-</a:t>
            </a:r>
            <a:r>
              <a:rPr lang="en-US" dirty="0"/>
              <a:t> this is a way of building a model or simulation of the system that is to be built by the developers. This is a very popular technique for requirement validation among stakeholders and users, as it helps them easily identify problems, detect missing requirements and understand how techniques help them.</a:t>
            </a:r>
          </a:p>
          <a:p>
            <a:endParaRPr lang="en-IN" dirty="0"/>
          </a:p>
        </p:txBody>
      </p:sp>
      <p:sp>
        <p:nvSpPr>
          <p:cNvPr id="4" name="Footer Placeholder 3">
            <a:extLst>
              <a:ext uri="{FF2B5EF4-FFF2-40B4-BE49-F238E27FC236}">
                <a16:creationId xmlns:a16="http://schemas.microsoft.com/office/drawing/2014/main" id="{57861468-59E4-CBEE-DFA2-CC4BC7985C71}"/>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007C41B3-977D-CC27-77CC-A69B23AC7FC1}"/>
              </a:ext>
            </a:extLst>
          </p:cNvPr>
          <p:cNvSpPr>
            <a:spLocks noGrp="1"/>
          </p:cNvSpPr>
          <p:nvPr>
            <p:ph type="sldNum" sz="quarter" idx="12"/>
          </p:nvPr>
        </p:nvSpPr>
        <p:spPr/>
        <p:txBody>
          <a:bodyPr/>
          <a:lstStyle/>
          <a:p>
            <a:fld id="{042AED99-7FB4-404E-8A97-64753DCE42EC}" type="slidenum">
              <a:rPr kumimoji="0" lang="en-US" smtClean="0"/>
              <a:pPr/>
              <a:t>38</a:t>
            </a:fld>
            <a:endParaRPr kumimoji="0" lang="en-US"/>
          </a:p>
        </p:txBody>
      </p:sp>
    </p:spTree>
    <p:extLst>
      <p:ext uri="{BB962C8B-B14F-4D97-AF65-F5344CB8AC3E}">
        <p14:creationId xmlns:p14="http://schemas.microsoft.com/office/powerpoint/2010/main" val="2155677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E868-EE5D-1827-8A2F-E7B718ECDF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BC1D45-C195-A8B0-8476-F8712B53A8B8}"/>
              </a:ext>
            </a:extLst>
          </p:cNvPr>
          <p:cNvSpPr>
            <a:spLocks noGrp="1"/>
          </p:cNvSpPr>
          <p:nvPr>
            <p:ph idx="1"/>
          </p:nvPr>
        </p:nvSpPr>
        <p:spPr/>
        <p:txBody>
          <a:bodyPr>
            <a:normAutofit lnSpcReduction="10000"/>
          </a:bodyPr>
          <a:lstStyle/>
          <a:p>
            <a:r>
              <a:rPr lang="en-US" b="1" dirty="0"/>
              <a:t>Test case regeneration:-</a:t>
            </a:r>
            <a:r>
              <a:rPr lang="en-US" dirty="0"/>
              <a:t> this technique involves submitting a test case to the customer gathering reviewed information and feedback from the customer, and then developing the same test case according to the requirements specified by the customer and keeping on regenerating till a satisfactory product is obtained.</a:t>
            </a:r>
          </a:p>
          <a:p>
            <a:r>
              <a:rPr lang="en-US" b="1" dirty="0"/>
              <a:t>Inspection:-</a:t>
            </a:r>
            <a:r>
              <a:rPr lang="en-US" dirty="0"/>
              <a:t> This technique involves reviewing the requirement documentation with a group of experts and looking for errors, inconsistencies And misinformation.</a:t>
            </a:r>
          </a:p>
          <a:p>
            <a:r>
              <a:rPr lang="en-US" b="1" dirty="0"/>
              <a:t>Walkthrough:-</a:t>
            </a:r>
            <a:r>
              <a:rPr lang="en-US" dirty="0"/>
              <a:t> This technique involves a group of experts reviewing the requirement documentation and walking through it line by line discussing any issue or concerns that arise during the reviewing document.</a:t>
            </a:r>
          </a:p>
          <a:p>
            <a:endParaRPr lang="en-IN" dirty="0"/>
          </a:p>
        </p:txBody>
      </p:sp>
      <p:sp>
        <p:nvSpPr>
          <p:cNvPr id="4" name="Footer Placeholder 3">
            <a:extLst>
              <a:ext uri="{FF2B5EF4-FFF2-40B4-BE49-F238E27FC236}">
                <a16:creationId xmlns:a16="http://schemas.microsoft.com/office/drawing/2014/main" id="{D4A86F37-FA93-5A65-302B-5DDA3E6C12B4}"/>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5256110D-9DF9-A6DD-AD61-142DFAEB6581}"/>
              </a:ext>
            </a:extLst>
          </p:cNvPr>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extLst>
      <p:ext uri="{BB962C8B-B14F-4D97-AF65-F5344CB8AC3E}">
        <p14:creationId xmlns:p14="http://schemas.microsoft.com/office/powerpoint/2010/main" val="111013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ChangeArrowheads="1"/>
          </p:cNvSpPr>
          <p:nvPr/>
        </p:nvSpPr>
        <p:spPr bwMode="auto">
          <a:xfrm>
            <a:off x="738214" y="1676400"/>
            <a:ext cx="7620000" cy="4495800"/>
          </a:xfrm>
          <a:prstGeom prst="rect">
            <a:avLst/>
          </a:prstGeom>
          <a:solidFill>
            <a:schemeClr val="bg1">
              <a:lumMod val="95000"/>
            </a:schemeClr>
          </a:solidFill>
          <a:ln w="12700">
            <a:solidFill>
              <a:schemeClr val="accent1"/>
            </a:solidFill>
            <a:miter lim="800000"/>
            <a:headEnd/>
            <a:tailEnd/>
          </a:ln>
          <a:effectLst>
            <a:outerShdw blurRad="50800" dist="38100" dir="2700000" sx="101000" sy="101000" algn="tl" rotWithShape="0">
              <a:prstClr val="black">
                <a:alpha val="53000"/>
              </a:prstClr>
            </a:outerShdw>
          </a:effectLst>
        </p:spPr>
        <p:txBody>
          <a:bodyPr wrap="none" anchor="ctr"/>
          <a:lstStyle/>
          <a:p>
            <a:endParaRPr lang="en-GB"/>
          </a:p>
        </p:txBody>
      </p:sp>
      <p:sp>
        <p:nvSpPr>
          <p:cNvPr id="45058" name="Rectangle 2"/>
          <p:cNvSpPr>
            <a:spLocks noGrp="1" noChangeArrowheads="1"/>
          </p:cNvSpPr>
          <p:nvPr>
            <p:ph type="title"/>
          </p:nvPr>
        </p:nvSpPr>
        <p:spPr/>
        <p:txBody>
          <a:bodyPr>
            <a:normAutofit/>
          </a:bodyPr>
          <a:lstStyle/>
          <a:p>
            <a:r>
              <a:rPr lang="en-GB" sz="3600" dirty="0"/>
              <a:t>The Requirements Engineering Process</a:t>
            </a:r>
            <a:endParaRPr lang="en-GB" sz="4400" dirty="0"/>
          </a:p>
        </p:txBody>
      </p:sp>
      <p:sp>
        <p:nvSpPr>
          <p:cNvPr id="6" name="Footer Placeholder 5"/>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pic>
        <p:nvPicPr>
          <p:cNvPr id="45063" name="Picture 7"/>
          <p:cNvPicPr>
            <a:picLocks noChangeAspect="1" noChangeArrowheads="1"/>
          </p:cNvPicPr>
          <p:nvPr/>
        </p:nvPicPr>
        <p:blipFill>
          <a:blip r:embed="rId2" cstate="print"/>
          <a:srcRect/>
          <a:stretch>
            <a:fillRect/>
          </a:stretch>
        </p:blipFill>
        <p:spPr bwMode="auto">
          <a:xfrm>
            <a:off x="1129602" y="1785925"/>
            <a:ext cx="6657108" cy="4287825"/>
          </a:xfrm>
          <a:prstGeom prst="rect">
            <a:avLst/>
          </a:prstGeom>
          <a:noFill/>
        </p:spPr>
      </p:pic>
    </p:spTree>
    <p:extLst>
      <p:ext uri="{BB962C8B-B14F-4D97-AF65-F5344CB8AC3E}">
        <p14:creationId xmlns:p14="http://schemas.microsoft.com/office/powerpoint/2010/main" val="4145263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012A-C092-BE89-6461-2F3F743DEE2C}"/>
              </a:ext>
            </a:extLst>
          </p:cNvPr>
          <p:cNvSpPr>
            <a:spLocks noGrp="1"/>
          </p:cNvSpPr>
          <p:nvPr>
            <p:ph type="title"/>
          </p:nvPr>
        </p:nvSpPr>
        <p:spPr/>
        <p:txBody>
          <a:bodyPr>
            <a:normAutofit/>
          </a:bodyPr>
          <a:lstStyle/>
          <a:p>
            <a:r>
              <a:rPr lang="en-US" sz="2200" b="1" dirty="0"/>
              <a:t>Scenario: Online Library Management System</a:t>
            </a:r>
            <a:br>
              <a:rPr lang="en-US" b="1" dirty="0"/>
            </a:br>
            <a:endParaRPr lang="en-IN" dirty="0"/>
          </a:p>
        </p:txBody>
      </p:sp>
      <p:sp>
        <p:nvSpPr>
          <p:cNvPr id="3" name="Content Placeholder 2">
            <a:extLst>
              <a:ext uri="{FF2B5EF4-FFF2-40B4-BE49-F238E27FC236}">
                <a16:creationId xmlns:a16="http://schemas.microsoft.com/office/drawing/2014/main" id="{F418C7A0-F480-28EB-824E-EF44C160134F}"/>
              </a:ext>
            </a:extLst>
          </p:cNvPr>
          <p:cNvSpPr>
            <a:spLocks noGrp="1"/>
          </p:cNvSpPr>
          <p:nvPr>
            <p:ph idx="1"/>
          </p:nvPr>
        </p:nvSpPr>
        <p:spPr/>
        <p:txBody>
          <a:bodyPr/>
          <a:lstStyle/>
          <a:p>
            <a:pPr marL="0" indent="0">
              <a:buNone/>
            </a:pPr>
            <a:r>
              <a:rPr lang="en-US" dirty="0"/>
              <a:t>The client wants to develop a system where students can:</a:t>
            </a:r>
          </a:p>
          <a:p>
            <a:pPr marL="514350" indent="-514350">
              <a:buFont typeface="+mj-lt"/>
              <a:buAutoNum type="arabicPeriod"/>
            </a:pPr>
            <a:r>
              <a:rPr lang="en-US" dirty="0"/>
              <a:t>Search for books.</a:t>
            </a:r>
          </a:p>
          <a:p>
            <a:pPr marL="514350" indent="-514350">
              <a:buFont typeface="+mj-lt"/>
              <a:buAutoNum type="arabicPeriod"/>
            </a:pPr>
            <a:r>
              <a:rPr lang="en-US" dirty="0"/>
              <a:t>Borrow and return books online.</a:t>
            </a:r>
          </a:p>
          <a:p>
            <a:pPr marL="514350" indent="-514350">
              <a:buFont typeface="+mj-lt"/>
              <a:buAutoNum type="arabicPeriod"/>
            </a:pPr>
            <a:r>
              <a:rPr lang="en-US" dirty="0"/>
              <a:t>Receive reminders for due dates.</a:t>
            </a:r>
          </a:p>
          <a:p>
            <a:pPr marL="0" indent="0">
              <a:buNone/>
            </a:pPr>
            <a:r>
              <a:rPr lang="en-US" b="1" dirty="0">
                <a:solidFill>
                  <a:schemeClr val="accent2"/>
                </a:solidFill>
              </a:rPr>
              <a:t>R1</a:t>
            </a:r>
            <a:r>
              <a:rPr lang="en-US" dirty="0">
                <a:solidFill>
                  <a:schemeClr val="accent2"/>
                </a:solidFill>
              </a:rPr>
              <a:t>: </a:t>
            </a:r>
            <a:r>
              <a:rPr lang="en-US" i="1" dirty="0">
                <a:solidFill>
                  <a:schemeClr val="accent2"/>
                </a:solidFill>
              </a:rPr>
              <a:t>The system shall allow users to borrow up to 5 books at a time.</a:t>
            </a:r>
            <a:endParaRPr lang="en-IN" dirty="0">
              <a:solidFill>
                <a:schemeClr val="accent2"/>
              </a:solidFill>
            </a:endParaRPr>
          </a:p>
        </p:txBody>
      </p:sp>
      <p:sp>
        <p:nvSpPr>
          <p:cNvPr id="4" name="Footer Placeholder 3">
            <a:extLst>
              <a:ext uri="{FF2B5EF4-FFF2-40B4-BE49-F238E27FC236}">
                <a16:creationId xmlns:a16="http://schemas.microsoft.com/office/drawing/2014/main" id="{232871F1-E570-2DE5-E686-3C95AE24671D}"/>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C530B392-074B-A887-4506-FE93B54B259A}"/>
              </a:ext>
            </a:extLst>
          </p:cNvPr>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extLst>
      <p:ext uri="{BB962C8B-B14F-4D97-AF65-F5344CB8AC3E}">
        <p14:creationId xmlns:p14="http://schemas.microsoft.com/office/powerpoint/2010/main" val="3949182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CF46-A4B7-4F8C-8216-347F39439054}"/>
              </a:ext>
            </a:extLst>
          </p:cNvPr>
          <p:cNvSpPr>
            <a:spLocks noGrp="1"/>
          </p:cNvSpPr>
          <p:nvPr>
            <p:ph type="title"/>
          </p:nvPr>
        </p:nvSpPr>
        <p:spPr>
          <a:xfrm>
            <a:off x="457200" y="704088"/>
            <a:ext cx="8229600" cy="365125"/>
          </a:xfrm>
        </p:spPr>
        <p:txBody>
          <a:bodyPr>
            <a:noAutofit/>
          </a:bodyPr>
          <a:lstStyle/>
          <a:p>
            <a:r>
              <a:rPr lang="en-US" altLang="en-US" sz="1200" dirty="0">
                <a:solidFill>
                  <a:schemeClr val="tx1"/>
                </a:solidFill>
                <a:latin typeface="Arial" panose="020B0604020202020204" pitchFamily="34" charset="0"/>
              </a:rPr>
              <a:t>Let’s validate </a:t>
            </a:r>
            <a:r>
              <a:rPr lang="en-US" altLang="en-US" sz="1200" b="1" dirty="0">
                <a:solidFill>
                  <a:schemeClr val="tx1"/>
                </a:solidFill>
                <a:latin typeface="Arial" panose="020B0604020202020204" pitchFamily="34" charset="0"/>
              </a:rPr>
              <a:t>R1</a:t>
            </a:r>
            <a:r>
              <a:rPr lang="en-US" altLang="en-US" sz="1200" dirty="0">
                <a:solidFill>
                  <a:schemeClr val="tx1"/>
                </a:solidFill>
                <a:latin typeface="Arial" panose="020B0604020202020204" pitchFamily="34" charset="0"/>
              </a:rPr>
              <a:t> step by step:</a:t>
            </a:r>
            <a:br>
              <a:rPr lang="en-US" altLang="en-US" sz="1200" dirty="0">
                <a:solidFill>
                  <a:schemeClr val="tx1"/>
                </a:solidFill>
                <a:latin typeface="Arial" panose="020B0604020202020204" pitchFamily="34" charset="0"/>
              </a:rPr>
            </a:br>
            <a:endParaRPr lang="en-IN" sz="1200" dirty="0"/>
          </a:p>
        </p:txBody>
      </p:sp>
      <p:graphicFrame>
        <p:nvGraphicFramePr>
          <p:cNvPr id="11" name="Content Placeholder 10">
            <a:extLst>
              <a:ext uri="{FF2B5EF4-FFF2-40B4-BE49-F238E27FC236}">
                <a16:creationId xmlns:a16="http://schemas.microsoft.com/office/drawing/2014/main" id="{216D0A3A-BE2E-3F45-D51C-01A3740E49B2}"/>
              </a:ext>
            </a:extLst>
          </p:cNvPr>
          <p:cNvGraphicFramePr>
            <a:graphicFrameLocks noGrp="1"/>
          </p:cNvGraphicFramePr>
          <p:nvPr>
            <p:ph idx="1"/>
            <p:extLst>
              <p:ext uri="{D42A27DB-BD31-4B8C-83A1-F6EECF244321}">
                <p14:modId xmlns:p14="http://schemas.microsoft.com/office/powerpoint/2010/main" val="3182041124"/>
              </p:ext>
            </p:extLst>
          </p:nvPr>
        </p:nvGraphicFramePr>
        <p:xfrm>
          <a:off x="457200" y="1340768"/>
          <a:ext cx="8229600" cy="5015581"/>
        </p:xfrm>
        <a:graphic>
          <a:graphicData uri="http://schemas.openxmlformats.org/drawingml/2006/table">
            <a:tbl>
              <a:tblPr/>
              <a:tblGrid>
                <a:gridCol w="2743200">
                  <a:extLst>
                    <a:ext uri="{9D8B030D-6E8A-4147-A177-3AD203B41FA5}">
                      <a16:colId xmlns:a16="http://schemas.microsoft.com/office/drawing/2014/main" val="4002850851"/>
                    </a:ext>
                  </a:extLst>
                </a:gridCol>
                <a:gridCol w="2743200">
                  <a:extLst>
                    <a:ext uri="{9D8B030D-6E8A-4147-A177-3AD203B41FA5}">
                      <a16:colId xmlns:a16="http://schemas.microsoft.com/office/drawing/2014/main" val="1414240913"/>
                    </a:ext>
                  </a:extLst>
                </a:gridCol>
                <a:gridCol w="2743200">
                  <a:extLst>
                    <a:ext uri="{9D8B030D-6E8A-4147-A177-3AD203B41FA5}">
                      <a16:colId xmlns:a16="http://schemas.microsoft.com/office/drawing/2014/main" val="1773945907"/>
                    </a:ext>
                  </a:extLst>
                </a:gridCol>
              </a:tblGrid>
              <a:tr h="263978">
                <a:tc>
                  <a:txBody>
                    <a:bodyPr/>
                    <a:lstStyle/>
                    <a:p>
                      <a:r>
                        <a:rPr lang="en-IN" sz="1100"/>
                        <a:t>Validation Check</a:t>
                      </a:r>
                    </a:p>
                  </a:txBody>
                  <a:tcPr marL="57756" marR="57756" marT="28878" marB="28878" anchor="ctr">
                    <a:lnL>
                      <a:noFill/>
                    </a:lnL>
                    <a:lnR>
                      <a:noFill/>
                    </a:lnR>
                    <a:lnT>
                      <a:noFill/>
                    </a:lnT>
                    <a:lnB>
                      <a:noFill/>
                    </a:lnB>
                    <a:noFill/>
                  </a:tcPr>
                </a:tc>
                <a:tc>
                  <a:txBody>
                    <a:bodyPr/>
                    <a:lstStyle/>
                    <a:p>
                      <a:r>
                        <a:rPr lang="en-IN" sz="1100"/>
                        <a:t>Question</a:t>
                      </a:r>
                    </a:p>
                  </a:txBody>
                  <a:tcPr marL="57756" marR="57756" marT="28878" marB="28878" anchor="ctr">
                    <a:lnL>
                      <a:noFill/>
                    </a:lnL>
                    <a:lnR>
                      <a:noFill/>
                    </a:lnR>
                    <a:lnT>
                      <a:noFill/>
                    </a:lnT>
                    <a:lnB>
                      <a:noFill/>
                    </a:lnB>
                    <a:noFill/>
                  </a:tcPr>
                </a:tc>
                <a:tc>
                  <a:txBody>
                    <a:bodyPr/>
                    <a:lstStyle/>
                    <a:p>
                      <a:r>
                        <a:rPr lang="en-IN" sz="1100"/>
                        <a:t>Outcome</a:t>
                      </a:r>
                    </a:p>
                  </a:txBody>
                  <a:tcPr marL="57756" marR="57756" marT="28878" marB="28878" anchor="ctr">
                    <a:lnL>
                      <a:noFill/>
                    </a:lnL>
                    <a:lnR>
                      <a:noFill/>
                    </a:lnR>
                    <a:lnT>
                      <a:noFill/>
                    </a:lnT>
                    <a:lnB>
                      <a:noFill/>
                    </a:lnB>
                    <a:noFill/>
                  </a:tcPr>
                </a:tc>
                <a:extLst>
                  <a:ext uri="{0D108BD9-81ED-4DB2-BD59-A6C34878D82A}">
                    <a16:rowId xmlns:a16="http://schemas.microsoft.com/office/drawing/2014/main" val="2654971891"/>
                  </a:ext>
                </a:extLst>
              </a:tr>
              <a:tr h="461960">
                <a:tc>
                  <a:txBody>
                    <a:bodyPr/>
                    <a:lstStyle/>
                    <a:p>
                      <a:r>
                        <a:rPr lang="en-IN" sz="1100" b="1" dirty="0"/>
                        <a:t>Correctness</a:t>
                      </a:r>
                      <a:endParaRPr lang="en-IN" sz="1100" dirty="0"/>
                    </a:p>
                  </a:txBody>
                  <a:tcPr marL="57756" marR="57756" marT="28878" marB="28878" anchor="ctr">
                    <a:lnL>
                      <a:noFill/>
                    </a:lnL>
                    <a:lnR>
                      <a:noFill/>
                    </a:lnR>
                    <a:lnT>
                      <a:noFill/>
                    </a:lnT>
                    <a:lnB>
                      <a:noFill/>
                    </a:lnB>
                    <a:noFill/>
                  </a:tcPr>
                </a:tc>
                <a:tc>
                  <a:txBody>
                    <a:bodyPr/>
                    <a:lstStyle/>
                    <a:p>
                      <a:r>
                        <a:rPr lang="en-US" sz="1100"/>
                        <a:t>Is this requirement what the user really needs?</a:t>
                      </a:r>
                    </a:p>
                  </a:txBody>
                  <a:tcPr marL="57756" marR="57756" marT="28878" marB="28878" anchor="ctr">
                    <a:lnL>
                      <a:noFill/>
                    </a:lnL>
                    <a:lnR>
                      <a:noFill/>
                    </a:lnR>
                    <a:lnT>
                      <a:noFill/>
                    </a:lnT>
                    <a:lnB>
                      <a:noFill/>
                    </a:lnB>
                    <a:noFill/>
                  </a:tcPr>
                </a:tc>
                <a:tc>
                  <a:txBody>
                    <a:bodyPr/>
                    <a:lstStyle/>
                    <a:p>
                      <a:r>
                        <a:rPr lang="en-US" sz="1100"/>
                        <a:t>✔ Yes. Students have limited borrowing capacity.</a:t>
                      </a:r>
                    </a:p>
                  </a:txBody>
                  <a:tcPr marL="57756" marR="57756" marT="28878" marB="28878" anchor="ctr">
                    <a:lnL>
                      <a:noFill/>
                    </a:lnL>
                    <a:lnR>
                      <a:noFill/>
                    </a:lnR>
                    <a:lnT>
                      <a:noFill/>
                    </a:lnT>
                    <a:lnB>
                      <a:noFill/>
                    </a:lnB>
                    <a:noFill/>
                  </a:tcPr>
                </a:tc>
                <a:extLst>
                  <a:ext uri="{0D108BD9-81ED-4DB2-BD59-A6C34878D82A}">
                    <a16:rowId xmlns:a16="http://schemas.microsoft.com/office/drawing/2014/main" val="2926879344"/>
                  </a:ext>
                </a:extLst>
              </a:tr>
              <a:tr h="1055912">
                <a:tc>
                  <a:txBody>
                    <a:bodyPr/>
                    <a:lstStyle/>
                    <a:p>
                      <a:r>
                        <a:rPr lang="en-IN" sz="1100" b="1" dirty="0"/>
                        <a:t>Clarity</a:t>
                      </a:r>
                      <a:endParaRPr lang="en-IN" sz="1100" dirty="0"/>
                    </a:p>
                  </a:txBody>
                  <a:tcPr marL="57756" marR="57756" marT="28878" marB="28878" anchor="ctr">
                    <a:lnL>
                      <a:noFill/>
                    </a:lnL>
                    <a:lnR>
                      <a:noFill/>
                    </a:lnR>
                    <a:lnT>
                      <a:noFill/>
                    </a:lnT>
                    <a:lnB>
                      <a:noFill/>
                    </a:lnB>
                    <a:noFill/>
                  </a:tcPr>
                </a:tc>
                <a:tc>
                  <a:txBody>
                    <a:bodyPr/>
                    <a:lstStyle/>
                    <a:p>
                      <a:r>
                        <a:rPr lang="en-US" sz="1100"/>
                        <a:t>Is the requirement clear and unambiguous?</a:t>
                      </a:r>
                    </a:p>
                  </a:txBody>
                  <a:tcPr marL="57756" marR="57756" marT="28878" marB="28878" anchor="ctr">
                    <a:lnL>
                      <a:noFill/>
                    </a:lnL>
                    <a:lnR>
                      <a:noFill/>
                    </a:lnR>
                    <a:lnT>
                      <a:noFill/>
                    </a:lnT>
                    <a:lnB>
                      <a:noFill/>
                    </a:lnB>
                    <a:noFill/>
                  </a:tcPr>
                </a:tc>
                <a:tc>
                  <a:txBody>
                    <a:bodyPr/>
                    <a:lstStyle/>
                    <a:p>
                      <a:r>
                        <a:rPr lang="en-US" sz="1100"/>
                        <a:t>❌ No. What type of books? What if a user returns one—can they borrow another immediately?</a:t>
                      </a:r>
                    </a:p>
                  </a:txBody>
                  <a:tcPr marL="57756" marR="57756" marT="28878" marB="28878" anchor="ctr">
                    <a:lnL>
                      <a:noFill/>
                    </a:lnL>
                    <a:lnR>
                      <a:noFill/>
                    </a:lnR>
                    <a:lnT>
                      <a:noFill/>
                    </a:lnT>
                    <a:lnB>
                      <a:noFill/>
                    </a:lnB>
                    <a:noFill/>
                  </a:tcPr>
                </a:tc>
                <a:extLst>
                  <a:ext uri="{0D108BD9-81ED-4DB2-BD59-A6C34878D82A}">
                    <a16:rowId xmlns:a16="http://schemas.microsoft.com/office/drawing/2014/main" val="1399331770"/>
                  </a:ext>
                </a:extLst>
              </a:tr>
              <a:tr h="659945">
                <a:tc>
                  <a:txBody>
                    <a:bodyPr/>
                    <a:lstStyle/>
                    <a:p>
                      <a:r>
                        <a:rPr lang="en-IN" sz="1100" b="1"/>
                        <a:t>Feasibility</a:t>
                      </a:r>
                      <a:endParaRPr lang="en-IN" sz="1100"/>
                    </a:p>
                  </a:txBody>
                  <a:tcPr marL="57756" marR="57756" marT="28878" marB="28878" anchor="ctr">
                    <a:lnL>
                      <a:noFill/>
                    </a:lnL>
                    <a:lnR>
                      <a:noFill/>
                    </a:lnR>
                    <a:lnT>
                      <a:noFill/>
                    </a:lnT>
                    <a:lnB>
                      <a:noFill/>
                    </a:lnB>
                    <a:noFill/>
                  </a:tcPr>
                </a:tc>
                <a:tc>
                  <a:txBody>
                    <a:bodyPr/>
                    <a:lstStyle/>
                    <a:p>
                      <a:r>
                        <a:rPr lang="en-US" sz="1100"/>
                        <a:t>Can this be implemented with current resources?</a:t>
                      </a:r>
                    </a:p>
                  </a:txBody>
                  <a:tcPr marL="57756" marR="57756" marT="28878" marB="28878" anchor="ctr">
                    <a:lnL>
                      <a:noFill/>
                    </a:lnL>
                    <a:lnR>
                      <a:noFill/>
                    </a:lnR>
                    <a:lnT>
                      <a:noFill/>
                    </a:lnT>
                    <a:lnB>
                      <a:noFill/>
                    </a:lnB>
                    <a:noFill/>
                  </a:tcPr>
                </a:tc>
                <a:tc>
                  <a:txBody>
                    <a:bodyPr/>
                    <a:lstStyle/>
                    <a:p>
                      <a:r>
                        <a:rPr lang="en-US" sz="1100"/>
                        <a:t>✔ Yes, it can be implemented using user and book databases.</a:t>
                      </a:r>
                    </a:p>
                  </a:txBody>
                  <a:tcPr marL="57756" marR="57756" marT="28878" marB="28878" anchor="ctr">
                    <a:lnL>
                      <a:noFill/>
                    </a:lnL>
                    <a:lnR>
                      <a:noFill/>
                    </a:lnR>
                    <a:lnT>
                      <a:noFill/>
                    </a:lnT>
                    <a:lnB>
                      <a:noFill/>
                    </a:lnB>
                    <a:noFill/>
                  </a:tcPr>
                </a:tc>
                <a:extLst>
                  <a:ext uri="{0D108BD9-81ED-4DB2-BD59-A6C34878D82A}">
                    <a16:rowId xmlns:a16="http://schemas.microsoft.com/office/drawing/2014/main" val="556177924"/>
                  </a:ext>
                </a:extLst>
              </a:tr>
              <a:tr h="1055912">
                <a:tc>
                  <a:txBody>
                    <a:bodyPr/>
                    <a:lstStyle/>
                    <a:p>
                      <a:r>
                        <a:rPr lang="en-IN" sz="1100" b="1"/>
                        <a:t>Consistency</a:t>
                      </a:r>
                      <a:endParaRPr lang="en-IN" sz="1100"/>
                    </a:p>
                  </a:txBody>
                  <a:tcPr marL="57756" marR="57756" marT="28878" marB="28878" anchor="ctr">
                    <a:lnL>
                      <a:noFill/>
                    </a:lnL>
                    <a:lnR>
                      <a:noFill/>
                    </a:lnR>
                    <a:lnT>
                      <a:noFill/>
                    </a:lnT>
                    <a:lnB>
                      <a:noFill/>
                    </a:lnB>
                    <a:noFill/>
                  </a:tcPr>
                </a:tc>
                <a:tc>
                  <a:txBody>
                    <a:bodyPr/>
                    <a:lstStyle/>
                    <a:p>
                      <a:r>
                        <a:rPr lang="en-US" sz="1100" dirty="0"/>
                        <a:t>Does it conflict with any other requirement?</a:t>
                      </a:r>
                    </a:p>
                  </a:txBody>
                  <a:tcPr marL="57756" marR="57756" marT="28878" marB="28878" anchor="ctr">
                    <a:lnL>
                      <a:noFill/>
                    </a:lnL>
                    <a:lnR>
                      <a:noFill/>
                    </a:lnR>
                    <a:lnT>
                      <a:noFill/>
                    </a:lnT>
                    <a:lnB>
                      <a:noFill/>
                    </a:lnB>
                    <a:noFill/>
                  </a:tcPr>
                </a:tc>
                <a:tc>
                  <a:txBody>
                    <a:bodyPr/>
                    <a:lstStyle/>
                    <a:p>
                      <a:r>
                        <a:rPr lang="en-US" sz="1100"/>
                        <a:t>❌ Maybe. Another requirement says “Faculty can borrow unlimited books”—needs clarification.</a:t>
                      </a:r>
                    </a:p>
                  </a:txBody>
                  <a:tcPr marL="57756" marR="57756" marT="28878" marB="28878" anchor="ctr">
                    <a:lnL>
                      <a:noFill/>
                    </a:lnL>
                    <a:lnR>
                      <a:noFill/>
                    </a:lnR>
                    <a:lnT>
                      <a:noFill/>
                    </a:lnT>
                    <a:lnB>
                      <a:noFill/>
                    </a:lnB>
                    <a:noFill/>
                  </a:tcPr>
                </a:tc>
                <a:extLst>
                  <a:ext uri="{0D108BD9-81ED-4DB2-BD59-A6C34878D82A}">
                    <a16:rowId xmlns:a16="http://schemas.microsoft.com/office/drawing/2014/main" val="837972859"/>
                  </a:ext>
                </a:extLst>
              </a:tr>
              <a:tr h="659945">
                <a:tc>
                  <a:txBody>
                    <a:bodyPr/>
                    <a:lstStyle/>
                    <a:p>
                      <a:r>
                        <a:rPr lang="en-IN" sz="1100" b="1"/>
                        <a:t>Verifiability (Testability)</a:t>
                      </a:r>
                      <a:endParaRPr lang="en-IN" sz="1100"/>
                    </a:p>
                  </a:txBody>
                  <a:tcPr marL="57756" marR="57756" marT="28878" marB="28878" anchor="ctr">
                    <a:lnL>
                      <a:noFill/>
                    </a:lnL>
                    <a:lnR>
                      <a:noFill/>
                    </a:lnR>
                    <a:lnT>
                      <a:noFill/>
                    </a:lnT>
                    <a:lnB>
                      <a:noFill/>
                    </a:lnB>
                    <a:noFill/>
                  </a:tcPr>
                </a:tc>
                <a:tc>
                  <a:txBody>
                    <a:bodyPr/>
                    <a:lstStyle/>
                    <a:p>
                      <a:r>
                        <a:rPr lang="en-US" sz="1100"/>
                        <a:t>Can we test this requirement?</a:t>
                      </a:r>
                    </a:p>
                  </a:txBody>
                  <a:tcPr marL="57756" marR="57756" marT="28878" marB="28878" anchor="ctr">
                    <a:lnL>
                      <a:noFill/>
                    </a:lnL>
                    <a:lnR>
                      <a:noFill/>
                    </a:lnR>
                    <a:lnT>
                      <a:noFill/>
                    </a:lnT>
                    <a:lnB>
                      <a:noFill/>
                    </a:lnB>
                    <a:noFill/>
                  </a:tcPr>
                </a:tc>
                <a:tc>
                  <a:txBody>
                    <a:bodyPr/>
                    <a:lstStyle/>
                    <a:p>
                      <a:r>
                        <a:rPr lang="en-US" sz="1100"/>
                        <a:t>✔ Yes. We can write a test case to check if a user is blocked after 5 borrowings.</a:t>
                      </a:r>
                    </a:p>
                  </a:txBody>
                  <a:tcPr marL="57756" marR="57756" marT="28878" marB="28878" anchor="ctr">
                    <a:lnL>
                      <a:noFill/>
                    </a:lnL>
                    <a:lnR>
                      <a:noFill/>
                    </a:lnR>
                    <a:lnT>
                      <a:noFill/>
                    </a:lnT>
                    <a:lnB>
                      <a:noFill/>
                    </a:lnB>
                    <a:noFill/>
                  </a:tcPr>
                </a:tc>
                <a:extLst>
                  <a:ext uri="{0D108BD9-81ED-4DB2-BD59-A6C34878D82A}">
                    <a16:rowId xmlns:a16="http://schemas.microsoft.com/office/drawing/2014/main" val="1842935474"/>
                  </a:ext>
                </a:extLst>
              </a:tr>
              <a:tr h="857929">
                <a:tc>
                  <a:txBody>
                    <a:bodyPr/>
                    <a:lstStyle/>
                    <a:p>
                      <a:r>
                        <a:rPr lang="en-IN" sz="1100" b="1"/>
                        <a:t>Completeness</a:t>
                      </a:r>
                      <a:endParaRPr lang="en-IN" sz="1100"/>
                    </a:p>
                  </a:txBody>
                  <a:tcPr marL="57756" marR="57756" marT="28878" marB="28878" anchor="ctr">
                    <a:lnL>
                      <a:noFill/>
                    </a:lnL>
                    <a:lnR>
                      <a:noFill/>
                    </a:lnR>
                    <a:lnT>
                      <a:noFill/>
                    </a:lnT>
                    <a:lnB>
                      <a:noFill/>
                    </a:lnB>
                    <a:noFill/>
                  </a:tcPr>
                </a:tc>
                <a:tc>
                  <a:txBody>
                    <a:bodyPr/>
                    <a:lstStyle/>
                    <a:p>
                      <a:r>
                        <a:rPr lang="en-US" sz="1100"/>
                        <a:t>Are all necessary details included?</a:t>
                      </a:r>
                    </a:p>
                  </a:txBody>
                  <a:tcPr marL="57756" marR="57756" marT="28878" marB="28878" anchor="ctr">
                    <a:lnL>
                      <a:noFill/>
                    </a:lnL>
                    <a:lnR>
                      <a:noFill/>
                    </a:lnR>
                    <a:lnT>
                      <a:noFill/>
                    </a:lnT>
                    <a:lnB>
                      <a:noFill/>
                    </a:lnB>
                    <a:noFill/>
                  </a:tcPr>
                </a:tc>
                <a:tc>
                  <a:txBody>
                    <a:bodyPr/>
                    <a:lstStyle/>
                    <a:p>
                      <a:r>
                        <a:rPr lang="en-US" sz="1100" dirty="0"/>
                        <a:t>❌ No. What happens when a user reaches the limit? Is there a waiting period?</a:t>
                      </a:r>
                    </a:p>
                  </a:txBody>
                  <a:tcPr marL="57756" marR="57756" marT="28878" marB="28878" anchor="ctr">
                    <a:lnL>
                      <a:noFill/>
                    </a:lnL>
                    <a:lnR>
                      <a:noFill/>
                    </a:lnR>
                    <a:lnT>
                      <a:noFill/>
                    </a:lnT>
                    <a:lnB>
                      <a:noFill/>
                    </a:lnB>
                    <a:noFill/>
                  </a:tcPr>
                </a:tc>
                <a:extLst>
                  <a:ext uri="{0D108BD9-81ED-4DB2-BD59-A6C34878D82A}">
                    <a16:rowId xmlns:a16="http://schemas.microsoft.com/office/drawing/2014/main" val="2379549743"/>
                  </a:ext>
                </a:extLst>
              </a:tr>
            </a:tbl>
          </a:graphicData>
        </a:graphic>
      </p:graphicFrame>
      <p:sp>
        <p:nvSpPr>
          <p:cNvPr id="4" name="Footer Placeholder 3">
            <a:extLst>
              <a:ext uri="{FF2B5EF4-FFF2-40B4-BE49-F238E27FC236}">
                <a16:creationId xmlns:a16="http://schemas.microsoft.com/office/drawing/2014/main" id="{D30FDEB9-D3A7-B6E5-EB4A-693354CD7E92}"/>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25960154-8A81-9DE2-5CF7-94F79FFEA611}"/>
              </a:ext>
            </a:extLst>
          </p:cNvPr>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extLst>
      <p:ext uri="{BB962C8B-B14F-4D97-AF65-F5344CB8AC3E}">
        <p14:creationId xmlns:p14="http://schemas.microsoft.com/office/powerpoint/2010/main" val="149980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4AB3-D3B6-9AA8-B314-D5D9DE6D5D82}"/>
              </a:ext>
            </a:extLst>
          </p:cNvPr>
          <p:cNvSpPr>
            <a:spLocks noGrp="1"/>
          </p:cNvSpPr>
          <p:nvPr>
            <p:ph type="title"/>
          </p:nvPr>
        </p:nvSpPr>
        <p:spPr/>
        <p:txBody>
          <a:bodyPr/>
          <a:lstStyle/>
          <a:p>
            <a:endParaRPr lang="en-IN"/>
          </a:p>
        </p:txBody>
      </p:sp>
      <p:sp>
        <p:nvSpPr>
          <p:cNvPr id="6" name="Rectangle 1">
            <a:extLst>
              <a:ext uri="{FF2B5EF4-FFF2-40B4-BE49-F238E27FC236}">
                <a16:creationId xmlns:a16="http://schemas.microsoft.com/office/drawing/2014/main" id="{63F75B0C-DD82-2BC4-7531-1B0E7D86A845}"/>
              </a:ext>
            </a:extLst>
          </p:cNvPr>
          <p:cNvSpPr>
            <a:spLocks noGrp="1" noChangeArrowheads="1"/>
          </p:cNvSpPr>
          <p:nvPr>
            <p:ph idx="1"/>
          </p:nvPr>
        </p:nvSpPr>
        <p:spPr bwMode="auto">
          <a:xfrm>
            <a:off x="457200" y="4169900"/>
            <a:ext cx="8229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clarity</a:t>
            </a:r>
            <a:r>
              <a:rPr kumimoji="0" lang="en-US" altLang="en-US" sz="2000" b="0" i="0" u="none" strike="noStrike" cap="none" normalizeH="0" baseline="0" dirty="0">
                <a:ln>
                  <a:noFill/>
                </a:ln>
                <a:solidFill>
                  <a:schemeClr val="tx1"/>
                </a:solidFill>
                <a:effectLst/>
                <a:latin typeface="Arial" panose="020B0604020202020204" pitchFamily="34" charset="0"/>
              </a:rPr>
              <a:t>: No confusion about who the rule applies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No contradiction</a:t>
            </a:r>
            <a:r>
              <a:rPr kumimoji="0" lang="en-US" altLang="en-US" sz="2000" b="0" i="0" u="none" strike="noStrike" cap="none" normalizeH="0" baseline="0" dirty="0">
                <a:ln>
                  <a:noFill/>
                </a:ln>
                <a:solidFill>
                  <a:schemeClr val="tx1"/>
                </a:solidFill>
                <a:effectLst/>
                <a:latin typeface="Arial" panose="020B0604020202020204" pitchFamily="34" charset="0"/>
              </a:rPr>
              <a:t>: Faculty's unlimited borrowing is now clearly stated.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Testable</a:t>
            </a:r>
            <a:r>
              <a:rPr kumimoji="0" lang="en-US" altLang="en-US" sz="2000" b="0" i="0" u="none" strike="noStrike" cap="none" normalizeH="0" baseline="0" dirty="0">
                <a:ln>
                  <a:noFill/>
                </a:ln>
                <a:solidFill>
                  <a:schemeClr val="tx1"/>
                </a:solidFill>
                <a:effectLst/>
                <a:latin typeface="Arial" panose="020B0604020202020204" pitchFamily="34" charset="0"/>
              </a:rPr>
              <a:t>: A developer/tester can create a test to validate this limit.</a:t>
            </a:r>
          </a:p>
        </p:txBody>
      </p:sp>
      <p:sp>
        <p:nvSpPr>
          <p:cNvPr id="4" name="Footer Placeholder 3">
            <a:extLst>
              <a:ext uri="{FF2B5EF4-FFF2-40B4-BE49-F238E27FC236}">
                <a16:creationId xmlns:a16="http://schemas.microsoft.com/office/drawing/2014/main" id="{83751CAA-EB26-9737-9586-5D2EC5B31039}"/>
              </a:ext>
            </a:extLst>
          </p:cNvPr>
          <p:cNvSpPr>
            <a:spLocks noGrp="1"/>
          </p:cNvSpPr>
          <p:nvPr>
            <p:ph type="ftr" sz="quarter" idx="11"/>
          </p:nvPr>
        </p:nvSpPr>
        <p:spPr/>
        <p:txBody>
          <a:bodyPr/>
          <a:lstStyle/>
          <a:p>
            <a:r>
              <a:rPr kumimoji="0" lang="en-US"/>
              <a:t>Software Engineering</a:t>
            </a:r>
          </a:p>
        </p:txBody>
      </p:sp>
      <p:sp>
        <p:nvSpPr>
          <p:cNvPr id="5" name="Slide Number Placeholder 4">
            <a:extLst>
              <a:ext uri="{FF2B5EF4-FFF2-40B4-BE49-F238E27FC236}">
                <a16:creationId xmlns:a16="http://schemas.microsoft.com/office/drawing/2014/main" id="{ED342382-65BF-D2D7-D909-F7B0FBE83FF7}"/>
              </a:ext>
            </a:extLst>
          </p:cNvPr>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extLst>
      <p:ext uri="{BB962C8B-B14F-4D97-AF65-F5344CB8AC3E}">
        <p14:creationId xmlns:p14="http://schemas.microsoft.com/office/powerpoint/2010/main" val="1717822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487" tIns="44450" rIns="90487" bIns="44450" anchor="b"/>
          <a:lstStyle/>
          <a:p>
            <a:r>
              <a:rPr lang="en-GB" dirty="0"/>
              <a:t>Lecture Key Points</a:t>
            </a:r>
          </a:p>
        </p:txBody>
      </p:sp>
      <p:sp>
        <p:nvSpPr>
          <p:cNvPr id="41987" name="Rectangle 3"/>
          <p:cNvSpPr>
            <a:spLocks noGrp="1" noChangeArrowheads="1"/>
          </p:cNvSpPr>
          <p:nvPr>
            <p:ph idx="1"/>
          </p:nvPr>
        </p:nvSpPr>
        <p:spPr>
          <a:noFill/>
          <a:ln/>
        </p:spPr>
        <p:txBody>
          <a:bodyPr lIns="90487" tIns="44450" rIns="90487" bIns="44450"/>
          <a:lstStyle/>
          <a:p>
            <a:pPr>
              <a:lnSpc>
                <a:spcPct val="90000"/>
              </a:lnSpc>
            </a:pPr>
            <a:r>
              <a:rPr lang="en-GB" dirty="0"/>
              <a:t>The </a:t>
            </a:r>
            <a:r>
              <a:rPr lang="en-GB" dirty="0">
                <a:solidFill>
                  <a:schemeClr val="accent2"/>
                </a:solidFill>
              </a:rPr>
              <a:t>requirements engineering process </a:t>
            </a:r>
            <a:r>
              <a:rPr lang="en-GB" dirty="0"/>
              <a:t>includes a feasibility study, requirements elicitation and analysis, requirements specification and requirements management.</a:t>
            </a:r>
          </a:p>
          <a:p>
            <a:pPr>
              <a:lnSpc>
                <a:spcPct val="90000"/>
              </a:lnSpc>
            </a:pPr>
            <a:r>
              <a:rPr lang="en-GB" dirty="0"/>
              <a:t>The </a:t>
            </a:r>
            <a:r>
              <a:rPr lang="en-GB" dirty="0">
                <a:solidFill>
                  <a:schemeClr val="accent2"/>
                </a:solidFill>
              </a:rPr>
              <a:t>requirements elicitation and analysis </a:t>
            </a:r>
            <a:r>
              <a:rPr lang="en-GB" dirty="0"/>
              <a:t>stage is iterative and  involves domain understanding, requirements collection, classification, structuring,  prioritisation and validation.</a:t>
            </a:r>
          </a:p>
          <a:p>
            <a:pPr>
              <a:lnSpc>
                <a:spcPct val="90000"/>
              </a:lnSpc>
            </a:pPr>
            <a:r>
              <a:rPr lang="en-GB" dirty="0"/>
              <a:t>Systems have multiple stakeholders with different requirements</a:t>
            </a:r>
          </a:p>
          <a:p>
            <a:pPr>
              <a:lnSpc>
                <a:spcPct val="90000"/>
              </a:lnSpc>
            </a:pPr>
            <a:r>
              <a:rPr lang="en-GB" dirty="0"/>
              <a:t>Security for most systems is a core service</a:t>
            </a:r>
          </a:p>
        </p:txBody>
      </p:sp>
      <p:sp>
        <p:nvSpPr>
          <p:cNvPr id="5" name="Footer Placeholder 4"/>
          <p:cNvSpPr>
            <a:spLocks noGrp="1"/>
          </p:cNvSpPr>
          <p:nvPr>
            <p:ph type="ftr" sz="quarter" idx="11"/>
          </p:nvPr>
        </p:nvSpPr>
        <p:spPr/>
        <p:txBody>
          <a:bodyPr/>
          <a:lstStyle/>
          <a:p>
            <a:r>
              <a:rPr kumimoji="0" lang="en-US"/>
              <a:t>Software Engineering</a:t>
            </a:r>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t>Expected questions SHORT ANSWER TYPE QUESTIONS</a:t>
            </a:r>
          </a:p>
          <a:p>
            <a:pPr marL="342900" indent="-342900">
              <a:buFont typeface="+mj-lt"/>
              <a:buAutoNum type="arabicPeriod"/>
            </a:pPr>
            <a:r>
              <a:rPr lang="en-IN" sz="1400" dirty="0"/>
              <a:t>What are the components of the use case diagram. </a:t>
            </a:r>
          </a:p>
          <a:p>
            <a:pPr marL="342900" indent="-342900">
              <a:buFont typeface="+mj-lt"/>
              <a:buAutoNum type="arabicPeriod"/>
            </a:pPr>
            <a:r>
              <a:rPr lang="en-US" sz="1400" dirty="0"/>
              <a:t>discuss the structure of SRS document.</a:t>
            </a:r>
          </a:p>
          <a:p>
            <a:pPr marL="342900" indent="-342900">
              <a:buFont typeface="+mj-lt"/>
              <a:buAutoNum type="arabicPeriod"/>
            </a:pPr>
            <a:r>
              <a:rPr lang="en-US" sz="1400" dirty="0"/>
              <a:t>use case diagram for hospital management system.</a:t>
            </a:r>
          </a:p>
          <a:p>
            <a:pPr marL="342900" indent="-342900">
              <a:buFont typeface="+mj-lt"/>
              <a:buAutoNum type="arabicPeriod"/>
            </a:pPr>
            <a:r>
              <a:rPr lang="en-US" sz="1400" dirty="0"/>
              <a:t>what the components of the use case diagram. </a:t>
            </a:r>
          </a:p>
          <a:p>
            <a:pPr marL="342900" indent="-342900">
              <a:buFont typeface="+mj-lt"/>
              <a:buAutoNum type="arabicPeriod"/>
            </a:pPr>
            <a:r>
              <a:rPr lang="en-US" sz="1400" dirty="0"/>
              <a:t>syntax of user stories.</a:t>
            </a:r>
          </a:p>
          <a:p>
            <a:pPr marL="342900" indent="-342900">
              <a:buFont typeface="+mj-lt"/>
              <a:buAutoNum type="arabicPeriod"/>
            </a:pPr>
            <a:r>
              <a:rPr lang="en-US" sz="1400" dirty="0"/>
              <a:t> components of user stories with examples.</a:t>
            </a:r>
          </a:p>
          <a:p>
            <a:pPr marL="342900" indent="-342900">
              <a:buFont typeface="+mj-lt"/>
              <a:buAutoNum type="arabicPeriod"/>
            </a:pPr>
            <a:r>
              <a:rPr lang="en-US" sz="1400" dirty="0"/>
              <a:t> use case diagram for a library management system.</a:t>
            </a:r>
          </a:p>
          <a:p>
            <a:r>
              <a:rPr lang="en-US" sz="1400" dirty="0"/>
              <a:t>LONG ANSWER TYPE QUESTIONS</a:t>
            </a:r>
          </a:p>
          <a:p>
            <a:pPr marL="342900" indent="-342900">
              <a:buFont typeface="+mj-lt"/>
              <a:buAutoNum type="arabicPeriod"/>
            </a:pPr>
            <a:r>
              <a:rPr lang="en-US" sz="1400" dirty="0"/>
              <a:t>principal requirements engineering process activities.</a:t>
            </a:r>
          </a:p>
          <a:p>
            <a:pPr marL="342900" indent="-342900">
              <a:buFont typeface="+mj-lt"/>
              <a:buAutoNum type="arabicPeriod"/>
            </a:pPr>
            <a:r>
              <a:rPr lang="en-US" sz="1400" dirty="0"/>
              <a:t>SRS Document</a:t>
            </a:r>
          </a:p>
          <a:p>
            <a:pPr marL="342900" indent="-342900" fontAlgn="ctr">
              <a:buFont typeface="+mj-lt"/>
              <a:buAutoNum type="arabicPeriod"/>
            </a:pPr>
            <a:r>
              <a:rPr lang="en-IN" sz="1400" dirty="0"/>
              <a:t>What is requirements elicitation and analysis.</a:t>
            </a:r>
          </a:p>
          <a:p>
            <a:pPr marL="342900" indent="-342900" fontAlgn="t">
              <a:buFont typeface="+mj-lt"/>
              <a:buAutoNum type="arabicPeriod"/>
            </a:pPr>
            <a:r>
              <a:rPr lang="en-IN" sz="1400" dirty="0"/>
              <a:t>   requirements elicitation considered as a critical task in requirements engineering justify</a:t>
            </a:r>
          </a:p>
          <a:p>
            <a:pPr marL="342900" indent="-342900" fontAlgn="t">
              <a:buFont typeface="+mj-lt"/>
              <a:buAutoNum type="arabicPeriod"/>
            </a:pPr>
            <a:r>
              <a:rPr lang="en-IN" sz="1400" dirty="0"/>
              <a:t> methods for requirements elicitation.  </a:t>
            </a:r>
            <a:br>
              <a:rPr lang="en-IN" sz="1400" dirty="0"/>
            </a:br>
            <a:r>
              <a:rPr lang="en-IN" sz="1400" dirty="0"/>
              <a:t>Explain the validation phase in requirements engineering process</a:t>
            </a:r>
          </a:p>
          <a:p>
            <a:pPr marL="342900" indent="-342900">
              <a:buFont typeface="+mj-lt"/>
              <a:buAutoNum type="arabicPeriod"/>
            </a:pPr>
            <a:endParaRPr lang="en-IN" sz="1400" dirty="0"/>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44</a:t>
            </a:fld>
            <a:endParaRPr kumimoji="0" lang="en-US"/>
          </a:p>
        </p:txBody>
      </p:sp>
    </p:spTree>
    <p:extLst>
      <p:ext uri="{BB962C8B-B14F-4D97-AF65-F5344CB8AC3E}">
        <p14:creationId xmlns:p14="http://schemas.microsoft.com/office/powerpoint/2010/main" val="140420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Engineering Processes</a:t>
            </a:r>
          </a:p>
        </p:txBody>
      </p:sp>
      <p:sp>
        <p:nvSpPr>
          <p:cNvPr id="3" name="Content Placeholder 2"/>
          <p:cNvSpPr>
            <a:spLocks noGrp="1"/>
          </p:cNvSpPr>
          <p:nvPr>
            <p:ph idx="1"/>
          </p:nvPr>
        </p:nvSpPr>
        <p:spPr/>
        <p:txBody>
          <a:bodyPr/>
          <a:lstStyle/>
          <a:p>
            <a:pPr>
              <a:lnSpc>
                <a:spcPct val="90000"/>
              </a:lnSpc>
            </a:pPr>
            <a:r>
              <a:rPr lang="en-GB" dirty="0">
                <a:solidFill>
                  <a:schemeClr val="accent3"/>
                </a:solidFill>
              </a:rPr>
              <a:t>1. Requirements elicitation</a:t>
            </a:r>
            <a:r>
              <a:rPr lang="en-GB" dirty="0"/>
              <a:t>;</a:t>
            </a:r>
          </a:p>
          <a:p>
            <a:pPr lvl="1">
              <a:lnSpc>
                <a:spcPct val="90000"/>
              </a:lnSpc>
            </a:pPr>
            <a:r>
              <a:rPr lang="en-GB" dirty="0"/>
              <a:t>What services do the end-users require of the system?</a:t>
            </a:r>
          </a:p>
          <a:p>
            <a:pPr>
              <a:lnSpc>
                <a:spcPct val="90000"/>
              </a:lnSpc>
            </a:pPr>
            <a:r>
              <a:rPr lang="en-GB" dirty="0">
                <a:solidFill>
                  <a:schemeClr val="accent3"/>
                </a:solidFill>
              </a:rPr>
              <a:t>2. Requirements analysis</a:t>
            </a:r>
            <a:r>
              <a:rPr lang="en-GB" dirty="0"/>
              <a:t>;</a:t>
            </a:r>
          </a:p>
          <a:p>
            <a:pPr lvl="1">
              <a:lnSpc>
                <a:spcPct val="90000"/>
              </a:lnSpc>
            </a:pPr>
            <a:r>
              <a:rPr lang="en-GB" dirty="0"/>
              <a:t>How do we classify, prioritise and negotiate requirements?</a:t>
            </a:r>
          </a:p>
          <a:p>
            <a:pPr>
              <a:lnSpc>
                <a:spcPct val="90000"/>
              </a:lnSpc>
            </a:pPr>
            <a:r>
              <a:rPr lang="en-GB" dirty="0">
                <a:solidFill>
                  <a:schemeClr val="accent3"/>
                </a:solidFill>
              </a:rPr>
              <a:t>3. Requirements validation</a:t>
            </a:r>
            <a:r>
              <a:rPr lang="en-GB" dirty="0"/>
              <a:t>;</a:t>
            </a:r>
          </a:p>
          <a:p>
            <a:pPr lvl="1">
              <a:lnSpc>
                <a:spcPct val="90000"/>
              </a:lnSpc>
            </a:pPr>
            <a:r>
              <a:rPr lang="en-GB" dirty="0"/>
              <a:t>Does the proposed system do what the users require?</a:t>
            </a:r>
          </a:p>
          <a:p>
            <a:pPr>
              <a:lnSpc>
                <a:spcPct val="90000"/>
              </a:lnSpc>
            </a:pPr>
            <a:r>
              <a:rPr lang="en-GB" dirty="0">
                <a:solidFill>
                  <a:schemeClr val="accent3"/>
                </a:solidFill>
              </a:rPr>
              <a:t>4. Requirements management</a:t>
            </a:r>
            <a:r>
              <a:rPr lang="en-GB" dirty="0"/>
              <a:t>.</a:t>
            </a:r>
          </a:p>
          <a:p>
            <a:pPr lvl="1">
              <a:lnSpc>
                <a:spcPct val="90000"/>
              </a:lnSpc>
            </a:pPr>
            <a:r>
              <a:rPr lang="en-GB" dirty="0"/>
              <a:t>How do we manage the (sometimes inevitable) changes to the requirements document?</a:t>
            </a:r>
          </a:p>
          <a:p>
            <a:endParaRPr lang="en-GB" dirty="0"/>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5</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2674"/>
            <a:ext cx="8229600" cy="796086"/>
          </a:xfrm>
        </p:spPr>
        <p:txBody>
          <a:bodyPr/>
          <a:lstStyle/>
          <a:p>
            <a:r>
              <a:rPr lang="en-GB" dirty="0"/>
              <a:t>Example</a:t>
            </a:r>
          </a:p>
        </p:txBody>
      </p:sp>
      <p:sp>
        <p:nvSpPr>
          <p:cNvPr id="3" name="Content Placeholder 2"/>
          <p:cNvSpPr>
            <a:spLocks noGrp="1"/>
          </p:cNvSpPr>
          <p:nvPr>
            <p:ph idx="1"/>
          </p:nvPr>
        </p:nvSpPr>
        <p:spPr>
          <a:xfrm>
            <a:off x="457200" y="1560160"/>
            <a:ext cx="8229600" cy="4389120"/>
          </a:xfrm>
        </p:spPr>
        <p:txBody>
          <a:bodyPr>
            <a:normAutofit/>
          </a:bodyPr>
          <a:lstStyle/>
          <a:p>
            <a:pPr marL="0" indent="0">
              <a:buNone/>
            </a:pPr>
            <a:r>
              <a:rPr lang="en-GB" b="1" dirty="0"/>
              <a:t>Patient records system</a:t>
            </a:r>
          </a:p>
          <a:p>
            <a:pPr marL="0" indent="0">
              <a:buNone/>
            </a:pPr>
            <a:r>
              <a:rPr lang="en-GB" b="1" dirty="0"/>
              <a:t>(Elicitation)  </a:t>
            </a:r>
            <a:r>
              <a:rPr lang="en-GB" dirty="0"/>
              <a:t>1.	Talk to patients, doctors, nurses, receptionists, managers to find out</a:t>
            </a:r>
          </a:p>
          <a:p>
            <a:pPr marL="393192" lvl="1" indent="0">
              <a:buNone/>
            </a:pPr>
            <a:r>
              <a:rPr lang="en-GB" dirty="0"/>
              <a:t>Current system practise, legal restrictions DPA, problems with current system, needs for improvement, security issues, costs</a:t>
            </a:r>
          </a:p>
          <a:p>
            <a:pPr marL="0" indent="0">
              <a:buNone/>
            </a:pPr>
            <a:r>
              <a:rPr lang="en-GB" b="1" dirty="0"/>
              <a:t>(Elicitation)</a:t>
            </a:r>
            <a:r>
              <a:rPr lang="en-GB" dirty="0"/>
              <a:t> 2.	Develop draft documentation and review what is most important, what will it cost, what is the timescale, is new hardware required</a:t>
            </a:r>
          </a:p>
          <a:p>
            <a:pPr marL="0" indent="0">
              <a:buNone/>
            </a:pPr>
            <a:r>
              <a:rPr lang="en-GB" b="1" dirty="0"/>
              <a:t>(Validation)</a:t>
            </a:r>
            <a:r>
              <a:rPr lang="en-GB" dirty="0"/>
              <a:t> 3.	Send requirements  to end users. Present them with Q&amp;A. Go back to step 1, discuss requirements again</a:t>
            </a:r>
          </a:p>
          <a:p>
            <a:pPr marL="0" indent="0">
              <a:buNone/>
            </a:pPr>
            <a:r>
              <a:rPr lang="en-GB" b="1" dirty="0"/>
              <a:t>(Management)</a:t>
            </a:r>
            <a:r>
              <a:rPr lang="en-GB" dirty="0"/>
              <a:t> 4.	Have a yearly review of requirements between all stakeholders. Have a system of reviewing the cost and </a:t>
            </a:r>
            <a:r>
              <a:rPr lang="en-GB" dirty="0" err="1"/>
              <a:t>feasability</a:t>
            </a:r>
            <a:r>
              <a:rPr lang="en-GB" dirty="0"/>
              <a:t> of change to system</a:t>
            </a:r>
          </a:p>
        </p:txBody>
      </p:sp>
      <p:sp>
        <p:nvSpPr>
          <p:cNvPr id="4" name="Footer Placeholder 3"/>
          <p:cNvSpPr>
            <a:spLocks noGrp="1"/>
          </p:cNvSpPr>
          <p:nvPr>
            <p:ph type="ftr" sz="quarter" idx="11"/>
          </p:nvPr>
        </p:nvSpPr>
        <p:spPr/>
        <p:txBody>
          <a:bodyPr/>
          <a:lstStyle/>
          <a:p>
            <a:r>
              <a:rPr kumimoji="0" lang="en-US"/>
              <a:t>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159830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a:bodyPr>
          <a:lstStyle/>
          <a:p>
            <a:r>
              <a:rPr lang="en-GB" dirty="0"/>
              <a:t>Feasibility Study Implementation</a:t>
            </a:r>
          </a:p>
        </p:txBody>
      </p:sp>
      <p:sp>
        <p:nvSpPr>
          <p:cNvPr id="73731" name="Rectangle 3"/>
          <p:cNvSpPr>
            <a:spLocks noGrp="1" noChangeArrowheads="1"/>
          </p:cNvSpPr>
          <p:nvPr>
            <p:ph idx="1"/>
          </p:nvPr>
        </p:nvSpPr>
        <p:spPr/>
        <p:txBody>
          <a:bodyPr>
            <a:normAutofit/>
          </a:bodyPr>
          <a:lstStyle/>
          <a:p>
            <a:r>
              <a:rPr lang="en-GB" sz="2800" dirty="0"/>
              <a:t>Based on information assessment (what is required), information collection and report writing.</a:t>
            </a:r>
          </a:p>
          <a:p>
            <a:r>
              <a:rPr lang="en-GB" sz="2800" dirty="0"/>
              <a:t>Questions for people in the organisation</a:t>
            </a:r>
          </a:p>
          <a:p>
            <a:pPr lvl="1"/>
            <a:r>
              <a:rPr lang="en-GB" dirty="0"/>
              <a:t>What if the system wasn’t implemented?</a:t>
            </a:r>
          </a:p>
          <a:p>
            <a:pPr lvl="1"/>
            <a:r>
              <a:rPr lang="en-GB" dirty="0"/>
              <a:t>What are current process problems?</a:t>
            </a:r>
          </a:p>
          <a:p>
            <a:pPr lvl="1"/>
            <a:r>
              <a:rPr lang="en-GB" dirty="0"/>
              <a:t>How will the proposed system help?</a:t>
            </a:r>
          </a:p>
          <a:p>
            <a:pPr lvl="1"/>
            <a:r>
              <a:rPr lang="en-GB" dirty="0"/>
              <a:t>What facilities must be supported by the proposed system?</a:t>
            </a:r>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7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nchor="b"/>
          <a:lstStyle/>
          <a:p>
            <a:r>
              <a:rPr lang="en-GB" dirty="0"/>
              <a:t>Elicitation and Analysis</a:t>
            </a:r>
          </a:p>
        </p:txBody>
      </p:sp>
      <p:sp>
        <p:nvSpPr>
          <p:cNvPr id="7171" name="Rectangle 3"/>
          <p:cNvSpPr>
            <a:spLocks noGrp="1" noChangeArrowheads="1"/>
          </p:cNvSpPr>
          <p:nvPr>
            <p:ph idx="1"/>
          </p:nvPr>
        </p:nvSpPr>
        <p:spPr>
          <a:noFill/>
          <a:ln/>
        </p:spPr>
        <p:txBody>
          <a:bodyPr lIns="90487" tIns="44450" rIns="90487" bIns="44450">
            <a:normAutofit fontScale="85000" lnSpcReduction="20000"/>
          </a:bodyPr>
          <a:lstStyle/>
          <a:p>
            <a:r>
              <a:rPr lang="en-GB" sz="2800" dirty="0"/>
              <a:t>Sometimes called </a:t>
            </a:r>
            <a:r>
              <a:rPr lang="en-GB" sz="2800" dirty="0">
                <a:solidFill>
                  <a:schemeClr val="accent3"/>
                </a:solidFill>
              </a:rPr>
              <a:t>requirements elicitation </a:t>
            </a:r>
            <a:r>
              <a:rPr lang="en-GB" sz="2800" dirty="0"/>
              <a:t>or requirements discovery.</a:t>
            </a:r>
          </a:p>
          <a:p>
            <a:r>
              <a:rPr lang="en-GB" sz="2800" dirty="0"/>
              <a:t>Involves technical staff working with customers to find out about the </a:t>
            </a:r>
            <a:r>
              <a:rPr lang="en-GB" sz="2800" b="1" dirty="0"/>
              <a:t>application domain</a:t>
            </a:r>
            <a:r>
              <a:rPr lang="en-GB" sz="2800" dirty="0"/>
              <a:t>, </a:t>
            </a:r>
            <a:r>
              <a:rPr lang="en-GB" sz="2800" b="1" dirty="0"/>
              <a:t>the services that the system should provide</a:t>
            </a:r>
            <a:r>
              <a:rPr lang="en-GB" sz="2800" dirty="0"/>
              <a:t> and the </a:t>
            </a:r>
            <a:r>
              <a:rPr lang="en-GB" sz="2800" b="1" dirty="0"/>
              <a:t>system’s operational constraints</a:t>
            </a:r>
            <a:r>
              <a:rPr lang="en-GB" sz="2800" dirty="0"/>
              <a:t>.</a:t>
            </a:r>
          </a:p>
          <a:p>
            <a:r>
              <a:rPr lang="en-GB" sz="2800" dirty="0"/>
              <a:t>May involve end-users, managers, engineers involved in maintenance, domain experts, trade unions, etc. These are called </a:t>
            </a:r>
            <a:r>
              <a:rPr lang="en-GB" sz="2800" i="1" dirty="0"/>
              <a:t>stakeholders.</a:t>
            </a:r>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7158" y="235868"/>
            <a:ext cx="8458200" cy="1104900"/>
          </a:xfrm>
          <a:noFill/>
          <a:ln/>
        </p:spPr>
        <p:txBody>
          <a:bodyPr lIns="90487" tIns="44450" rIns="90487" bIns="44450" anchor="b">
            <a:normAutofit/>
          </a:bodyPr>
          <a:lstStyle/>
          <a:p>
            <a:r>
              <a:rPr lang="en-GB" dirty="0"/>
              <a:t>Problems of Requirements Analysis</a:t>
            </a:r>
          </a:p>
        </p:txBody>
      </p:sp>
      <p:sp>
        <p:nvSpPr>
          <p:cNvPr id="8195" name="Rectangle 3"/>
          <p:cNvSpPr>
            <a:spLocks noGrp="1" noChangeArrowheads="1"/>
          </p:cNvSpPr>
          <p:nvPr>
            <p:ph idx="1"/>
          </p:nvPr>
        </p:nvSpPr>
        <p:spPr>
          <a:xfrm>
            <a:off x="323528" y="1416144"/>
            <a:ext cx="8568952" cy="4389120"/>
          </a:xfrm>
          <a:noFill/>
          <a:ln/>
        </p:spPr>
        <p:txBody>
          <a:bodyPr lIns="90487" tIns="44450" rIns="90487" bIns="44450">
            <a:noAutofit/>
          </a:bodyPr>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pPr lvl="1"/>
            <a:r>
              <a:rPr lang="en-GB" dirty="0"/>
              <a:t>Example, staff </a:t>
            </a:r>
            <a:r>
              <a:rPr lang="en-GB" dirty="0">
                <a:sym typeface="Wingdings" pitchFamily="2" charset="2"/>
              </a:rPr>
              <a:t> easy of use, management  highest security</a:t>
            </a:r>
          </a:p>
          <a:p>
            <a:pPr lvl="1"/>
            <a:r>
              <a:rPr lang="en-GB" dirty="0">
                <a:sym typeface="Wingdings" pitchFamily="2" charset="2"/>
              </a:rPr>
              <a:t>Patients  change appointments easily, management  plan staff resourcing, reduce costs</a:t>
            </a:r>
            <a:endParaRPr lang="en-GB" dirty="0"/>
          </a:p>
          <a:p>
            <a:r>
              <a:rPr lang="en-GB" dirty="0"/>
              <a:t>Organisational and political factors may influence the system requirements  (Data protection)</a:t>
            </a:r>
          </a:p>
          <a:p>
            <a:r>
              <a:rPr lang="en-GB" dirty="0"/>
              <a:t>The requirements change during the analysis process. New stakeholders may emerge and the business environment change.</a:t>
            </a:r>
          </a:p>
        </p:txBody>
      </p:sp>
      <p:sp>
        <p:nvSpPr>
          <p:cNvPr id="5" name="Footer Placeholder 4"/>
          <p:cNvSpPr>
            <a:spLocks noGrp="1"/>
          </p:cNvSpPr>
          <p:nvPr>
            <p:ph type="ftr" sz="quarter" idx="11"/>
          </p:nvPr>
        </p:nvSpPr>
        <p:spPr/>
        <p:txBody>
          <a:bodyPr/>
          <a:lstStyle/>
          <a:p>
            <a:r>
              <a:rPr kumimoji="0" lang="en-US"/>
              <a:t>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273710133_desig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0273710133_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lnDef>
  </a:objectDefaults>
  <a:extraClrSchemeLst>
    <a:extraClrScheme>
      <a:clrScheme name="0273710133_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73710133_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73710133_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73710133_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73710133_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73710133_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73710133_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1569</TotalTime>
  <Pages>39</Pages>
  <Words>2858</Words>
  <Application>Microsoft Office PowerPoint</Application>
  <PresentationFormat>On-screen Show (4:3)</PresentationFormat>
  <Paragraphs>424</Paragraphs>
  <Slides>44</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Arial</vt:lpstr>
      <vt:lpstr>Impact</vt:lpstr>
      <vt:lpstr>Monotype Sorts</vt:lpstr>
      <vt:lpstr>Times</vt:lpstr>
      <vt:lpstr>Times New Roman</vt:lpstr>
      <vt:lpstr>Trebuchet MS</vt:lpstr>
      <vt:lpstr>Wingdings</vt:lpstr>
      <vt:lpstr>Wingdings 3</vt:lpstr>
      <vt:lpstr>Zapf Dingbats</vt:lpstr>
      <vt:lpstr>0273710133_design</vt:lpstr>
      <vt:lpstr>Facet</vt:lpstr>
      <vt:lpstr>Software Engineering </vt:lpstr>
      <vt:lpstr>Objectives</vt:lpstr>
      <vt:lpstr>Requirements Engineering Processes</vt:lpstr>
      <vt:lpstr>The Requirements Engineering Process</vt:lpstr>
      <vt:lpstr>Requirements Engineering Processes</vt:lpstr>
      <vt:lpstr>Example</vt:lpstr>
      <vt:lpstr>Feasibility Study Implementation</vt:lpstr>
      <vt:lpstr>Elicitation and Analysis</vt:lpstr>
      <vt:lpstr>Problems of Requirements Analysis</vt:lpstr>
      <vt:lpstr>Requirements Discovery</vt:lpstr>
      <vt:lpstr>What is an SRS Document? </vt:lpstr>
      <vt:lpstr>An SRS document typically includes the following sections</vt:lpstr>
      <vt:lpstr>EXAMPLE</vt:lpstr>
      <vt:lpstr>Overall Description</vt:lpstr>
      <vt:lpstr>Specific Requirements </vt:lpstr>
      <vt:lpstr>External Interfaces: </vt:lpstr>
      <vt:lpstr>REQUIREMENTS DOCUMENTS</vt:lpstr>
      <vt:lpstr>Use Cases</vt:lpstr>
      <vt:lpstr>Use Cases</vt:lpstr>
      <vt:lpstr>Use Cases</vt:lpstr>
      <vt:lpstr>Example - Article Printing Use-Case</vt:lpstr>
      <vt:lpstr>PowerPoint Presentation</vt:lpstr>
      <vt:lpstr>ATM machine</vt:lpstr>
      <vt:lpstr>Example - ATM Use Case Diagram</vt:lpstr>
      <vt:lpstr>Advanced Use Case Diagrams</vt:lpstr>
      <vt:lpstr>Include Relations</vt:lpstr>
      <vt:lpstr>Extend Relations</vt:lpstr>
      <vt:lpstr>In summary</vt:lpstr>
      <vt:lpstr>A Word on Extend/Include</vt:lpstr>
      <vt:lpstr>Full use case template</vt:lpstr>
      <vt:lpstr>Notes about use cases</vt:lpstr>
      <vt:lpstr>ATM use case descriptions</vt:lpstr>
      <vt:lpstr>ATM use cases</vt:lpstr>
      <vt:lpstr>ATM use cases</vt:lpstr>
      <vt:lpstr>User stories</vt:lpstr>
      <vt:lpstr>example</vt:lpstr>
      <vt:lpstr>Requirements validation</vt:lpstr>
      <vt:lpstr>PowerPoint Presentation</vt:lpstr>
      <vt:lpstr>PowerPoint Presentation</vt:lpstr>
      <vt:lpstr>Scenario: Online Library Management System </vt:lpstr>
      <vt:lpstr>Let’s validate R1 step by step: </vt:lpstr>
      <vt:lpstr>PowerPoint Presentation</vt:lpstr>
      <vt:lpstr>Lecture 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 Processes</dc:title>
  <dc:creator>Sebastian Coope</dc:creator>
  <cp:lastModifiedBy>nathe</cp:lastModifiedBy>
  <cp:revision>135</cp:revision>
  <cp:lastPrinted>2009-04-22T19:24:48Z</cp:lastPrinted>
  <dcterms:created xsi:type="dcterms:W3CDTF">1995-12-27T10:52:51Z</dcterms:created>
  <dcterms:modified xsi:type="dcterms:W3CDTF">2025-07-07T16:33:37Z</dcterms:modified>
</cp:coreProperties>
</file>