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63" r:id="rId4"/>
    <p:sldId id="269" r:id="rId5"/>
    <p:sldId id="270" r:id="rId6"/>
    <p:sldId id="256" r:id="rId7"/>
    <p:sldId id="257" r:id="rId8"/>
    <p:sldId id="258" r:id="rId9"/>
    <p:sldId id="259" r:id="rId10"/>
    <p:sldId id="260" r:id="rId11"/>
    <p:sldId id="261"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4F78-BCA7-452B-BD9F-7A8F432BE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7FA3C6-1CA4-4F3B-9646-3166D1129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B60AF0-702F-4CF5-B06F-DE26D83B29FB}"/>
              </a:ext>
            </a:extLst>
          </p:cNvPr>
          <p:cNvSpPr>
            <a:spLocks noGrp="1"/>
          </p:cNvSpPr>
          <p:nvPr>
            <p:ph type="dt" sz="half" idx="10"/>
          </p:nvPr>
        </p:nvSpPr>
        <p:spPr/>
        <p:txBody>
          <a:bodyPr/>
          <a:lstStyle/>
          <a:p>
            <a:fld id="{9D0885C9-A76B-465C-85FF-7ACF0CEAE17F}" type="datetimeFigureOut">
              <a:rPr lang="en-IN" smtClean="0"/>
              <a:t>30-05-2019</a:t>
            </a:fld>
            <a:endParaRPr lang="en-IN"/>
          </a:p>
        </p:txBody>
      </p:sp>
      <p:sp>
        <p:nvSpPr>
          <p:cNvPr id="5" name="Footer Placeholder 4">
            <a:extLst>
              <a:ext uri="{FF2B5EF4-FFF2-40B4-BE49-F238E27FC236}">
                <a16:creationId xmlns:a16="http://schemas.microsoft.com/office/drawing/2014/main" id="{D58A0193-4EC1-4478-A0AF-626E74216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CFDBF-7DEE-4DB7-B281-198DDB535FF1}"/>
              </a:ext>
            </a:extLst>
          </p:cNvPr>
          <p:cNvSpPr>
            <a:spLocks noGrp="1"/>
          </p:cNvSpPr>
          <p:nvPr>
            <p:ph type="sldNum" sz="quarter" idx="12"/>
          </p:nvPr>
        </p:nvSpPr>
        <p:spPr/>
        <p:txBody>
          <a:bodyPr/>
          <a:lstStyle/>
          <a:p>
            <a:fld id="{A193D005-9E09-4AA9-8567-01FB3324ACFA}" type="slidenum">
              <a:rPr lang="en-IN" smtClean="0"/>
              <a:t>‹#›</a:t>
            </a:fld>
            <a:endParaRPr lang="en-IN"/>
          </a:p>
        </p:txBody>
      </p:sp>
    </p:spTree>
    <p:extLst>
      <p:ext uri="{BB962C8B-B14F-4D97-AF65-F5344CB8AC3E}">
        <p14:creationId xmlns:p14="http://schemas.microsoft.com/office/powerpoint/2010/main" val="309623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722E-279E-4926-B9A1-7DD6C03C82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641643-20CD-482F-8E43-0AFBC5BE86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BD9E52-8D9D-47B7-A0B4-22B6637727FE}"/>
              </a:ext>
            </a:extLst>
          </p:cNvPr>
          <p:cNvSpPr>
            <a:spLocks noGrp="1"/>
          </p:cNvSpPr>
          <p:nvPr>
            <p:ph type="dt" sz="half" idx="10"/>
          </p:nvPr>
        </p:nvSpPr>
        <p:spPr/>
        <p:txBody>
          <a:bodyPr/>
          <a:lstStyle/>
          <a:p>
            <a:fld id="{9D0885C9-A76B-465C-85FF-7ACF0CEAE17F}" type="datetimeFigureOut">
              <a:rPr lang="en-IN" smtClean="0"/>
              <a:t>30-05-2019</a:t>
            </a:fld>
            <a:endParaRPr lang="en-IN"/>
          </a:p>
        </p:txBody>
      </p:sp>
      <p:sp>
        <p:nvSpPr>
          <p:cNvPr id="5" name="Footer Placeholder 4">
            <a:extLst>
              <a:ext uri="{FF2B5EF4-FFF2-40B4-BE49-F238E27FC236}">
                <a16:creationId xmlns:a16="http://schemas.microsoft.com/office/drawing/2014/main" id="{7705C199-45A3-4D8E-9587-0B685AF782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F672C-E494-4CDE-B172-F738F01CD094}"/>
              </a:ext>
            </a:extLst>
          </p:cNvPr>
          <p:cNvSpPr>
            <a:spLocks noGrp="1"/>
          </p:cNvSpPr>
          <p:nvPr>
            <p:ph type="sldNum" sz="quarter" idx="12"/>
          </p:nvPr>
        </p:nvSpPr>
        <p:spPr/>
        <p:txBody>
          <a:bodyPr/>
          <a:lstStyle/>
          <a:p>
            <a:fld id="{A193D005-9E09-4AA9-8567-01FB3324ACFA}" type="slidenum">
              <a:rPr lang="en-IN" smtClean="0"/>
              <a:t>‹#›</a:t>
            </a:fld>
            <a:endParaRPr lang="en-IN"/>
          </a:p>
        </p:txBody>
      </p:sp>
    </p:spTree>
    <p:extLst>
      <p:ext uri="{BB962C8B-B14F-4D97-AF65-F5344CB8AC3E}">
        <p14:creationId xmlns:p14="http://schemas.microsoft.com/office/powerpoint/2010/main" val="27835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72D38-1941-46C3-9E77-B51BDBD84B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E5333F-3FCA-4395-9AAD-641775F8BA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219F9-A620-4562-A020-FE7008AB23CC}"/>
              </a:ext>
            </a:extLst>
          </p:cNvPr>
          <p:cNvSpPr>
            <a:spLocks noGrp="1"/>
          </p:cNvSpPr>
          <p:nvPr>
            <p:ph type="dt" sz="half" idx="10"/>
          </p:nvPr>
        </p:nvSpPr>
        <p:spPr/>
        <p:txBody>
          <a:bodyPr/>
          <a:lstStyle/>
          <a:p>
            <a:fld id="{9D0885C9-A76B-465C-85FF-7ACF0CEAE17F}" type="datetimeFigureOut">
              <a:rPr lang="en-IN" smtClean="0"/>
              <a:t>30-05-2019</a:t>
            </a:fld>
            <a:endParaRPr lang="en-IN"/>
          </a:p>
        </p:txBody>
      </p:sp>
      <p:sp>
        <p:nvSpPr>
          <p:cNvPr id="5" name="Footer Placeholder 4">
            <a:extLst>
              <a:ext uri="{FF2B5EF4-FFF2-40B4-BE49-F238E27FC236}">
                <a16:creationId xmlns:a16="http://schemas.microsoft.com/office/drawing/2014/main" id="{AA63556C-2E37-4C77-B954-5B96D8CB0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23D122-C136-481A-9FC5-E7B187746483}"/>
              </a:ext>
            </a:extLst>
          </p:cNvPr>
          <p:cNvSpPr>
            <a:spLocks noGrp="1"/>
          </p:cNvSpPr>
          <p:nvPr>
            <p:ph type="sldNum" sz="quarter" idx="12"/>
          </p:nvPr>
        </p:nvSpPr>
        <p:spPr/>
        <p:txBody>
          <a:bodyPr/>
          <a:lstStyle/>
          <a:p>
            <a:fld id="{A193D005-9E09-4AA9-8567-01FB3324ACFA}" type="slidenum">
              <a:rPr lang="en-IN" smtClean="0"/>
              <a:t>‹#›</a:t>
            </a:fld>
            <a:endParaRPr lang="en-IN"/>
          </a:p>
        </p:txBody>
      </p:sp>
    </p:spTree>
    <p:extLst>
      <p:ext uri="{BB962C8B-B14F-4D97-AF65-F5344CB8AC3E}">
        <p14:creationId xmlns:p14="http://schemas.microsoft.com/office/powerpoint/2010/main" val="362147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2BBC-AB55-4931-81BA-ACD93F54CA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F8690D-4920-4832-B1F6-94C7A77795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888945-CCE3-4522-B250-3C048E36C49D}"/>
              </a:ext>
            </a:extLst>
          </p:cNvPr>
          <p:cNvSpPr>
            <a:spLocks noGrp="1"/>
          </p:cNvSpPr>
          <p:nvPr>
            <p:ph type="dt" sz="half" idx="10"/>
          </p:nvPr>
        </p:nvSpPr>
        <p:spPr/>
        <p:txBody>
          <a:bodyPr/>
          <a:lstStyle/>
          <a:p>
            <a:fld id="{9D0885C9-A76B-465C-85FF-7ACF0CEAE17F}" type="datetimeFigureOut">
              <a:rPr lang="en-IN" smtClean="0"/>
              <a:t>30-05-2019</a:t>
            </a:fld>
            <a:endParaRPr lang="en-IN"/>
          </a:p>
        </p:txBody>
      </p:sp>
      <p:sp>
        <p:nvSpPr>
          <p:cNvPr id="5" name="Footer Placeholder 4">
            <a:extLst>
              <a:ext uri="{FF2B5EF4-FFF2-40B4-BE49-F238E27FC236}">
                <a16:creationId xmlns:a16="http://schemas.microsoft.com/office/drawing/2014/main" id="{FE4A5AF0-0650-4730-8B69-03F8BE360C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B6FA17-FE39-4564-9B72-512FB2AB38A9}"/>
              </a:ext>
            </a:extLst>
          </p:cNvPr>
          <p:cNvSpPr>
            <a:spLocks noGrp="1"/>
          </p:cNvSpPr>
          <p:nvPr>
            <p:ph type="sldNum" sz="quarter" idx="12"/>
          </p:nvPr>
        </p:nvSpPr>
        <p:spPr/>
        <p:txBody>
          <a:bodyPr/>
          <a:lstStyle/>
          <a:p>
            <a:fld id="{A193D005-9E09-4AA9-8567-01FB3324ACFA}" type="slidenum">
              <a:rPr lang="en-IN" smtClean="0"/>
              <a:t>‹#›</a:t>
            </a:fld>
            <a:endParaRPr lang="en-IN"/>
          </a:p>
        </p:txBody>
      </p:sp>
    </p:spTree>
    <p:extLst>
      <p:ext uri="{BB962C8B-B14F-4D97-AF65-F5344CB8AC3E}">
        <p14:creationId xmlns:p14="http://schemas.microsoft.com/office/powerpoint/2010/main" val="24838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152B-544C-4684-9EF5-9857988951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6D7A6C-2ECD-40CC-ADB4-87968941F9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DDE60-8D41-4A55-9973-0E8428211D37}"/>
              </a:ext>
            </a:extLst>
          </p:cNvPr>
          <p:cNvSpPr>
            <a:spLocks noGrp="1"/>
          </p:cNvSpPr>
          <p:nvPr>
            <p:ph type="dt" sz="half" idx="10"/>
          </p:nvPr>
        </p:nvSpPr>
        <p:spPr/>
        <p:txBody>
          <a:bodyPr/>
          <a:lstStyle/>
          <a:p>
            <a:fld id="{9D0885C9-A76B-465C-85FF-7ACF0CEAE17F}" type="datetimeFigureOut">
              <a:rPr lang="en-IN" smtClean="0"/>
              <a:t>30-05-2019</a:t>
            </a:fld>
            <a:endParaRPr lang="en-IN"/>
          </a:p>
        </p:txBody>
      </p:sp>
      <p:sp>
        <p:nvSpPr>
          <p:cNvPr id="5" name="Footer Placeholder 4">
            <a:extLst>
              <a:ext uri="{FF2B5EF4-FFF2-40B4-BE49-F238E27FC236}">
                <a16:creationId xmlns:a16="http://schemas.microsoft.com/office/drawing/2014/main" id="{E686C612-DAC8-4186-8615-005CBB3208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5E3D63-3A6C-42B8-9D5D-4F6B784314D8}"/>
              </a:ext>
            </a:extLst>
          </p:cNvPr>
          <p:cNvSpPr>
            <a:spLocks noGrp="1"/>
          </p:cNvSpPr>
          <p:nvPr>
            <p:ph type="sldNum" sz="quarter" idx="12"/>
          </p:nvPr>
        </p:nvSpPr>
        <p:spPr/>
        <p:txBody>
          <a:bodyPr/>
          <a:lstStyle/>
          <a:p>
            <a:fld id="{A193D005-9E09-4AA9-8567-01FB3324ACFA}" type="slidenum">
              <a:rPr lang="en-IN" smtClean="0"/>
              <a:t>‹#›</a:t>
            </a:fld>
            <a:endParaRPr lang="en-IN"/>
          </a:p>
        </p:txBody>
      </p:sp>
    </p:spTree>
    <p:extLst>
      <p:ext uri="{BB962C8B-B14F-4D97-AF65-F5344CB8AC3E}">
        <p14:creationId xmlns:p14="http://schemas.microsoft.com/office/powerpoint/2010/main" val="3751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2438-E89B-4B27-8FE5-1C9189F2CE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EDB828-E370-405C-AEB4-7C7052E079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3FED2F-455E-48AE-A98A-D783B9BDA3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D31DD2-9BCD-4BAA-8E63-0E7914364D39}"/>
              </a:ext>
            </a:extLst>
          </p:cNvPr>
          <p:cNvSpPr>
            <a:spLocks noGrp="1"/>
          </p:cNvSpPr>
          <p:nvPr>
            <p:ph type="dt" sz="half" idx="10"/>
          </p:nvPr>
        </p:nvSpPr>
        <p:spPr/>
        <p:txBody>
          <a:bodyPr/>
          <a:lstStyle/>
          <a:p>
            <a:fld id="{9D0885C9-A76B-465C-85FF-7ACF0CEAE17F}" type="datetimeFigureOut">
              <a:rPr lang="en-IN" smtClean="0"/>
              <a:t>30-05-2019</a:t>
            </a:fld>
            <a:endParaRPr lang="en-IN"/>
          </a:p>
        </p:txBody>
      </p:sp>
      <p:sp>
        <p:nvSpPr>
          <p:cNvPr id="6" name="Footer Placeholder 5">
            <a:extLst>
              <a:ext uri="{FF2B5EF4-FFF2-40B4-BE49-F238E27FC236}">
                <a16:creationId xmlns:a16="http://schemas.microsoft.com/office/drawing/2014/main" id="{2E30502C-E058-4260-A0A3-0C94F91E57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2D5DD0-0F1D-4C9C-BA61-407EFFD2239E}"/>
              </a:ext>
            </a:extLst>
          </p:cNvPr>
          <p:cNvSpPr>
            <a:spLocks noGrp="1"/>
          </p:cNvSpPr>
          <p:nvPr>
            <p:ph type="sldNum" sz="quarter" idx="12"/>
          </p:nvPr>
        </p:nvSpPr>
        <p:spPr/>
        <p:txBody>
          <a:bodyPr/>
          <a:lstStyle/>
          <a:p>
            <a:fld id="{A193D005-9E09-4AA9-8567-01FB3324ACFA}" type="slidenum">
              <a:rPr lang="en-IN" smtClean="0"/>
              <a:t>‹#›</a:t>
            </a:fld>
            <a:endParaRPr lang="en-IN"/>
          </a:p>
        </p:txBody>
      </p:sp>
    </p:spTree>
    <p:extLst>
      <p:ext uri="{BB962C8B-B14F-4D97-AF65-F5344CB8AC3E}">
        <p14:creationId xmlns:p14="http://schemas.microsoft.com/office/powerpoint/2010/main" val="266339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E7AD-D19C-4B95-93D9-2629E8CAB5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6E9273-54C8-471C-ADB1-A1C114307E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CF3A2C-90BB-4D74-8610-5D359708C1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6F304E-A587-46AA-9446-1DADD591A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AC440-6F16-4F15-BBE9-DD41A6D0B6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6A8DCC-07C0-4342-8A5E-35DE300427D2}"/>
              </a:ext>
            </a:extLst>
          </p:cNvPr>
          <p:cNvSpPr>
            <a:spLocks noGrp="1"/>
          </p:cNvSpPr>
          <p:nvPr>
            <p:ph type="dt" sz="half" idx="10"/>
          </p:nvPr>
        </p:nvSpPr>
        <p:spPr/>
        <p:txBody>
          <a:bodyPr/>
          <a:lstStyle/>
          <a:p>
            <a:fld id="{9D0885C9-A76B-465C-85FF-7ACF0CEAE17F}" type="datetimeFigureOut">
              <a:rPr lang="en-IN" smtClean="0"/>
              <a:t>30-05-2019</a:t>
            </a:fld>
            <a:endParaRPr lang="en-IN"/>
          </a:p>
        </p:txBody>
      </p:sp>
      <p:sp>
        <p:nvSpPr>
          <p:cNvPr id="8" name="Footer Placeholder 7">
            <a:extLst>
              <a:ext uri="{FF2B5EF4-FFF2-40B4-BE49-F238E27FC236}">
                <a16:creationId xmlns:a16="http://schemas.microsoft.com/office/drawing/2014/main" id="{BDEEE04C-E015-40C9-9AAC-4A95EBA567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7CCA86-A34B-438F-BD7A-866CB3835595}"/>
              </a:ext>
            </a:extLst>
          </p:cNvPr>
          <p:cNvSpPr>
            <a:spLocks noGrp="1"/>
          </p:cNvSpPr>
          <p:nvPr>
            <p:ph type="sldNum" sz="quarter" idx="12"/>
          </p:nvPr>
        </p:nvSpPr>
        <p:spPr/>
        <p:txBody>
          <a:bodyPr/>
          <a:lstStyle/>
          <a:p>
            <a:fld id="{A193D005-9E09-4AA9-8567-01FB3324ACFA}" type="slidenum">
              <a:rPr lang="en-IN" smtClean="0"/>
              <a:t>‹#›</a:t>
            </a:fld>
            <a:endParaRPr lang="en-IN"/>
          </a:p>
        </p:txBody>
      </p:sp>
    </p:spTree>
    <p:extLst>
      <p:ext uri="{BB962C8B-B14F-4D97-AF65-F5344CB8AC3E}">
        <p14:creationId xmlns:p14="http://schemas.microsoft.com/office/powerpoint/2010/main" val="256191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9900-4A81-43AE-A397-FDB2BB3123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C94F69-3FD4-4192-B177-EA5CF9E94C51}"/>
              </a:ext>
            </a:extLst>
          </p:cNvPr>
          <p:cNvSpPr>
            <a:spLocks noGrp="1"/>
          </p:cNvSpPr>
          <p:nvPr>
            <p:ph type="dt" sz="half" idx="10"/>
          </p:nvPr>
        </p:nvSpPr>
        <p:spPr/>
        <p:txBody>
          <a:bodyPr/>
          <a:lstStyle/>
          <a:p>
            <a:fld id="{9D0885C9-A76B-465C-85FF-7ACF0CEAE17F}" type="datetimeFigureOut">
              <a:rPr lang="en-IN" smtClean="0"/>
              <a:t>30-05-2019</a:t>
            </a:fld>
            <a:endParaRPr lang="en-IN"/>
          </a:p>
        </p:txBody>
      </p:sp>
      <p:sp>
        <p:nvSpPr>
          <p:cNvPr id="4" name="Footer Placeholder 3">
            <a:extLst>
              <a:ext uri="{FF2B5EF4-FFF2-40B4-BE49-F238E27FC236}">
                <a16:creationId xmlns:a16="http://schemas.microsoft.com/office/drawing/2014/main" id="{3799B998-6AB1-4D44-8EEF-E3443E2E67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A7DF7B-1E5B-403E-BE2C-E18E3A8B83B5}"/>
              </a:ext>
            </a:extLst>
          </p:cNvPr>
          <p:cNvSpPr>
            <a:spLocks noGrp="1"/>
          </p:cNvSpPr>
          <p:nvPr>
            <p:ph type="sldNum" sz="quarter" idx="12"/>
          </p:nvPr>
        </p:nvSpPr>
        <p:spPr/>
        <p:txBody>
          <a:bodyPr/>
          <a:lstStyle/>
          <a:p>
            <a:fld id="{A193D005-9E09-4AA9-8567-01FB3324ACFA}" type="slidenum">
              <a:rPr lang="en-IN" smtClean="0"/>
              <a:t>‹#›</a:t>
            </a:fld>
            <a:endParaRPr lang="en-IN"/>
          </a:p>
        </p:txBody>
      </p:sp>
    </p:spTree>
    <p:extLst>
      <p:ext uri="{BB962C8B-B14F-4D97-AF65-F5344CB8AC3E}">
        <p14:creationId xmlns:p14="http://schemas.microsoft.com/office/powerpoint/2010/main" val="140852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20EC5-DAA5-48EB-BD82-762888CFB1DA}"/>
              </a:ext>
            </a:extLst>
          </p:cNvPr>
          <p:cNvSpPr>
            <a:spLocks noGrp="1"/>
          </p:cNvSpPr>
          <p:nvPr>
            <p:ph type="dt" sz="half" idx="10"/>
          </p:nvPr>
        </p:nvSpPr>
        <p:spPr/>
        <p:txBody>
          <a:bodyPr/>
          <a:lstStyle/>
          <a:p>
            <a:fld id="{9D0885C9-A76B-465C-85FF-7ACF0CEAE17F}" type="datetimeFigureOut">
              <a:rPr lang="en-IN" smtClean="0"/>
              <a:t>30-05-2019</a:t>
            </a:fld>
            <a:endParaRPr lang="en-IN"/>
          </a:p>
        </p:txBody>
      </p:sp>
      <p:sp>
        <p:nvSpPr>
          <p:cNvPr id="3" name="Footer Placeholder 2">
            <a:extLst>
              <a:ext uri="{FF2B5EF4-FFF2-40B4-BE49-F238E27FC236}">
                <a16:creationId xmlns:a16="http://schemas.microsoft.com/office/drawing/2014/main" id="{D329792A-47AF-4CD7-9557-5C37A69373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C41C70-C194-45D6-926D-75BF0F1CEA87}"/>
              </a:ext>
            </a:extLst>
          </p:cNvPr>
          <p:cNvSpPr>
            <a:spLocks noGrp="1"/>
          </p:cNvSpPr>
          <p:nvPr>
            <p:ph type="sldNum" sz="quarter" idx="12"/>
          </p:nvPr>
        </p:nvSpPr>
        <p:spPr/>
        <p:txBody>
          <a:bodyPr/>
          <a:lstStyle/>
          <a:p>
            <a:fld id="{A193D005-9E09-4AA9-8567-01FB3324ACFA}" type="slidenum">
              <a:rPr lang="en-IN" smtClean="0"/>
              <a:t>‹#›</a:t>
            </a:fld>
            <a:endParaRPr lang="en-IN"/>
          </a:p>
        </p:txBody>
      </p:sp>
    </p:spTree>
    <p:extLst>
      <p:ext uri="{BB962C8B-B14F-4D97-AF65-F5344CB8AC3E}">
        <p14:creationId xmlns:p14="http://schemas.microsoft.com/office/powerpoint/2010/main" val="15920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6B57-1E33-4FAA-8BEA-AA7849C65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F4C0C4-5420-4125-A58B-6434A25D1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509A09-FE40-4B23-8513-6375FEB96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1213C-BB3A-4678-B8CE-1341E457000D}"/>
              </a:ext>
            </a:extLst>
          </p:cNvPr>
          <p:cNvSpPr>
            <a:spLocks noGrp="1"/>
          </p:cNvSpPr>
          <p:nvPr>
            <p:ph type="dt" sz="half" idx="10"/>
          </p:nvPr>
        </p:nvSpPr>
        <p:spPr/>
        <p:txBody>
          <a:bodyPr/>
          <a:lstStyle/>
          <a:p>
            <a:fld id="{9D0885C9-A76B-465C-85FF-7ACF0CEAE17F}" type="datetimeFigureOut">
              <a:rPr lang="en-IN" smtClean="0"/>
              <a:t>30-05-2019</a:t>
            </a:fld>
            <a:endParaRPr lang="en-IN"/>
          </a:p>
        </p:txBody>
      </p:sp>
      <p:sp>
        <p:nvSpPr>
          <p:cNvPr id="6" name="Footer Placeholder 5">
            <a:extLst>
              <a:ext uri="{FF2B5EF4-FFF2-40B4-BE49-F238E27FC236}">
                <a16:creationId xmlns:a16="http://schemas.microsoft.com/office/drawing/2014/main" id="{0109753A-7239-46E2-B578-6E61EBBCCE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772E30-FA0F-4480-880E-5EB27EF7620B}"/>
              </a:ext>
            </a:extLst>
          </p:cNvPr>
          <p:cNvSpPr>
            <a:spLocks noGrp="1"/>
          </p:cNvSpPr>
          <p:nvPr>
            <p:ph type="sldNum" sz="quarter" idx="12"/>
          </p:nvPr>
        </p:nvSpPr>
        <p:spPr/>
        <p:txBody>
          <a:bodyPr/>
          <a:lstStyle/>
          <a:p>
            <a:fld id="{A193D005-9E09-4AA9-8567-01FB3324ACFA}" type="slidenum">
              <a:rPr lang="en-IN" smtClean="0"/>
              <a:t>‹#›</a:t>
            </a:fld>
            <a:endParaRPr lang="en-IN"/>
          </a:p>
        </p:txBody>
      </p:sp>
    </p:spTree>
    <p:extLst>
      <p:ext uri="{BB962C8B-B14F-4D97-AF65-F5344CB8AC3E}">
        <p14:creationId xmlns:p14="http://schemas.microsoft.com/office/powerpoint/2010/main" val="243195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4CE7-BE36-4256-ABC5-65982BF68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0A7E81-81F4-4EF4-A02E-E0A5FC13D2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8329B7-E323-4CF3-B598-737447CCF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850BC-B971-4A5F-B4B8-46F66E7E7CED}"/>
              </a:ext>
            </a:extLst>
          </p:cNvPr>
          <p:cNvSpPr>
            <a:spLocks noGrp="1"/>
          </p:cNvSpPr>
          <p:nvPr>
            <p:ph type="dt" sz="half" idx="10"/>
          </p:nvPr>
        </p:nvSpPr>
        <p:spPr/>
        <p:txBody>
          <a:bodyPr/>
          <a:lstStyle/>
          <a:p>
            <a:fld id="{9D0885C9-A76B-465C-85FF-7ACF0CEAE17F}" type="datetimeFigureOut">
              <a:rPr lang="en-IN" smtClean="0"/>
              <a:t>30-05-2019</a:t>
            </a:fld>
            <a:endParaRPr lang="en-IN"/>
          </a:p>
        </p:txBody>
      </p:sp>
      <p:sp>
        <p:nvSpPr>
          <p:cNvPr id="6" name="Footer Placeholder 5">
            <a:extLst>
              <a:ext uri="{FF2B5EF4-FFF2-40B4-BE49-F238E27FC236}">
                <a16:creationId xmlns:a16="http://schemas.microsoft.com/office/drawing/2014/main" id="{B677D310-E3D4-417E-84A6-0AF797602D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65F82E-8535-48AF-9591-20BCBFF08FFD}"/>
              </a:ext>
            </a:extLst>
          </p:cNvPr>
          <p:cNvSpPr>
            <a:spLocks noGrp="1"/>
          </p:cNvSpPr>
          <p:nvPr>
            <p:ph type="sldNum" sz="quarter" idx="12"/>
          </p:nvPr>
        </p:nvSpPr>
        <p:spPr/>
        <p:txBody>
          <a:bodyPr/>
          <a:lstStyle/>
          <a:p>
            <a:fld id="{A193D005-9E09-4AA9-8567-01FB3324ACFA}" type="slidenum">
              <a:rPr lang="en-IN" smtClean="0"/>
              <a:t>‹#›</a:t>
            </a:fld>
            <a:endParaRPr lang="en-IN"/>
          </a:p>
        </p:txBody>
      </p:sp>
    </p:spTree>
    <p:extLst>
      <p:ext uri="{BB962C8B-B14F-4D97-AF65-F5344CB8AC3E}">
        <p14:creationId xmlns:p14="http://schemas.microsoft.com/office/powerpoint/2010/main" val="69548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2068F9-09DC-4730-A006-36287BD61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AD661C-64E8-483C-8EF9-C6C572FC7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B0D43-ADAD-49B5-9969-C619C25865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885C9-A76B-465C-85FF-7ACF0CEAE17F}" type="datetimeFigureOut">
              <a:rPr lang="en-IN" smtClean="0"/>
              <a:t>30-05-2019</a:t>
            </a:fld>
            <a:endParaRPr lang="en-IN"/>
          </a:p>
        </p:txBody>
      </p:sp>
      <p:sp>
        <p:nvSpPr>
          <p:cNvPr id="5" name="Footer Placeholder 4">
            <a:extLst>
              <a:ext uri="{FF2B5EF4-FFF2-40B4-BE49-F238E27FC236}">
                <a16:creationId xmlns:a16="http://schemas.microsoft.com/office/drawing/2014/main" id="{ADCB0844-8001-4899-B1F6-2DBD16CDB2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9BC851-5688-484F-B59B-DA05FB60E8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3D005-9E09-4AA9-8567-01FB3324ACFA}" type="slidenum">
              <a:rPr lang="en-IN" smtClean="0"/>
              <a:t>‹#›</a:t>
            </a:fld>
            <a:endParaRPr lang="en-IN"/>
          </a:p>
        </p:txBody>
      </p:sp>
    </p:spTree>
    <p:extLst>
      <p:ext uri="{BB962C8B-B14F-4D97-AF65-F5344CB8AC3E}">
        <p14:creationId xmlns:p14="http://schemas.microsoft.com/office/powerpoint/2010/main" val="2885773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EF502BC-A36B-4395-A16D-D59B3B98FA7F}"/>
              </a:ext>
            </a:extLst>
          </p:cNvPr>
          <p:cNvSpPr>
            <a:spLocks noGrp="1"/>
          </p:cNvSpPr>
          <p:nvPr>
            <p:ph type="title"/>
          </p:nvPr>
        </p:nvSpPr>
        <p:spPr>
          <a:xfrm>
            <a:off x="804484" y="4267832"/>
            <a:ext cx="4805996" cy="1297115"/>
          </a:xfrm>
        </p:spPr>
        <p:txBody>
          <a:bodyPr vert="horz" lIns="91440" tIns="45720" rIns="91440" bIns="45720" rtlCol="0" anchor="t">
            <a:normAutofit/>
          </a:bodyPr>
          <a:lstStyle/>
          <a:p>
            <a:r>
              <a:rPr lang="en-US" sz="4100" kern="1200">
                <a:solidFill>
                  <a:srgbClr val="000000"/>
                </a:solidFill>
                <a:latin typeface="+mj-lt"/>
                <a:ea typeface="+mj-ea"/>
                <a:cs typeface="+mj-cs"/>
              </a:rPr>
              <a:t>Arsenal football club team stats database.</a:t>
            </a:r>
          </a:p>
        </p:txBody>
      </p:sp>
      <p:sp>
        <p:nvSpPr>
          <p:cNvPr id="3" name="Content Placeholder 2">
            <a:extLst>
              <a:ext uri="{FF2B5EF4-FFF2-40B4-BE49-F238E27FC236}">
                <a16:creationId xmlns:a16="http://schemas.microsoft.com/office/drawing/2014/main" id="{0A51D7C5-B230-4867-86E9-05C84B6B2F66}"/>
              </a:ext>
            </a:extLst>
          </p:cNvPr>
          <p:cNvSpPr>
            <a:spLocks noGrp="1"/>
          </p:cNvSpPr>
          <p:nvPr>
            <p:ph idx="1"/>
          </p:nvPr>
        </p:nvSpPr>
        <p:spPr>
          <a:xfrm>
            <a:off x="804788" y="3428999"/>
            <a:ext cx="4805691" cy="838831"/>
          </a:xfrm>
        </p:spPr>
        <p:txBody>
          <a:bodyPr vert="horz" lIns="91440" tIns="45720" rIns="91440" bIns="45720" rtlCol="0" anchor="b">
            <a:normAutofit/>
          </a:bodyPr>
          <a:lstStyle/>
          <a:p>
            <a:pPr marL="0" indent="0">
              <a:buNone/>
            </a:pPr>
            <a:r>
              <a:rPr lang="en-US" sz="1800" kern="1200">
                <a:solidFill>
                  <a:srgbClr val="000000"/>
                </a:solidFill>
                <a:latin typeface="+mn-lt"/>
                <a:ea typeface="+mn-ea"/>
                <a:cs typeface="+mn-cs"/>
              </a:rPr>
              <a:t>Aditya Bamidipati Lakshmana Murthy 13133638</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0B38547-8256-448D-A051-9F266B134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770" y="2360704"/>
            <a:ext cx="4141760" cy="3050991"/>
          </a:xfrm>
          <a:prstGeom prst="rect">
            <a:avLst/>
          </a:prstGeom>
        </p:spPr>
      </p:pic>
    </p:spTree>
    <p:extLst>
      <p:ext uri="{BB962C8B-B14F-4D97-AF65-F5344CB8AC3E}">
        <p14:creationId xmlns:p14="http://schemas.microsoft.com/office/powerpoint/2010/main" val="275770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2E18-2DB5-4808-8C01-90FDB1E8B988}"/>
              </a:ext>
            </a:extLst>
          </p:cNvPr>
          <p:cNvSpPr>
            <a:spLocks noGrp="1"/>
          </p:cNvSpPr>
          <p:nvPr>
            <p:ph type="title"/>
          </p:nvPr>
        </p:nvSpPr>
        <p:spPr>
          <a:xfrm>
            <a:off x="838200" y="365125"/>
            <a:ext cx="10515600" cy="997089"/>
          </a:xfrm>
        </p:spPr>
        <p:txBody>
          <a:bodyPr/>
          <a:lstStyle/>
          <a:p>
            <a:r>
              <a:rPr lang="en-US" dirty="0"/>
              <a:t>A query with sub query</a:t>
            </a:r>
            <a:endParaRPr lang="en-IN" dirty="0"/>
          </a:p>
        </p:txBody>
      </p:sp>
      <p:sp>
        <p:nvSpPr>
          <p:cNvPr id="3" name="Content Placeholder 2">
            <a:extLst>
              <a:ext uri="{FF2B5EF4-FFF2-40B4-BE49-F238E27FC236}">
                <a16:creationId xmlns:a16="http://schemas.microsoft.com/office/drawing/2014/main" id="{9C6819AE-71A0-4ACB-A895-FDE3CE683A6E}"/>
              </a:ext>
            </a:extLst>
          </p:cNvPr>
          <p:cNvSpPr>
            <a:spLocks noGrp="1"/>
          </p:cNvSpPr>
          <p:nvPr>
            <p:ph idx="1"/>
          </p:nvPr>
        </p:nvSpPr>
        <p:spPr>
          <a:xfrm>
            <a:off x="838200" y="1362214"/>
            <a:ext cx="10373139" cy="1742936"/>
          </a:xfrm>
        </p:spPr>
        <p:txBody>
          <a:bodyPr>
            <a:normAutofit fontScale="92500"/>
          </a:bodyPr>
          <a:lstStyle/>
          <a:p>
            <a:r>
              <a:rPr lang="en-IN" dirty="0"/>
              <a:t>Players who have played more than 10 games in the first competition.</a:t>
            </a:r>
          </a:p>
          <a:p>
            <a:pPr marL="0" indent="0">
              <a:buNone/>
            </a:pPr>
            <a:r>
              <a:rPr lang="en-IN" sz="2000" dirty="0">
                <a:latin typeface="Courier New" panose="02070309020205020404" pitchFamily="49" charset="0"/>
                <a:cs typeface="Courier New" panose="02070309020205020404" pitchFamily="49" charset="0"/>
              </a:rPr>
              <a:t>Select </a:t>
            </a:r>
            <a:r>
              <a:rPr lang="en-IN" sz="2000" dirty="0" err="1">
                <a:latin typeface="Courier New" panose="02070309020205020404" pitchFamily="49" charset="0"/>
                <a:cs typeface="Courier New" panose="02070309020205020404" pitchFamily="49" charset="0"/>
              </a:rPr>
              <a:t>playername</a:t>
            </a:r>
            <a:r>
              <a:rPr lang="en-IN" sz="2000" dirty="0">
                <a:latin typeface="Courier New" panose="02070309020205020404" pitchFamily="49" charset="0"/>
                <a:cs typeface="Courier New" panose="02070309020205020404" pitchFamily="49" charset="0"/>
              </a:rPr>
              <a:t>, </a:t>
            </a:r>
            <a:r>
              <a:rPr lang="en-IN" sz="2000" dirty="0" err="1">
                <a:latin typeface="Courier New" panose="02070309020205020404" pitchFamily="49" charset="0"/>
                <a:cs typeface="Courier New" panose="02070309020205020404" pitchFamily="49" charset="0"/>
              </a:rPr>
              <a:t>playerapps</a:t>
            </a:r>
            <a:r>
              <a:rPr lang="en-IN" sz="2000" dirty="0">
                <a:latin typeface="Courier New" panose="02070309020205020404" pitchFamily="49" charset="0"/>
                <a:cs typeface="Courier New" panose="02070309020205020404" pitchFamily="49" charset="0"/>
              </a:rPr>
              <a:t>, </a:t>
            </a:r>
            <a:r>
              <a:rPr lang="en-IN" sz="2000" dirty="0" err="1">
                <a:latin typeface="Courier New" panose="02070309020205020404" pitchFamily="49" charset="0"/>
                <a:cs typeface="Courier New" panose="02070309020205020404" pitchFamily="49" charset="0"/>
              </a:rPr>
              <a:t>playergoals</a:t>
            </a:r>
            <a:r>
              <a:rPr lang="en-IN" sz="2000" dirty="0">
                <a:latin typeface="Courier New" panose="02070309020205020404" pitchFamily="49" charset="0"/>
                <a:cs typeface="Courier New" panose="02070309020205020404" pitchFamily="49" charset="0"/>
              </a:rPr>
              <a:t> from </a:t>
            </a:r>
            <a:r>
              <a:rPr lang="en-IN" sz="2000" dirty="0" err="1">
                <a:latin typeface="Courier New" panose="02070309020205020404" pitchFamily="49" charset="0"/>
                <a:cs typeface="Courier New" panose="02070309020205020404" pitchFamily="49" charset="0"/>
              </a:rPr>
              <a:t>team_stats</a:t>
            </a:r>
            <a:r>
              <a:rPr lang="en-IN" sz="2000" dirty="0">
                <a:latin typeface="Courier New" panose="02070309020205020404" pitchFamily="49" charset="0"/>
                <a:cs typeface="Courier New" panose="02070309020205020404" pitchFamily="49" charset="0"/>
              </a:rPr>
              <a:t> natural join </a:t>
            </a:r>
            <a:r>
              <a:rPr lang="en-IN" sz="2000" dirty="0" err="1">
                <a:latin typeface="Courier New" panose="02070309020205020404" pitchFamily="49" charset="0"/>
                <a:cs typeface="Courier New" panose="02070309020205020404" pitchFamily="49" charset="0"/>
              </a:rPr>
              <a:t>team_players</a:t>
            </a:r>
            <a:r>
              <a:rPr lang="en-IN" sz="2000" dirty="0">
                <a:latin typeface="Courier New" panose="02070309020205020404" pitchFamily="49" charset="0"/>
                <a:cs typeface="Courier New" panose="02070309020205020404" pitchFamily="49" charset="0"/>
              </a:rPr>
              <a:t> where </a:t>
            </a:r>
            <a:r>
              <a:rPr lang="en-IN" sz="2000" dirty="0" err="1">
                <a:latin typeface="Courier New" panose="02070309020205020404" pitchFamily="49" charset="0"/>
                <a:cs typeface="Courier New" panose="02070309020205020404" pitchFamily="49" charset="0"/>
              </a:rPr>
              <a:t>playerapps</a:t>
            </a:r>
            <a:r>
              <a:rPr lang="en-IN" sz="2000" dirty="0">
                <a:latin typeface="Courier New" panose="02070309020205020404" pitchFamily="49" charset="0"/>
                <a:cs typeface="Courier New" panose="02070309020205020404" pitchFamily="49" charset="0"/>
              </a:rPr>
              <a:t>&gt;10 and </a:t>
            </a:r>
            <a:r>
              <a:rPr lang="en-IN" sz="2000" dirty="0" err="1">
                <a:latin typeface="Courier New" panose="02070309020205020404" pitchFamily="49" charset="0"/>
                <a:cs typeface="Courier New" panose="02070309020205020404" pitchFamily="49" charset="0"/>
              </a:rPr>
              <a:t>competitionno</a:t>
            </a:r>
            <a:r>
              <a:rPr lang="en-IN" sz="2000" dirty="0">
                <a:latin typeface="Courier New" panose="02070309020205020404" pitchFamily="49" charset="0"/>
                <a:cs typeface="Courier New" panose="02070309020205020404" pitchFamily="49" charset="0"/>
              </a:rPr>
              <a:t>=(select min(</a:t>
            </a:r>
            <a:r>
              <a:rPr lang="en-IN" sz="2000" dirty="0" err="1">
                <a:latin typeface="Courier New" panose="02070309020205020404" pitchFamily="49" charset="0"/>
                <a:cs typeface="Courier New" panose="02070309020205020404" pitchFamily="49" charset="0"/>
              </a:rPr>
              <a:t>competitionno</a:t>
            </a:r>
            <a:r>
              <a:rPr lang="en-IN" sz="2000" dirty="0">
                <a:latin typeface="Courier New" panose="02070309020205020404" pitchFamily="49" charset="0"/>
                <a:cs typeface="Courier New" panose="02070309020205020404" pitchFamily="49" charset="0"/>
              </a:rPr>
              <a:t>) from </a:t>
            </a:r>
            <a:r>
              <a:rPr lang="en-IN" sz="2000" dirty="0" err="1">
                <a:latin typeface="Courier New" panose="02070309020205020404" pitchFamily="49" charset="0"/>
                <a:cs typeface="Courier New" panose="02070309020205020404" pitchFamily="49" charset="0"/>
              </a:rPr>
              <a:t>team_stats</a:t>
            </a:r>
            <a:r>
              <a:rPr lang="en-IN" sz="2000" dirty="0">
                <a:latin typeface="Courier New" panose="02070309020205020404" pitchFamily="49" charset="0"/>
                <a:cs typeface="Courier New" panose="02070309020205020404" pitchFamily="49" charset="0"/>
              </a:rPr>
              <a:t> natural join </a:t>
            </a:r>
            <a:r>
              <a:rPr lang="en-IN" sz="2000" dirty="0" err="1">
                <a:latin typeface="Courier New" panose="02070309020205020404" pitchFamily="49" charset="0"/>
                <a:cs typeface="Courier New" panose="02070309020205020404" pitchFamily="49" charset="0"/>
              </a:rPr>
              <a:t>team_players</a:t>
            </a:r>
            <a:r>
              <a:rPr lang="en-IN" sz="2000" dirty="0">
                <a:latin typeface="Courier New" panose="02070309020205020404" pitchFamily="49" charset="0"/>
                <a:cs typeface="Courier New" panose="02070309020205020404" pitchFamily="49" charset="0"/>
              </a:rPr>
              <a:t>) order by </a:t>
            </a:r>
            <a:r>
              <a:rPr lang="en-IN" sz="2000" dirty="0" err="1">
                <a:latin typeface="Courier New" panose="02070309020205020404" pitchFamily="49" charset="0"/>
                <a:cs typeface="Courier New" panose="02070309020205020404" pitchFamily="49" charset="0"/>
              </a:rPr>
              <a:t>playerapps</a:t>
            </a:r>
            <a:r>
              <a:rPr lang="en-IN" sz="2000" dirty="0">
                <a:latin typeface="Courier New" panose="02070309020205020404" pitchFamily="49" charset="0"/>
                <a:cs typeface="Courier New" panose="02070309020205020404" pitchFamily="49" charset="0"/>
              </a:rPr>
              <a:t>;</a:t>
            </a:r>
          </a:p>
        </p:txBody>
      </p:sp>
      <p:pic>
        <p:nvPicPr>
          <p:cNvPr id="4" name="Picture 3">
            <a:extLst>
              <a:ext uri="{FF2B5EF4-FFF2-40B4-BE49-F238E27FC236}">
                <a16:creationId xmlns:a16="http://schemas.microsoft.com/office/drawing/2014/main" id="{2E7361EC-240C-412B-B478-53F51CB287CB}"/>
              </a:ext>
            </a:extLst>
          </p:cNvPr>
          <p:cNvPicPr>
            <a:picLocks noChangeAspect="1"/>
          </p:cNvPicPr>
          <p:nvPr/>
        </p:nvPicPr>
        <p:blipFill>
          <a:blip r:embed="rId2"/>
          <a:stretch>
            <a:fillRect/>
          </a:stretch>
        </p:blipFill>
        <p:spPr>
          <a:xfrm>
            <a:off x="1462916" y="3105150"/>
            <a:ext cx="9001125" cy="3752850"/>
          </a:xfrm>
          <a:prstGeom prst="rect">
            <a:avLst/>
          </a:prstGeom>
        </p:spPr>
      </p:pic>
    </p:spTree>
    <p:extLst>
      <p:ext uri="{BB962C8B-B14F-4D97-AF65-F5344CB8AC3E}">
        <p14:creationId xmlns:p14="http://schemas.microsoft.com/office/powerpoint/2010/main" val="397426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B001-402E-42D2-A9D5-6185B5131813}"/>
              </a:ext>
            </a:extLst>
          </p:cNvPr>
          <p:cNvSpPr>
            <a:spLocks noGrp="1"/>
          </p:cNvSpPr>
          <p:nvPr>
            <p:ph type="title"/>
          </p:nvPr>
        </p:nvSpPr>
        <p:spPr/>
        <p:txBody>
          <a:bodyPr/>
          <a:lstStyle/>
          <a:p>
            <a:r>
              <a:rPr lang="en-US" dirty="0"/>
              <a:t>A cross product which cannot be implemented using the words “natural join” </a:t>
            </a:r>
            <a:endParaRPr lang="en-IN" dirty="0"/>
          </a:p>
        </p:txBody>
      </p:sp>
      <p:sp>
        <p:nvSpPr>
          <p:cNvPr id="3" name="Content Placeholder 2">
            <a:extLst>
              <a:ext uri="{FF2B5EF4-FFF2-40B4-BE49-F238E27FC236}">
                <a16:creationId xmlns:a16="http://schemas.microsoft.com/office/drawing/2014/main" id="{3A6124AD-9761-459B-ADFE-93A2493EF4A0}"/>
              </a:ext>
            </a:extLst>
          </p:cNvPr>
          <p:cNvSpPr>
            <a:spLocks noGrp="1"/>
          </p:cNvSpPr>
          <p:nvPr>
            <p:ph idx="1"/>
          </p:nvPr>
        </p:nvSpPr>
        <p:spPr>
          <a:xfrm>
            <a:off x="838199" y="1825625"/>
            <a:ext cx="10969487" cy="1603375"/>
          </a:xfrm>
        </p:spPr>
        <p:txBody>
          <a:bodyPr>
            <a:normAutofit fontScale="77500" lnSpcReduction="20000"/>
          </a:bodyPr>
          <a:lstStyle/>
          <a:p>
            <a:r>
              <a:rPr lang="en-IN" sz="2000" dirty="0"/>
              <a:t>Selecting players and the number of games they have played in EPL and Europa leagues and the number of goals scored in each competition. Players who have scored at least one goal in EPL only have been considered.</a:t>
            </a:r>
          </a:p>
          <a:p>
            <a:pPr marL="0" indent="0">
              <a:buNone/>
            </a:pPr>
            <a:r>
              <a:rPr lang="en-IN" sz="2000" dirty="0">
                <a:latin typeface="Courier New" panose="02070309020205020404" pitchFamily="49" charset="0"/>
                <a:cs typeface="Courier New" panose="02070309020205020404" pitchFamily="49" charset="0"/>
              </a:rPr>
              <a:t>Select </a:t>
            </a:r>
            <a:r>
              <a:rPr lang="en-IN" sz="2000" dirty="0" err="1">
                <a:latin typeface="Courier New" panose="02070309020205020404" pitchFamily="49" charset="0"/>
                <a:cs typeface="Courier New" panose="02070309020205020404" pitchFamily="49" charset="0"/>
              </a:rPr>
              <a:t>team_players.playername</a:t>
            </a:r>
            <a:r>
              <a:rPr lang="en-IN" sz="2000" dirty="0">
                <a:latin typeface="Courier New" panose="02070309020205020404" pitchFamily="49" charset="0"/>
                <a:cs typeface="Courier New" panose="02070309020205020404" pitchFamily="49" charset="0"/>
              </a:rPr>
              <a:t>, ars1.playerapps as EPL, ars1.playergoals as goals1, ars2.playerapps as </a:t>
            </a:r>
            <a:r>
              <a:rPr lang="en-IN" sz="2000" dirty="0" err="1">
                <a:latin typeface="Courier New" panose="02070309020205020404" pitchFamily="49" charset="0"/>
                <a:cs typeface="Courier New" panose="02070309020205020404" pitchFamily="49" charset="0"/>
              </a:rPr>
              <a:t>Europas</a:t>
            </a:r>
            <a:r>
              <a:rPr lang="en-IN" sz="2000" dirty="0">
                <a:latin typeface="Courier New" panose="02070309020205020404" pitchFamily="49" charset="0"/>
                <a:cs typeface="Courier New" panose="02070309020205020404" pitchFamily="49" charset="0"/>
              </a:rPr>
              <a:t>, ars2.playergoals as goals2 from </a:t>
            </a:r>
            <a:r>
              <a:rPr lang="en-IN" sz="2000" dirty="0" err="1">
                <a:latin typeface="Courier New" panose="02070309020205020404" pitchFamily="49" charset="0"/>
                <a:cs typeface="Courier New" panose="02070309020205020404" pitchFamily="49" charset="0"/>
              </a:rPr>
              <a:t>team_stats</a:t>
            </a:r>
            <a:r>
              <a:rPr lang="en-IN" sz="2000" dirty="0">
                <a:latin typeface="Courier New" panose="02070309020205020404" pitchFamily="49" charset="0"/>
                <a:cs typeface="Courier New" panose="02070309020205020404" pitchFamily="49" charset="0"/>
              </a:rPr>
              <a:t> ars1, </a:t>
            </a:r>
            <a:r>
              <a:rPr lang="en-IN" sz="2000" dirty="0" err="1">
                <a:latin typeface="Courier New" panose="02070309020205020404" pitchFamily="49" charset="0"/>
                <a:cs typeface="Courier New" panose="02070309020205020404" pitchFamily="49" charset="0"/>
              </a:rPr>
              <a:t>team_stats</a:t>
            </a:r>
            <a:r>
              <a:rPr lang="en-IN" sz="2000" dirty="0">
                <a:latin typeface="Courier New" panose="02070309020205020404" pitchFamily="49" charset="0"/>
                <a:cs typeface="Courier New" panose="02070309020205020404" pitchFamily="49" charset="0"/>
              </a:rPr>
              <a:t> ars2, </a:t>
            </a:r>
            <a:r>
              <a:rPr lang="en-IN" sz="2000" dirty="0" err="1">
                <a:latin typeface="Courier New" panose="02070309020205020404" pitchFamily="49" charset="0"/>
                <a:cs typeface="Courier New" panose="02070309020205020404" pitchFamily="49" charset="0"/>
              </a:rPr>
              <a:t>team_players</a:t>
            </a:r>
            <a:r>
              <a:rPr lang="en-IN" sz="2000" dirty="0">
                <a:latin typeface="Courier New" panose="02070309020205020404" pitchFamily="49" charset="0"/>
                <a:cs typeface="Courier New" panose="02070309020205020404" pitchFamily="49" charset="0"/>
              </a:rPr>
              <a:t> where ars1.competitionno=1 and ars2.competitionno=5 and ars1.playerno=ars2.playerno and ars1.playerno=</a:t>
            </a:r>
            <a:r>
              <a:rPr lang="en-IN" sz="2000" dirty="0" err="1">
                <a:latin typeface="Courier New" panose="02070309020205020404" pitchFamily="49" charset="0"/>
                <a:cs typeface="Courier New" panose="02070309020205020404" pitchFamily="49" charset="0"/>
              </a:rPr>
              <a:t>team_players.playerno</a:t>
            </a:r>
            <a:r>
              <a:rPr lang="en-IN" sz="2000" dirty="0">
                <a:latin typeface="Courier New" panose="02070309020205020404" pitchFamily="49" charset="0"/>
                <a:cs typeface="Courier New" panose="02070309020205020404" pitchFamily="49" charset="0"/>
              </a:rPr>
              <a:t> and ars1.playergoals&gt;0 order by ars1.playergoals DESC;</a:t>
            </a:r>
          </a:p>
        </p:txBody>
      </p:sp>
      <p:pic>
        <p:nvPicPr>
          <p:cNvPr id="4" name="Picture 3">
            <a:extLst>
              <a:ext uri="{FF2B5EF4-FFF2-40B4-BE49-F238E27FC236}">
                <a16:creationId xmlns:a16="http://schemas.microsoft.com/office/drawing/2014/main" id="{3C1FB4B8-3F11-49D4-B814-8B0717C01EA0}"/>
              </a:ext>
            </a:extLst>
          </p:cNvPr>
          <p:cNvPicPr>
            <a:picLocks noChangeAspect="1"/>
          </p:cNvPicPr>
          <p:nvPr/>
        </p:nvPicPr>
        <p:blipFill>
          <a:blip r:embed="rId2"/>
          <a:stretch>
            <a:fillRect/>
          </a:stretch>
        </p:blipFill>
        <p:spPr>
          <a:xfrm>
            <a:off x="3233531" y="3563937"/>
            <a:ext cx="8772940" cy="3265836"/>
          </a:xfrm>
          <a:prstGeom prst="rect">
            <a:avLst/>
          </a:prstGeom>
        </p:spPr>
      </p:pic>
    </p:spTree>
    <p:extLst>
      <p:ext uri="{BB962C8B-B14F-4D97-AF65-F5344CB8AC3E}">
        <p14:creationId xmlns:p14="http://schemas.microsoft.com/office/powerpoint/2010/main" val="339921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4ED2-B47A-4036-A899-CBD5061EB840}"/>
              </a:ext>
            </a:extLst>
          </p:cNvPr>
          <p:cNvSpPr>
            <a:spLocks noGrp="1"/>
          </p:cNvSpPr>
          <p:nvPr>
            <p:ph type="title"/>
          </p:nvPr>
        </p:nvSpPr>
        <p:spPr/>
        <p:txBody>
          <a:bodyPr/>
          <a:lstStyle/>
          <a:p>
            <a:r>
              <a:rPr lang="en-IN" dirty="0"/>
              <a:t>Check Statements</a:t>
            </a:r>
          </a:p>
        </p:txBody>
      </p:sp>
      <p:pic>
        <p:nvPicPr>
          <p:cNvPr id="4" name="Content Placeholder 3">
            <a:extLst>
              <a:ext uri="{FF2B5EF4-FFF2-40B4-BE49-F238E27FC236}">
                <a16:creationId xmlns:a16="http://schemas.microsoft.com/office/drawing/2014/main" id="{4B1AD5F7-FF4E-46F2-A86F-D31998FAA6FF}"/>
              </a:ext>
            </a:extLst>
          </p:cNvPr>
          <p:cNvPicPr>
            <a:picLocks noGrp="1" noChangeAspect="1"/>
          </p:cNvPicPr>
          <p:nvPr>
            <p:ph idx="1"/>
          </p:nvPr>
        </p:nvPicPr>
        <p:blipFill>
          <a:blip r:embed="rId2"/>
          <a:stretch>
            <a:fillRect/>
          </a:stretch>
        </p:blipFill>
        <p:spPr>
          <a:xfrm>
            <a:off x="2278791" y="5199805"/>
            <a:ext cx="7059682" cy="1144111"/>
          </a:xfrm>
          <a:prstGeom prst="rect">
            <a:avLst/>
          </a:prstGeom>
        </p:spPr>
      </p:pic>
      <p:sp>
        <p:nvSpPr>
          <p:cNvPr id="5" name="TextBox 4">
            <a:extLst>
              <a:ext uri="{FF2B5EF4-FFF2-40B4-BE49-F238E27FC236}">
                <a16:creationId xmlns:a16="http://schemas.microsoft.com/office/drawing/2014/main" id="{B605F52A-600A-4C9B-8685-9F3523722DBE}"/>
              </a:ext>
            </a:extLst>
          </p:cNvPr>
          <p:cNvSpPr txBox="1"/>
          <p:nvPr/>
        </p:nvSpPr>
        <p:spPr>
          <a:xfrm>
            <a:off x="1201463" y="1519515"/>
            <a:ext cx="9214338" cy="3539430"/>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There are many integer values in the database, hence check constraints such as:</a:t>
            </a:r>
          </a:p>
          <a:p>
            <a:pPr algn="just"/>
            <a:r>
              <a:rPr lang="en-US" sz="1600" dirty="0">
                <a:latin typeface="Courier New" panose="02070309020205020404" pitchFamily="49" charset="0"/>
                <a:cs typeface="Courier New" panose="02070309020205020404" pitchFamily="49" charset="0"/>
              </a:rPr>
              <a:t>constraint </a:t>
            </a:r>
            <a:r>
              <a:rPr lang="en-US" sz="1600" dirty="0" err="1">
                <a:latin typeface="Courier New" panose="02070309020205020404" pitchFamily="49" charset="0"/>
                <a:cs typeface="Courier New" panose="02070309020205020404" pitchFamily="49" charset="0"/>
              </a:rPr>
              <a:t>di_table_team_players_playerNo</a:t>
            </a:r>
            <a:r>
              <a:rPr lang="en-US" sz="1600" dirty="0">
                <a:latin typeface="Courier New" panose="02070309020205020404" pitchFamily="49" charset="0"/>
                <a:cs typeface="Courier New" panose="02070309020205020404" pitchFamily="49" charset="0"/>
              </a:rPr>
              <a:t> check ((</a:t>
            </a:r>
            <a:r>
              <a:rPr lang="en-US" sz="1600" dirty="0" err="1">
                <a:latin typeface="Courier New" panose="02070309020205020404" pitchFamily="49" charset="0"/>
                <a:cs typeface="Courier New" panose="02070309020205020404" pitchFamily="49" charset="0"/>
              </a:rPr>
              <a:t>playerNo</a:t>
            </a:r>
            <a:r>
              <a:rPr lang="en-US" sz="1600" dirty="0">
                <a:latin typeface="Courier New" panose="02070309020205020404" pitchFamily="49" charset="0"/>
                <a:cs typeface="Courier New" panose="02070309020205020404" pitchFamily="49" charset="0"/>
              </a:rPr>
              <a:t> is NULL) or (</a:t>
            </a:r>
            <a:r>
              <a:rPr lang="en-US" sz="1600" dirty="0" err="1">
                <a:latin typeface="Courier New" panose="02070309020205020404" pitchFamily="49" charset="0"/>
                <a:cs typeface="Courier New" panose="02070309020205020404" pitchFamily="49" charset="0"/>
              </a:rPr>
              <a:t>playerNo</a:t>
            </a:r>
            <a:r>
              <a:rPr lang="en-US" sz="1600" dirty="0">
                <a:latin typeface="Courier New" panose="02070309020205020404" pitchFamily="49" charset="0"/>
                <a:cs typeface="Courier New" panose="02070309020205020404" pitchFamily="49" charset="0"/>
              </a:rPr>
              <a:t>&gt;0)); and </a:t>
            </a:r>
          </a:p>
          <a:p>
            <a:pPr algn="just"/>
            <a:r>
              <a:rPr lang="en-US" sz="1600" dirty="0">
                <a:latin typeface="Courier New" panose="02070309020205020404" pitchFamily="49" charset="0"/>
                <a:cs typeface="Courier New" panose="02070309020205020404" pitchFamily="49" charset="0"/>
              </a:rPr>
              <a:t>constraint </a:t>
            </a:r>
            <a:r>
              <a:rPr lang="en-US" sz="1600" dirty="0" err="1">
                <a:latin typeface="Courier New" panose="02070309020205020404" pitchFamily="49" charset="0"/>
                <a:cs typeface="Courier New" panose="02070309020205020404" pitchFamily="49" charset="0"/>
              </a:rPr>
              <a:t>di_table_team_competition_goalsFor</a:t>
            </a:r>
            <a:r>
              <a:rPr lang="en-US" sz="1600" dirty="0">
                <a:latin typeface="Courier New" panose="02070309020205020404" pitchFamily="49" charset="0"/>
                <a:cs typeface="Courier New" panose="02070309020205020404" pitchFamily="49" charset="0"/>
              </a:rPr>
              <a:t> check (</a:t>
            </a:r>
            <a:r>
              <a:rPr lang="en-US" sz="1600" dirty="0" err="1">
                <a:latin typeface="Courier New" panose="02070309020205020404" pitchFamily="49" charset="0"/>
                <a:cs typeface="Courier New" panose="02070309020205020404" pitchFamily="49" charset="0"/>
              </a:rPr>
              <a:t>goalsFor</a:t>
            </a:r>
            <a:r>
              <a:rPr lang="en-US" sz="1600" dirty="0">
                <a:latin typeface="Courier New" panose="02070309020205020404" pitchFamily="49" charset="0"/>
                <a:cs typeface="Courier New" panose="02070309020205020404" pitchFamily="49" charset="0"/>
              </a:rPr>
              <a:t>&gt;=0);</a:t>
            </a:r>
          </a:p>
          <a:p>
            <a:pPr algn="just"/>
            <a:r>
              <a:rPr lang="en-US" sz="1600" dirty="0">
                <a:latin typeface="Courier New" panose="02070309020205020404" pitchFamily="49" charset="0"/>
                <a:cs typeface="Courier New" panose="02070309020205020404" pitchFamily="49" charset="0"/>
              </a:rPr>
              <a:t>Constraint 	</a:t>
            </a:r>
            <a:r>
              <a:rPr lang="en-US" sz="1600" dirty="0" err="1">
                <a:latin typeface="Courier New" panose="02070309020205020404" pitchFamily="49" charset="0"/>
                <a:cs typeface="Courier New" panose="02070309020205020404" pitchFamily="49" charset="0"/>
              </a:rPr>
              <a:t>di_table_team_competition_goalsAgainst</a:t>
            </a:r>
            <a:r>
              <a:rPr lang="en-US" sz="1600" dirty="0">
                <a:latin typeface="Courier New" panose="02070309020205020404" pitchFamily="49" charset="0"/>
                <a:cs typeface="Courier New" panose="02070309020205020404" pitchFamily="49" charset="0"/>
              </a:rPr>
              <a:t> check (</a:t>
            </a:r>
            <a:r>
              <a:rPr lang="en-US" sz="1600" dirty="0" err="1">
                <a:latin typeface="Courier New" panose="02070309020205020404" pitchFamily="49" charset="0"/>
                <a:cs typeface="Courier New" panose="02070309020205020404" pitchFamily="49" charset="0"/>
              </a:rPr>
              <a:t>goalsAgainst</a:t>
            </a:r>
            <a:r>
              <a:rPr lang="en-US" sz="1600" dirty="0">
                <a:latin typeface="Courier New" panose="02070309020205020404" pitchFamily="49" charset="0"/>
                <a:cs typeface="Courier New" panose="02070309020205020404" pitchFamily="49" charset="0"/>
              </a:rPr>
              <a:t>&gt;=0);</a:t>
            </a:r>
          </a:p>
          <a:p>
            <a:pPr algn="just"/>
            <a:r>
              <a:rPr lang="en-US" dirty="0">
                <a:cs typeface="Courier New" panose="02070309020205020404" pitchFamily="49" charset="0"/>
              </a:rPr>
              <a:t>is used to ensure that integers are always either 0 or greater than 0. </a:t>
            </a:r>
          </a:p>
          <a:p>
            <a:pPr algn="just"/>
            <a:endParaRPr lang="en-US" dirty="0">
              <a:cs typeface="Courier New" panose="02070309020205020404" pitchFamily="49" charset="0"/>
            </a:endParaRPr>
          </a:p>
          <a:p>
            <a:pPr marL="285750" indent="-285750" algn="just">
              <a:buFont typeface="Arial" panose="020B0604020202020204" pitchFamily="34" charset="0"/>
              <a:buChar char="•"/>
            </a:pPr>
            <a:r>
              <a:rPr lang="en-US" dirty="0">
                <a:cs typeface="Courier New" panose="02070309020205020404" pitchFamily="49" charset="0"/>
              </a:rPr>
              <a:t>In another instance, values such as goal difference cannot be logically incorrect. Given values of goals for as 12 and goals against as 10, the incorrect </a:t>
            </a:r>
            <a:r>
              <a:rPr lang="en-US" dirty="0" err="1">
                <a:cs typeface="Courier New" panose="02070309020205020404" pitchFamily="49" charset="0"/>
              </a:rPr>
              <a:t>goaldifference</a:t>
            </a:r>
            <a:r>
              <a:rPr lang="en-US" dirty="0">
                <a:cs typeface="Courier New" panose="02070309020205020404" pitchFamily="49" charset="0"/>
              </a:rPr>
              <a:t> value of 9 was given, which is wrong, hence the violation occurs. The constraint code:</a:t>
            </a:r>
          </a:p>
          <a:p>
            <a:pPr algn="just"/>
            <a:r>
              <a:rPr lang="en-US" sz="1600" dirty="0">
                <a:latin typeface="Courier New" panose="02070309020205020404" pitchFamily="49" charset="0"/>
                <a:cs typeface="Courier New" panose="02070309020205020404" pitchFamily="49" charset="0"/>
              </a:rPr>
              <a:t>constraint </a:t>
            </a:r>
            <a:r>
              <a:rPr lang="en-US" sz="1600" dirty="0" err="1">
                <a:latin typeface="Courier New" panose="02070309020205020404" pitchFamily="49" charset="0"/>
                <a:cs typeface="Courier New" panose="02070309020205020404" pitchFamily="49" charset="0"/>
              </a:rPr>
              <a:t>di_table_team_competition_goaldifference</a:t>
            </a:r>
            <a:r>
              <a:rPr lang="en-US" sz="1600" dirty="0">
                <a:latin typeface="Courier New" panose="02070309020205020404" pitchFamily="49" charset="0"/>
                <a:cs typeface="Courier New" panose="02070309020205020404" pitchFamily="49" charset="0"/>
              </a:rPr>
              <a:t> check (</a:t>
            </a:r>
            <a:r>
              <a:rPr lang="en-US" sz="1600" dirty="0" err="1">
                <a:latin typeface="Courier New" panose="02070309020205020404" pitchFamily="49" charset="0"/>
                <a:cs typeface="Courier New" panose="02070309020205020404" pitchFamily="49" charset="0"/>
              </a:rPr>
              <a:t>goaldifference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goalsFor-goalsAgainst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83990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7E47-6B45-4273-8C51-FD1F90183550}"/>
              </a:ext>
            </a:extLst>
          </p:cNvPr>
          <p:cNvSpPr>
            <a:spLocks noGrp="1"/>
          </p:cNvSpPr>
          <p:nvPr>
            <p:ph type="title"/>
          </p:nvPr>
        </p:nvSpPr>
        <p:spPr>
          <a:xfrm>
            <a:off x="683456" y="101203"/>
            <a:ext cx="9614095" cy="926704"/>
          </a:xfrm>
        </p:spPr>
        <p:txBody>
          <a:bodyPr/>
          <a:lstStyle/>
          <a:p>
            <a:r>
              <a:rPr lang="en-IN" dirty="0"/>
              <a:t>Action Statements</a:t>
            </a:r>
          </a:p>
        </p:txBody>
      </p:sp>
      <p:sp>
        <p:nvSpPr>
          <p:cNvPr id="3" name="Content Placeholder 2">
            <a:extLst>
              <a:ext uri="{FF2B5EF4-FFF2-40B4-BE49-F238E27FC236}">
                <a16:creationId xmlns:a16="http://schemas.microsoft.com/office/drawing/2014/main" id="{35A27A10-D9AC-47B2-BEEC-C2B8482F3AC0}"/>
              </a:ext>
            </a:extLst>
          </p:cNvPr>
          <p:cNvSpPr>
            <a:spLocks noGrp="1"/>
          </p:cNvSpPr>
          <p:nvPr>
            <p:ph idx="1"/>
          </p:nvPr>
        </p:nvSpPr>
        <p:spPr>
          <a:xfrm>
            <a:off x="683456" y="2219521"/>
            <a:ext cx="10515600" cy="4351338"/>
          </a:xfrm>
        </p:spPr>
        <p:txBody>
          <a:bodyPr/>
          <a:lstStyle/>
          <a:p>
            <a:pPr marL="0" indent="0">
              <a:buNone/>
            </a:pPr>
            <a:r>
              <a:rPr lang="en-US" sz="2000" dirty="0"/>
              <a:t>PostgreSQL gives the following actions;</a:t>
            </a:r>
          </a:p>
          <a:p>
            <a:pPr marL="0" indent="0">
              <a:buNone/>
            </a:pPr>
            <a:r>
              <a:rPr lang="en-US" sz="2000" dirty="0"/>
              <a:t>ON DELETE RESTRICT - restrict deleting if the key is used as a foreign key</a:t>
            </a:r>
          </a:p>
          <a:p>
            <a:r>
              <a:rPr lang="en-US" sz="1600" dirty="0">
                <a:latin typeface="Courier New" panose="02070309020205020404" pitchFamily="49" charset="0"/>
                <a:cs typeface="Courier New" panose="02070309020205020404" pitchFamily="49" charset="0"/>
              </a:rPr>
              <a:t>constraint </a:t>
            </a:r>
            <a:r>
              <a:rPr lang="en-US" sz="1600" dirty="0" err="1">
                <a:latin typeface="Courier New" panose="02070309020205020404" pitchFamily="49" charset="0"/>
                <a:cs typeface="Courier New" panose="02070309020205020404" pitchFamily="49" charset="0"/>
              </a:rPr>
              <a:t>team_year_fk</a:t>
            </a:r>
            <a:r>
              <a:rPr lang="en-US" sz="1600" dirty="0">
                <a:latin typeface="Courier New" panose="02070309020205020404" pitchFamily="49" charset="0"/>
                <a:cs typeface="Courier New" panose="02070309020205020404" pitchFamily="49" charset="0"/>
              </a:rPr>
              <a:t> foreign key (</a:t>
            </a:r>
            <a:r>
              <a:rPr lang="en-US" sz="1600" dirty="0" err="1">
                <a:latin typeface="Courier New" panose="02070309020205020404" pitchFamily="49" charset="0"/>
                <a:cs typeface="Courier New" panose="02070309020205020404" pitchFamily="49" charset="0"/>
              </a:rPr>
              <a:t>year_no</a:t>
            </a:r>
            <a:r>
              <a:rPr lang="en-US" sz="1600" dirty="0">
                <a:latin typeface="Courier New" panose="02070309020205020404" pitchFamily="49" charset="0"/>
                <a:cs typeface="Courier New" panose="02070309020205020404" pitchFamily="49" charset="0"/>
              </a:rPr>
              <a:t>) references </a:t>
            </a:r>
            <a:r>
              <a:rPr lang="en-US" sz="1600" dirty="0" err="1">
                <a:latin typeface="Courier New" panose="02070309020205020404" pitchFamily="49" charset="0"/>
                <a:cs typeface="Courier New" panose="02070309020205020404" pitchFamily="49" charset="0"/>
              </a:rPr>
              <a:t>team_year</a:t>
            </a:r>
            <a:r>
              <a:rPr lang="en-US" sz="1600" dirty="0">
                <a:latin typeface="Courier New" panose="02070309020205020404" pitchFamily="49" charset="0"/>
                <a:cs typeface="Courier New" panose="02070309020205020404" pitchFamily="49" charset="0"/>
              </a:rPr>
              <a:t> on delete restrict</a:t>
            </a:r>
          </a:p>
          <a:p>
            <a:r>
              <a:rPr lang="en-US" sz="1600" dirty="0">
                <a:latin typeface="Courier New" panose="02070309020205020404" pitchFamily="49" charset="0"/>
                <a:cs typeface="Courier New" panose="02070309020205020404" pitchFamily="49" charset="0"/>
              </a:rPr>
              <a:t> CONSTRAINT </a:t>
            </a:r>
            <a:r>
              <a:rPr lang="en-US" sz="1600" dirty="0" err="1">
                <a:latin typeface="Courier New" panose="02070309020205020404" pitchFamily="49" charset="0"/>
                <a:cs typeface="Courier New" panose="02070309020205020404" pitchFamily="49" charset="0"/>
              </a:rPr>
              <a:t>team_statsFK_competition</a:t>
            </a:r>
            <a:r>
              <a:rPr lang="en-US" sz="1600" dirty="0">
                <a:latin typeface="Courier New" panose="02070309020205020404" pitchFamily="49" charset="0"/>
                <a:cs typeface="Courier New" panose="02070309020205020404" pitchFamily="49" charset="0"/>
              </a:rPr>
              <a:t> FOREIGN KEY(</a:t>
            </a:r>
            <a:r>
              <a:rPr lang="en-US" sz="1600" dirty="0" err="1">
                <a:latin typeface="Courier New" panose="02070309020205020404" pitchFamily="49" charset="0"/>
                <a:cs typeface="Courier New" panose="02070309020205020404" pitchFamily="49" charset="0"/>
              </a:rPr>
              <a:t>competitionNo</a:t>
            </a:r>
            <a:r>
              <a:rPr lang="en-US" sz="1600" dirty="0">
                <a:latin typeface="Courier New" panose="02070309020205020404" pitchFamily="49" charset="0"/>
                <a:cs typeface="Courier New" panose="02070309020205020404" pitchFamily="49" charset="0"/>
              </a:rPr>
              <a:t>) REFERENCES </a:t>
            </a:r>
            <a:r>
              <a:rPr lang="en-US" sz="1600" dirty="0" err="1">
                <a:latin typeface="Courier New" panose="02070309020205020404" pitchFamily="49" charset="0"/>
                <a:cs typeface="Courier New" panose="02070309020205020404" pitchFamily="49" charset="0"/>
              </a:rPr>
              <a:t>team_competition</a:t>
            </a:r>
            <a:r>
              <a:rPr lang="en-US" sz="1600" dirty="0">
                <a:latin typeface="Courier New" panose="02070309020205020404" pitchFamily="49" charset="0"/>
                <a:cs typeface="Courier New" panose="02070309020205020404" pitchFamily="49" charset="0"/>
              </a:rPr>
              <a:t> on delete restrict</a:t>
            </a:r>
            <a:endParaRPr lang="en-IN" sz="1600" dirty="0">
              <a:latin typeface="Courier New" panose="02070309020205020404" pitchFamily="49" charset="0"/>
              <a:cs typeface="Courier New" panose="02070309020205020404" pitchFamily="49" charset="0"/>
            </a:endParaRPr>
          </a:p>
          <a:p>
            <a:pPr marL="0" indent="0">
              <a:buNone/>
            </a:pPr>
            <a:r>
              <a:rPr lang="en-US" sz="2000" dirty="0"/>
              <a:t>ON DELETE CASCADE - allows to delete the key even though the value is referenced as a foreign key in another table</a:t>
            </a:r>
          </a:p>
          <a:p>
            <a:r>
              <a:rPr lang="en-US" sz="1600" dirty="0">
                <a:latin typeface="Courier New" panose="02070309020205020404" pitchFamily="49" charset="0"/>
                <a:cs typeface="Courier New" panose="02070309020205020404" pitchFamily="49" charset="0"/>
              </a:rPr>
              <a:t> CONSTRAINT </a:t>
            </a:r>
            <a:r>
              <a:rPr lang="en-US" sz="1600" dirty="0" err="1">
                <a:latin typeface="Courier New" panose="02070309020205020404" pitchFamily="49" charset="0"/>
                <a:cs typeface="Courier New" panose="02070309020205020404" pitchFamily="49" charset="0"/>
              </a:rPr>
              <a:t>team_statsFK_players</a:t>
            </a:r>
            <a:r>
              <a:rPr lang="en-US" sz="1600" dirty="0">
                <a:latin typeface="Courier New" panose="02070309020205020404" pitchFamily="49" charset="0"/>
                <a:cs typeface="Courier New" panose="02070309020205020404" pitchFamily="49" charset="0"/>
              </a:rPr>
              <a:t> FOREIGN KEY(</a:t>
            </a:r>
            <a:r>
              <a:rPr lang="en-US" sz="1600" dirty="0" err="1">
                <a:latin typeface="Courier New" panose="02070309020205020404" pitchFamily="49" charset="0"/>
                <a:cs typeface="Courier New" panose="02070309020205020404" pitchFamily="49" charset="0"/>
              </a:rPr>
              <a:t>playerNo</a:t>
            </a:r>
            <a:r>
              <a:rPr lang="en-US" sz="1600" dirty="0">
                <a:latin typeface="Courier New" panose="02070309020205020404" pitchFamily="49" charset="0"/>
                <a:cs typeface="Courier New" panose="02070309020205020404" pitchFamily="49" charset="0"/>
              </a:rPr>
              <a:t>) REFERENCES </a:t>
            </a:r>
            <a:r>
              <a:rPr lang="en-US" sz="1600" dirty="0" err="1">
                <a:latin typeface="Courier New" panose="02070309020205020404" pitchFamily="49" charset="0"/>
                <a:cs typeface="Courier New" panose="02070309020205020404" pitchFamily="49" charset="0"/>
              </a:rPr>
              <a:t>team_players</a:t>
            </a:r>
            <a:r>
              <a:rPr lang="en-US" sz="1600" dirty="0">
                <a:latin typeface="Courier New" panose="02070309020205020404" pitchFamily="49" charset="0"/>
                <a:cs typeface="Courier New" panose="02070309020205020404" pitchFamily="49" charset="0"/>
              </a:rPr>
              <a:t> on delete cascade</a:t>
            </a:r>
          </a:p>
          <a:p>
            <a:pPr marL="0" indent="0">
              <a:buNone/>
            </a:pPr>
            <a:endParaRPr lang="en-US" sz="2000" dirty="0"/>
          </a:p>
          <a:p>
            <a:pPr marL="0" indent="0">
              <a:buNone/>
            </a:pPr>
            <a:endParaRPr lang="en-US" sz="2000" dirty="0"/>
          </a:p>
          <a:p>
            <a:endParaRPr lang="en-US" sz="1600"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8C8763EC-7AE3-4344-B1D5-BD1531E0BF8A}"/>
              </a:ext>
            </a:extLst>
          </p:cNvPr>
          <p:cNvPicPr>
            <a:picLocks noChangeAspect="1"/>
          </p:cNvPicPr>
          <p:nvPr/>
        </p:nvPicPr>
        <p:blipFill>
          <a:blip r:embed="rId2"/>
          <a:stretch>
            <a:fillRect/>
          </a:stretch>
        </p:blipFill>
        <p:spPr>
          <a:xfrm>
            <a:off x="2194949" y="1133543"/>
            <a:ext cx="7492614" cy="980342"/>
          </a:xfrm>
          <a:prstGeom prst="rect">
            <a:avLst/>
          </a:prstGeom>
        </p:spPr>
      </p:pic>
      <p:pic>
        <p:nvPicPr>
          <p:cNvPr id="5" name="Picture 4">
            <a:extLst>
              <a:ext uri="{FF2B5EF4-FFF2-40B4-BE49-F238E27FC236}">
                <a16:creationId xmlns:a16="http://schemas.microsoft.com/office/drawing/2014/main" id="{0D596607-3B3B-4AAF-8187-E85B0B225B82}"/>
              </a:ext>
            </a:extLst>
          </p:cNvPr>
          <p:cNvPicPr>
            <a:picLocks noChangeAspect="1"/>
          </p:cNvPicPr>
          <p:nvPr/>
        </p:nvPicPr>
        <p:blipFill>
          <a:blip r:embed="rId3"/>
          <a:stretch>
            <a:fillRect/>
          </a:stretch>
        </p:blipFill>
        <p:spPr>
          <a:xfrm>
            <a:off x="3622833" y="5317589"/>
            <a:ext cx="4946333" cy="1048194"/>
          </a:xfrm>
          <a:prstGeom prst="rect">
            <a:avLst/>
          </a:prstGeom>
        </p:spPr>
      </p:pic>
    </p:spTree>
    <p:extLst>
      <p:ext uri="{BB962C8B-B14F-4D97-AF65-F5344CB8AC3E}">
        <p14:creationId xmlns:p14="http://schemas.microsoft.com/office/powerpoint/2010/main" val="217719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6AF3-8AE6-4A9B-873C-7D267488413C}"/>
              </a:ext>
            </a:extLst>
          </p:cNvPr>
          <p:cNvSpPr>
            <a:spLocks noGrp="1"/>
          </p:cNvSpPr>
          <p:nvPr>
            <p:ph type="title"/>
          </p:nvPr>
        </p:nvSpPr>
        <p:spPr/>
        <p:txBody>
          <a:bodyPr/>
          <a:lstStyle/>
          <a:p>
            <a:r>
              <a:rPr lang="en-AU" dirty="0"/>
              <a:t>Use of views</a:t>
            </a:r>
            <a:endParaRPr lang="en-IN" dirty="0"/>
          </a:p>
        </p:txBody>
      </p:sp>
      <p:sp>
        <p:nvSpPr>
          <p:cNvPr id="3" name="Content Placeholder 2">
            <a:extLst>
              <a:ext uri="{FF2B5EF4-FFF2-40B4-BE49-F238E27FC236}">
                <a16:creationId xmlns:a16="http://schemas.microsoft.com/office/drawing/2014/main" id="{0C5CB106-350F-4D4A-9FCB-6A729E81A00E}"/>
              </a:ext>
            </a:extLst>
          </p:cNvPr>
          <p:cNvSpPr>
            <a:spLocks noGrp="1"/>
          </p:cNvSpPr>
          <p:nvPr>
            <p:ph idx="1"/>
          </p:nvPr>
        </p:nvSpPr>
        <p:spPr>
          <a:xfrm>
            <a:off x="838200" y="1603028"/>
            <a:ext cx="10515600" cy="4351338"/>
          </a:xfrm>
        </p:spPr>
        <p:txBody>
          <a:bodyPr>
            <a:normAutofit/>
          </a:bodyPr>
          <a:lstStyle/>
          <a:p>
            <a:r>
              <a:rPr lang="en-US" sz="2000" dirty="0"/>
              <a:t>View is a named query. It is used in complex queries which need to be used very frequently.</a:t>
            </a:r>
          </a:p>
          <a:p>
            <a:r>
              <a:rPr lang="en-IN" sz="2000" dirty="0"/>
              <a:t>A view called </a:t>
            </a:r>
            <a:r>
              <a:rPr lang="en-IN" sz="2000" dirty="0" err="1"/>
              <a:t>goalscorers</a:t>
            </a:r>
            <a:r>
              <a:rPr lang="en-IN" dirty="0"/>
              <a:t>:</a:t>
            </a:r>
            <a:r>
              <a:rPr lang="en-US" sz="1600" dirty="0">
                <a:latin typeface="Courier New" panose="02070309020205020404" pitchFamily="49" charset="0"/>
                <a:cs typeface="Courier New" panose="02070309020205020404" pitchFamily="49" charset="0"/>
              </a:rPr>
              <a:t>Create view </a:t>
            </a:r>
            <a:r>
              <a:rPr lang="en-US" sz="1600" dirty="0" err="1">
                <a:latin typeface="Courier New" panose="02070309020205020404" pitchFamily="49" charset="0"/>
                <a:cs typeface="Courier New" panose="02070309020205020404" pitchFamily="49" charset="0"/>
              </a:rPr>
              <a:t>goalscorers</a:t>
            </a:r>
            <a:r>
              <a:rPr lang="en-US" sz="1600" dirty="0">
                <a:latin typeface="Courier New" panose="02070309020205020404" pitchFamily="49" charset="0"/>
                <a:cs typeface="Courier New" panose="02070309020205020404" pitchFamily="49" charset="0"/>
              </a:rPr>
              <a:t> as Select </a:t>
            </a:r>
            <a:r>
              <a:rPr lang="en-US" sz="1600" dirty="0" err="1">
                <a:latin typeface="Courier New" panose="02070309020205020404" pitchFamily="49" charset="0"/>
                <a:cs typeface="Courier New" panose="02070309020205020404" pitchFamily="49" charset="0"/>
              </a:rPr>
              <a:t>team_players.playername</a:t>
            </a:r>
            <a:r>
              <a:rPr lang="en-US" sz="1600" dirty="0">
                <a:latin typeface="Courier New" panose="02070309020205020404" pitchFamily="49" charset="0"/>
                <a:cs typeface="Courier New" panose="02070309020205020404" pitchFamily="49" charset="0"/>
              </a:rPr>
              <a:t>, ars1.playerapps as EPL, ars1.playergoals as goals1,ars2.playerapps as </a:t>
            </a:r>
            <a:r>
              <a:rPr lang="en-US" sz="1600" dirty="0" err="1">
                <a:latin typeface="Courier New" panose="02070309020205020404" pitchFamily="49" charset="0"/>
                <a:cs typeface="Courier New" panose="02070309020205020404" pitchFamily="49" charset="0"/>
              </a:rPr>
              <a:t>Europas</a:t>
            </a:r>
            <a:r>
              <a:rPr lang="en-US" sz="1600" dirty="0">
                <a:latin typeface="Courier New" panose="02070309020205020404" pitchFamily="49" charset="0"/>
                <a:cs typeface="Courier New" panose="02070309020205020404" pitchFamily="49" charset="0"/>
              </a:rPr>
              <a:t>, ars2.playergoals as goals2 from </a:t>
            </a:r>
            <a:r>
              <a:rPr lang="en-US" sz="1600" dirty="0" err="1">
                <a:latin typeface="Courier New" panose="02070309020205020404" pitchFamily="49" charset="0"/>
                <a:cs typeface="Courier New" panose="02070309020205020404" pitchFamily="49" charset="0"/>
              </a:rPr>
              <a:t>team_stats</a:t>
            </a:r>
            <a:r>
              <a:rPr lang="en-US" sz="1600" dirty="0">
                <a:latin typeface="Courier New" panose="02070309020205020404" pitchFamily="49" charset="0"/>
                <a:cs typeface="Courier New" panose="02070309020205020404" pitchFamily="49" charset="0"/>
              </a:rPr>
              <a:t> ars1, </a:t>
            </a:r>
            <a:r>
              <a:rPr lang="en-US" sz="1600" dirty="0" err="1">
                <a:latin typeface="Courier New" panose="02070309020205020404" pitchFamily="49" charset="0"/>
                <a:cs typeface="Courier New" panose="02070309020205020404" pitchFamily="49" charset="0"/>
              </a:rPr>
              <a:t>team_stats</a:t>
            </a:r>
            <a:r>
              <a:rPr lang="en-US" sz="1600" dirty="0">
                <a:latin typeface="Courier New" panose="02070309020205020404" pitchFamily="49" charset="0"/>
                <a:cs typeface="Courier New" panose="02070309020205020404" pitchFamily="49" charset="0"/>
              </a:rPr>
              <a:t> ars2, </a:t>
            </a:r>
            <a:r>
              <a:rPr lang="en-US" sz="1600" dirty="0" err="1">
                <a:latin typeface="Courier New" panose="02070309020205020404" pitchFamily="49" charset="0"/>
                <a:cs typeface="Courier New" panose="02070309020205020404" pitchFamily="49" charset="0"/>
              </a:rPr>
              <a:t>team_players</a:t>
            </a:r>
            <a:r>
              <a:rPr lang="en-US" sz="1600" dirty="0">
                <a:latin typeface="Courier New" panose="02070309020205020404" pitchFamily="49" charset="0"/>
                <a:cs typeface="Courier New" panose="02070309020205020404" pitchFamily="49" charset="0"/>
              </a:rPr>
              <a:t> where ars1.competitionno=1 and ars2.competitionno=5 and ars1.playerno=ars2.playerno and ars1.playerno=</a:t>
            </a:r>
            <a:r>
              <a:rPr lang="en-US" sz="1600" dirty="0" err="1">
                <a:latin typeface="Courier New" panose="02070309020205020404" pitchFamily="49" charset="0"/>
                <a:cs typeface="Courier New" panose="02070309020205020404" pitchFamily="49" charset="0"/>
              </a:rPr>
              <a:t>team_players.playerno</a:t>
            </a:r>
            <a:r>
              <a:rPr lang="en-US" sz="1600" dirty="0">
                <a:latin typeface="Courier New" panose="02070309020205020404" pitchFamily="49" charset="0"/>
                <a:cs typeface="Courier New" panose="02070309020205020404" pitchFamily="49" charset="0"/>
              </a:rPr>
              <a:t> and ars1.playergoals&gt;0 order by ars1.playergoals DESC;</a:t>
            </a:r>
          </a:p>
          <a:p>
            <a:endParaRPr lang="en-IN" dirty="0"/>
          </a:p>
        </p:txBody>
      </p:sp>
      <p:pic>
        <p:nvPicPr>
          <p:cNvPr id="4" name="Picture 3">
            <a:extLst>
              <a:ext uri="{FF2B5EF4-FFF2-40B4-BE49-F238E27FC236}">
                <a16:creationId xmlns:a16="http://schemas.microsoft.com/office/drawing/2014/main" id="{70728905-0402-4EA3-B44E-2CFB78129D0F}"/>
              </a:ext>
            </a:extLst>
          </p:cNvPr>
          <p:cNvPicPr>
            <a:picLocks noChangeAspect="1"/>
          </p:cNvPicPr>
          <p:nvPr/>
        </p:nvPicPr>
        <p:blipFill>
          <a:blip r:embed="rId2"/>
          <a:stretch>
            <a:fillRect/>
          </a:stretch>
        </p:blipFill>
        <p:spPr>
          <a:xfrm>
            <a:off x="3318311" y="3659427"/>
            <a:ext cx="5555378" cy="2966660"/>
          </a:xfrm>
          <a:prstGeom prst="rect">
            <a:avLst/>
          </a:prstGeom>
        </p:spPr>
      </p:pic>
    </p:spTree>
    <p:extLst>
      <p:ext uri="{BB962C8B-B14F-4D97-AF65-F5344CB8AC3E}">
        <p14:creationId xmlns:p14="http://schemas.microsoft.com/office/powerpoint/2010/main" val="219456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C210-A039-4CB0-83F3-A3E211E054F8}"/>
              </a:ext>
            </a:extLst>
          </p:cNvPr>
          <p:cNvSpPr>
            <a:spLocks noGrp="1"/>
          </p:cNvSpPr>
          <p:nvPr>
            <p:ph type="title"/>
          </p:nvPr>
        </p:nvSpPr>
        <p:spPr>
          <a:xfrm>
            <a:off x="3939209" y="2909543"/>
            <a:ext cx="4104861" cy="1325563"/>
          </a:xfrm>
        </p:spPr>
        <p:txBody>
          <a:bodyPr/>
          <a:lstStyle/>
          <a:p>
            <a:r>
              <a:rPr lang="en-IN" dirty="0"/>
              <a:t>THANK YOU!</a:t>
            </a:r>
            <a:br>
              <a:rPr lang="en-IN" dirty="0"/>
            </a:br>
            <a:endParaRPr lang="en-IN" dirty="0"/>
          </a:p>
        </p:txBody>
      </p:sp>
    </p:spTree>
    <p:extLst>
      <p:ext uri="{BB962C8B-B14F-4D97-AF65-F5344CB8AC3E}">
        <p14:creationId xmlns:p14="http://schemas.microsoft.com/office/powerpoint/2010/main" val="353510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1B88A-CC2E-4870-9759-3DCA403C7B0D}"/>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About</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44CD6EBC-8D8F-4215-8709-FB62FEADA6A9}"/>
              </a:ext>
            </a:extLst>
          </p:cNvPr>
          <p:cNvSpPr>
            <a:spLocks noGrp="1"/>
          </p:cNvSpPr>
          <p:nvPr>
            <p:ph idx="1"/>
          </p:nvPr>
        </p:nvSpPr>
        <p:spPr>
          <a:xfrm>
            <a:off x="4976031" y="963877"/>
            <a:ext cx="6377769" cy="4930246"/>
          </a:xfrm>
        </p:spPr>
        <p:txBody>
          <a:bodyPr anchor="ctr">
            <a:normAutofit/>
          </a:bodyPr>
          <a:lstStyle/>
          <a:p>
            <a:r>
              <a:rPr lang="en-IN" sz="2200"/>
              <a:t>The database is about the football team Arsenal’s squad statistics.</a:t>
            </a:r>
          </a:p>
          <a:p>
            <a:r>
              <a:rPr lang="en-IN" sz="2200"/>
              <a:t>The tables are divided based on competitions, players, year, and individual player statistics for that season.</a:t>
            </a:r>
          </a:p>
          <a:p>
            <a:r>
              <a:rPr lang="en-IN" sz="2200"/>
              <a:t>A season will have a set of players and there can also be players who have played for the club in different seasons (year).</a:t>
            </a:r>
          </a:p>
          <a:p>
            <a:r>
              <a:rPr lang="en-IN" sz="2200"/>
              <a:t>There are multiple competitions but each competition will have its own set of player statistics.</a:t>
            </a:r>
          </a:p>
          <a:p>
            <a:r>
              <a:rPr lang="en-IN" sz="2200"/>
              <a:t>Each player will have multiple statistics based on whether or not they have played in any competition.</a:t>
            </a:r>
          </a:p>
          <a:p>
            <a:endParaRPr lang="en-IN" sz="2200"/>
          </a:p>
        </p:txBody>
      </p:sp>
    </p:spTree>
    <p:extLst>
      <p:ext uri="{BB962C8B-B14F-4D97-AF65-F5344CB8AC3E}">
        <p14:creationId xmlns:p14="http://schemas.microsoft.com/office/powerpoint/2010/main" val="130760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28CC-3D69-4885-9DE2-DE893DDF0901}"/>
              </a:ext>
            </a:extLst>
          </p:cNvPr>
          <p:cNvSpPr>
            <a:spLocks noGrp="1"/>
          </p:cNvSpPr>
          <p:nvPr>
            <p:ph type="title"/>
          </p:nvPr>
        </p:nvSpPr>
        <p:spPr/>
        <p:txBody>
          <a:bodyPr/>
          <a:lstStyle/>
          <a:p>
            <a:r>
              <a:rPr lang="en-IN" dirty="0"/>
              <a:t>Entity Relationship Diagram</a:t>
            </a:r>
          </a:p>
        </p:txBody>
      </p:sp>
      <p:pic>
        <p:nvPicPr>
          <p:cNvPr id="5" name="Content Placeholder 4" descr="A screenshot of a cell phone&#10;&#10;Description automatically generated">
            <a:extLst>
              <a:ext uri="{FF2B5EF4-FFF2-40B4-BE49-F238E27FC236}">
                <a16:creationId xmlns:a16="http://schemas.microsoft.com/office/drawing/2014/main" id="{8265CAFF-8A3B-4940-8EFC-74C6D48885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9483" y="1825625"/>
            <a:ext cx="7093034" cy="4351338"/>
          </a:xfrm>
        </p:spPr>
      </p:pic>
    </p:spTree>
    <p:extLst>
      <p:ext uri="{BB962C8B-B14F-4D97-AF65-F5344CB8AC3E}">
        <p14:creationId xmlns:p14="http://schemas.microsoft.com/office/powerpoint/2010/main" val="157735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FFC0-AB66-4F11-A4F4-91F8436A5F89}"/>
              </a:ext>
            </a:extLst>
          </p:cNvPr>
          <p:cNvSpPr>
            <a:spLocks noGrp="1"/>
          </p:cNvSpPr>
          <p:nvPr>
            <p:ph type="title"/>
          </p:nvPr>
        </p:nvSpPr>
        <p:spPr/>
        <p:txBody>
          <a:bodyPr/>
          <a:lstStyle/>
          <a:p>
            <a:r>
              <a:rPr lang="en-IN" dirty="0"/>
              <a:t>Many to Many relationship</a:t>
            </a:r>
          </a:p>
        </p:txBody>
      </p:sp>
      <p:sp>
        <p:nvSpPr>
          <p:cNvPr id="3" name="Content Placeholder 2">
            <a:extLst>
              <a:ext uri="{FF2B5EF4-FFF2-40B4-BE49-F238E27FC236}">
                <a16:creationId xmlns:a16="http://schemas.microsoft.com/office/drawing/2014/main" id="{0491B9C0-0059-46D0-9960-1EBF2B05126A}"/>
              </a:ext>
            </a:extLst>
          </p:cNvPr>
          <p:cNvSpPr>
            <a:spLocks noGrp="1"/>
          </p:cNvSpPr>
          <p:nvPr>
            <p:ph idx="1"/>
          </p:nvPr>
        </p:nvSpPr>
        <p:spPr/>
        <p:txBody>
          <a:bodyPr>
            <a:normAutofit/>
          </a:bodyPr>
          <a:lstStyle/>
          <a:p>
            <a:r>
              <a:rPr lang="en-IN" sz="2000" dirty="0"/>
              <a:t>The idea is that a </a:t>
            </a:r>
            <a:r>
              <a:rPr lang="en-IN" sz="2000" dirty="0" err="1"/>
              <a:t>year_no</a:t>
            </a:r>
            <a:r>
              <a:rPr lang="en-IN" sz="2000" dirty="0"/>
              <a:t> represents a season. </a:t>
            </a:r>
          </a:p>
          <a:p>
            <a:r>
              <a:rPr lang="en-IN" sz="2000" dirty="0"/>
              <a:t>Each season will have a bunch of players representing the team.</a:t>
            </a:r>
          </a:p>
          <a:p>
            <a:r>
              <a:rPr lang="en-IN" sz="2000" dirty="0"/>
              <a:t>Many players can also have represented the team in the years before this season and will represent the team in the coming seasons.</a:t>
            </a:r>
          </a:p>
          <a:p>
            <a:r>
              <a:rPr lang="en-IN" sz="2000" dirty="0"/>
              <a:t>This creates a many to many relation.</a:t>
            </a:r>
          </a:p>
        </p:txBody>
      </p:sp>
      <p:pic>
        <p:nvPicPr>
          <p:cNvPr id="4" name="Picture 3">
            <a:extLst>
              <a:ext uri="{FF2B5EF4-FFF2-40B4-BE49-F238E27FC236}">
                <a16:creationId xmlns:a16="http://schemas.microsoft.com/office/drawing/2014/main" id="{6D9687C7-6BE0-4A5F-942B-F9F37C60D0B0}"/>
              </a:ext>
            </a:extLst>
          </p:cNvPr>
          <p:cNvPicPr>
            <a:picLocks noChangeAspect="1"/>
          </p:cNvPicPr>
          <p:nvPr/>
        </p:nvPicPr>
        <p:blipFill>
          <a:blip r:embed="rId2"/>
          <a:stretch>
            <a:fillRect/>
          </a:stretch>
        </p:blipFill>
        <p:spPr>
          <a:xfrm>
            <a:off x="5777386" y="3731420"/>
            <a:ext cx="5530068" cy="2001715"/>
          </a:xfrm>
          <a:prstGeom prst="rect">
            <a:avLst/>
          </a:prstGeom>
        </p:spPr>
      </p:pic>
      <p:pic>
        <p:nvPicPr>
          <p:cNvPr id="5" name="Picture 4">
            <a:extLst>
              <a:ext uri="{FF2B5EF4-FFF2-40B4-BE49-F238E27FC236}">
                <a16:creationId xmlns:a16="http://schemas.microsoft.com/office/drawing/2014/main" id="{A412C688-EAEB-49FD-A8D1-0FEEFFDAF276}"/>
              </a:ext>
            </a:extLst>
          </p:cNvPr>
          <p:cNvPicPr>
            <a:picLocks noChangeAspect="1"/>
          </p:cNvPicPr>
          <p:nvPr/>
        </p:nvPicPr>
        <p:blipFill>
          <a:blip r:embed="rId3"/>
          <a:stretch>
            <a:fillRect/>
          </a:stretch>
        </p:blipFill>
        <p:spPr>
          <a:xfrm>
            <a:off x="424815" y="3866357"/>
            <a:ext cx="5352571" cy="2001715"/>
          </a:xfrm>
          <a:prstGeom prst="rect">
            <a:avLst/>
          </a:prstGeom>
        </p:spPr>
      </p:pic>
    </p:spTree>
    <p:extLst>
      <p:ext uri="{BB962C8B-B14F-4D97-AF65-F5344CB8AC3E}">
        <p14:creationId xmlns:p14="http://schemas.microsoft.com/office/powerpoint/2010/main" val="101286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801D-B790-4E17-8E55-74D99024EF75}"/>
              </a:ext>
            </a:extLst>
          </p:cNvPr>
          <p:cNvSpPr>
            <a:spLocks noGrp="1"/>
          </p:cNvSpPr>
          <p:nvPr>
            <p:ph type="title"/>
          </p:nvPr>
        </p:nvSpPr>
        <p:spPr/>
        <p:txBody>
          <a:bodyPr/>
          <a:lstStyle/>
          <a:p>
            <a:r>
              <a:rPr lang="en-IN" dirty="0"/>
              <a:t>One to Many relationship</a:t>
            </a:r>
          </a:p>
        </p:txBody>
      </p:sp>
      <p:sp>
        <p:nvSpPr>
          <p:cNvPr id="3" name="Content Placeholder 2">
            <a:extLst>
              <a:ext uri="{FF2B5EF4-FFF2-40B4-BE49-F238E27FC236}">
                <a16:creationId xmlns:a16="http://schemas.microsoft.com/office/drawing/2014/main" id="{2B2D1FB4-01E3-4882-AF26-EEBA2B701BAE}"/>
              </a:ext>
            </a:extLst>
          </p:cNvPr>
          <p:cNvSpPr>
            <a:spLocks noGrp="1"/>
          </p:cNvSpPr>
          <p:nvPr>
            <p:ph idx="1"/>
          </p:nvPr>
        </p:nvSpPr>
        <p:spPr/>
        <p:txBody>
          <a:bodyPr>
            <a:normAutofit/>
          </a:bodyPr>
          <a:lstStyle/>
          <a:p>
            <a:r>
              <a:rPr lang="en-IN" sz="2000" dirty="0"/>
              <a:t>A season (</a:t>
            </a:r>
            <a:r>
              <a:rPr lang="en-IN" sz="2000" dirty="0" err="1"/>
              <a:t>year_no</a:t>
            </a:r>
            <a:r>
              <a:rPr lang="en-IN" sz="2000" dirty="0"/>
              <a:t>) can have many competitions but each competition’s stats will only belong to a particular year.</a:t>
            </a:r>
          </a:p>
          <a:p>
            <a:r>
              <a:rPr lang="en-IN" sz="2000" dirty="0"/>
              <a:t>The season 2017 had five competitions. Each stat available for the competition will only belong to that particular season.</a:t>
            </a:r>
          </a:p>
        </p:txBody>
      </p:sp>
      <p:pic>
        <p:nvPicPr>
          <p:cNvPr id="4" name="Picture 3">
            <a:extLst>
              <a:ext uri="{FF2B5EF4-FFF2-40B4-BE49-F238E27FC236}">
                <a16:creationId xmlns:a16="http://schemas.microsoft.com/office/drawing/2014/main" id="{274A8D9B-AB55-491E-92E8-ACFCB6441201}"/>
              </a:ext>
            </a:extLst>
          </p:cNvPr>
          <p:cNvPicPr>
            <a:picLocks noChangeAspect="1"/>
          </p:cNvPicPr>
          <p:nvPr/>
        </p:nvPicPr>
        <p:blipFill>
          <a:blip r:embed="rId2"/>
          <a:stretch>
            <a:fillRect/>
          </a:stretch>
        </p:blipFill>
        <p:spPr>
          <a:xfrm>
            <a:off x="6541477" y="3559126"/>
            <a:ext cx="4812323" cy="2510497"/>
          </a:xfrm>
          <a:prstGeom prst="rect">
            <a:avLst/>
          </a:prstGeom>
        </p:spPr>
      </p:pic>
      <p:pic>
        <p:nvPicPr>
          <p:cNvPr id="5" name="Picture 4">
            <a:extLst>
              <a:ext uri="{FF2B5EF4-FFF2-40B4-BE49-F238E27FC236}">
                <a16:creationId xmlns:a16="http://schemas.microsoft.com/office/drawing/2014/main" id="{8A148395-44DA-49BE-B377-08E60F13EF41}"/>
              </a:ext>
            </a:extLst>
          </p:cNvPr>
          <p:cNvPicPr>
            <a:picLocks noChangeAspect="1"/>
          </p:cNvPicPr>
          <p:nvPr/>
        </p:nvPicPr>
        <p:blipFill>
          <a:blip r:embed="rId3"/>
          <a:stretch>
            <a:fillRect/>
          </a:stretch>
        </p:blipFill>
        <p:spPr>
          <a:xfrm>
            <a:off x="0" y="3518974"/>
            <a:ext cx="6238875" cy="2590800"/>
          </a:xfrm>
          <a:prstGeom prst="rect">
            <a:avLst/>
          </a:prstGeom>
        </p:spPr>
      </p:pic>
    </p:spTree>
    <p:extLst>
      <p:ext uri="{BB962C8B-B14F-4D97-AF65-F5344CB8AC3E}">
        <p14:creationId xmlns:p14="http://schemas.microsoft.com/office/powerpoint/2010/main" val="373482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2186-B880-4CFA-AB77-DEA1F0448D0F}"/>
              </a:ext>
            </a:extLst>
          </p:cNvPr>
          <p:cNvSpPr>
            <a:spLocks noGrp="1"/>
          </p:cNvSpPr>
          <p:nvPr>
            <p:ph type="ctrTitle"/>
          </p:nvPr>
        </p:nvSpPr>
        <p:spPr>
          <a:xfrm>
            <a:off x="2478156" y="342996"/>
            <a:ext cx="7235687" cy="933003"/>
          </a:xfrm>
        </p:spPr>
        <p:txBody>
          <a:bodyPr>
            <a:normAutofit/>
          </a:bodyPr>
          <a:lstStyle/>
          <a:p>
            <a:r>
              <a:rPr lang="en-IN" sz="3600" dirty="0"/>
              <a:t>Simple query of a single table</a:t>
            </a:r>
          </a:p>
        </p:txBody>
      </p:sp>
      <p:sp>
        <p:nvSpPr>
          <p:cNvPr id="3" name="Subtitle 2">
            <a:extLst>
              <a:ext uri="{FF2B5EF4-FFF2-40B4-BE49-F238E27FC236}">
                <a16:creationId xmlns:a16="http://schemas.microsoft.com/office/drawing/2014/main" id="{68AAF52A-AC48-4677-BE47-0323E2FC5EAD}"/>
              </a:ext>
            </a:extLst>
          </p:cNvPr>
          <p:cNvSpPr>
            <a:spLocks noGrp="1"/>
          </p:cNvSpPr>
          <p:nvPr>
            <p:ph type="subTitle" idx="1"/>
          </p:nvPr>
        </p:nvSpPr>
        <p:spPr>
          <a:xfrm>
            <a:off x="1406890" y="1957297"/>
            <a:ext cx="9144000" cy="1389749"/>
          </a:xfrm>
        </p:spPr>
        <p:txBody>
          <a:bodyPr>
            <a:normAutofit/>
          </a:bodyPr>
          <a:lstStyle/>
          <a:p>
            <a:r>
              <a:rPr lang="en-IN" sz="2000" dirty="0"/>
              <a:t>Selecting competition name, win percent and result of competitions from table </a:t>
            </a:r>
            <a:r>
              <a:rPr lang="en-IN" sz="2000" dirty="0" err="1"/>
              <a:t>team_competition</a:t>
            </a:r>
            <a:r>
              <a:rPr lang="en-IN" sz="2000" dirty="0"/>
              <a:t> using command:</a:t>
            </a:r>
          </a:p>
          <a:p>
            <a:r>
              <a:rPr lang="en-IN" sz="2000" dirty="0">
                <a:latin typeface="Courier New" panose="02070309020205020404" pitchFamily="49" charset="0"/>
                <a:cs typeface="Courier New" panose="02070309020205020404" pitchFamily="49" charset="0"/>
              </a:rPr>
              <a:t>Select </a:t>
            </a:r>
            <a:r>
              <a:rPr lang="en-IN" sz="2000" dirty="0" err="1">
                <a:latin typeface="Courier New" panose="02070309020205020404" pitchFamily="49" charset="0"/>
                <a:cs typeface="Courier New" panose="02070309020205020404" pitchFamily="49" charset="0"/>
              </a:rPr>
              <a:t>competitionname</a:t>
            </a:r>
            <a:r>
              <a:rPr lang="en-IN" sz="2000" dirty="0">
                <a:latin typeface="Courier New" panose="02070309020205020404" pitchFamily="49" charset="0"/>
                <a:cs typeface="Courier New" panose="02070309020205020404" pitchFamily="49" charset="0"/>
              </a:rPr>
              <a:t>, </a:t>
            </a:r>
            <a:r>
              <a:rPr lang="en-IN" sz="2000" dirty="0" err="1">
                <a:latin typeface="Courier New" panose="02070309020205020404" pitchFamily="49" charset="0"/>
                <a:cs typeface="Courier New" panose="02070309020205020404" pitchFamily="49" charset="0"/>
              </a:rPr>
              <a:t>winpercent</a:t>
            </a:r>
            <a:r>
              <a:rPr lang="en-IN" sz="2000" dirty="0">
                <a:latin typeface="Courier New" panose="02070309020205020404" pitchFamily="49" charset="0"/>
                <a:cs typeface="Courier New" panose="02070309020205020404" pitchFamily="49" charset="0"/>
              </a:rPr>
              <a:t>, result from </a:t>
            </a:r>
            <a:r>
              <a:rPr lang="en-IN" sz="2000" dirty="0" err="1">
                <a:latin typeface="Courier New" panose="02070309020205020404" pitchFamily="49" charset="0"/>
                <a:cs typeface="Courier New" panose="02070309020205020404" pitchFamily="49" charset="0"/>
              </a:rPr>
              <a:t>team_competition</a:t>
            </a:r>
            <a:r>
              <a:rPr lang="en-IN" sz="2000" dirty="0">
                <a:latin typeface="Courier New" panose="02070309020205020404" pitchFamily="49" charset="0"/>
                <a:cs typeface="Courier New" panose="02070309020205020404" pitchFamily="49" charset="0"/>
              </a:rPr>
              <a:t>;</a:t>
            </a:r>
          </a:p>
        </p:txBody>
      </p:sp>
      <p:pic>
        <p:nvPicPr>
          <p:cNvPr id="16" name="Picture 15">
            <a:extLst>
              <a:ext uri="{FF2B5EF4-FFF2-40B4-BE49-F238E27FC236}">
                <a16:creationId xmlns:a16="http://schemas.microsoft.com/office/drawing/2014/main" id="{AAF9EBF9-7F5F-451C-B389-97D6692F9FAF}"/>
              </a:ext>
            </a:extLst>
          </p:cNvPr>
          <p:cNvPicPr>
            <a:picLocks noChangeAspect="1"/>
          </p:cNvPicPr>
          <p:nvPr/>
        </p:nvPicPr>
        <p:blipFill rotWithShape="1">
          <a:blip r:embed="rId2"/>
          <a:srcRect r="8055"/>
          <a:stretch/>
        </p:blipFill>
        <p:spPr>
          <a:xfrm>
            <a:off x="2112985" y="3510955"/>
            <a:ext cx="7799641" cy="2486660"/>
          </a:xfrm>
          <a:prstGeom prst="rect">
            <a:avLst/>
          </a:prstGeom>
        </p:spPr>
      </p:pic>
    </p:spTree>
    <p:extLst>
      <p:ext uri="{BB962C8B-B14F-4D97-AF65-F5344CB8AC3E}">
        <p14:creationId xmlns:p14="http://schemas.microsoft.com/office/powerpoint/2010/main" val="322362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07DA-1270-4F76-9AA0-A6E7D602365F}"/>
              </a:ext>
            </a:extLst>
          </p:cNvPr>
          <p:cNvSpPr>
            <a:spLocks noGrp="1"/>
          </p:cNvSpPr>
          <p:nvPr>
            <p:ph type="title"/>
          </p:nvPr>
        </p:nvSpPr>
        <p:spPr>
          <a:xfrm>
            <a:off x="3135658" y="634181"/>
            <a:ext cx="5920683" cy="1676603"/>
          </a:xfrm>
        </p:spPr>
        <p:txBody>
          <a:bodyPr>
            <a:normAutofit/>
          </a:bodyPr>
          <a:lstStyle/>
          <a:p>
            <a:r>
              <a:rPr lang="en-IN" dirty="0"/>
              <a:t>A query with natural join</a:t>
            </a:r>
          </a:p>
        </p:txBody>
      </p:sp>
      <p:sp>
        <p:nvSpPr>
          <p:cNvPr id="3" name="Content Placeholder 2">
            <a:extLst>
              <a:ext uri="{FF2B5EF4-FFF2-40B4-BE49-F238E27FC236}">
                <a16:creationId xmlns:a16="http://schemas.microsoft.com/office/drawing/2014/main" id="{7467FC12-4B88-488D-A50A-25E823D355C3}"/>
              </a:ext>
            </a:extLst>
          </p:cNvPr>
          <p:cNvSpPr>
            <a:spLocks noGrp="1"/>
          </p:cNvSpPr>
          <p:nvPr>
            <p:ph idx="1"/>
          </p:nvPr>
        </p:nvSpPr>
        <p:spPr>
          <a:xfrm>
            <a:off x="648930" y="2438400"/>
            <a:ext cx="4542047" cy="3785419"/>
          </a:xfrm>
        </p:spPr>
        <p:txBody>
          <a:bodyPr>
            <a:normAutofit/>
          </a:bodyPr>
          <a:lstStyle/>
          <a:p>
            <a:r>
              <a:rPr lang="en-IN" sz="1800" dirty="0"/>
              <a:t>Selecting player with at least one goals from the first competition:</a:t>
            </a:r>
          </a:p>
          <a:p>
            <a:r>
              <a:rPr lang="en-IN" sz="1800" dirty="0">
                <a:latin typeface="Courier New" panose="02070309020205020404" pitchFamily="49" charset="0"/>
                <a:cs typeface="Courier New" panose="02070309020205020404" pitchFamily="49" charset="0"/>
              </a:rPr>
              <a:t>Select </a:t>
            </a:r>
            <a:r>
              <a:rPr lang="en-IN" sz="1800" dirty="0" err="1">
                <a:latin typeface="Courier New" panose="02070309020205020404" pitchFamily="49" charset="0"/>
                <a:cs typeface="Courier New" panose="02070309020205020404" pitchFamily="49" charset="0"/>
              </a:rPr>
              <a:t>playerno</a:t>
            </a:r>
            <a:r>
              <a:rPr lang="en-IN" sz="1800" dirty="0">
                <a:latin typeface="Courier New" panose="02070309020205020404" pitchFamily="49" charset="0"/>
                <a:cs typeface="Courier New" panose="02070309020205020404" pitchFamily="49" charset="0"/>
              </a:rPr>
              <a:t>, </a:t>
            </a:r>
            <a:r>
              <a:rPr lang="en-IN" sz="1800" dirty="0" err="1">
                <a:latin typeface="Courier New" panose="02070309020205020404" pitchFamily="49" charset="0"/>
                <a:cs typeface="Courier New" panose="02070309020205020404" pitchFamily="49" charset="0"/>
              </a:rPr>
              <a:t>playername</a:t>
            </a:r>
            <a:r>
              <a:rPr lang="en-IN" sz="1800" dirty="0">
                <a:latin typeface="Courier New" panose="02070309020205020404" pitchFamily="49" charset="0"/>
                <a:cs typeface="Courier New" panose="02070309020205020404" pitchFamily="49" charset="0"/>
              </a:rPr>
              <a:t>, </a:t>
            </a:r>
            <a:r>
              <a:rPr lang="en-IN" sz="1800" dirty="0" err="1">
                <a:latin typeface="Courier New" panose="02070309020205020404" pitchFamily="49" charset="0"/>
                <a:cs typeface="Courier New" panose="02070309020205020404" pitchFamily="49" charset="0"/>
              </a:rPr>
              <a:t>playergoals</a:t>
            </a:r>
            <a:endParaRPr lang="en-IN" sz="1800" dirty="0">
              <a:latin typeface="Courier New" panose="02070309020205020404" pitchFamily="49" charset="0"/>
              <a:cs typeface="Courier New" panose="02070309020205020404" pitchFamily="49" charset="0"/>
            </a:endParaRPr>
          </a:p>
          <a:p>
            <a:pPr marL="0" indent="0">
              <a:buNone/>
            </a:pPr>
            <a:r>
              <a:rPr lang="en-IN" sz="1800" dirty="0">
                <a:latin typeface="Courier New" panose="02070309020205020404" pitchFamily="49" charset="0"/>
                <a:cs typeface="Courier New" panose="02070309020205020404" pitchFamily="49" charset="0"/>
              </a:rPr>
              <a:t>     from </a:t>
            </a:r>
            <a:r>
              <a:rPr lang="en-IN" sz="1800" dirty="0" err="1">
                <a:latin typeface="Courier New" panose="02070309020205020404" pitchFamily="49" charset="0"/>
                <a:cs typeface="Courier New" panose="02070309020205020404" pitchFamily="49" charset="0"/>
              </a:rPr>
              <a:t>team_players</a:t>
            </a:r>
            <a:r>
              <a:rPr lang="en-IN" sz="1800" dirty="0">
                <a:latin typeface="Courier New" panose="02070309020205020404" pitchFamily="49" charset="0"/>
                <a:cs typeface="Courier New" panose="02070309020205020404" pitchFamily="49" charset="0"/>
              </a:rPr>
              <a:t> natural join </a:t>
            </a:r>
            <a:r>
              <a:rPr lang="en-IN" sz="1800" dirty="0" err="1">
                <a:latin typeface="Courier New" panose="02070309020205020404" pitchFamily="49" charset="0"/>
                <a:cs typeface="Courier New" panose="02070309020205020404" pitchFamily="49" charset="0"/>
              </a:rPr>
              <a:t>team_stats</a:t>
            </a:r>
            <a:endParaRPr lang="en-IN" sz="1800" dirty="0">
              <a:latin typeface="Courier New" panose="02070309020205020404" pitchFamily="49" charset="0"/>
              <a:cs typeface="Courier New" panose="02070309020205020404" pitchFamily="49" charset="0"/>
            </a:endParaRPr>
          </a:p>
          <a:p>
            <a:pPr marL="0" indent="0">
              <a:buNone/>
            </a:pPr>
            <a:r>
              <a:rPr lang="en-IN" sz="1800" dirty="0">
                <a:latin typeface="Courier New" panose="02070309020205020404" pitchFamily="49" charset="0"/>
                <a:cs typeface="Courier New" panose="02070309020205020404" pitchFamily="49" charset="0"/>
              </a:rPr>
              <a:t>    where </a:t>
            </a:r>
            <a:r>
              <a:rPr lang="en-IN" sz="1800" dirty="0" err="1">
                <a:latin typeface="Courier New" panose="02070309020205020404" pitchFamily="49" charset="0"/>
                <a:cs typeface="Courier New" panose="02070309020205020404" pitchFamily="49" charset="0"/>
              </a:rPr>
              <a:t>competitionno</a:t>
            </a:r>
            <a:r>
              <a:rPr lang="en-IN" sz="1800" dirty="0">
                <a:latin typeface="Courier New" panose="02070309020205020404" pitchFamily="49" charset="0"/>
                <a:cs typeface="Courier New" panose="02070309020205020404" pitchFamily="49" charset="0"/>
              </a:rPr>
              <a:t>=1 and </a:t>
            </a:r>
            <a:r>
              <a:rPr lang="en-IN" sz="1800" dirty="0" err="1">
                <a:latin typeface="Courier New" panose="02070309020205020404" pitchFamily="49" charset="0"/>
                <a:cs typeface="Courier New" panose="02070309020205020404" pitchFamily="49" charset="0"/>
              </a:rPr>
              <a:t>playergoals</a:t>
            </a:r>
            <a:r>
              <a:rPr lang="en-IN" sz="1800" dirty="0">
                <a:latin typeface="Courier New" panose="02070309020205020404" pitchFamily="49" charset="0"/>
                <a:cs typeface="Courier New" panose="02070309020205020404" pitchFamily="49" charset="0"/>
              </a:rPr>
              <a:t>&gt;0;</a:t>
            </a:r>
          </a:p>
        </p:txBody>
      </p:sp>
      <p:pic>
        <p:nvPicPr>
          <p:cNvPr id="5" name="Picture 4">
            <a:extLst>
              <a:ext uri="{FF2B5EF4-FFF2-40B4-BE49-F238E27FC236}">
                <a16:creationId xmlns:a16="http://schemas.microsoft.com/office/drawing/2014/main" id="{375035D6-E2D4-488F-B97F-9A0A3CBBF895}"/>
              </a:ext>
            </a:extLst>
          </p:cNvPr>
          <p:cNvPicPr>
            <a:picLocks noChangeAspect="1"/>
          </p:cNvPicPr>
          <p:nvPr/>
        </p:nvPicPr>
        <p:blipFill>
          <a:blip r:embed="rId2"/>
          <a:stretch>
            <a:fillRect/>
          </a:stretch>
        </p:blipFill>
        <p:spPr>
          <a:xfrm>
            <a:off x="7102367" y="2438400"/>
            <a:ext cx="4440702" cy="3785418"/>
          </a:xfrm>
          <a:prstGeom prst="rect">
            <a:avLst/>
          </a:prstGeom>
        </p:spPr>
      </p:pic>
    </p:spTree>
    <p:extLst>
      <p:ext uri="{BB962C8B-B14F-4D97-AF65-F5344CB8AC3E}">
        <p14:creationId xmlns:p14="http://schemas.microsoft.com/office/powerpoint/2010/main" val="5967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7451-BB40-4E24-8215-31B96A62A41D}"/>
              </a:ext>
            </a:extLst>
          </p:cNvPr>
          <p:cNvSpPr>
            <a:spLocks noGrp="1"/>
          </p:cNvSpPr>
          <p:nvPr>
            <p:ph type="title"/>
          </p:nvPr>
        </p:nvSpPr>
        <p:spPr>
          <a:xfrm>
            <a:off x="838200" y="365125"/>
            <a:ext cx="10515600" cy="1325563"/>
          </a:xfrm>
        </p:spPr>
        <p:txBody>
          <a:bodyPr/>
          <a:lstStyle/>
          <a:p>
            <a:r>
              <a:rPr lang="en-US" dirty="0"/>
              <a:t>A cross product query equivalent to the query above</a:t>
            </a:r>
            <a:endParaRPr lang="en-IN" dirty="0"/>
          </a:p>
        </p:txBody>
      </p:sp>
      <p:sp>
        <p:nvSpPr>
          <p:cNvPr id="3" name="Content Placeholder 2">
            <a:extLst>
              <a:ext uri="{FF2B5EF4-FFF2-40B4-BE49-F238E27FC236}">
                <a16:creationId xmlns:a16="http://schemas.microsoft.com/office/drawing/2014/main" id="{A888182E-ACA7-49E9-AE8C-D7DBD744EBAB}"/>
              </a:ext>
            </a:extLst>
          </p:cNvPr>
          <p:cNvSpPr>
            <a:spLocks noGrp="1"/>
          </p:cNvSpPr>
          <p:nvPr>
            <p:ph idx="1"/>
          </p:nvPr>
        </p:nvSpPr>
        <p:spPr>
          <a:xfrm>
            <a:off x="182881" y="1825625"/>
            <a:ext cx="4918488" cy="4351338"/>
          </a:xfrm>
        </p:spPr>
        <p:txBody>
          <a:bodyPr>
            <a:normAutofit/>
          </a:bodyPr>
          <a:lstStyle/>
          <a:p>
            <a:r>
              <a:rPr lang="en-IN" sz="2000" dirty="0">
                <a:latin typeface="Courier New" panose="02070309020205020404" pitchFamily="49" charset="0"/>
                <a:cs typeface="Courier New" panose="02070309020205020404" pitchFamily="49" charset="0"/>
              </a:rPr>
              <a:t>Code:</a:t>
            </a:r>
          </a:p>
          <a:p>
            <a:pPr marL="0" indent="0">
              <a:buNone/>
            </a:pPr>
            <a:r>
              <a:rPr lang="en-IN" sz="2000" dirty="0">
                <a:latin typeface="Courier New" panose="02070309020205020404" pitchFamily="49" charset="0"/>
                <a:cs typeface="Courier New" panose="02070309020205020404" pitchFamily="49" charset="0"/>
              </a:rPr>
              <a:t>Select </a:t>
            </a:r>
            <a:r>
              <a:rPr lang="en-IN" sz="2000" dirty="0" err="1">
                <a:latin typeface="Courier New" panose="02070309020205020404" pitchFamily="49" charset="0"/>
                <a:cs typeface="Courier New" panose="02070309020205020404" pitchFamily="49" charset="0"/>
              </a:rPr>
              <a:t>team_stats.playerno</a:t>
            </a:r>
            <a:r>
              <a:rPr lang="en-IN" sz="2000" dirty="0">
                <a:latin typeface="Courier New" panose="02070309020205020404" pitchFamily="49" charset="0"/>
                <a:cs typeface="Courier New" panose="02070309020205020404" pitchFamily="49" charset="0"/>
              </a:rPr>
              <a:t>, </a:t>
            </a:r>
            <a:r>
              <a:rPr lang="en-IN" sz="2000" dirty="0" err="1">
                <a:latin typeface="Courier New" panose="02070309020205020404" pitchFamily="49" charset="0"/>
                <a:cs typeface="Courier New" panose="02070309020205020404" pitchFamily="49" charset="0"/>
              </a:rPr>
              <a:t>team_players.playername</a:t>
            </a:r>
            <a:r>
              <a:rPr lang="en-IN" sz="2000" dirty="0">
                <a:latin typeface="Courier New" panose="02070309020205020404" pitchFamily="49" charset="0"/>
                <a:cs typeface="Courier New" panose="02070309020205020404" pitchFamily="49" charset="0"/>
              </a:rPr>
              <a:t>, </a:t>
            </a:r>
            <a:r>
              <a:rPr lang="en-IN" sz="2000" dirty="0" err="1">
                <a:latin typeface="Courier New" panose="02070309020205020404" pitchFamily="49" charset="0"/>
                <a:cs typeface="Courier New" panose="02070309020205020404" pitchFamily="49" charset="0"/>
              </a:rPr>
              <a:t>team_stats.competitionno</a:t>
            </a:r>
            <a:r>
              <a:rPr lang="en-IN" sz="2000" dirty="0">
                <a:latin typeface="Courier New" panose="02070309020205020404" pitchFamily="49" charset="0"/>
                <a:cs typeface="Courier New" panose="02070309020205020404" pitchFamily="49" charset="0"/>
              </a:rPr>
              <a:t>, </a:t>
            </a:r>
            <a:r>
              <a:rPr lang="en-IN" sz="2000" dirty="0" err="1">
                <a:latin typeface="Courier New" panose="02070309020205020404" pitchFamily="49" charset="0"/>
                <a:cs typeface="Courier New" panose="02070309020205020404" pitchFamily="49" charset="0"/>
              </a:rPr>
              <a:t>team_stats.playergoals</a:t>
            </a:r>
            <a:r>
              <a:rPr lang="en-IN" sz="2000" dirty="0">
                <a:latin typeface="Courier New" panose="02070309020205020404" pitchFamily="49" charset="0"/>
                <a:cs typeface="Courier New" panose="02070309020205020404" pitchFamily="49" charset="0"/>
              </a:rPr>
              <a:t> from </a:t>
            </a:r>
            <a:r>
              <a:rPr lang="en-IN" sz="2000" dirty="0" err="1">
                <a:latin typeface="Courier New" panose="02070309020205020404" pitchFamily="49" charset="0"/>
                <a:cs typeface="Courier New" panose="02070309020205020404" pitchFamily="49" charset="0"/>
              </a:rPr>
              <a:t>team_stats</a:t>
            </a:r>
            <a:r>
              <a:rPr lang="en-IN" sz="2000" dirty="0">
                <a:latin typeface="Courier New" panose="02070309020205020404" pitchFamily="49" charset="0"/>
                <a:cs typeface="Courier New" panose="02070309020205020404" pitchFamily="49" charset="0"/>
              </a:rPr>
              <a:t>, </a:t>
            </a:r>
            <a:r>
              <a:rPr lang="en-IN" sz="2000" dirty="0" err="1">
                <a:latin typeface="Courier New" panose="02070309020205020404" pitchFamily="49" charset="0"/>
                <a:cs typeface="Courier New" panose="02070309020205020404" pitchFamily="49" charset="0"/>
              </a:rPr>
              <a:t>team_players</a:t>
            </a:r>
            <a:r>
              <a:rPr lang="en-IN" sz="2000" dirty="0">
                <a:latin typeface="Courier New" panose="02070309020205020404" pitchFamily="49" charset="0"/>
                <a:cs typeface="Courier New" panose="02070309020205020404" pitchFamily="49" charset="0"/>
              </a:rPr>
              <a:t> where </a:t>
            </a:r>
            <a:r>
              <a:rPr lang="en-IN" sz="2000" dirty="0" err="1">
                <a:latin typeface="Courier New" panose="02070309020205020404" pitchFamily="49" charset="0"/>
                <a:cs typeface="Courier New" panose="02070309020205020404" pitchFamily="49" charset="0"/>
              </a:rPr>
              <a:t>team_stats.playerno</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team_players.playerno</a:t>
            </a:r>
            <a:endParaRPr lang="en-IN" sz="2000" dirty="0">
              <a:latin typeface="Courier New" panose="02070309020205020404" pitchFamily="49" charset="0"/>
              <a:cs typeface="Courier New" panose="02070309020205020404" pitchFamily="49" charset="0"/>
            </a:endParaRPr>
          </a:p>
          <a:p>
            <a:pPr marL="0" indent="0">
              <a:buNone/>
            </a:pPr>
            <a:r>
              <a:rPr lang="en-IN" sz="2000" dirty="0">
                <a:latin typeface="Courier New" panose="02070309020205020404" pitchFamily="49" charset="0"/>
                <a:cs typeface="Courier New" panose="02070309020205020404" pitchFamily="49" charset="0"/>
              </a:rPr>
              <a:t>and </a:t>
            </a:r>
            <a:r>
              <a:rPr lang="en-IN" sz="2000" dirty="0" err="1">
                <a:latin typeface="Courier New" panose="02070309020205020404" pitchFamily="49" charset="0"/>
                <a:cs typeface="Courier New" panose="02070309020205020404" pitchFamily="49" charset="0"/>
              </a:rPr>
              <a:t>competitionno</a:t>
            </a:r>
            <a:r>
              <a:rPr lang="en-IN" sz="2000" dirty="0">
                <a:latin typeface="Courier New" panose="02070309020205020404" pitchFamily="49" charset="0"/>
                <a:cs typeface="Courier New" panose="02070309020205020404" pitchFamily="49" charset="0"/>
              </a:rPr>
              <a:t>=1 and </a:t>
            </a:r>
            <a:r>
              <a:rPr lang="en-IN" sz="2000" dirty="0" err="1">
                <a:latin typeface="Courier New" panose="02070309020205020404" pitchFamily="49" charset="0"/>
                <a:cs typeface="Courier New" panose="02070309020205020404" pitchFamily="49" charset="0"/>
              </a:rPr>
              <a:t>playergoals</a:t>
            </a:r>
            <a:r>
              <a:rPr lang="en-IN" sz="2000" dirty="0">
                <a:latin typeface="Courier New" panose="02070309020205020404" pitchFamily="49" charset="0"/>
                <a:cs typeface="Courier New" panose="02070309020205020404" pitchFamily="49" charset="0"/>
              </a:rPr>
              <a:t>&gt;0;</a:t>
            </a:r>
          </a:p>
        </p:txBody>
      </p:sp>
      <p:pic>
        <p:nvPicPr>
          <p:cNvPr id="5" name="Picture 4">
            <a:extLst>
              <a:ext uri="{FF2B5EF4-FFF2-40B4-BE49-F238E27FC236}">
                <a16:creationId xmlns:a16="http://schemas.microsoft.com/office/drawing/2014/main" id="{0A44F374-7222-4829-8C06-CE5FE4279133}"/>
              </a:ext>
            </a:extLst>
          </p:cNvPr>
          <p:cNvPicPr>
            <a:picLocks noChangeAspect="1"/>
          </p:cNvPicPr>
          <p:nvPr/>
        </p:nvPicPr>
        <p:blipFill>
          <a:blip r:embed="rId2"/>
          <a:stretch>
            <a:fillRect/>
          </a:stretch>
        </p:blipFill>
        <p:spPr>
          <a:xfrm>
            <a:off x="5101369" y="1925515"/>
            <a:ext cx="6772275" cy="3429000"/>
          </a:xfrm>
          <a:prstGeom prst="rect">
            <a:avLst/>
          </a:prstGeom>
        </p:spPr>
      </p:pic>
    </p:spTree>
    <p:extLst>
      <p:ext uri="{BB962C8B-B14F-4D97-AF65-F5344CB8AC3E}">
        <p14:creationId xmlns:p14="http://schemas.microsoft.com/office/powerpoint/2010/main" val="77953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BB46-9EB2-489A-8C35-C3FC9E8A1FD8}"/>
              </a:ext>
            </a:extLst>
          </p:cNvPr>
          <p:cNvSpPr>
            <a:spLocks noGrp="1"/>
          </p:cNvSpPr>
          <p:nvPr>
            <p:ph type="title"/>
          </p:nvPr>
        </p:nvSpPr>
        <p:spPr>
          <a:xfrm>
            <a:off x="838200" y="365125"/>
            <a:ext cx="10515600" cy="1325563"/>
          </a:xfrm>
        </p:spPr>
        <p:txBody>
          <a:bodyPr/>
          <a:lstStyle/>
          <a:p>
            <a:r>
              <a:rPr lang="en-US" dirty="0"/>
              <a:t>A query involving a “Group by”</a:t>
            </a:r>
            <a:endParaRPr lang="en-IN" dirty="0"/>
          </a:p>
        </p:txBody>
      </p:sp>
      <p:sp>
        <p:nvSpPr>
          <p:cNvPr id="3" name="Content Placeholder 2">
            <a:extLst>
              <a:ext uri="{FF2B5EF4-FFF2-40B4-BE49-F238E27FC236}">
                <a16:creationId xmlns:a16="http://schemas.microsoft.com/office/drawing/2014/main" id="{E495751D-1003-47D7-9D7C-DF1A2E158943}"/>
              </a:ext>
            </a:extLst>
          </p:cNvPr>
          <p:cNvSpPr>
            <a:spLocks noGrp="1"/>
          </p:cNvSpPr>
          <p:nvPr>
            <p:ph idx="1"/>
          </p:nvPr>
        </p:nvSpPr>
        <p:spPr>
          <a:xfrm>
            <a:off x="838200" y="1825625"/>
            <a:ext cx="10253870" cy="1831975"/>
          </a:xfrm>
        </p:spPr>
        <p:txBody>
          <a:bodyPr>
            <a:normAutofit fontScale="92500" lnSpcReduction="10000"/>
          </a:bodyPr>
          <a:lstStyle/>
          <a:p>
            <a:r>
              <a:rPr lang="en-IN" dirty="0"/>
              <a:t>Selecting players who’ve scored more than three goals in all competitions.</a:t>
            </a:r>
          </a:p>
          <a:p>
            <a:pPr marL="0" indent="0">
              <a:buNone/>
            </a:pPr>
            <a:r>
              <a:rPr lang="en-IN" dirty="0">
                <a:latin typeface="Courier New" panose="02070309020205020404" pitchFamily="49" charset="0"/>
                <a:cs typeface="Courier New" panose="02070309020205020404" pitchFamily="49" charset="0"/>
              </a:rPr>
              <a:t>Select </a:t>
            </a:r>
            <a:r>
              <a:rPr lang="en-IN" dirty="0" err="1">
                <a:latin typeface="Courier New" panose="02070309020205020404" pitchFamily="49" charset="0"/>
                <a:cs typeface="Courier New" panose="02070309020205020404" pitchFamily="49" charset="0"/>
              </a:rPr>
              <a:t>playername</a:t>
            </a:r>
            <a:r>
              <a:rPr lang="en-IN" dirty="0">
                <a:latin typeface="Courier New" panose="02070309020205020404" pitchFamily="49" charset="0"/>
                <a:cs typeface="Courier New" panose="02070309020205020404" pitchFamily="49" charset="0"/>
              </a:rPr>
              <a:t>, sum(</a:t>
            </a:r>
            <a:r>
              <a:rPr lang="en-IN" dirty="0" err="1">
                <a:latin typeface="Courier New" panose="02070309020205020404" pitchFamily="49" charset="0"/>
                <a:cs typeface="Courier New" panose="02070309020205020404" pitchFamily="49" charset="0"/>
              </a:rPr>
              <a:t>playergoals</a:t>
            </a:r>
            <a:r>
              <a:rPr lang="en-IN" dirty="0">
                <a:latin typeface="Courier New" panose="02070309020205020404" pitchFamily="49" charset="0"/>
                <a:cs typeface="Courier New" panose="02070309020205020404" pitchFamily="49" charset="0"/>
              </a:rPr>
              <a:t>) as goals from </a:t>
            </a:r>
            <a:r>
              <a:rPr lang="en-IN" dirty="0" err="1">
                <a:latin typeface="Courier New" panose="02070309020205020404" pitchFamily="49" charset="0"/>
                <a:cs typeface="Courier New" panose="02070309020205020404" pitchFamily="49" charset="0"/>
              </a:rPr>
              <a:t>team_stats</a:t>
            </a:r>
            <a:r>
              <a:rPr lang="en-IN" dirty="0">
                <a:latin typeface="Courier New" panose="02070309020205020404" pitchFamily="49" charset="0"/>
                <a:cs typeface="Courier New" panose="02070309020205020404" pitchFamily="49" charset="0"/>
              </a:rPr>
              <a:t> natural join </a:t>
            </a:r>
            <a:r>
              <a:rPr lang="en-IN" dirty="0" err="1">
                <a:latin typeface="Courier New" panose="02070309020205020404" pitchFamily="49" charset="0"/>
                <a:cs typeface="Courier New" panose="02070309020205020404" pitchFamily="49" charset="0"/>
              </a:rPr>
              <a:t>team_players</a:t>
            </a:r>
            <a:r>
              <a:rPr lang="en-IN" dirty="0">
                <a:latin typeface="Courier New" panose="02070309020205020404" pitchFamily="49" charset="0"/>
                <a:cs typeface="Courier New" panose="02070309020205020404" pitchFamily="49" charset="0"/>
              </a:rPr>
              <a:t> group by </a:t>
            </a:r>
            <a:r>
              <a:rPr lang="en-IN" dirty="0" err="1">
                <a:latin typeface="Courier New" panose="02070309020205020404" pitchFamily="49" charset="0"/>
                <a:cs typeface="Courier New" panose="02070309020205020404" pitchFamily="49" charset="0"/>
              </a:rPr>
              <a:t>playername</a:t>
            </a:r>
            <a:r>
              <a:rPr lang="en-IN" dirty="0">
                <a:latin typeface="Courier New" panose="02070309020205020404" pitchFamily="49" charset="0"/>
                <a:cs typeface="Courier New" panose="02070309020205020404" pitchFamily="49" charset="0"/>
              </a:rPr>
              <a:t> having sum(</a:t>
            </a:r>
            <a:r>
              <a:rPr lang="en-IN" dirty="0" err="1">
                <a:latin typeface="Courier New" panose="02070309020205020404" pitchFamily="49" charset="0"/>
                <a:cs typeface="Courier New" panose="02070309020205020404" pitchFamily="49" charset="0"/>
              </a:rPr>
              <a:t>playergoals</a:t>
            </a:r>
            <a:r>
              <a:rPr lang="en-IN" dirty="0">
                <a:latin typeface="Courier New" panose="02070309020205020404" pitchFamily="49" charset="0"/>
                <a:cs typeface="Courier New" panose="02070309020205020404" pitchFamily="49" charset="0"/>
              </a:rPr>
              <a:t>)&gt;3;</a:t>
            </a:r>
          </a:p>
        </p:txBody>
      </p:sp>
      <p:pic>
        <p:nvPicPr>
          <p:cNvPr id="4" name="Picture 3">
            <a:extLst>
              <a:ext uri="{FF2B5EF4-FFF2-40B4-BE49-F238E27FC236}">
                <a16:creationId xmlns:a16="http://schemas.microsoft.com/office/drawing/2014/main" id="{0A7DC5D3-ED07-496F-931C-5DE5DEBC4419}"/>
              </a:ext>
            </a:extLst>
          </p:cNvPr>
          <p:cNvPicPr>
            <a:picLocks noChangeAspect="1"/>
          </p:cNvPicPr>
          <p:nvPr/>
        </p:nvPicPr>
        <p:blipFill>
          <a:blip r:embed="rId2"/>
          <a:stretch>
            <a:fillRect/>
          </a:stretch>
        </p:blipFill>
        <p:spPr>
          <a:xfrm>
            <a:off x="2371725" y="3882266"/>
            <a:ext cx="7448550" cy="2238375"/>
          </a:xfrm>
          <a:prstGeom prst="rect">
            <a:avLst/>
          </a:prstGeom>
        </p:spPr>
      </p:pic>
    </p:spTree>
    <p:extLst>
      <p:ext uri="{BB962C8B-B14F-4D97-AF65-F5344CB8AC3E}">
        <p14:creationId xmlns:p14="http://schemas.microsoft.com/office/powerpoint/2010/main" val="989641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887</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Arsenal football club team stats database.</vt:lpstr>
      <vt:lpstr>About</vt:lpstr>
      <vt:lpstr>Entity Relationship Diagram</vt:lpstr>
      <vt:lpstr>Many to Many relationship</vt:lpstr>
      <vt:lpstr>One to Many relationship</vt:lpstr>
      <vt:lpstr>Simple query of a single table</vt:lpstr>
      <vt:lpstr>A query with natural join</vt:lpstr>
      <vt:lpstr>A cross product query equivalent to the query above</vt:lpstr>
      <vt:lpstr>A query involving a “Group by”</vt:lpstr>
      <vt:lpstr>A query with sub query</vt:lpstr>
      <vt:lpstr>A cross product which cannot be implemented using the words “natural join” </vt:lpstr>
      <vt:lpstr>Check Statements</vt:lpstr>
      <vt:lpstr>Action Statements</vt:lpstr>
      <vt:lpstr>Use of views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query of a single table</dc:title>
  <dc:creator>Aditya Lakshman</dc:creator>
  <cp:lastModifiedBy>Aditya Lakshman</cp:lastModifiedBy>
  <cp:revision>17</cp:revision>
  <dcterms:created xsi:type="dcterms:W3CDTF">2019-05-30T05:11:16Z</dcterms:created>
  <dcterms:modified xsi:type="dcterms:W3CDTF">2019-05-30T14:13:12Z</dcterms:modified>
</cp:coreProperties>
</file>