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95" r:id="rId3"/>
    <p:sldId id="398" r:id="rId4"/>
    <p:sldId id="399" r:id="rId5"/>
    <p:sldId id="401" r:id="rId6"/>
    <p:sldId id="402" r:id="rId7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D03F34"/>
    <a:srgbClr val="FFB3B3"/>
    <a:srgbClr val="33C206"/>
    <a:srgbClr val="BBEE1C"/>
    <a:srgbClr val="75911A"/>
    <a:srgbClr val="FFFFBD"/>
    <a:srgbClr val="F0F92F"/>
    <a:srgbClr val="6699FF"/>
    <a:srgbClr val="A1F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836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092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-US" dirty="0"/>
            </a:b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LFW: Labeled Faces in the Wild Database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YTF: </a:t>
            </a:r>
            <a:r>
              <a:rPr lang="en-US" sz="1800" b="0" i="0" u="none" strike="noStrike" kern="1200" cap="none" dirty="0" err="1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Faces</a:t>
            </a: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-US" dirty="0"/>
            </a:b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LFW: Labeled Faces in the Wild Database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YTF: </a:t>
            </a:r>
            <a:r>
              <a:rPr lang="en-US" sz="1800" b="0" i="0" u="none" strike="noStrike" kern="1200" cap="none" dirty="0" err="1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Faces</a:t>
            </a: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-US" dirty="0"/>
            </a:b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LFW: Labeled Faces in the Wild Database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YTF: </a:t>
            </a:r>
            <a:r>
              <a:rPr lang="en-US" sz="1800" b="0" i="0" u="none" strike="noStrike" kern="1200" cap="none" dirty="0" err="1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-US" sz="18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Faces</a:t>
            </a: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0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75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46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7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5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0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19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92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7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1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2853533"/>
            <a:ext cx="9114089" cy="12457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rgbClr val="F2B516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911" y="4511323"/>
            <a:ext cx="9114089" cy="3818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hape 109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latin typeface="Calibri (Body)"/>
                <a:sym typeface="Arial"/>
              </a:rPr>
              <a:pPr lvl="0"/>
              <a:t>1</a:t>
            </a:fld>
            <a:endParaRPr lang="en-US">
              <a:latin typeface="Calibri (Body)"/>
              <a:sym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12842" y="120"/>
            <a:ext cx="9156841" cy="6857880"/>
            <a:chOff x="-15373" y="26196"/>
            <a:chExt cx="9497987" cy="6857880"/>
          </a:xfrm>
        </p:grpSpPr>
        <p:sp>
          <p:nvSpPr>
            <p:cNvPr id="17" name="Shape 110"/>
            <p:cNvSpPr txBox="1"/>
            <p:nvPr/>
          </p:nvSpPr>
          <p:spPr>
            <a:xfrm>
              <a:off x="-15373" y="6727022"/>
              <a:ext cx="9497987" cy="15705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Al-Azzawi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16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Calibri (Body)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9" name="Shape 108"/>
          <p:cNvPicPr preferRelativeResize="0"/>
          <p:nvPr/>
        </p:nvPicPr>
        <p:blipFill rotWithShape="1">
          <a:blip r:embed="rId5">
            <a:alphaModFix amt="27000"/>
          </a:blip>
          <a:srcRect r="4489" b="3827"/>
          <a:stretch/>
        </p:blipFill>
        <p:spPr>
          <a:xfrm>
            <a:off x="4557932" y="227820"/>
            <a:ext cx="4587184" cy="647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114"/>
          <p:cNvSpPr txBox="1"/>
          <p:nvPr/>
        </p:nvSpPr>
        <p:spPr>
          <a:xfrm>
            <a:off x="-91659" y="250145"/>
            <a:ext cx="9235659" cy="368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b="1" dirty="0">
                <a:latin typeface="Calibri (Body)"/>
                <a:cs typeface="Times New Roman" panose="02020603050405020304" pitchFamily="18" charset="0"/>
              </a:rPr>
              <a:t>University of Missouri-Columbia - College of Engineering – Electrical </a:t>
            </a:r>
            <a:r>
              <a:rPr lang="en-US" b="1">
                <a:latin typeface="Calibri (Body)"/>
                <a:cs typeface="Times New Roman" panose="02020603050405020304" pitchFamily="18" charset="0"/>
              </a:rPr>
              <a:t>Engineering and </a:t>
            </a:r>
            <a:r>
              <a:rPr lang="en-US" b="1" dirty="0">
                <a:latin typeface="Calibri (Body)"/>
                <a:cs typeface="Times New Roman" panose="02020603050405020304" pitchFamily="18" charset="0"/>
              </a:rPr>
              <a:t>Computer Science Dept.</a:t>
            </a:r>
          </a:p>
        </p:txBody>
      </p:sp>
      <p:sp>
        <p:nvSpPr>
          <p:cNvPr id="22" name="Shape 113"/>
          <p:cNvSpPr txBox="1"/>
          <p:nvPr/>
        </p:nvSpPr>
        <p:spPr>
          <a:xfrm>
            <a:off x="29911" y="4488945"/>
            <a:ext cx="9114089" cy="4825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rgbClr val="783F04"/>
              </a:buClr>
              <a:buSzPct val="25000"/>
            </a:pPr>
            <a:r>
              <a:rPr lang="en-US" sz="2400" b="1" dirty="0">
                <a:solidFill>
                  <a:srgbClr val="783F04"/>
                </a:solidFill>
                <a:latin typeface="Calibri (Body)"/>
                <a:ea typeface="Georgia"/>
                <a:cs typeface="Times New Roman" panose="02020603050405020304" pitchFamily="18" charset="0"/>
              </a:rPr>
              <a:t>PhD Candidate EECS</a:t>
            </a:r>
            <a:endParaRPr lang="en-US" sz="2400" b="1" dirty="0">
              <a:solidFill>
                <a:srgbClr val="783F04"/>
              </a:solidFill>
              <a:latin typeface="Calibri (Body)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sp>
        <p:nvSpPr>
          <p:cNvPr id="15" name="Shape 114"/>
          <p:cNvSpPr txBox="1"/>
          <p:nvPr/>
        </p:nvSpPr>
        <p:spPr>
          <a:xfrm>
            <a:off x="29912" y="4956779"/>
            <a:ext cx="9114088" cy="4983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Adil Al-</a:t>
            </a:r>
            <a:r>
              <a:rPr lang="en-US" sz="2000" b="1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Azzawi</a:t>
            </a:r>
            <a:endParaRPr lang="en-US" sz="2000" b="1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45" y="713781"/>
            <a:ext cx="1091420" cy="1222393"/>
          </a:xfrm>
          <a:prstGeom prst="rect">
            <a:avLst/>
          </a:prstGeom>
          <a:noFill/>
        </p:spPr>
      </p:pic>
      <p:sp>
        <p:nvSpPr>
          <p:cNvPr id="112" name="Shape 112"/>
          <p:cNvSpPr txBox="1"/>
          <p:nvPr/>
        </p:nvSpPr>
        <p:spPr>
          <a:xfrm>
            <a:off x="279312" y="3113798"/>
            <a:ext cx="9118209" cy="8968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n-US" sz="3600" b="1" dirty="0">
                <a:latin typeface="Calibri (Body)"/>
                <a:cs typeface="Times New Roman" panose="02020603050405020304" pitchFamily="18" charset="0"/>
              </a:rPr>
              <a:t>Localized Deep Learning Structure for The Large-Scale Biometric Data Recognition</a:t>
            </a:r>
            <a:endParaRPr lang="en-US" dirty="0"/>
          </a:p>
          <a:p>
            <a:endParaRPr lang="en-US" b="1" dirty="0">
              <a:latin typeface="Calibri (Body)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121">
            <a:extLst>
              <a:ext uri="{FF2B5EF4-FFF2-40B4-BE49-F238E27FC236}">
                <a16:creationId xmlns:a16="http://schemas.microsoft.com/office/drawing/2014/main" id="{1224C640-C154-4C9A-A1CA-848504EA7D6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52F6C2-8A58-489F-A6EE-DA3EA115233A}"/>
              </a:ext>
            </a:extLst>
          </p:cNvPr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61" name="Shape 110">
              <a:extLst>
                <a:ext uri="{FF2B5EF4-FFF2-40B4-BE49-F238E27FC236}">
                  <a16:creationId xmlns:a16="http://schemas.microsoft.com/office/drawing/2014/main" id="{96A5C49D-B651-4981-BE96-321BC3D31C38}"/>
                </a:ext>
              </a:extLst>
            </p:cNvPr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240AE4D-26F0-426B-9558-34BBD6DB1C0D}"/>
                </a:ext>
              </a:extLst>
            </p:cNvPr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63" name="Shape 110">
                <a:extLst>
                  <a:ext uri="{FF2B5EF4-FFF2-40B4-BE49-F238E27FC236}">
                    <a16:creationId xmlns:a16="http://schemas.microsoft.com/office/drawing/2014/main" id="{C0B16C72-71DA-456C-9086-26BEA2475F01}"/>
                  </a:ext>
                </a:extLst>
              </p:cNvPr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949C18B1-0B45-467A-BA31-F304B5C98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8C43F825-4164-46C9-A7B3-D74A6C7475A3}"/>
              </a:ext>
            </a:extLst>
          </p:cNvPr>
          <p:cNvSpPr/>
          <p:nvPr/>
        </p:nvSpPr>
        <p:spPr>
          <a:xfrm>
            <a:off x="138711" y="264625"/>
            <a:ext cx="5418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Dataset Collection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914C83-E039-4F90-995E-5B6861DAB1D8}"/>
              </a:ext>
            </a:extLst>
          </p:cNvPr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FED3A5A-68D9-4527-856A-636827945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A1C9A3C8-A710-4F95-A40F-C80AF278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02926"/>
              </p:ext>
            </p:extLst>
          </p:nvPr>
        </p:nvGraphicFramePr>
        <p:xfrm>
          <a:off x="196948" y="4089924"/>
          <a:ext cx="8748837" cy="241765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2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Aim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 Persons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 # images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Labeled</a:t>
                      </a:r>
                      <a:r>
                        <a:rPr lang="en-US" sz="1800" b="1" baseline="0" dirty="0"/>
                        <a:t> Faces In the Wild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5,749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13,233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CAISA-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WebFace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494,414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MS-Celeb-1M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VGG-Face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2,622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2.6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MegaFace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672,057 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4.7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0" name="Picture 69">
            <a:extLst>
              <a:ext uri="{FF2B5EF4-FFF2-40B4-BE49-F238E27FC236}">
                <a16:creationId xmlns:a16="http://schemas.microsoft.com/office/drawing/2014/main" id="{87303892-24BB-49ED-9BA3-89A1169B9D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720"/>
          <a:stretch/>
        </p:blipFill>
        <p:spPr>
          <a:xfrm>
            <a:off x="6386244" y="1009167"/>
            <a:ext cx="2573610" cy="70993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17B4F2E-8CB5-4183-A0AD-34682BFA7339}"/>
              </a:ext>
            </a:extLst>
          </p:cNvPr>
          <p:cNvGrpSpPr/>
          <p:nvPr/>
        </p:nvGrpSpPr>
        <p:grpSpPr>
          <a:xfrm>
            <a:off x="196948" y="3135620"/>
            <a:ext cx="2825810" cy="558863"/>
            <a:chOff x="1392924" y="32997550"/>
            <a:chExt cx="6408035" cy="1262699"/>
          </a:xfrm>
        </p:grpSpPr>
        <p:pic>
          <p:nvPicPr>
            <p:cNvPr id="72" name="Picture 71" descr="Screen Shot 2015-09-02 at 16.03.32.png">
              <a:extLst>
                <a:ext uri="{FF2B5EF4-FFF2-40B4-BE49-F238E27FC236}">
                  <a16:creationId xmlns:a16="http://schemas.microsoft.com/office/drawing/2014/main" id="{587887EE-B412-4735-B1E2-9AA5FFB2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24" y="32997550"/>
              <a:ext cx="3020765" cy="1262699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ED4CE55-5040-4B0A-BF0F-6C163C12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9753" y="33069558"/>
              <a:ext cx="2811206" cy="1080120"/>
            </a:xfrm>
            <a:prstGeom prst="rect">
              <a:avLst/>
            </a:prstGeom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318CC766-1E0C-4B51-A9F2-96E3F8FE13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34"/>
          <a:stretch/>
        </p:blipFill>
        <p:spPr>
          <a:xfrm>
            <a:off x="126607" y="955528"/>
            <a:ext cx="2940149" cy="172494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D2E7F10-95C7-4172-98A1-FB42AD9ECB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0770" y="1025647"/>
            <a:ext cx="3147000" cy="270561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13F8B02-631F-4D7E-9460-9F1FC8EA37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6244" y="1877895"/>
            <a:ext cx="2573610" cy="68909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C105ECF-95BC-477F-97EF-37319CA57E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5782" y="2689812"/>
            <a:ext cx="2540004" cy="10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8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77467" y="801941"/>
            <a:ext cx="883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Face Verification (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1:1</a:t>
            </a: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641" y="1146706"/>
            <a:ext cx="84076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Given a </a:t>
            </a:r>
            <a:r>
              <a:rPr lang="en-US" sz="20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pair of images 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specify whether they belong to the </a:t>
            </a:r>
            <a:r>
              <a:rPr lang="en-US" sz="2000" dirty="0">
                <a:solidFill>
                  <a:srgbClr val="00B050"/>
                </a:solidFill>
                <a:latin typeface="Calibri (Body)"/>
                <a:cs typeface="Times New Roman" panose="02020603050405020304" pitchFamily="18" charset="0"/>
              </a:rPr>
              <a:t>same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person or </a:t>
            </a:r>
            <a:r>
              <a:rPr lang="en-US" sz="20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different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Labeled Faces In the Wild Dataset (LFW)</a:t>
            </a:r>
            <a:endParaRPr lang="en-US" sz="20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13K images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5.7K people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Standard benchmark in the community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Several test protocols depending upon availability of training data </a:t>
            </a:r>
            <a:r>
              <a:rPr lang="en-US" sz="20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within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outside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the dataset.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9554" y="6661766"/>
            <a:ext cx="53349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/>
            </a:pPr>
            <a:r>
              <a:rPr lang="en-US" sz="1000" dirty="0"/>
              <a:t>[ G. Huang, M. Ramesh, T. Berg and E. Learned-Miller - Tech Report 07]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12BB2B-715A-4E3A-87AC-6820A5D46733}"/>
              </a:ext>
            </a:extLst>
          </p:cNvPr>
          <p:cNvGrpSpPr/>
          <p:nvPr/>
        </p:nvGrpSpPr>
        <p:grpSpPr>
          <a:xfrm>
            <a:off x="188585" y="3681109"/>
            <a:ext cx="8803735" cy="2687599"/>
            <a:chOff x="138711" y="1274801"/>
            <a:chExt cx="8803735" cy="2687599"/>
          </a:xfrm>
        </p:grpSpPr>
        <p:sp>
          <p:nvSpPr>
            <p:cNvPr id="39" name="Rectangle: Rounded Corners 38"/>
            <p:cNvSpPr/>
            <p:nvPr/>
          </p:nvSpPr>
          <p:spPr>
            <a:xfrm>
              <a:off x="4691719" y="1340554"/>
              <a:ext cx="4250727" cy="476947"/>
            </a:xfrm>
            <a:prstGeom prst="roundRect">
              <a:avLst>
                <a:gd name="adj" fmla="val 19450"/>
              </a:avLst>
            </a:prstGeom>
            <a:gradFill flip="none" rotWithShape="1">
              <a:gsLst>
                <a:gs pos="0">
                  <a:srgbClr val="F2B516"/>
                </a:gs>
                <a:gs pos="100000">
                  <a:schemeClr val="bg1">
                    <a:lumMod val="95000"/>
                  </a:schemeClr>
                </a:gs>
                <a:gs pos="92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56F839-9914-4A1E-9F25-975671E1D3F4}"/>
                </a:ext>
              </a:extLst>
            </p:cNvPr>
            <p:cNvGrpSpPr/>
            <p:nvPr/>
          </p:nvGrpSpPr>
          <p:grpSpPr>
            <a:xfrm>
              <a:off x="138711" y="1274801"/>
              <a:ext cx="8785254" cy="2687599"/>
              <a:chOff x="138711" y="1274801"/>
              <a:chExt cx="8785254" cy="2687599"/>
            </a:xfrm>
          </p:grpSpPr>
          <p:sp>
            <p:nvSpPr>
              <p:cNvPr id="38" name="Rectangle: Rounded Corners 37"/>
              <p:cNvSpPr/>
              <p:nvPr/>
            </p:nvSpPr>
            <p:spPr>
              <a:xfrm>
                <a:off x="204971" y="1347509"/>
                <a:ext cx="4250727" cy="476947"/>
              </a:xfrm>
              <a:prstGeom prst="roundRect">
                <a:avLst>
                  <a:gd name="adj" fmla="val 19450"/>
                </a:avLst>
              </a:prstGeom>
              <a:gradFill flip="none" rotWithShape="1">
                <a:gsLst>
                  <a:gs pos="0">
                    <a:srgbClr val="F2B516"/>
                  </a:gs>
                  <a:gs pos="100000">
                    <a:schemeClr val="bg1">
                      <a:lumMod val="95000"/>
                    </a:schemeClr>
                  </a:gs>
                  <a:gs pos="84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24" name="Picture 23" descr="Screen Shot 2015-07-25 at 08.37.05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1" t="7307" r="75462" b="21545"/>
              <a:stretch/>
            </p:blipFill>
            <p:spPr>
              <a:xfrm>
                <a:off x="342134" y="2068009"/>
                <a:ext cx="1831223" cy="1740537"/>
              </a:xfrm>
              <a:prstGeom prst="rect">
                <a:avLst/>
              </a:prstGeom>
            </p:spPr>
          </p:pic>
          <p:pic>
            <p:nvPicPr>
              <p:cNvPr id="27" name="Picture 26" descr="Screen Shot 2015-07-25 at 08.37.05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784" t="8312" r="51829" b="20540"/>
              <a:stretch/>
            </p:blipFill>
            <p:spPr>
              <a:xfrm>
                <a:off x="2389792" y="2062326"/>
                <a:ext cx="1831223" cy="1740537"/>
              </a:xfrm>
              <a:prstGeom prst="rect">
                <a:avLst/>
              </a:prstGeom>
            </p:spPr>
          </p:pic>
          <p:sp>
            <p:nvSpPr>
              <p:cNvPr id="29" name="Rectangle: Rounded Corners 28"/>
              <p:cNvSpPr/>
              <p:nvPr/>
            </p:nvSpPr>
            <p:spPr>
              <a:xfrm>
                <a:off x="210200" y="1334256"/>
                <a:ext cx="4232246" cy="2610582"/>
              </a:xfrm>
              <a:prstGeom prst="roundRect">
                <a:avLst>
                  <a:gd name="adj" fmla="val 2970"/>
                </a:avLst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Shape 929"/>
              <p:cNvSpPr/>
              <p:nvPr/>
            </p:nvSpPr>
            <p:spPr>
              <a:xfrm>
                <a:off x="138711" y="1274801"/>
                <a:ext cx="4250727" cy="5618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 algn="ctr">
                  <a:defRPr sz="2200" b="1">
                    <a:solidFill>
                      <a:srgbClr val="366F35"/>
                    </a:solidFill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SAME</a:t>
                </a:r>
                <a:endParaRPr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Rectangle: Rounded Corners 31"/>
              <p:cNvSpPr/>
              <p:nvPr/>
            </p:nvSpPr>
            <p:spPr>
              <a:xfrm>
                <a:off x="4691719" y="1334256"/>
                <a:ext cx="4232246" cy="2628144"/>
              </a:xfrm>
              <a:prstGeom prst="roundRect">
                <a:avLst>
                  <a:gd name="adj" fmla="val 2970"/>
                </a:avLst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Picture 32" descr="Screen Shot 2015-07-25 at 08.37.05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536" t="8561" r="26077" b="20291"/>
              <a:stretch/>
            </p:blipFill>
            <p:spPr>
              <a:xfrm>
                <a:off x="4883579" y="2004735"/>
                <a:ext cx="1831223" cy="1740537"/>
              </a:xfrm>
              <a:prstGeom prst="rect">
                <a:avLst/>
              </a:prstGeom>
            </p:spPr>
          </p:pic>
          <p:pic>
            <p:nvPicPr>
              <p:cNvPr id="34" name="Picture 33" descr="Screen Shot 2015-07-25 at 08.37.05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13" t="10452" r="2100" b="18400"/>
              <a:stretch/>
            </p:blipFill>
            <p:spPr>
              <a:xfrm>
                <a:off x="6907386" y="2000785"/>
                <a:ext cx="1831223" cy="1740537"/>
              </a:xfrm>
              <a:prstGeom prst="rect">
                <a:avLst/>
              </a:prstGeom>
            </p:spPr>
          </p:pic>
          <p:sp>
            <p:nvSpPr>
              <p:cNvPr id="37" name="Shape 926"/>
              <p:cNvSpPr/>
              <p:nvPr/>
            </p:nvSpPr>
            <p:spPr>
              <a:xfrm>
                <a:off x="5955764" y="1287283"/>
                <a:ext cx="1754304" cy="58350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 algn="ctr">
                  <a:defRPr sz="2200" b="1">
                    <a:solidFill>
                      <a:srgbClr val="BA2122"/>
                    </a:solidFill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DIFFERENT</a:t>
                </a:r>
                <a:endParaRPr sz="20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7A60FE2-AEFA-4C95-950D-BE4C0F704EA0}"/>
              </a:ext>
            </a:extLst>
          </p:cNvPr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Task#1 (Deep Learning in Face)</a:t>
            </a:r>
          </a:p>
        </p:txBody>
      </p:sp>
    </p:spTree>
    <p:extLst>
      <p:ext uri="{BB962C8B-B14F-4D97-AF65-F5344CB8AC3E}">
        <p14:creationId xmlns:p14="http://schemas.microsoft.com/office/powerpoint/2010/main" val="33700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Task#2 (Deep Learning in Face)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8711" y="813082"/>
            <a:ext cx="803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Face identification (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1:N</a:t>
            </a: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) </a:t>
            </a:r>
            <a:endParaRPr lang="en-US" altLang="ko-KR" sz="2400" b="1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3454" r="83697"/>
          <a:stretch/>
        </p:blipFill>
        <p:spPr>
          <a:xfrm>
            <a:off x="931209" y="2385505"/>
            <a:ext cx="1210625" cy="1231591"/>
          </a:xfrm>
          <a:prstGeom prst="rect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474655" y="1151658"/>
            <a:ext cx="855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Unconstrained Face Recognition Era: The Labeled Faces in the Wild (LFW)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13,233 photos of 5,749 celebrities</a:t>
            </a:r>
            <a:endParaRPr lang="en-US" altLang="ko-KR" sz="20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566" y="2058280"/>
            <a:ext cx="5130863" cy="1960982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2339732" y="2794434"/>
            <a:ext cx="488473" cy="4886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5340" y="3756804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93376" y="3988977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Gallery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62468" y="4551986"/>
            <a:ext cx="7725214" cy="1812267"/>
            <a:chOff x="439649" y="4669352"/>
            <a:chExt cx="8408869" cy="2043032"/>
          </a:xfrm>
        </p:grpSpPr>
        <p:sp>
          <p:nvSpPr>
            <p:cNvPr id="32" name="Rectangle 31"/>
            <p:cNvSpPr/>
            <p:nvPr/>
          </p:nvSpPr>
          <p:spPr>
            <a:xfrm>
              <a:off x="6615571" y="6450774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Labels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39649" y="4669352"/>
              <a:ext cx="8408869" cy="1827119"/>
              <a:chOff x="651616" y="4669352"/>
              <a:chExt cx="8408869" cy="1827119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51616" y="4669352"/>
                <a:ext cx="6685729" cy="1827119"/>
                <a:chOff x="1212086" y="4685797"/>
                <a:chExt cx="6685729" cy="1827119"/>
              </a:xfrm>
            </p:grpSpPr>
            <p:sp>
              <p:nvSpPr>
                <p:cNvPr id="13" name="Trapezoid 12"/>
                <p:cNvSpPr/>
                <p:nvPr/>
              </p:nvSpPr>
              <p:spPr>
                <a:xfrm rot="5400000">
                  <a:off x="2561660" y="4936492"/>
                  <a:ext cx="1827119" cy="1325729"/>
                </a:xfrm>
                <a:prstGeom prst="trapezoid">
                  <a:avLst>
                    <a:gd name="adj" fmla="val 17003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: Rounded Corners 28"/>
                <p:cNvSpPr/>
                <p:nvPr/>
              </p:nvSpPr>
              <p:spPr>
                <a:xfrm>
                  <a:off x="1212086" y="5333593"/>
                  <a:ext cx="1199999" cy="446104"/>
                </a:xfrm>
                <a:prstGeom prst="roundRect">
                  <a:avLst>
                    <a:gd name="adj" fmla="val 9196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>
                      <a:solidFill>
                        <a:schemeClr val="bg1"/>
                      </a:solidFill>
                    </a:rPr>
                    <a:t>DNN</a:t>
                  </a:r>
                </a:p>
              </p:txBody>
            </p:sp>
            <p:sp>
              <p:nvSpPr>
                <p:cNvPr id="31" name="Arrow: Right 30"/>
                <p:cNvSpPr/>
                <p:nvPr/>
              </p:nvSpPr>
              <p:spPr>
                <a:xfrm>
                  <a:off x="2477662" y="5299685"/>
                  <a:ext cx="294383" cy="503583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: Rounded Corners 33"/>
                <p:cNvSpPr/>
                <p:nvPr/>
              </p:nvSpPr>
              <p:spPr>
                <a:xfrm>
                  <a:off x="4507556" y="4918842"/>
                  <a:ext cx="449656" cy="1322523"/>
                </a:xfrm>
                <a:prstGeom prst="roundRect">
                  <a:avLst>
                    <a:gd name="adj" fmla="val 9196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FV</a:t>
                  </a:r>
                </a:p>
              </p:txBody>
            </p:sp>
            <p:sp>
              <p:nvSpPr>
                <p:cNvPr id="37" name="Trapezoid 36"/>
                <p:cNvSpPr/>
                <p:nvPr/>
              </p:nvSpPr>
              <p:spPr>
                <a:xfrm rot="5400000">
                  <a:off x="3228288" y="5405325"/>
                  <a:ext cx="1364380" cy="338407"/>
                </a:xfrm>
                <a:prstGeom prst="trapezoid">
                  <a:avLst>
                    <a:gd name="adj" fmla="val 21084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FC-7</a:t>
                  </a:r>
                </a:p>
              </p:txBody>
            </p:sp>
            <p:sp>
              <p:nvSpPr>
                <p:cNvPr id="38" name="Arrow: Right 37"/>
                <p:cNvSpPr/>
                <p:nvPr/>
              </p:nvSpPr>
              <p:spPr>
                <a:xfrm>
                  <a:off x="4158070" y="5289366"/>
                  <a:ext cx="294383" cy="503583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rapezoid 38"/>
                <p:cNvSpPr/>
                <p:nvPr/>
              </p:nvSpPr>
              <p:spPr>
                <a:xfrm rot="16200000">
                  <a:off x="5136586" y="4949576"/>
                  <a:ext cx="1804565" cy="1320593"/>
                </a:xfrm>
                <a:prstGeom prst="trapezoid">
                  <a:avLst>
                    <a:gd name="adj" fmla="val 14661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>
                      <a:solidFill>
                        <a:schemeClr val="bg1"/>
                      </a:solidFill>
                    </a:rPr>
                    <a:t>FC-8</a:t>
                  </a:r>
                  <a:endParaRPr lang="en-US" sz="1800" dirty="0"/>
                </a:p>
              </p:txBody>
            </p:sp>
            <p:sp>
              <p:nvSpPr>
                <p:cNvPr id="40" name="Arrow: Right 39"/>
                <p:cNvSpPr/>
                <p:nvPr/>
              </p:nvSpPr>
              <p:spPr>
                <a:xfrm>
                  <a:off x="5037364" y="5313474"/>
                  <a:ext cx="294383" cy="503583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1019" y="4708409"/>
                  <a:ext cx="1126796" cy="1804507"/>
                </a:xfrm>
                <a:prstGeom prst="rect">
                  <a:avLst/>
                </a:prstGeom>
              </p:spPr>
            </p:pic>
          </p:grpSp>
          <p:sp>
            <p:nvSpPr>
              <p:cNvPr id="42" name="Rectangle: Rounded Corners 41"/>
              <p:cNvSpPr/>
              <p:nvPr/>
            </p:nvSpPr>
            <p:spPr>
              <a:xfrm>
                <a:off x="7741829" y="5313106"/>
                <a:ext cx="1318656" cy="464933"/>
              </a:xfrm>
              <a:prstGeom prst="roundRect">
                <a:avLst>
                  <a:gd name="adj" fmla="val 9196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Identify</a:t>
                </a:r>
              </a:p>
            </p:txBody>
          </p:sp>
          <p:sp>
            <p:nvSpPr>
              <p:cNvPr id="44" name="Arrow: Right 43"/>
              <p:cNvSpPr/>
              <p:nvPr/>
            </p:nvSpPr>
            <p:spPr>
              <a:xfrm>
                <a:off x="7409199" y="5301660"/>
                <a:ext cx="294383" cy="503583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6901213" y="4691144"/>
              <a:ext cx="224165" cy="180456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474655" y="4339853"/>
            <a:ext cx="8040695" cy="209766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37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Labeled Faces In the Wild Dataset (LFW)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32002" y="1196444"/>
          <a:ext cx="8473820" cy="2535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7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4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0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0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 Config.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</a:t>
                      </a:r>
                      <a:r>
                        <a:rPr lang="en-US" sz="1400" baseline="0" dirty="0"/>
                        <a:t> Align Training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</a:t>
                      </a:r>
                      <a:r>
                        <a:rPr lang="en-US" sz="1400" baseline="0" dirty="0"/>
                        <a:t> Align Testing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Embedding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100%-EER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6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0958" y="786942"/>
            <a:ext cx="883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Effects of design choices LFW Unrestricted Protocol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432003" y="4236639"/>
          <a:ext cx="8473819" cy="2438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94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Training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Fisher Vector Faces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DeepFace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r>
                        <a:rPr lang="en-US" sz="1400" baseline="0" dirty="0"/>
                        <a:t> 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DeepFace</a:t>
                      </a:r>
                      <a:r>
                        <a:rPr lang="en-US" sz="1400" dirty="0"/>
                        <a:t>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DeepID-2,3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FaceNet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FaceNet</a:t>
                      </a:r>
                      <a:r>
                        <a:rPr lang="en-US" sz="1400" b="1" dirty="0"/>
                        <a:t>+ Alignment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200</a:t>
                      </a:r>
                      <a:r>
                        <a:rPr lang="en-US" sz="1400" b="1" baseline="0" dirty="0"/>
                        <a:t> M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3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VGG Face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2.6 M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98.95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96948" y="3811716"/>
            <a:ext cx="883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Comparison with the State of the Art (LFW Unrestricted Protocol) </a:t>
            </a:r>
          </a:p>
        </p:txBody>
      </p:sp>
    </p:spTree>
    <p:extLst>
      <p:ext uri="{BB962C8B-B14F-4D97-AF65-F5344CB8AC3E}">
        <p14:creationId xmlns:p14="http://schemas.microsoft.com/office/powerpoint/2010/main" val="316291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37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Labeled Faces In the Wild Dataset (LFW)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26716"/>
              </p:ext>
            </p:extLst>
          </p:nvPr>
        </p:nvGraphicFramePr>
        <p:xfrm>
          <a:off x="324812" y="1488531"/>
          <a:ext cx="8598192" cy="13399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5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5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0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Baseline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</a:t>
                      </a:r>
                      <a:r>
                        <a:rPr lang="en-US" sz="1400" baseline="0" dirty="0"/>
                        <a:t> Align Training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</a:t>
                      </a:r>
                      <a:r>
                        <a:rPr lang="en-US" sz="1400" baseline="0" dirty="0"/>
                        <a:t> Align Testing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Original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Lights CNN (</a:t>
                      </a:r>
                      <a:r>
                        <a:rPr lang="en-US" sz="1400" dirty="0" err="1"/>
                        <a:t>MaxOut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CAISA-Web 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98.41%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Center Face (</a:t>
                      </a:r>
                      <a:r>
                        <a:rPr lang="en-US" sz="1400" dirty="0" err="1"/>
                        <a:t>ResNet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CAISA-Web Face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99.03%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0958" y="786942"/>
            <a:ext cx="883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Baseline Model (</a:t>
            </a:r>
            <a:r>
              <a:rPr lang="en-US" sz="2000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caffe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model)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688CAF-040F-4613-95BD-92E6B18826ED}"/>
              </a:ext>
            </a:extLst>
          </p:cNvPr>
          <p:cNvSpPr txBox="1"/>
          <p:nvPr/>
        </p:nvSpPr>
        <p:spPr>
          <a:xfrm>
            <a:off x="196948" y="3294547"/>
            <a:ext cx="883324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Redesign my Localized Deep Face for face verification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Try to use new lost function for fine tune the whole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5B224-F183-4F3B-87E0-6A4E22048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28" y="4462680"/>
            <a:ext cx="4764963" cy="1621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1513C-F2CE-4C70-A3B8-1AF4FE78C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3591" y="4427807"/>
            <a:ext cx="3859413" cy="195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2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17897</TotalTime>
  <Words>441</Words>
  <Application>Microsoft Office PowerPoint</Application>
  <PresentationFormat>On-screen Show (4:3)</PresentationFormat>
  <Paragraphs>196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Georgia</vt:lpstr>
      <vt:lpstr>Merriweather</vt:lpstr>
      <vt:lpstr>Calibri</vt:lpstr>
      <vt:lpstr>Times New Roman</vt:lpstr>
      <vt:lpstr>Calibri (Body)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Alazzawi</dc:creator>
  <cp:lastModifiedBy>Adil Alazzawi</cp:lastModifiedBy>
  <cp:revision>454</cp:revision>
  <dcterms:modified xsi:type="dcterms:W3CDTF">2017-09-21T16:20:48Z</dcterms:modified>
</cp:coreProperties>
</file>