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413" r:id="rId3"/>
    <p:sldId id="399" r:id="rId4"/>
    <p:sldId id="414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</p:sldIdLst>
  <p:sldSz cx="9144000" cy="6858000" type="screen4x3"/>
  <p:notesSz cx="6858000" cy="9144000"/>
  <p:embeddedFontLst>
    <p:embeddedFont>
      <p:font typeface="Merriweather" panose="020B060402020202020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D03F34"/>
    <a:srgbClr val="FFB3B3"/>
    <a:srgbClr val="33C206"/>
    <a:srgbClr val="BBEE1C"/>
    <a:srgbClr val="75911A"/>
    <a:srgbClr val="FFFFBD"/>
    <a:srgbClr val="F0F92F"/>
    <a:srgbClr val="6699FF"/>
    <a:srgbClr val="A1F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80" autoAdjust="0"/>
  </p:normalViewPr>
  <p:slideViewPr>
    <p:cSldViewPr snapToGrid="0">
      <p:cViewPr varScale="1">
        <p:scale>
          <a:sx n="72" d="100"/>
          <a:sy n="72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836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40921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86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0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72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3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168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0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6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04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15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4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0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275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2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46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78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50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08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119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792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3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7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115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2853533"/>
            <a:ext cx="9114089" cy="12457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rgbClr val="F2B516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911" y="4511323"/>
            <a:ext cx="9114089" cy="3818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hape 109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latin typeface="Calibri (Body)"/>
                <a:sym typeface="Arial"/>
              </a:rPr>
              <a:pPr lvl="0"/>
              <a:t>1</a:t>
            </a:fld>
            <a:endParaRPr lang="en-US">
              <a:latin typeface="Calibri (Body)"/>
              <a:sym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12842" y="120"/>
            <a:ext cx="9156841" cy="6857880"/>
            <a:chOff x="-15373" y="26196"/>
            <a:chExt cx="9497987" cy="6857880"/>
          </a:xfrm>
        </p:grpSpPr>
        <p:sp>
          <p:nvSpPr>
            <p:cNvPr id="17" name="Shape 110"/>
            <p:cNvSpPr txBox="1"/>
            <p:nvPr/>
          </p:nvSpPr>
          <p:spPr>
            <a:xfrm>
              <a:off x="-15373" y="6727022"/>
              <a:ext cx="9497987" cy="15705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Al-Azzawi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16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Calibri (Body)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9" name="Shape 108"/>
          <p:cNvPicPr preferRelativeResize="0"/>
          <p:nvPr/>
        </p:nvPicPr>
        <p:blipFill rotWithShape="1">
          <a:blip r:embed="rId5">
            <a:alphaModFix amt="27000"/>
          </a:blip>
          <a:srcRect r="4489" b="3827"/>
          <a:stretch/>
        </p:blipFill>
        <p:spPr>
          <a:xfrm>
            <a:off x="4557932" y="227820"/>
            <a:ext cx="4587184" cy="6473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114"/>
          <p:cNvSpPr txBox="1"/>
          <p:nvPr/>
        </p:nvSpPr>
        <p:spPr>
          <a:xfrm>
            <a:off x="-91659" y="250145"/>
            <a:ext cx="9235659" cy="368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b="1" dirty="0">
                <a:latin typeface="Calibri (Body)"/>
                <a:cs typeface="Times New Roman" panose="02020603050405020304" pitchFamily="18" charset="0"/>
              </a:rPr>
              <a:t>University of Missouri-Columbia - College of Engineering – Electrical </a:t>
            </a:r>
            <a:r>
              <a:rPr lang="en-US" b="1">
                <a:latin typeface="Calibri (Body)"/>
                <a:cs typeface="Times New Roman" panose="02020603050405020304" pitchFamily="18" charset="0"/>
              </a:rPr>
              <a:t>Engineering and </a:t>
            </a:r>
            <a:r>
              <a:rPr lang="en-US" b="1" dirty="0">
                <a:latin typeface="Calibri (Body)"/>
                <a:cs typeface="Times New Roman" panose="02020603050405020304" pitchFamily="18" charset="0"/>
              </a:rPr>
              <a:t>Computer Science Dept.</a:t>
            </a:r>
          </a:p>
        </p:txBody>
      </p:sp>
      <p:sp>
        <p:nvSpPr>
          <p:cNvPr id="22" name="Shape 113"/>
          <p:cNvSpPr txBox="1"/>
          <p:nvPr/>
        </p:nvSpPr>
        <p:spPr>
          <a:xfrm>
            <a:off x="29911" y="4488945"/>
            <a:ext cx="9114089" cy="4825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rgbClr val="783F04"/>
              </a:buClr>
              <a:buSzPct val="25000"/>
            </a:pPr>
            <a:r>
              <a:rPr lang="en-US" sz="2400" b="1" dirty="0">
                <a:solidFill>
                  <a:srgbClr val="783F04"/>
                </a:solidFill>
                <a:latin typeface="Calibri (Body)"/>
                <a:ea typeface="Georgia"/>
                <a:cs typeface="Times New Roman" panose="02020603050405020304" pitchFamily="18" charset="0"/>
              </a:rPr>
              <a:t>PhD Candidate EECS</a:t>
            </a:r>
            <a:endParaRPr lang="en-US" sz="2400" b="1" dirty="0">
              <a:solidFill>
                <a:srgbClr val="783F04"/>
              </a:solidFill>
              <a:latin typeface="Calibri (Body)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sp>
        <p:nvSpPr>
          <p:cNvPr id="15" name="Shape 114"/>
          <p:cNvSpPr txBox="1"/>
          <p:nvPr/>
        </p:nvSpPr>
        <p:spPr>
          <a:xfrm>
            <a:off x="29912" y="4956779"/>
            <a:ext cx="9114088" cy="4983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20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Adil Al-</a:t>
            </a:r>
            <a:r>
              <a:rPr lang="en-US" sz="2000" b="1" dirty="0" err="1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Azzawi</a:t>
            </a:r>
            <a:endParaRPr lang="en-US" sz="2000" b="1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245" y="713781"/>
            <a:ext cx="1091420" cy="1222393"/>
          </a:xfrm>
          <a:prstGeom prst="rect">
            <a:avLst/>
          </a:prstGeom>
          <a:noFill/>
        </p:spPr>
      </p:pic>
      <p:sp>
        <p:nvSpPr>
          <p:cNvPr id="112" name="Shape 112"/>
          <p:cNvSpPr txBox="1"/>
          <p:nvPr/>
        </p:nvSpPr>
        <p:spPr>
          <a:xfrm>
            <a:off x="279312" y="3113798"/>
            <a:ext cx="9118209" cy="8968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n-US" sz="3600" b="1" dirty="0">
                <a:latin typeface="Calibri (Body)"/>
                <a:cs typeface="Times New Roman" panose="02020603050405020304" pitchFamily="18" charset="0"/>
              </a:rPr>
              <a:t>Localized Deep Learning Structure for The Large-Scale Biometric Data Recognition</a:t>
            </a:r>
            <a:endParaRPr lang="en-US" dirty="0"/>
          </a:p>
          <a:p>
            <a:endParaRPr lang="en-US" b="1" dirty="0">
              <a:latin typeface="Calibri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Rectangle 1"/>
          <p:cNvSpPr/>
          <p:nvPr/>
        </p:nvSpPr>
        <p:spPr>
          <a:xfrm>
            <a:off x="138711" y="264625"/>
            <a:ext cx="8891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Protein Function Prediction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38711" y="813082"/>
            <a:ext cx="448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GOLabeler</a:t>
            </a:r>
            <a:r>
              <a:rPr lang="en-US" altLang="ko-KR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(Framework)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42B7A-3F5A-4ED5-9324-D174DF6AF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97" y="1382088"/>
            <a:ext cx="83153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2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Rectangle 1"/>
          <p:cNvSpPr/>
          <p:nvPr/>
        </p:nvSpPr>
        <p:spPr>
          <a:xfrm>
            <a:off x="138711" y="264625"/>
            <a:ext cx="8891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Protein Function Prediction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38711" y="813082"/>
            <a:ext cx="448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Dataset</a:t>
            </a:r>
            <a:endParaRPr lang="en-US" altLang="ko-KR" sz="2400" b="1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1B0155-8D94-47AC-8BB3-C6BEF16BF178}"/>
              </a:ext>
            </a:extLst>
          </p:cNvPr>
          <p:cNvSpPr/>
          <p:nvPr/>
        </p:nvSpPr>
        <p:spPr>
          <a:xfrm>
            <a:off x="386641" y="1269596"/>
            <a:ext cx="26746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Training: 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all in 2014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Training LTR: 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all in 2015 (no-knowledge)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Training LRT2: 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all in 2015 (limit-knowledge)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Testing: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in 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3A3D5-0912-418F-B990-3CE3091C4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1252" y="1065268"/>
            <a:ext cx="5968942" cy="20594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1BDCC1-E59D-4D77-9CDE-C25B51362259}"/>
              </a:ext>
            </a:extLst>
          </p:cNvPr>
          <p:cNvSpPr txBox="1"/>
          <p:nvPr/>
        </p:nvSpPr>
        <p:spPr>
          <a:xfrm>
            <a:off x="196948" y="3337238"/>
            <a:ext cx="448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Performance </a:t>
            </a:r>
            <a:endParaRPr lang="en-US" altLang="ko-KR" sz="2400" b="1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D178D-628B-459B-A666-6010D1295F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412" y="3785651"/>
            <a:ext cx="7272934" cy="285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3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Rectangle 1"/>
          <p:cNvSpPr/>
          <p:nvPr/>
        </p:nvSpPr>
        <p:spPr>
          <a:xfrm>
            <a:off x="138711" y="264625"/>
            <a:ext cx="8891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Protein Function Prediction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1BDCC1-E59D-4D77-9CDE-C25B51362259}"/>
              </a:ext>
            </a:extLst>
          </p:cNvPr>
          <p:cNvSpPr txBox="1"/>
          <p:nvPr/>
        </p:nvSpPr>
        <p:spPr>
          <a:xfrm>
            <a:off x="138711" y="886265"/>
            <a:ext cx="448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Performance </a:t>
            </a:r>
            <a:endParaRPr lang="en-US" altLang="ko-KR" sz="2400" b="1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5F26D-2D34-4936-9590-888E50C9F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981" y="1331157"/>
            <a:ext cx="7019925" cy="3703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C63DA9-AF2F-4DEF-ABD9-88A5FC57A8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8465"/>
          <a:stretch/>
        </p:blipFill>
        <p:spPr>
          <a:xfrm>
            <a:off x="938981" y="5053426"/>
            <a:ext cx="7381757" cy="154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4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Rectangle 1"/>
          <p:cNvSpPr/>
          <p:nvPr/>
        </p:nvSpPr>
        <p:spPr>
          <a:xfrm>
            <a:off x="138711" y="264625"/>
            <a:ext cx="8891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Protein Function Prediction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1BDCC1-E59D-4D77-9CDE-C25B51362259}"/>
              </a:ext>
            </a:extLst>
          </p:cNvPr>
          <p:cNvSpPr txBox="1"/>
          <p:nvPr/>
        </p:nvSpPr>
        <p:spPr>
          <a:xfrm>
            <a:off x="138711" y="886265"/>
            <a:ext cx="448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Performance </a:t>
            </a:r>
            <a:endParaRPr lang="en-US" altLang="ko-KR" sz="2400" b="1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A6DF8-8F33-425E-9E6E-4E8F16C44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46" y="1497182"/>
            <a:ext cx="75438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2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21">
            <a:extLst>
              <a:ext uri="{FF2B5EF4-FFF2-40B4-BE49-F238E27FC236}">
                <a16:creationId xmlns:a16="http://schemas.microsoft.com/office/drawing/2014/main" id="{8745C90B-6EB0-4D2A-A033-9A8D13E22E7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4F98A-159A-4EFF-B52B-9BF67388250C}"/>
              </a:ext>
            </a:extLst>
          </p:cNvPr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25" name="Shape 110">
              <a:extLst>
                <a:ext uri="{FF2B5EF4-FFF2-40B4-BE49-F238E27FC236}">
                  <a16:creationId xmlns:a16="http://schemas.microsoft.com/office/drawing/2014/main" id="{AD3B1ED0-D743-4217-924B-2CEC76697D73}"/>
                </a:ext>
              </a:extLst>
            </p:cNvPr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C4149B9-7393-4329-8D5F-C77D1F214609}"/>
                </a:ext>
              </a:extLst>
            </p:cNvPr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7" name="Shape 110">
                <a:extLst>
                  <a:ext uri="{FF2B5EF4-FFF2-40B4-BE49-F238E27FC236}">
                    <a16:creationId xmlns:a16="http://schemas.microsoft.com/office/drawing/2014/main" id="{81D42C16-7122-4D84-8684-B3F735FC6189}"/>
                  </a:ext>
                </a:extLst>
              </p:cNvPr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48E8485-BC30-42A4-B75B-92899FD56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CAA9103-AE73-47B0-9D44-0DFA8EA6A6E6}"/>
              </a:ext>
            </a:extLst>
          </p:cNvPr>
          <p:cNvSpPr/>
          <p:nvPr/>
        </p:nvSpPr>
        <p:spPr>
          <a:xfrm>
            <a:off x="138711" y="264625"/>
            <a:ext cx="8376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Localized Deep Face Model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A39FDD-B0AC-4B14-86B9-FFD7FA81BD6F}"/>
              </a:ext>
            </a:extLst>
          </p:cNvPr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0D4D917-38EC-4D5B-BB9E-F414DD97B0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A46CF91-392A-4BAA-837C-22E9C3B8A18F}"/>
              </a:ext>
            </a:extLst>
          </p:cNvPr>
          <p:cNvSpPr txBox="1"/>
          <p:nvPr/>
        </p:nvSpPr>
        <p:spPr>
          <a:xfrm>
            <a:off x="150958" y="786942"/>
            <a:ext cx="883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Reconstruction our Model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20E6D-B4D7-47AD-AF08-E964AFBCC1F0}"/>
              </a:ext>
            </a:extLst>
          </p:cNvPr>
          <p:cNvGrpSpPr/>
          <p:nvPr/>
        </p:nvGrpSpPr>
        <p:grpSpPr>
          <a:xfrm>
            <a:off x="729645" y="1185033"/>
            <a:ext cx="8094247" cy="2878824"/>
            <a:chOff x="0" y="0"/>
            <a:chExt cx="8839200" cy="321945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8D0A0BA-30FA-42CF-903A-E19873204D7D}"/>
                </a:ext>
              </a:extLst>
            </p:cNvPr>
            <p:cNvGrpSpPr/>
            <p:nvPr/>
          </p:nvGrpSpPr>
          <p:grpSpPr>
            <a:xfrm>
              <a:off x="0" y="0"/>
              <a:ext cx="8839200" cy="3020060"/>
              <a:chOff x="0" y="0"/>
              <a:chExt cx="8839200" cy="302006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0ABD9B-C45F-4577-8CC1-0A99A8C544A1}"/>
                  </a:ext>
                </a:extLst>
              </p:cNvPr>
              <p:cNvSpPr/>
              <p:nvPr/>
            </p:nvSpPr>
            <p:spPr>
              <a:xfrm>
                <a:off x="7229475" y="342900"/>
                <a:ext cx="1609725" cy="1828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4AB336BE-2D97-43E0-9269-E96123B60B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230110" cy="3020060"/>
              </a:xfrm>
              <a:prstGeom prst="rect">
                <a:avLst/>
              </a:prstGeom>
              <a:noFill/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FE3B521E-0813-4B03-90D5-E6CEA5807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162800" y="542925"/>
                <a:ext cx="1767840" cy="14573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" name="Left Brace 46">
                <a:extLst>
                  <a:ext uri="{FF2B5EF4-FFF2-40B4-BE49-F238E27FC236}">
                    <a16:creationId xmlns:a16="http://schemas.microsoft.com/office/drawing/2014/main" id="{998B6301-AB0E-4D6E-8557-CA3607F1E7B0}"/>
                  </a:ext>
                </a:extLst>
              </p:cNvPr>
              <p:cNvSpPr/>
              <p:nvPr/>
            </p:nvSpPr>
            <p:spPr>
              <a:xfrm rot="16200000">
                <a:off x="7924800" y="1609725"/>
                <a:ext cx="176530" cy="1522095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3" name="Text Box 490">
              <a:extLst>
                <a:ext uri="{FF2B5EF4-FFF2-40B4-BE49-F238E27FC236}">
                  <a16:creationId xmlns:a16="http://schemas.microsoft.com/office/drawing/2014/main" id="{A51D5EEA-129A-49CB-B74E-D17008EBE611}"/>
                </a:ext>
              </a:extLst>
            </p:cNvPr>
            <p:cNvSpPr txBox="1"/>
            <p:nvPr/>
          </p:nvSpPr>
          <p:spPr>
            <a:xfrm>
              <a:off x="7581900" y="2505075"/>
              <a:ext cx="866775" cy="7143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Classification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Layer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252DB32-DB07-483F-B573-DED86C96478A}"/>
              </a:ext>
            </a:extLst>
          </p:cNvPr>
          <p:cNvGrpSpPr/>
          <p:nvPr/>
        </p:nvGrpSpPr>
        <p:grpSpPr>
          <a:xfrm>
            <a:off x="541850" y="3901585"/>
            <a:ext cx="8376638" cy="3006167"/>
            <a:chOff x="0" y="0"/>
            <a:chExt cx="9420225" cy="327660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EAC27D5-F415-44D2-93AF-57E42430FA00}"/>
                </a:ext>
              </a:extLst>
            </p:cNvPr>
            <p:cNvGrpSpPr/>
            <p:nvPr/>
          </p:nvGrpSpPr>
          <p:grpSpPr>
            <a:xfrm>
              <a:off x="7810500" y="400050"/>
              <a:ext cx="1609725" cy="2876551"/>
              <a:chOff x="7229475" y="342899"/>
              <a:chExt cx="1609725" cy="2876551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2999482-DACF-400E-A03C-0C044FC97237}"/>
                  </a:ext>
                </a:extLst>
              </p:cNvPr>
              <p:cNvGrpSpPr/>
              <p:nvPr/>
            </p:nvGrpSpPr>
            <p:grpSpPr>
              <a:xfrm>
                <a:off x="7229475" y="342899"/>
                <a:ext cx="1609725" cy="2162176"/>
                <a:chOff x="7229475" y="342899"/>
                <a:chExt cx="1609725" cy="2162176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1A35D8C-EDB5-49EE-9A20-BFD8F7350440}"/>
                    </a:ext>
                  </a:extLst>
                </p:cNvPr>
                <p:cNvSpPr/>
                <p:nvPr/>
              </p:nvSpPr>
              <p:spPr>
                <a:xfrm>
                  <a:off x="7229475" y="342899"/>
                  <a:ext cx="1609725" cy="18669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Left Brace 56">
                  <a:extLst>
                    <a:ext uri="{FF2B5EF4-FFF2-40B4-BE49-F238E27FC236}">
                      <a16:creationId xmlns:a16="http://schemas.microsoft.com/office/drawing/2014/main" id="{6AEF45ED-1EC8-4744-AFD1-633EA6A120B9}"/>
                    </a:ext>
                  </a:extLst>
                </p:cNvPr>
                <p:cNvSpPr/>
                <p:nvPr/>
              </p:nvSpPr>
              <p:spPr>
                <a:xfrm rot="16200000">
                  <a:off x="7949407" y="1680369"/>
                  <a:ext cx="127317" cy="1522095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5" name="Text Box 490">
                <a:extLst>
                  <a:ext uri="{FF2B5EF4-FFF2-40B4-BE49-F238E27FC236}">
                    <a16:creationId xmlns:a16="http://schemas.microsoft.com/office/drawing/2014/main" id="{DDA73F2E-2289-43E4-B977-9CC7DDAB0DD8}"/>
                  </a:ext>
                </a:extLst>
              </p:cNvPr>
              <p:cNvSpPr txBox="1"/>
              <p:nvPr/>
            </p:nvSpPr>
            <p:spPr>
              <a:xfrm>
                <a:off x="7581900" y="2505075"/>
                <a:ext cx="866775" cy="71437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Thresholding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Layer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ED88598-A865-4992-BE7E-1D40F0BEF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807325" cy="3181985"/>
            </a:xfrm>
            <a:prstGeom prst="rect">
              <a:avLst/>
            </a:prstGeom>
            <a:noFill/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70D83639-F9DB-4D18-A4C6-80A5A64A9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078"/>
            <a:stretch/>
          </p:blipFill>
          <p:spPr bwMode="auto">
            <a:xfrm>
              <a:off x="7924800" y="609600"/>
              <a:ext cx="1009650" cy="140017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2" name="Text Box 872">
              <a:extLst>
                <a:ext uri="{FF2B5EF4-FFF2-40B4-BE49-F238E27FC236}">
                  <a16:creationId xmlns:a16="http://schemas.microsoft.com/office/drawing/2014/main" id="{AF7BD744-4E0C-4183-AED3-454BAD3D3A33}"/>
                </a:ext>
              </a:extLst>
            </p:cNvPr>
            <p:cNvSpPr txBox="1"/>
            <p:nvPr/>
          </p:nvSpPr>
          <p:spPr>
            <a:xfrm rot="5400000">
              <a:off x="8562975" y="819150"/>
              <a:ext cx="86677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Same Identity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 Box 873">
              <a:extLst>
                <a:ext uri="{FF2B5EF4-FFF2-40B4-BE49-F238E27FC236}">
                  <a16:creationId xmlns:a16="http://schemas.microsoft.com/office/drawing/2014/main" id="{F482BAF6-A627-493F-B5DF-A57AA3201A91}"/>
                </a:ext>
              </a:extLst>
            </p:cNvPr>
            <p:cNvSpPr txBox="1"/>
            <p:nvPr/>
          </p:nvSpPr>
          <p:spPr>
            <a:xfrm rot="5400000">
              <a:off x="8505825" y="1552575"/>
              <a:ext cx="98107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Different Identity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78EC7CF-266E-488A-8900-528E649F52F3}"/>
              </a:ext>
            </a:extLst>
          </p:cNvPr>
          <p:cNvSpPr/>
          <p:nvPr/>
        </p:nvSpPr>
        <p:spPr>
          <a:xfrm rot="16200000">
            <a:off x="-18229" y="2116264"/>
            <a:ext cx="889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Training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BB1AE1B-ADBE-4BA3-8D4D-E571CB9A31C0}"/>
              </a:ext>
            </a:extLst>
          </p:cNvPr>
          <p:cNvSpPr/>
          <p:nvPr/>
        </p:nvSpPr>
        <p:spPr>
          <a:xfrm rot="16200000">
            <a:off x="-10777" y="4985471"/>
            <a:ext cx="819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91564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Rectangle 1"/>
          <p:cNvSpPr/>
          <p:nvPr/>
        </p:nvSpPr>
        <p:spPr>
          <a:xfrm>
            <a:off x="138711" y="264625"/>
            <a:ext cx="8891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Protein Function Prediction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954440-355F-4B2E-A3F8-975B417E9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57" y="1325026"/>
            <a:ext cx="76295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2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Rectangle 1"/>
          <p:cNvSpPr/>
          <p:nvPr/>
        </p:nvSpPr>
        <p:spPr>
          <a:xfrm>
            <a:off x="138711" y="264625"/>
            <a:ext cx="8891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Protein Function Prediction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96948" y="766997"/>
            <a:ext cx="809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Motivation</a:t>
            </a:r>
            <a:endParaRPr lang="en-US" altLang="ko-KR" sz="2400" b="1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6641" y="1189498"/>
            <a:ext cx="87315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Gene Ontology (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GO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) has been widely used to annotate functions of proteins and understand their biological roles.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GO has more than 40,000 biological concepts over three domains: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Molecular Function Ontology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MFO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), Biological Process Ontology (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BPO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) and Cellular Component Ontology (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CCO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).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Currently only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1% 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of more than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70 million 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proteins in </a:t>
            </a:r>
            <a:r>
              <a:rPr lang="en-US" sz="1800" dirty="0" err="1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UniProtKB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have experimental GO annotation which is strong necessity of Automated Function Prediction (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AFP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Obviously in practice majority (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around 99% or more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) of proteins have only sequences, meaning that AFP for no-knowledge proteins would be more important. 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Experimental information, such as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protein-protein interactions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, are more costly than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sequencing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, resulting in literally limited knowledge (vastly missing information) among the large-scale data of AFP.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sequence-based AFP 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is important and should be tackled first Protein-protein interactions, are more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costly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than sequencing, Also sequences are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less noisy 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than 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57665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Rectangle 1"/>
          <p:cNvSpPr/>
          <p:nvPr/>
        </p:nvSpPr>
        <p:spPr>
          <a:xfrm>
            <a:off x="138711" y="264625"/>
            <a:ext cx="8891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Protein Function Prediction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38711" y="813082"/>
            <a:ext cx="803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Problem and Challenges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6641" y="1254742"/>
            <a:ext cx="87315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AFP is a large-scale multi-label classification problem due to one protein with a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diverse number of GO terms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One GO term as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a class label 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and also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one protein 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as an instance with multiple labels (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multiple GO terms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Most of these proteins have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only sequences as input information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, indicating the importance of sequence-based AFP (SAFP: sequences are the only input).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AFP is very challenging due to: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5F7886-40B9-4CC7-9B2D-8D8150BE5B4B}"/>
              </a:ext>
            </a:extLst>
          </p:cNvPr>
          <p:cNvSpPr/>
          <p:nvPr/>
        </p:nvSpPr>
        <p:spPr>
          <a:xfrm>
            <a:off x="624952" y="4261877"/>
            <a:ext cx="82549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arenR"/>
            </a:pPr>
            <a:r>
              <a:rPr lang="en-US" sz="16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Structured Ontology: </a:t>
            </a:r>
            <a:r>
              <a:rPr lang="en-US" sz="16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GO terms are node labels of a directed acyclic graph (DAG), by which one gene annotated at one node must be labeled by GO terms of all ancestor nodes in the DAG.</a:t>
            </a:r>
          </a:p>
          <a:p>
            <a:pPr marL="342900" indent="-342900" algn="just">
              <a:buAutoNum type="arabicParenR"/>
            </a:pPr>
            <a:endParaRPr lang="en-US" sz="16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  <a:p>
            <a:pPr marL="342900" indent="-342900" algn="just">
              <a:buAutoNum type="arabicParenR"/>
            </a:pPr>
            <a:r>
              <a:rPr lang="en-US" sz="16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Many labels per protein: </a:t>
            </a:r>
            <a:r>
              <a:rPr lang="en-US" sz="16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66,841 proteins and found that a human protein is labeled by around 71 GO terms on average; </a:t>
            </a:r>
          </a:p>
          <a:p>
            <a:pPr marL="342900" indent="-342900" algn="just">
              <a:buAutoNum type="arabicParenR"/>
            </a:pPr>
            <a:endParaRPr lang="en-US" sz="16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  <a:p>
            <a:pPr marL="342900" indent="-342900" algn="just">
              <a:buAutoNum type="arabicParenR"/>
            </a:pPr>
            <a:r>
              <a:rPr lang="en-US" sz="16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Large variation in the number of GO terms per protein: </a:t>
            </a:r>
            <a:r>
              <a:rPr lang="en-US" sz="16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634, out of all 10,236 GO terms in MFO (GO Ontology in Jun 2016), are associated with more than 50 proteins.</a:t>
            </a:r>
          </a:p>
        </p:txBody>
      </p:sp>
    </p:spTree>
    <p:extLst>
      <p:ext uri="{BB962C8B-B14F-4D97-AF65-F5344CB8AC3E}">
        <p14:creationId xmlns:p14="http://schemas.microsoft.com/office/powerpoint/2010/main" val="229681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Rectangle 1"/>
          <p:cNvSpPr/>
          <p:nvPr/>
        </p:nvSpPr>
        <p:spPr>
          <a:xfrm>
            <a:off x="138711" y="264625"/>
            <a:ext cx="8891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Protein Function Prediction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38711" y="813082"/>
            <a:ext cx="803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Problem and Challenges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6641" y="1254742"/>
            <a:ext cx="87315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A target protein is called a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limited-knowledge protein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, if it has experimental annotation in another domain; otherwise, it is called a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no-knowledge protein. </a:t>
            </a:r>
          </a:p>
          <a:p>
            <a:pPr algn="just"/>
            <a:endParaRPr lang="en-US" sz="1800" dirty="0">
              <a:solidFill>
                <a:srgbClr val="FF0000"/>
              </a:solidFill>
              <a:latin typeface="Calibri (Body)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no-knowledge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benchmark can be divided into two types (according to the largest global sequence identity of the corresponding sequence to any other sequences in the training data).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Difficult, includes those with the largest sequence identity of less than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60%, 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otherwise they are called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Easy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56A039-2185-49EF-B1D1-19EFF5884266}"/>
              </a:ext>
            </a:extLst>
          </p:cNvPr>
          <p:cNvSpPr txBox="1"/>
          <p:nvPr/>
        </p:nvSpPr>
        <p:spPr>
          <a:xfrm>
            <a:off x="138711" y="4092281"/>
            <a:ext cx="803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Goal: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42EEB5-947D-4AC2-B5BB-78E7F86666A9}"/>
              </a:ext>
            </a:extLst>
          </p:cNvPr>
          <p:cNvSpPr txBox="1"/>
          <p:nvPr/>
        </p:nvSpPr>
        <p:spPr>
          <a:xfrm>
            <a:off x="474655" y="4553946"/>
            <a:ext cx="85555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Instead of relying on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sequence homology 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only, to develop an approach which can predict the function of the difficult type of proteins within the scope of sequence-based approach.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Collect not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only homology-related information 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but also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various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types of information available from sequences as diverse as possible and develop a method which can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integrate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all of these information effectively and efficiently.</a:t>
            </a:r>
          </a:p>
        </p:txBody>
      </p:sp>
    </p:spTree>
    <p:extLst>
      <p:ext uri="{BB962C8B-B14F-4D97-AF65-F5344CB8AC3E}">
        <p14:creationId xmlns:p14="http://schemas.microsoft.com/office/powerpoint/2010/main" val="147429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Rectangle 1"/>
          <p:cNvSpPr/>
          <p:nvPr/>
        </p:nvSpPr>
        <p:spPr>
          <a:xfrm>
            <a:off x="138711" y="264625"/>
            <a:ext cx="8891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Protein Function Prediction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38711" y="813082"/>
            <a:ext cx="803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Proposed Methods: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783A9-77EF-482C-8E92-7BE395B5B115}"/>
              </a:ext>
            </a:extLst>
          </p:cNvPr>
          <p:cNvSpPr/>
          <p:nvPr/>
        </p:nvSpPr>
        <p:spPr>
          <a:xfrm>
            <a:off x="386641" y="1353162"/>
            <a:ext cx="823202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From Protein Sequence to Protein Function </a:t>
            </a:r>
            <a:r>
              <a:rPr lang="it-IT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via Multi-Label Linear Discriminant Analysis.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Hua Wang, Lin Yan,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</a:rPr>
              <a:t>Heng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 Huang, and Chris Ding, IEEE/ACM TRANSACTIONS ON COMPUTATIONAL BIOLOGYAND BIOINFORMATICS, VOL. 14, NO. 3, MAY/JUNE 2017</a:t>
            </a:r>
          </a:p>
          <a:p>
            <a:pPr algn="just"/>
            <a:endParaRPr lang="it-IT" sz="18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A Generative Model with Hypergraph </a:t>
            </a:r>
            <a:r>
              <a:rPr lang="en-US" sz="1800" dirty="0" err="1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Regularizers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for Protein Function Prediction,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</a:rPr>
              <a:t>Shaokai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 Wang,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</a:rPr>
              <a:t>Xutao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 Li,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</a:rPr>
              <a:t>Yunming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 Ye, 2016 IEEE International Transection on Bioinformatics and Biomedicine (BIBM)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Protein Expression Data Improves Gene Function Prediction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</a:rPr>
              <a:t>Huadong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 Yang,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</a:rPr>
              <a:t>Xiaofeng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 Song, 2016 IEEE International Conference on Bioinformatics and Biomedicine (BIBM)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Inferring the Functions of Proteins from the Interrelationships between Functional Categories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Kamal Taha, Senior Member, IEEE, IEEE/ACM Transactions on Computational Biology and Bioinformatics </a:t>
            </a:r>
          </a:p>
          <a:p>
            <a:pPr algn="just"/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GOLabeler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: Improving Sequence-based Large-scale Protein Function Prediction by Learning to Rank</a:t>
            </a:r>
          </a:p>
        </p:txBody>
      </p:sp>
    </p:spTree>
    <p:extLst>
      <p:ext uri="{BB962C8B-B14F-4D97-AF65-F5344CB8AC3E}">
        <p14:creationId xmlns:p14="http://schemas.microsoft.com/office/powerpoint/2010/main" val="21254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Rectangle 1"/>
          <p:cNvSpPr/>
          <p:nvPr/>
        </p:nvSpPr>
        <p:spPr>
          <a:xfrm>
            <a:off x="138711" y="264625"/>
            <a:ext cx="8891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Protein Function Prediction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38711" y="813082"/>
            <a:ext cx="803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Based  Method (LTR and AFP)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783A9-77EF-482C-8E92-7BE395B5B115}"/>
              </a:ext>
            </a:extLst>
          </p:cNvPr>
          <p:cNvSpPr/>
          <p:nvPr/>
        </p:nvSpPr>
        <p:spPr>
          <a:xfrm>
            <a:off x="386641" y="1313406"/>
            <a:ext cx="86435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LTR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is useful for multi-label classification, where multiple labels can be assigned to one instance(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by ranking labels and choosing top of them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AFP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, currently GO terms for one protein are not ranked, while they can be ranked by some nature behind GO terms, such as if they are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major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or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minor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A6CBFE-409D-485F-AC83-B928FF59972C}"/>
              </a:ext>
            </a:extLst>
          </p:cNvPr>
          <p:cNvSpPr txBox="1"/>
          <p:nvPr/>
        </p:nvSpPr>
        <p:spPr>
          <a:xfrm>
            <a:off x="138711" y="2978336"/>
            <a:ext cx="803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Main Advantages (Why using LTR?)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4C5147-DEF0-438C-A1A1-13D08CFAE7B2}"/>
              </a:ext>
            </a:extLst>
          </p:cNvPr>
          <p:cNvSpPr/>
          <p:nvPr/>
        </p:nvSpPr>
        <p:spPr>
          <a:xfrm>
            <a:off x="320615" y="3439014"/>
            <a:ext cx="87095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LTR 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is already currently useful as a tool for multi-label classification and also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very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promising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for the future AFP.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LTR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is that </a:t>
            </a:r>
            <a:r>
              <a:rPr lang="en-US" sz="1800" dirty="0" err="1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GOLabeler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can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integrate multiple sequence-based evidence 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effectively, which are generated by different types of classifiers (or components), where all information are derived from the </a:t>
            </a:r>
            <a:r>
              <a:rPr lang="en-US" sz="18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sequences only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This feature makes </a:t>
            </a:r>
            <a:r>
              <a:rPr lang="en-US" sz="1800" dirty="0" err="1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GOLabeler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predict the functions of proteins having sequences with global sequences identity of less than 60% (difficult proteins) better than homology-based methods reasonably.</a:t>
            </a:r>
          </a:p>
        </p:txBody>
      </p:sp>
    </p:spTree>
    <p:extLst>
      <p:ext uri="{BB962C8B-B14F-4D97-AF65-F5344CB8AC3E}">
        <p14:creationId xmlns:p14="http://schemas.microsoft.com/office/powerpoint/2010/main" val="115353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Rectangle 1"/>
          <p:cNvSpPr/>
          <p:nvPr/>
        </p:nvSpPr>
        <p:spPr>
          <a:xfrm>
            <a:off x="138711" y="264625"/>
            <a:ext cx="8891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Protein Function Prediction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38711" y="813082"/>
            <a:ext cx="448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GOLabeler</a:t>
            </a:r>
            <a:r>
              <a:rPr lang="en-US" altLang="ko-KR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(Approach Method)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783A9-77EF-482C-8E92-7BE395B5B115}"/>
              </a:ext>
            </a:extLst>
          </p:cNvPr>
          <p:cNvSpPr/>
          <p:nvPr/>
        </p:nvSpPr>
        <p:spPr>
          <a:xfrm>
            <a:off x="430255" y="1240960"/>
            <a:ext cx="4230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Step 1: Generate candidates GO terms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E6FA2-6B8D-4557-B4D8-3E18D62AD208}"/>
              </a:ext>
            </a:extLst>
          </p:cNvPr>
          <p:cNvSpPr/>
          <p:nvPr/>
        </p:nvSpPr>
        <p:spPr>
          <a:xfrm>
            <a:off x="605634" y="1537438"/>
            <a:ext cx="8390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In testing, given the sequence of a query protein, candidate GO terms are generated from five components, which are already trained by using different types of information.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19C474-1656-4B70-B5BF-5FDEC72AD026}"/>
              </a:ext>
            </a:extLst>
          </p:cNvPr>
          <p:cNvSpPr/>
          <p:nvPr/>
        </p:nvSpPr>
        <p:spPr>
          <a:xfrm>
            <a:off x="488492" y="2118259"/>
            <a:ext cx="5448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Step 2: Generate features for ranking GO terms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C33038-12D0-4AF1-94B8-EF00969CE277}"/>
              </a:ext>
            </a:extLst>
          </p:cNvPr>
          <p:cNvSpPr/>
          <p:nvPr/>
        </p:nvSpPr>
        <p:spPr>
          <a:xfrm>
            <a:off x="755432" y="2423869"/>
            <a:ext cx="82747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Each candidate GO term receives prediction scores from the five components, resulting in a feature vector of length five. Then candidate GO terms (feature vectors) are put into the (LTR)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C4F743-36A2-4AAC-BDEB-DA390E7CD72C}"/>
              </a:ext>
            </a:extLst>
          </p:cNvPr>
          <p:cNvSpPr/>
          <p:nvPr/>
        </p:nvSpPr>
        <p:spPr>
          <a:xfrm>
            <a:off x="488492" y="2979903"/>
            <a:ext cx="5302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Step 3: Rank GO terms by learning to rank (LTR)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CD9835-32EF-4D2B-969B-464753050F13}"/>
              </a:ext>
            </a:extLst>
          </p:cNvPr>
          <p:cNvSpPr/>
          <p:nvPr/>
        </p:nvSpPr>
        <p:spPr>
          <a:xfrm>
            <a:off x="755432" y="3263483"/>
            <a:ext cx="82411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LTR model is already trained by using training data, and finally, a ranked list of GO terms is returned as the final output of </a:t>
            </a:r>
            <a:r>
              <a:rPr lang="en-US" sz="1600" dirty="0" err="1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GOLabeler</a:t>
            </a:r>
            <a:r>
              <a:rPr lang="en-US" sz="16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562E3E-52E5-4DAE-B381-2F00575014DB}"/>
              </a:ext>
            </a:extLst>
          </p:cNvPr>
          <p:cNvSpPr txBox="1"/>
          <p:nvPr/>
        </p:nvSpPr>
        <p:spPr>
          <a:xfrm>
            <a:off x="251368" y="3883685"/>
            <a:ext cx="448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Components</a:t>
            </a:r>
            <a:endParaRPr lang="en-US" altLang="ko-KR" sz="2400" b="1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D5EA30-0805-418B-86A6-0C8EACFBBD86}"/>
              </a:ext>
            </a:extLst>
          </p:cNvPr>
          <p:cNvSpPr/>
          <p:nvPr/>
        </p:nvSpPr>
        <p:spPr>
          <a:xfrm>
            <a:off x="474654" y="4221184"/>
            <a:ext cx="86693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Naive: GO term frequency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BLAST-KNN (B-K): sequence alignment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LR-3mer: amino acid trigram : </a:t>
            </a:r>
            <a:r>
              <a:rPr lang="en-US" sz="16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use the frequency of three consecutive amino acids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LR-</a:t>
            </a:r>
            <a:r>
              <a:rPr lang="en-US" sz="1800" b="1" dirty="0" err="1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InterPro</a:t>
            </a:r>
            <a:r>
              <a:rPr lang="en-US" sz="1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: protein families, domains and motifs: </a:t>
            </a:r>
            <a:r>
              <a:rPr lang="en-US" sz="16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combines 14 different protein and domain family dataset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LR-</a:t>
            </a:r>
            <a:r>
              <a:rPr lang="en-US" sz="1800" b="1" dirty="0" err="1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ProFET</a:t>
            </a:r>
            <a:r>
              <a:rPr lang="en-US" sz="1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: sequence features including biophysical properties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22D456-03EE-45D9-8114-C9B586D1B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503" y="4276084"/>
            <a:ext cx="1176331" cy="4143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53EB87-DD9E-45AC-97DB-95D7ABC86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222" y="4592795"/>
            <a:ext cx="2452955" cy="59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20093</TotalTime>
  <Words>1126</Words>
  <Application>Microsoft Office PowerPoint</Application>
  <PresentationFormat>On-screen Show (4:3)</PresentationFormat>
  <Paragraphs>147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Merriweather</vt:lpstr>
      <vt:lpstr>Wingdings</vt:lpstr>
      <vt:lpstr>Times New Roman</vt:lpstr>
      <vt:lpstr>Calibri (Body)</vt:lpstr>
      <vt:lpstr>Calibri Light</vt:lpstr>
      <vt:lpstr>Calibri</vt:lpstr>
      <vt:lpstr>Georgia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Alazzawi</dc:creator>
  <cp:lastModifiedBy>Adil Alazzawi</cp:lastModifiedBy>
  <cp:revision>475</cp:revision>
  <dcterms:modified xsi:type="dcterms:W3CDTF">2017-10-06T17:57:05Z</dcterms:modified>
</cp:coreProperties>
</file>