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389" r:id="rId3"/>
    <p:sldId id="394" r:id="rId4"/>
    <p:sldId id="395" r:id="rId5"/>
  </p:sldIdLst>
  <p:sldSz cx="9144000" cy="6858000" type="screen4x3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03F34"/>
    <a:srgbClr val="FFB3B3"/>
    <a:srgbClr val="33C206"/>
    <a:srgbClr val="BBEE1C"/>
    <a:srgbClr val="75911A"/>
    <a:srgbClr val="FFFFBD"/>
    <a:srgbClr val="F0F92F"/>
    <a:srgbClr val="6699FF"/>
    <a:srgbClr val="A1F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36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92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0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0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5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9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ndom_variabl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en.wikipedia.org/wiki/Probability_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Statistic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en.wikipedia.org/wiki/Probability" TargetMode="Externa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10.jp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2853533"/>
            <a:ext cx="9114089" cy="12457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rgbClr val="F2B516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11" y="4511323"/>
            <a:ext cx="9114089" cy="3818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latin typeface="Calibri (Body)"/>
                <a:sym typeface="Arial"/>
              </a:rPr>
              <a:pPr lvl="0"/>
              <a:t>1</a:t>
            </a:fld>
            <a:endParaRPr lang="en-US">
              <a:latin typeface="Calibri (Body)"/>
              <a:sym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12842" y="120"/>
            <a:ext cx="9156841" cy="6857880"/>
            <a:chOff x="-15373" y="26196"/>
            <a:chExt cx="9497987" cy="6857880"/>
          </a:xfrm>
        </p:grpSpPr>
        <p:sp>
          <p:nvSpPr>
            <p:cNvPr id="17" name="Shape 110"/>
            <p:cNvSpPr txBox="1"/>
            <p:nvPr/>
          </p:nvSpPr>
          <p:spPr>
            <a:xfrm>
              <a:off x="-15373" y="6727022"/>
              <a:ext cx="9497987" cy="157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Al-Azzawi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16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Calibri (Body)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9" name="Shape 108"/>
          <p:cNvPicPr preferRelativeResize="0"/>
          <p:nvPr/>
        </p:nvPicPr>
        <p:blipFill rotWithShape="1">
          <a:blip r:embed="rId5">
            <a:alphaModFix amt="27000"/>
          </a:blip>
          <a:srcRect r="4489" b="3827"/>
          <a:stretch/>
        </p:blipFill>
        <p:spPr>
          <a:xfrm>
            <a:off x="4557932" y="227820"/>
            <a:ext cx="4587184" cy="64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4"/>
          <p:cNvSpPr txBox="1"/>
          <p:nvPr/>
        </p:nvSpPr>
        <p:spPr>
          <a:xfrm>
            <a:off x="-91659" y="250145"/>
            <a:ext cx="9235659" cy="36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b="1" dirty="0">
                <a:latin typeface="Calibri (Body)"/>
                <a:cs typeface="Times New Roman" panose="02020603050405020304" pitchFamily="18" charset="0"/>
              </a:rPr>
              <a:t>University of Missouri-Columbia - College of Engineering – Electrical </a:t>
            </a:r>
            <a:r>
              <a:rPr lang="en-US" b="1">
                <a:latin typeface="Calibri (Body)"/>
                <a:cs typeface="Times New Roman" panose="02020603050405020304" pitchFamily="18" charset="0"/>
              </a:rPr>
              <a:t>Engineering and </a:t>
            </a:r>
            <a:r>
              <a:rPr lang="en-US" b="1" dirty="0">
                <a:latin typeface="Calibri (Body)"/>
                <a:cs typeface="Times New Roman" panose="02020603050405020304" pitchFamily="18" charset="0"/>
              </a:rPr>
              <a:t>Computer Science Dept.</a:t>
            </a:r>
          </a:p>
        </p:txBody>
      </p:sp>
      <p:sp>
        <p:nvSpPr>
          <p:cNvPr id="22" name="Shape 113"/>
          <p:cNvSpPr txBox="1"/>
          <p:nvPr/>
        </p:nvSpPr>
        <p:spPr>
          <a:xfrm>
            <a:off x="29911" y="4488945"/>
            <a:ext cx="9114089" cy="482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en-US" sz="2400" b="1" dirty="0">
                <a:solidFill>
                  <a:srgbClr val="783F04"/>
                </a:solidFill>
                <a:latin typeface="Calibri (Body)"/>
                <a:ea typeface="Georgia"/>
                <a:cs typeface="Times New Roman" panose="02020603050405020304" pitchFamily="18" charset="0"/>
              </a:rPr>
              <a:t>PhD Candidate EECS</a:t>
            </a:r>
            <a:endParaRPr lang="en-US" sz="2400" b="1" dirty="0">
              <a:solidFill>
                <a:srgbClr val="783F04"/>
              </a:solidFill>
              <a:latin typeface="Calibri (Body)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15" name="Shape 114"/>
          <p:cNvSpPr txBox="1"/>
          <p:nvPr/>
        </p:nvSpPr>
        <p:spPr>
          <a:xfrm>
            <a:off x="29912" y="4956779"/>
            <a:ext cx="9114088" cy="498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Adil Al-</a:t>
            </a:r>
            <a:r>
              <a:rPr lang="en-US" sz="2000" b="1" dirty="0" err="1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Azzawi</a:t>
            </a:r>
            <a:endParaRPr lang="en-US" sz="2000" b="1" dirty="0">
              <a:solidFill>
                <a:schemeClr val="tx1"/>
              </a:solidFill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45" y="713781"/>
            <a:ext cx="1091420" cy="1222393"/>
          </a:xfrm>
          <a:prstGeom prst="rect">
            <a:avLst/>
          </a:prstGeom>
          <a:noFill/>
        </p:spPr>
      </p:pic>
      <p:sp>
        <p:nvSpPr>
          <p:cNvPr id="112" name="Shape 112"/>
          <p:cNvSpPr txBox="1"/>
          <p:nvPr/>
        </p:nvSpPr>
        <p:spPr>
          <a:xfrm>
            <a:off x="279312" y="3113798"/>
            <a:ext cx="9118209" cy="896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Localized Deep Learning Structure for The Large-Scale Biometric Data Recognition</a:t>
            </a:r>
            <a:endParaRPr lang="en-US" dirty="0"/>
          </a:p>
          <a:p>
            <a:endParaRPr lang="en-US" b="1" dirty="0">
              <a:latin typeface="Calibri (Body)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7192" y="2147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Circular 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FEECE-A387-4D41-B801-400C1D15EB32}"/>
              </a:ext>
            </a:extLst>
          </p:cNvPr>
          <p:cNvSpPr/>
          <p:nvPr/>
        </p:nvSpPr>
        <p:spPr>
          <a:xfrm>
            <a:off x="157192" y="827167"/>
            <a:ext cx="8375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Approach : </a:t>
            </a:r>
            <a:r>
              <a:rPr lang="en-US" sz="24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Spider-Web based Model (Heuristic Random Space Searching Approach and Data structure) for Biometric Fingerprint Identification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91A6E-CC35-4A46-9037-2C7802F4A016}"/>
              </a:ext>
            </a:extLst>
          </p:cNvPr>
          <p:cNvSpPr/>
          <p:nvPr/>
        </p:nvSpPr>
        <p:spPr>
          <a:xfrm>
            <a:off x="612752" y="5526786"/>
            <a:ext cx="8417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  <a:hlinkClick r:id="rId5" tooltip="Probability"/>
              </a:rPr>
              <a:t>probability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  <a:hlinkClick r:id="rId6" tooltip="Statistics"/>
              </a:rPr>
              <a:t>statistics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, a circular distribution or polar distribution is a 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  <a:hlinkClick r:id="rId7" tooltip="Probability distribution"/>
              </a:rPr>
              <a:t>probability distribution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of a 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  <a:hlinkClick r:id="rId8" tooltip="Random variable"/>
              </a:rPr>
              <a:t>random variable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whose values are angles, usually taken to be in the range of </a:t>
            </a:r>
            <a:r>
              <a:rPr lang="ar-SA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0, 2π )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56C9-FC28-4B0C-803A-AB112142C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112"/>
          <a:stretch/>
        </p:blipFill>
        <p:spPr>
          <a:xfrm>
            <a:off x="427036" y="2239554"/>
            <a:ext cx="2590872" cy="272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0752A-5249-4C58-9859-6DDD95C0D3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5578"/>
          <a:stretch/>
        </p:blipFill>
        <p:spPr>
          <a:xfrm>
            <a:off x="5861609" y="2517834"/>
            <a:ext cx="3168584" cy="2443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C1B6F-9AE3-4E97-B427-F0E789E448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0197" y="2378855"/>
            <a:ext cx="2893931" cy="262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3AF97-2C98-41DA-9DC9-2BB11FCDEAA6}"/>
              </a:ext>
            </a:extLst>
          </p:cNvPr>
          <p:cNvSpPr txBox="1"/>
          <p:nvPr/>
        </p:nvSpPr>
        <p:spPr>
          <a:xfrm>
            <a:off x="3148210" y="5019383"/>
            <a:ext cx="25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Data </a:t>
            </a:r>
            <a:r>
              <a:rPr lang="en-US" sz="1600" b="1" dirty="0" err="1">
                <a:solidFill>
                  <a:srgbClr val="FF0000"/>
                </a:solidFill>
              </a:rPr>
              <a:t>strcuture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CB45C-8EF7-438F-AEEA-245242334473}"/>
              </a:ext>
            </a:extLst>
          </p:cNvPr>
          <p:cNvSpPr txBox="1"/>
          <p:nvPr/>
        </p:nvSpPr>
        <p:spPr>
          <a:xfrm>
            <a:off x="427036" y="4980280"/>
            <a:ext cx="25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958F4-48C2-4285-8F7D-556BBC5A9DA0}"/>
              </a:ext>
            </a:extLst>
          </p:cNvPr>
          <p:cNvSpPr txBox="1"/>
          <p:nvPr/>
        </p:nvSpPr>
        <p:spPr>
          <a:xfrm>
            <a:off x="6244250" y="5015667"/>
            <a:ext cx="25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Searching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266655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2842" y="120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7191" y="214760"/>
            <a:ext cx="5474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Circular Uniform Distribution (CUD)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FEECE-A387-4D41-B801-400C1D15EB32}"/>
              </a:ext>
            </a:extLst>
          </p:cNvPr>
          <p:cNvSpPr/>
          <p:nvPr/>
        </p:nvSpPr>
        <p:spPr>
          <a:xfrm>
            <a:off x="474655" y="5802648"/>
            <a:ext cx="837512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10,000-point Monte Carlo simulation of the distribution of the sample mean of a circular uniform distribution for N = 3.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78E8E0-9A40-428A-AD5A-0B55044E10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5" y="2006263"/>
            <a:ext cx="3622770" cy="373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2F79C-DAB8-44FB-B985-5DC56B56700C}"/>
              </a:ext>
            </a:extLst>
          </p:cNvPr>
          <p:cNvSpPr/>
          <p:nvPr/>
        </p:nvSpPr>
        <p:spPr>
          <a:xfrm>
            <a:off x="157191" y="749572"/>
            <a:ext cx="87615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Circular Uniform Distribution (CUD)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69F105-B3F1-4D48-95FA-A3A6DB643441}"/>
                  </a:ext>
                </a:extLst>
              </p:cNvPr>
              <p:cNvSpPr/>
              <p:nvPr/>
            </p:nvSpPr>
            <p:spPr>
              <a:xfrm>
                <a:off x="474655" y="1109619"/>
                <a:ext cx="8444057" cy="88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 algn="just">
                  <a:lnSpc>
                    <a:spcPct val="15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"/>
                </a:pPr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Distribution mean, the sample mean of a set of 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 measurements 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 drawn from a circular uniform distribution is defined as</a:t>
                </a:r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69F105-B3F1-4D48-95FA-A3A6DB643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5" y="1109619"/>
                <a:ext cx="8444057" cy="880369"/>
              </a:xfrm>
              <a:prstGeom prst="rect">
                <a:avLst/>
              </a:prstGeom>
              <a:blipFill>
                <a:blip r:embed="rId6"/>
                <a:stretch>
                  <a:fillRect l="-505" r="-578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30CEA-81F5-40FB-8141-7C223B034EDE}"/>
                  </a:ext>
                </a:extLst>
              </p:cNvPr>
              <p:cNvSpPr/>
              <p:nvPr/>
            </p:nvSpPr>
            <p:spPr>
              <a:xfrm>
                <a:off x="-267003" y="2055083"/>
                <a:ext cx="5295762" cy="1339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28700" indent="-285750" algn="just">
                  <a:lnSpc>
                    <a:spcPct val="15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 is the average sine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 is the average cosine which are described in the following equations: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30CEA-81F5-40FB-8141-7C223B034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003" y="2055083"/>
                <a:ext cx="5295762" cy="1339726"/>
              </a:xfrm>
              <a:prstGeom prst="rect">
                <a:avLst/>
              </a:prstGeom>
              <a:blipFill>
                <a:blip r:embed="rId7"/>
                <a:stretch>
                  <a:fillRect r="-103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2D4D0D-954F-47F5-91CE-C4F85E0AB79C}"/>
                  </a:ext>
                </a:extLst>
              </p:cNvPr>
              <p:cNvSpPr/>
              <p:nvPr/>
            </p:nvSpPr>
            <p:spPr>
              <a:xfrm>
                <a:off x="776003" y="3365151"/>
                <a:ext cx="20512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2D4D0D-954F-47F5-91CE-C4F85E0AB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03" y="3365151"/>
                <a:ext cx="2051267" cy="871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9F89E8-4578-49CE-870F-55C4F4DB64AD}"/>
                  </a:ext>
                </a:extLst>
              </p:cNvPr>
              <p:cNvSpPr/>
              <p:nvPr/>
            </p:nvSpPr>
            <p:spPr>
              <a:xfrm>
                <a:off x="2993336" y="3372465"/>
                <a:ext cx="200638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9F89E8-4578-49CE-870F-55C4F4DB6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36" y="3372465"/>
                <a:ext cx="2006383" cy="871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59402E-8B67-478F-A293-A97668BEB67F}"/>
                  </a:ext>
                </a:extLst>
              </p:cNvPr>
              <p:cNvSpPr/>
              <p:nvPr/>
            </p:nvSpPr>
            <p:spPr>
              <a:xfrm>
                <a:off x="-267003" y="4358972"/>
                <a:ext cx="4700582" cy="469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28700" indent="-285750">
                  <a:lnSpc>
                    <a:spcPct val="150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libri (Body)"/>
                    <a:cs typeface="Times New Roman" panose="02020603050405020304" pitchFamily="18" charset="0"/>
                  </a:rPr>
                  <a:t>is the average resultant length is: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59402E-8B67-478F-A293-A97668BEB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003" y="4358972"/>
                <a:ext cx="4700582" cy="469937"/>
              </a:xfrm>
              <a:prstGeom prst="rect">
                <a:avLst/>
              </a:prstGeom>
              <a:blipFill>
                <a:blip r:embed="rId10"/>
                <a:stretch>
                  <a:fillRect r="-519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C728F0-F0A4-4DF9-9906-2ECFEB8896B2}"/>
                  </a:ext>
                </a:extLst>
              </p:cNvPr>
              <p:cNvSpPr/>
              <p:nvPr/>
            </p:nvSpPr>
            <p:spPr>
              <a:xfrm>
                <a:off x="776003" y="5032812"/>
                <a:ext cx="225805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C728F0-F0A4-4DF9-9906-2ECFEB889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03" y="5032812"/>
                <a:ext cx="2258054" cy="369909"/>
              </a:xfrm>
              <a:prstGeom prst="rect">
                <a:avLst/>
              </a:prstGeom>
              <a:blipFill>
                <a:blip r:embed="rId11"/>
                <a:stretch>
                  <a:fillRect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E61F43-4C1B-4CB9-B161-A08485751D5E}"/>
                  </a:ext>
                </a:extLst>
              </p:cNvPr>
              <p:cNvSpPr/>
              <p:nvPr/>
            </p:nvSpPr>
            <p:spPr>
              <a:xfrm>
                <a:off x="3320133" y="5062568"/>
                <a:ext cx="1395510" cy="372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𝐴𝑔𝑟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E61F43-4C1B-4CB9-B161-A08485751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33" y="5062568"/>
                <a:ext cx="1395510" cy="372218"/>
              </a:xfrm>
              <a:prstGeom prst="rect">
                <a:avLst/>
              </a:prstGeom>
              <a:blipFill>
                <a:blip r:embed="rId12"/>
                <a:stretch>
                  <a:fillRect r="-1004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2841" y="-13948"/>
            <a:ext cx="9156841" cy="6871948"/>
            <a:chOff x="-15373" y="26196"/>
            <a:chExt cx="9497987" cy="6871948"/>
          </a:xfrm>
        </p:grpSpPr>
        <p:sp>
          <p:nvSpPr>
            <p:cNvPr id="19" name="Shape 110"/>
            <p:cNvSpPr txBox="1"/>
            <p:nvPr/>
          </p:nvSpPr>
          <p:spPr>
            <a:xfrm>
              <a:off x="-15373" y="6741090"/>
              <a:ext cx="9497987" cy="157054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0">
                  <a:srgbClr val="7F7F7F"/>
                </a:gs>
                <a:gs pos="52000">
                  <a:schemeClr val="bg2">
                    <a:lumMod val="90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sz="900" b="1" dirty="0">
                  <a:solidFill>
                    <a:schemeClr val="dk1"/>
                  </a:solidFill>
                  <a:latin typeface="Calibri (Body)"/>
                  <a:sym typeface="Merriweather"/>
                </a:rPr>
                <a:t>Adil Al-</a:t>
              </a:r>
              <a:r>
                <a:rPr lang="en-US" sz="900" b="1" dirty="0" err="1">
                  <a:solidFill>
                    <a:schemeClr val="dk1"/>
                  </a:solidFill>
                  <a:latin typeface="Calibri (Body)"/>
                  <a:sym typeface="Merriweather"/>
                </a:rPr>
                <a:t>Azzawi</a:t>
              </a:r>
              <a:endParaRPr lang="en-US" sz="900" b="1" dirty="0">
                <a:solidFill>
                  <a:schemeClr val="dk1"/>
                </a:solidFill>
                <a:latin typeface="Calibri (Body)"/>
                <a:sym typeface="Merriweather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0" y="26196"/>
              <a:ext cx="9453642" cy="208492"/>
              <a:chOff x="2220" y="26196"/>
              <a:chExt cx="9453642" cy="208492"/>
            </a:xfrm>
          </p:grpSpPr>
          <p:sp>
            <p:nvSpPr>
              <p:cNvPr id="21" name="Shape 110"/>
              <p:cNvSpPr txBox="1"/>
              <p:nvPr/>
            </p:nvSpPr>
            <p:spPr>
              <a:xfrm>
                <a:off x="2220" y="26196"/>
                <a:ext cx="9453642" cy="208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rgbClr val="7F7F7F"/>
                  </a:gs>
                  <a:gs pos="52000">
                    <a:schemeClr val="bg2">
                      <a:lumMod val="90000"/>
                    </a:schemeClr>
                  </a:gs>
                  <a:gs pos="99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Merriweather"/>
                  <a:buNone/>
                </a:pPr>
                <a:endParaRPr lang="en-US" sz="900" b="1" i="0" u="none" strike="noStrike" cap="none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01" y="30193"/>
                <a:ext cx="182585" cy="20449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" name="Rectangle 8"/>
          <p:cNvSpPr/>
          <p:nvPr/>
        </p:nvSpPr>
        <p:spPr>
          <a:xfrm>
            <a:off x="196948" y="731522"/>
            <a:ext cx="8833246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2" y="292761"/>
            <a:ext cx="529913" cy="59350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7192" y="214760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Implementation and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2F79C-DAB8-44FB-B985-5DC56B56700C}"/>
              </a:ext>
            </a:extLst>
          </p:cNvPr>
          <p:cNvSpPr/>
          <p:nvPr/>
        </p:nvSpPr>
        <p:spPr>
          <a:xfrm>
            <a:off x="157191" y="749572"/>
            <a:ext cx="876152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Core point detection and 0 mean of the circular uniform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F6DF3-994A-42BB-977C-FC067E5BDA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42" t="5142" r="5279" b="15684"/>
          <a:stretch/>
        </p:blipFill>
        <p:spPr>
          <a:xfrm>
            <a:off x="196948" y="1378080"/>
            <a:ext cx="3263110" cy="23291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5A265C-55D1-4797-8159-F2FDE2E85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42" t="5142" r="43720" b="15684"/>
          <a:stretch/>
        </p:blipFill>
        <p:spPr>
          <a:xfrm>
            <a:off x="3625449" y="1200811"/>
            <a:ext cx="2103706" cy="28616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5DB70E-0791-44CF-BC8E-9804B3A62F2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85" y="1258653"/>
            <a:ext cx="2655363" cy="2612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55B93B-41E0-463B-BED7-357EF9DCDFBE}"/>
              </a:ext>
            </a:extLst>
          </p:cNvPr>
          <p:cNvSpPr/>
          <p:nvPr/>
        </p:nvSpPr>
        <p:spPr>
          <a:xfrm>
            <a:off x="4760718" y="2522452"/>
            <a:ext cx="105292" cy="89025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F8BD87-5E5D-412A-9DBA-9D58318BEB2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865648" y="2564817"/>
            <a:ext cx="1209500" cy="67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89F6D1-C99D-4E3A-AC9D-5143B2F0D19C}"/>
              </a:ext>
            </a:extLst>
          </p:cNvPr>
          <p:cNvSpPr txBox="1"/>
          <p:nvPr/>
        </p:nvSpPr>
        <p:spPr>
          <a:xfrm>
            <a:off x="5831467" y="2571561"/>
            <a:ext cx="1431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DC7AE7-D3FA-47BC-96E0-3F5B9468E9D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042714"/>
            <a:ext cx="3624832" cy="261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B054A04A-DD5D-430A-8821-AEA2A12A6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5"/>
          <a:stretch/>
        </p:blipFill>
        <p:spPr bwMode="auto">
          <a:xfrm>
            <a:off x="3968020" y="4060003"/>
            <a:ext cx="2108724" cy="251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61E6E6-D678-460B-9D94-1BCF0787B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019" y="4198029"/>
            <a:ext cx="2652889" cy="2449429"/>
          </a:xfrm>
          <a:prstGeom prst="rect">
            <a:avLst/>
          </a:prstGeom>
        </p:spPr>
      </p:pic>
      <p:sp>
        <p:nvSpPr>
          <p:cNvPr id="37" name="Hexagon 36">
            <a:extLst>
              <a:ext uri="{FF2B5EF4-FFF2-40B4-BE49-F238E27FC236}">
                <a16:creationId xmlns:a16="http://schemas.microsoft.com/office/drawing/2014/main" id="{A2FB1B65-CAF6-4B72-8F90-C4C909775E27}"/>
              </a:ext>
            </a:extLst>
          </p:cNvPr>
          <p:cNvSpPr/>
          <p:nvPr/>
        </p:nvSpPr>
        <p:spPr>
          <a:xfrm rot="5400000">
            <a:off x="7253713" y="5165600"/>
            <a:ext cx="543336" cy="49068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488BC9E-A6B7-42C5-BE96-9C8411B44094}"/>
              </a:ext>
            </a:extLst>
          </p:cNvPr>
          <p:cNvGrpSpPr/>
          <p:nvPr/>
        </p:nvGrpSpPr>
        <p:grpSpPr>
          <a:xfrm>
            <a:off x="7102381" y="5016959"/>
            <a:ext cx="872503" cy="848648"/>
            <a:chOff x="7180730" y="2914969"/>
            <a:chExt cx="872503" cy="84864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3BA879A-EDF5-4290-B47D-CCA57F8CD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0808" y="2927273"/>
              <a:ext cx="216068" cy="385042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D44F48-8D72-40AE-90FE-4A6A5DB93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8996" y="2914969"/>
              <a:ext cx="272803" cy="409870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467540-7B7D-4460-BC82-8CB12F6E0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982" y="3299793"/>
              <a:ext cx="436251" cy="19750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7B5A8-1CA0-436C-8367-47C702E0AD49}"/>
                </a:ext>
              </a:extLst>
            </p:cNvPr>
            <p:cNvCxnSpPr>
              <a:cxnSpLocks/>
            </p:cNvCxnSpPr>
            <p:nvPr/>
          </p:nvCxnSpPr>
          <p:spPr>
            <a:xfrm>
              <a:off x="7616982" y="3339293"/>
              <a:ext cx="233379" cy="424324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F19493-E671-4DBD-A1C1-DABE8092C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332" y="3324619"/>
              <a:ext cx="231342" cy="425918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0E43EF-B065-4E6C-BECF-880921B4DA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0730" y="3299792"/>
              <a:ext cx="412468" cy="25047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2DF379-A3C1-46E2-9FB3-53625E99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3565" y="1234926"/>
            <a:ext cx="2093844" cy="2636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77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17849</TotalTime>
  <Words>209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Merriweather</vt:lpstr>
      <vt:lpstr>Calibri Light</vt:lpstr>
      <vt:lpstr>Arial</vt:lpstr>
      <vt:lpstr>Times New Roman</vt:lpstr>
      <vt:lpstr>Wingdings</vt:lpstr>
      <vt:lpstr>Calibri</vt:lpstr>
      <vt:lpstr>Georgia</vt:lpstr>
      <vt:lpstr>Calibri (Body)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Alazzawi</dc:creator>
  <cp:lastModifiedBy>Adil Alazzawi</cp:lastModifiedBy>
  <cp:revision>448</cp:revision>
  <dcterms:modified xsi:type="dcterms:W3CDTF">2017-09-15T15:38:42Z</dcterms:modified>
</cp:coreProperties>
</file>