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Montserrat Semi-Bold" charset="1" panose="00000700000000000000"/>
      <p:regular r:id="rId18"/>
    </p:embeddedFont>
    <p:embeddedFont>
      <p:font typeface="Garet Bold" charset="1" panose="00000000000000000000"/>
      <p:regular r:id="rId19"/>
    </p:embeddedFont>
    <p:embeddedFont>
      <p:font typeface="Garet" charset="1" panose="00000000000000000000"/>
      <p:regular r:id="rId20"/>
    </p:embeddedFont>
    <p:embeddedFont>
      <p:font typeface="Garet Light" charset="1" panose="00000000000000000000"/>
      <p:regular r:id="rId21"/>
    </p:embeddedFont>
    <p:embeddedFont>
      <p:font typeface="Montserrat Ultra-Bold" charset="1" panose="00000900000000000000"/>
      <p:regular r:id="rId22"/>
    </p:embeddedFont>
    <p:embeddedFont>
      <p:font typeface="Archivo Black" charset="1" panose="020B0A03020202020B04"/>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9.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1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5.png" Type="http://schemas.openxmlformats.org/officeDocument/2006/relationships/image"/><Relationship Id="rId4" Target="../media/image1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7.png" Type="http://schemas.openxmlformats.org/officeDocument/2006/relationships/image"/><Relationship Id="rId4" Target="../media/image1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9.png" Type="http://schemas.openxmlformats.org/officeDocument/2006/relationships/image"/><Relationship Id="rId4" Target="../media/image20.svg" Type="http://schemas.openxmlformats.org/officeDocument/2006/relationships/image"/><Relationship Id="rId5" Target="../media/image21.png" Type="http://schemas.openxmlformats.org/officeDocument/2006/relationships/image"/><Relationship Id="rId6" Target="../media/image2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Freeform 3" id="3"/>
          <p:cNvSpPr/>
          <p:nvPr/>
        </p:nvSpPr>
        <p:spPr>
          <a:xfrm flipH="false" flipV="false" rot="0">
            <a:off x="15379298" y="8548369"/>
            <a:ext cx="1880002" cy="946837"/>
          </a:xfrm>
          <a:custGeom>
            <a:avLst/>
            <a:gdLst/>
            <a:ahLst/>
            <a:cxnLst/>
            <a:rect r="r" b="b" t="t" l="l"/>
            <a:pathLst>
              <a:path h="946837" w="1880002">
                <a:moveTo>
                  <a:pt x="0" y="0"/>
                </a:moveTo>
                <a:lnTo>
                  <a:pt x="1880002" y="0"/>
                </a:lnTo>
                <a:lnTo>
                  <a:pt x="1880002" y="946837"/>
                </a:lnTo>
                <a:lnTo>
                  <a:pt x="0" y="94683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28700" y="836824"/>
            <a:ext cx="871439" cy="1247986"/>
          </a:xfrm>
          <a:custGeom>
            <a:avLst/>
            <a:gdLst/>
            <a:ahLst/>
            <a:cxnLst/>
            <a:rect r="r" b="b" t="t" l="l"/>
            <a:pathLst>
              <a:path h="1247986" w="871439">
                <a:moveTo>
                  <a:pt x="0" y="0"/>
                </a:moveTo>
                <a:lnTo>
                  <a:pt x="871439" y="0"/>
                </a:lnTo>
                <a:lnTo>
                  <a:pt x="871439" y="1247987"/>
                </a:lnTo>
                <a:lnTo>
                  <a:pt x="0" y="1247987"/>
                </a:lnTo>
                <a:lnTo>
                  <a:pt x="0" y="0"/>
                </a:lnTo>
                <a:close/>
              </a:path>
            </a:pathLst>
          </a:custGeom>
          <a:blipFill>
            <a:blip r:embed="rId5"/>
            <a:stretch>
              <a:fillRect l="0" t="0" r="0" b="0"/>
            </a:stretch>
          </a:blipFill>
        </p:spPr>
      </p:sp>
      <p:sp>
        <p:nvSpPr>
          <p:cNvPr name="TextBox 5" id="5"/>
          <p:cNvSpPr txBox="true"/>
          <p:nvPr/>
        </p:nvSpPr>
        <p:spPr>
          <a:xfrm rot="0">
            <a:off x="7885470" y="4780935"/>
            <a:ext cx="9373830" cy="823483"/>
          </a:xfrm>
          <a:prstGeom prst="rect">
            <a:avLst/>
          </a:prstGeom>
        </p:spPr>
        <p:txBody>
          <a:bodyPr anchor="t" rtlCol="false" tIns="0" lIns="0" bIns="0" rIns="0">
            <a:spAutoFit/>
          </a:bodyPr>
          <a:lstStyle/>
          <a:p>
            <a:pPr algn="r">
              <a:lnSpc>
                <a:spcPts val="3048"/>
              </a:lnSpc>
            </a:pPr>
            <a:r>
              <a:rPr lang="en-US" sz="3048" b="true">
                <a:solidFill>
                  <a:srgbClr val="000000"/>
                </a:solidFill>
                <a:latin typeface="Montserrat Semi-Bold"/>
                <a:ea typeface="Montserrat Semi-Bold"/>
                <a:cs typeface="Montserrat Semi-Bold"/>
                <a:sym typeface="Montserrat Semi-Bold"/>
              </a:rPr>
              <a:t>The Sustainable Book Cycle:</a:t>
            </a:r>
          </a:p>
          <a:p>
            <a:pPr algn="r" marL="0" indent="0" lvl="0">
              <a:lnSpc>
                <a:spcPts val="3749"/>
              </a:lnSpc>
            </a:pPr>
            <a:r>
              <a:rPr lang="en-US" b="true" sz="3048">
                <a:solidFill>
                  <a:srgbClr val="000000"/>
                </a:solidFill>
                <a:latin typeface="Montserrat Semi-Bold"/>
                <a:ea typeface="Montserrat Semi-Bold"/>
                <a:cs typeface="Montserrat Semi-Bold"/>
                <a:sym typeface="Montserrat Semi-Bold"/>
              </a:rPr>
              <a:t>Buy &amp; Sell Within Campus</a:t>
            </a:r>
          </a:p>
        </p:txBody>
      </p:sp>
      <p:sp>
        <p:nvSpPr>
          <p:cNvPr name="TextBox 6" id="6"/>
          <p:cNvSpPr txBox="true"/>
          <p:nvPr/>
        </p:nvSpPr>
        <p:spPr>
          <a:xfrm rot="0">
            <a:off x="2023832" y="1047750"/>
            <a:ext cx="3366096" cy="618490"/>
          </a:xfrm>
          <a:prstGeom prst="rect">
            <a:avLst/>
          </a:prstGeom>
        </p:spPr>
        <p:txBody>
          <a:bodyPr anchor="t" rtlCol="false" tIns="0" lIns="0" bIns="0" rIns="0">
            <a:spAutoFit/>
          </a:bodyPr>
          <a:lstStyle/>
          <a:p>
            <a:pPr algn="l">
              <a:lnSpc>
                <a:spcPts val="2419"/>
              </a:lnSpc>
            </a:pPr>
            <a:r>
              <a:rPr lang="en-US" sz="2199" b="true">
                <a:solidFill>
                  <a:srgbClr val="2B2B2B"/>
                </a:solidFill>
                <a:latin typeface="Garet Bold"/>
                <a:ea typeface="Garet Bold"/>
                <a:cs typeface="Garet Bold"/>
                <a:sym typeface="Garet Bold"/>
              </a:rPr>
              <a:t>Team</a:t>
            </a:r>
          </a:p>
          <a:p>
            <a:pPr algn="l" marL="0" indent="0" lvl="0">
              <a:lnSpc>
                <a:spcPts val="2419"/>
              </a:lnSpc>
            </a:pPr>
            <a:r>
              <a:rPr lang="en-US" b="true" sz="2199">
                <a:solidFill>
                  <a:srgbClr val="2B2B2B"/>
                </a:solidFill>
                <a:latin typeface="Garet Bold"/>
                <a:ea typeface="Garet Bold"/>
                <a:cs typeface="Garet Bold"/>
                <a:sym typeface="Garet Bold"/>
              </a:rPr>
              <a:t>Promptzee</a:t>
            </a:r>
          </a:p>
        </p:txBody>
      </p:sp>
      <p:sp>
        <p:nvSpPr>
          <p:cNvPr name="TextBox 7" id="7"/>
          <p:cNvSpPr txBox="true"/>
          <p:nvPr/>
        </p:nvSpPr>
        <p:spPr>
          <a:xfrm rot="0">
            <a:off x="4394796" y="7958403"/>
            <a:ext cx="3366096" cy="353060"/>
          </a:xfrm>
          <a:prstGeom prst="rect">
            <a:avLst/>
          </a:prstGeom>
        </p:spPr>
        <p:txBody>
          <a:bodyPr anchor="t" rtlCol="false" tIns="0" lIns="0" bIns="0" rIns="0">
            <a:spAutoFit/>
          </a:bodyPr>
          <a:lstStyle/>
          <a:p>
            <a:pPr algn="l" marL="0" indent="0" lvl="0">
              <a:lnSpc>
                <a:spcPts val="2859"/>
              </a:lnSpc>
              <a:spcBef>
                <a:spcPct val="0"/>
              </a:spcBef>
            </a:pPr>
            <a:r>
              <a:rPr lang="en-US" b="true" sz="2199">
                <a:solidFill>
                  <a:srgbClr val="2B2B2B"/>
                </a:solidFill>
                <a:latin typeface="Garet Bold"/>
                <a:ea typeface="Garet Bold"/>
                <a:cs typeface="Garet Bold"/>
                <a:sym typeface="Garet Bold"/>
              </a:rPr>
              <a:t>PRESENTED BY:</a:t>
            </a:r>
          </a:p>
        </p:txBody>
      </p:sp>
      <p:sp>
        <p:nvSpPr>
          <p:cNvPr name="TextBox 8" id="8"/>
          <p:cNvSpPr txBox="true"/>
          <p:nvPr/>
        </p:nvSpPr>
        <p:spPr>
          <a:xfrm rot="0">
            <a:off x="4394796" y="8418246"/>
            <a:ext cx="3366096" cy="1076960"/>
          </a:xfrm>
          <a:prstGeom prst="rect">
            <a:avLst/>
          </a:prstGeom>
        </p:spPr>
        <p:txBody>
          <a:bodyPr anchor="t" rtlCol="false" tIns="0" lIns="0" bIns="0" rIns="0">
            <a:spAutoFit/>
          </a:bodyPr>
          <a:lstStyle/>
          <a:p>
            <a:pPr algn="l">
              <a:lnSpc>
                <a:spcPts val="2859"/>
              </a:lnSpc>
            </a:pPr>
            <a:r>
              <a:rPr lang="en-US" sz="2199">
                <a:solidFill>
                  <a:srgbClr val="2B2B2B"/>
                </a:solidFill>
                <a:latin typeface="Garet"/>
                <a:ea typeface="Garet"/>
                <a:cs typeface="Garet"/>
                <a:sym typeface="Garet"/>
              </a:rPr>
              <a:t>Muhammed Adhil P P</a:t>
            </a:r>
          </a:p>
          <a:p>
            <a:pPr algn="l">
              <a:lnSpc>
                <a:spcPts val="2859"/>
              </a:lnSpc>
            </a:pPr>
            <a:r>
              <a:rPr lang="en-US" sz="2199">
                <a:solidFill>
                  <a:srgbClr val="2B2B2B"/>
                </a:solidFill>
                <a:latin typeface="Garet"/>
                <a:ea typeface="Garet"/>
                <a:cs typeface="Garet"/>
                <a:sym typeface="Garet"/>
              </a:rPr>
              <a:t>Muhammad Shuhaibh</a:t>
            </a:r>
          </a:p>
          <a:p>
            <a:pPr algn="l" marL="0" indent="0" lvl="0">
              <a:lnSpc>
                <a:spcPts val="2859"/>
              </a:lnSpc>
              <a:spcBef>
                <a:spcPct val="0"/>
              </a:spcBef>
            </a:pPr>
            <a:r>
              <a:rPr lang="en-US" sz="2199">
                <a:solidFill>
                  <a:srgbClr val="2B2B2B"/>
                </a:solidFill>
                <a:latin typeface="Garet"/>
                <a:ea typeface="Garet"/>
                <a:cs typeface="Garet"/>
                <a:sym typeface="Garet"/>
              </a:rPr>
              <a:t>Nadha K M</a:t>
            </a:r>
          </a:p>
        </p:txBody>
      </p:sp>
      <p:sp>
        <p:nvSpPr>
          <p:cNvPr name="TextBox 9" id="9"/>
          <p:cNvSpPr txBox="true"/>
          <p:nvPr/>
        </p:nvSpPr>
        <p:spPr>
          <a:xfrm rot="0">
            <a:off x="1028700" y="9078912"/>
            <a:ext cx="4321082" cy="330200"/>
          </a:xfrm>
          <a:prstGeom prst="rect">
            <a:avLst/>
          </a:prstGeom>
        </p:spPr>
        <p:txBody>
          <a:bodyPr anchor="t" rtlCol="false" tIns="0" lIns="0" bIns="0" rIns="0">
            <a:spAutoFit/>
          </a:bodyPr>
          <a:lstStyle/>
          <a:p>
            <a:pPr algn="l">
              <a:lnSpc>
                <a:spcPts val="2799"/>
              </a:lnSpc>
            </a:pPr>
            <a:r>
              <a:rPr lang="en-US" sz="1999">
                <a:solidFill>
                  <a:srgbClr val="545454"/>
                </a:solidFill>
                <a:latin typeface="Garet Light"/>
                <a:ea typeface="Garet Light"/>
                <a:cs typeface="Garet Light"/>
                <a:sym typeface="Garet Light"/>
              </a:rPr>
              <a:t>28/02/2025</a:t>
            </a:r>
          </a:p>
        </p:txBody>
      </p:sp>
      <p:sp>
        <p:nvSpPr>
          <p:cNvPr name="TextBox 10" id="10"/>
          <p:cNvSpPr txBox="true"/>
          <p:nvPr/>
        </p:nvSpPr>
        <p:spPr>
          <a:xfrm rot="0">
            <a:off x="6485854" y="3457372"/>
            <a:ext cx="10773446" cy="1218788"/>
          </a:xfrm>
          <a:prstGeom prst="rect">
            <a:avLst/>
          </a:prstGeom>
        </p:spPr>
        <p:txBody>
          <a:bodyPr anchor="t" rtlCol="false" tIns="0" lIns="0" bIns="0" rIns="0">
            <a:spAutoFit/>
          </a:bodyPr>
          <a:lstStyle/>
          <a:p>
            <a:pPr algn="r" marL="0" indent="0" lvl="0">
              <a:lnSpc>
                <a:spcPts val="8490"/>
              </a:lnSpc>
              <a:spcBef>
                <a:spcPct val="0"/>
              </a:spcBef>
            </a:pPr>
            <a:r>
              <a:rPr lang="en-US" b="true" sz="10885" spc="-402">
                <a:solidFill>
                  <a:srgbClr val="000000"/>
                </a:solidFill>
                <a:latin typeface="Montserrat Ultra-Bold"/>
                <a:ea typeface="Montserrat Ultra-Bold"/>
                <a:cs typeface="Montserrat Ultra-Bold"/>
                <a:sym typeface="Montserrat Ultra-Bold"/>
              </a:rPr>
              <a:t>REBOOK</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Freeform 3" id="3"/>
          <p:cNvSpPr/>
          <p:nvPr/>
        </p:nvSpPr>
        <p:spPr>
          <a:xfrm flipH="false" flipV="false" rot="0">
            <a:off x="10400016" y="2829282"/>
            <a:ext cx="4393345" cy="3898095"/>
          </a:xfrm>
          <a:custGeom>
            <a:avLst/>
            <a:gdLst/>
            <a:ahLst/>
            <a:cxnLst/>
            <a:rect r="r" b="b" t="t" l="l"/>
            <a:pathLst>
              <a:path h="3898095" w="4393345">
                <a:moveTo>
                  <a:pt x="0" y="0"/>
                </a:moveTo>
                <a:lnTo>
                  <a:pt x="4393345" y="0"/>
                </a:lnTo>
                <a:lnTo>
                  <a:pt x="4393345" y="3898095"/>
                </a:lnTo>
                <a:lnTo>
                  <a:pt x="0" y="389809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28700" y="1143000"/>
            <a:ext cx="6118024" cy="1476732"/>
          </a:xfrm>
          <a:prstGeom prst="rect">
            <a:avLst/>
          </a:prstGeom>
        </p:spPr>
        <p:txBody>
          <a:bodyPr anchor="t" rtlCol="false" tIns="0" lIns="0" bIns="0" rIns="0">
            <a:spAutoFit/>
          </a:bodyPr>
          <a:lstStyle/>
          <a:p>
            <a:pPr algn="l" marL="0" indent="0" lvl="0">
              <a:lnSpc>
                <a:spcPts val="5692"/>
              </a:lnSpc>
            </a:pPr>
            <a:r>
              <a:rPr lang="en-US" sz="5808" spc="-185">
                <a:solidFill>
                  <a:srgbClr val="000000"/>
                </a:solidFill>
                <a:latin typeface="Archivo Black"/>
                <a:ea typeface="Archivo Black"/>
                <a:cs typeface="Archivo Black"/>
                <a:sym typeface="Archivo Black"/>
              </a:rPr>
              <a:t>Feature Enhancements</a:t>
            </a:r>
          </a:p>
        </p:txBody>
      </p:sp>
      <p:sp>
        <p:nvSpPr>
          <p:cNvPr name="TextBox 5" id="5"/>
          <p:cNvSpPr txBox="true"/>
          <p:nvPr/>
        </p:nvSpPr>
        <p:spPr>
          <a:xfrm rot="0">
            <a:off x="1028700" y="3159984"/>
            <a:ext cx="6084332" cy="4921250"/>
          </a:xfrm>
          <a:prstGeom prst="rect">
            <a:avLst/>
          </a:prstGeom>
        </p:spPr>
        <p:txBody>
          <a:bodyPr anchor="t" rtlCol="false" tIns="0" lIns="0" bIns="0" rIns="0">
            <a:spAutoFit/>
          </a:bodyPr>
          <a:lstStyle/>
          <a:p>
            <a:pPr algn="l">
              <a:lnSpc>
                <a:spcPts val="2800"/>
              </a:lnSpc>
            </a:pPr>
            <a:r>
              <a:rPr lang="en-US" sz="2000" b="true">
                <a:solidFill>
                  <a:srgbClr val="000000"/>
                </a:solidFill>
                <a:latin typeface="Garet Bold"/>
                <a:ea typeface="Garet Bold"/>
                <a:cs typeface="Garet Bold"/>
                <a:sym typeface="Garet Bold"/>
              </a:rPr>
              <a:t>Mobile App Version  </a:t>
            </a:r>
          </a:p>
          <a:p>
            <a:pPr algn="l">
              <a:lnSpc>
                <a:spcPts val="2800"/>
              </a:lnSpc>
            </a:pPr>
            <a:r>
              <a:rPr lang="en-US" sz="2000">
                <a:solidFill>
                  <a:srgbClr val="000000"/>
                </a:solidFill>
                <a:latin typeface="Garet"/>
                <a:ea typeface="Garet"/>
                <a:cs typeface="Garet"/>
                <a:sym typeface="Garet"/>
              </a:rPr>
              <a:t>Expanding to a mobile app for better accessibility.</a:t>
            </a:r>
          </a:p>
          <a:p>
            <a:pPr algn="l">
              <a:lnSpc>
                <a:spcPts val="2800"/>
              </a:lnSpc>
            </a:pPr>
          </a:p>
          <a:p>
            <a:pPr algn="l">
              <a:lnSpc>
                <a:spcPts val="2800"/>
              </a:lnSpc>
            </a:pPr>
            <a:r>
              <a:rPr lang="en-US" sz="2000" b="true">
                <a:solidFill>
                  <a:srgbClr val="000000"/>
                </a:solidFill>
                <a:latin typeface="Garet Bold"/>
                <a:ea typeface="Garet Bold"/>
                <a:cs typeface="Garet Bold"/>
                <a:sym typeface="Garet Bold"/>
              </a:rPr>
              <a:t>Automated Pricing Suggestions </a:t>
            </a:r>
          </a:p>
          <a:p>
            <a:pPr algn="l">
              <a:lnSpc>
                <a:spcPts val="2800"/>
              </a:lnSpc>
            </a:pPr>
            <a:r>
              <a:rPr lang="en-US" sz="2000">
                <a:solidFill>
                  <a:srgbClr val="000000"/>
                </a:solidFill>
                <a:latin typeface="Garet"/>
                <a:ea typeface="Garet"/>
                <a:cs typeface="Garet"/>
                <a:sym typeface="Garet"/>
              </a:rPr>
              <a:t>AI-based pricing recommendations based on book condition and demand.</a:t>
            </a:r>
          </a:p>
          <a:p>
            <a:pPr algn="l">
              <a:lnSpc>
                <a:spcPts val="2800"/>
              </a:lnSpc>
            </a:pPr>
          </a:p>
          <a:p>
            <a:pPr algn="l">
              <a:lnSpc>
                <a:spcPts val="2800"/>
              </a:lnSpc>
            </a:pPr>
            <a:r>
              <a:rPr lang="en-US" sz="2000" b="true">
                <a:solidFill>
                  <a:srgbClr val="000000"/>
                </a:solidFill>
                <a:latin typeface="Garet Bold"/>
                <a:ea typeface="Garet Bold"/>
                <a:cs typeface="Garet Bold"/>
                <a:sym typeface="Garet Bold"/>
              </a:rPr>
              <a:t>Expanded Categories  </a:t>
            </a:r>
          </a:p>
          <a:p>
            <a:pPr algn="l" marL="0" indent="0" lvl="0">
              <a:lnSpc>
                <a:spcPts val="2800"/>
              </a:lnSpc>
              <a:spcBef>
                <a:spcPct val="0"/>
              </a:spcBef>
            </a:pPr>
            <a:r>
              <a:rPr lang="en-US" sz="2000">
                <a:solidFill>
                  <a:srgbClr val="000000"/>
                </a:solidFill>
                <a:latin typeface="Garet"/>
                <a:ea typeface="Garet"/>
                <a:cs typeface="Garet"/>
                <a:sym typeface="Garet"/>
              </a:rPr>
              <a:t>Including stationery, drawing tools, and expensive architectural tools like drafting kits, model-making materials, and engineering instruments to help architecture students reduce costs.</a:t>
            </a:r>
          </a:p>
        </p:txBody>
      </p:sp>
      <p:sp>
        <p:nvSpPr>
          <p:cNvPr name="TextBox 6" id="6"/>
          <p:cNvSpPr txBox="true"/>
          <p:nvPr/>
        </p:nvSpPr>
        <p:spPr>
          <a:xfrm rot="0">
            <a:off x="12919168" y="981075"/>
            <a:ext cx="4321082" cy="365760"/>
          </a:xfrm>
          <a:prstGeom prst="rect">
            <a:avLst/>
          </a:prstGeom>
        </p:spPr>
        <p:txBody>
          <a:bodyPr anchor="t" rtlCol="false" tIns="0" lIns="0" bIns="0" rIns="0">
            <a:spAutoFit/>
          </a:bodyPr>
          <a:lstStyle/>
          <a:p>
            <a:pPr algn="r">
              <a:lnSpc>
                <a:spcPts val="2939"/>
              </a:lnSpc>
            </a:pPr>
            <a:r>
              <a:rPr lang="en-US" b="true" sz="2099">
                <a:solidFill>
                  <a:srgbClr val="000000"/>
                </a:solidFill>
                <a:latin typeface="Garet Bold"/>
                <a:ea typeface="Garet Bold"/>
                <a:cs typeface="Garet Bold"/>
                <a:sym typeface="Garet Bold"/>
              </a:rPr>
              <a:t>10/12</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AutoShape 3" id="3"/>
          <p:cNvSpPr/>
          <p:nvPr/>
        </p:nvSpPr>
        <p:spPr>
          <a:xfrm rot="0">
            <a:off x="-585133" y="8805859"/>
            <a:ext cx="18873133" cy="0"/>
          </a:xfrm>
          <a:prstGeom prst="line">
            <a:avLst/>
          </a:prstGeom>
          <a:ln cap="rnd" w="9525">
            <a:solidFill>
              <a:srgbClr val="000000"/>
            </a:solidFill>
            <a:prstDash val="solid"/>
            <a:headEnd type="none" len="sm" w="sm"/>
            <a:tailEnd type="none" len="sm" w="sm"/>
          </a:ln>
        </p:spPr>
      </p:sp>
      <p:sp>
        <p:nvSpPr>
          <p:cNvPr name="AutoShape 4" id="4"/>
          <p:cNvSpPr/>
          <p:nvPr/>
        </p:nvSpPr>
        <p:spPr>
          <a:xfrm rot="0">
            <a:off x="-585133" y="9334500"/>
            <a:ext cx="18873133" cy="0"/>
          </a:xfrm>
          <a:prstGeom prst="line">
            <a:avLst/>
          </a:prstGeom>
          <a:ln cap="rnd" w="9525">
            <a:solidFill>
              <a:srgbClr val="000000"/>
            </a:solidFill>
            <a:prstDash val="solid"/>
            <a:headEnd type="none" len="sm" w="sm"/>
            <a:tailEnd type="none" len="sm" w="sm"/>
          </a:ln>
        </p:spPr>
      </p:sp>
      <p:sp>
        <p:nvSpPr>
          <p:cNvPr name="Freeform 5" id="5"/>
          <p:cNvSpPr/>
          <p:nvPr/>
        </p:nvSpPr>
        <p:spPr>
          <a:xfrm flipH="false" flipV="false" rot="0">
            <a:off x="11149218" y="2514322"/>
            <a:ext cx="3578000" cy="5124050"/>
          </a:xfrm>
          <a:custGeom>
            <a:avLst/>
            <a:gdLst/>
            <a:ahLst/>
            <a:cxnLst/>
            <a:rect r="r" b="b" t="t" l="l"/>
            <a:pathLst>
              <a:path h="5124050" w="3578000">
                <a:moveTo>
                  <a:pt x="0" y="0"/>
                </a:moveTo>
                <a:lnTo>
                  <a:pt x="3578000" y="0"/>
                </a:lnTo>
                <a:lnTo>
                  <a:pt x="3578000" y="5124050"/>
                </a:lnTo>
                <a:lnTo>
                  <a:pt x="0" y="5124050"/>
                </a:lnTo>
                <a:lnTo>
                  <a:pt x="0" y="0"/>
                </a:lnTo>
                <a:close/>
              </a:path>
            </a:pathLst>
          </a:custGeom>
          <a:blipFill>
            <a:blip r:embed="rId3"/>
            <a:stretch>
              <a:fillRect l="0" t="0" r="0" b="0"/>
            </a:stretch>
          </a:blipFill>
        </p:spPr>
      </p:sp>
      <p:sp>
        <p:nvSpPr>
          <p:cNvPr name="TextBox 6" id="6"/>
          <p:cNvSpPr txBox="true"/>
          <p:nvPr/>
        </p:nvSpPr>
        <p:spPr>
          <a:xfrm rot="0">
            <a:off x="1028700" y="3161405"/>
            <a:ext cx="7203393" cy="785704"/>
          </a:xfrm>
          <a:prstGeom prst="rect">
            <a:avLst/>
          </a:prstGeom>
        </p:spPr>
        <p:txBody>
          <a:bodyPr anchor="t" rtlCol="false" tIns="0" lIns="0" bIns="0" rIns="0">
            <a:spAutoFit/>
          </a:bodyPr>
          <a:lstStyle/>
          <a:p>
            <a:pPr algn="l">
              <a:lnSpc>
                <a:spcPts val="5808"/>
              </a:lnSpc>
            </a:pPr>
            <a:r>
              <a:rPr lang="en-US" sz="5808" spc="-458">
                <a:solidFill>
                  <a:srgbClr val="000000"/>
                </a:solidFill>
                <a:latin typeface="Archivo Black"/>
                <a:ea typeface="Archivo Black"/>
                <a:cs typeface="Archivo Black"/>
                <a:sym typeface="Archivo Black"/>
              </a:rPr>
              <a:t>Conclusion</a:t>
            </a:r>
          </a:p>
        </p:txBody>
      </p:sp>
      <p:sp>
        <p:nvSpPr>
          <p:cNvPr name="TextBox 7" id="7"/>
          <p:cNvSpPr txBox="true"/>
          <p:nvPr/>
        </p:nvSpPr>
        <p:spPr>
          <a:xfrm rot="0">
            <a:off x="12938218" y="981075"/>
            <a:ext cx="4321082" cy="365760"/>
          </a:xfrm>
          <a:prstGeom prst="rect">
            <a:avLst/>
          </a:prstGeom>
        </p:spPr>
        <p:txBody>
          <a:bodyPr anchor="t" rtlCol="false" tIns="0" lIns="0" bIns="0" rIns="0">
            <a:spAutoFit/>
          </a:bodyPr>
          <a:lstStyle/>
          <a:p>
            <a:pPr algn="r">
              <a:lnSpc>
                <a:spcPts val="2939"/>
              </a:lnSpc>
            </a:pPr>
            <a:r>
              <a:rPr lang="en-US" b="true" sz="2099">
                <a:solidFill>
                  <a:srgbClr val="000000"/>
                </a:solidFill>
                <a:latin typeface="Garet Bold"/>
                <a:ea typeface="Garet Bold"/>
                <a:cs typeface="Garet Bold"/>
                <a:sym typeface="Garet Bold"/>
              </a:rPr>
              <a:t>11/12</a:t>
            </a:r>
          </a:p>
        </p:txBody>
      </p:sp>
      <p:sp>
        <p:nvSpPr>
          <p:cNvPr name="TextBox 8" id="8"/>
          <p:cNvSpPr txBox="true"/>
          <p:nvPr/>
        </p:nvSpPr>
        <p:spPr>
          <a:xfrm rot="0">
            <a:off x="1028700" y="5234879"/>
            <a:ext cx="8007440" cy="1851660"/>
          </a:xfrm>
          <a:prstGeom prst="rect">
            <a:avLst/>
          </a:prstGeom>
        </p:spPr>
        <p:txBody>
          <a:bodyPr anchor="t" rtlCol="false" tIns="0" lIns="0" bIns="0" rIns="0">
            <a:spAutoFit/>
          </a:bodyPr>
          <a:lstStyle/>
          <a:p>
            <a:pPr algn="l">
              <a:lnSpc>
                <a:spcPts val="2939"/>
              </a:lnSpc>
              <a:spcBef>
                <a:spcPct val="0"/>
              </a:spcBef>
            </a:pPr>
            <a:r>
              <a:rPr lang="en-US" sz="2099">
                <a:solidFill>
                  <a:srgbClr val="000000"/>
                </a:solidFill>
                <a:latin typeface="Garet"/>
                <a:ea typeface="Garet"/>
                <a:cs typeface="Garet"/>
                <a:sym typeface="Garet"/>
              </a:rPr>
              <a:t>ReBook is an innovative, student-centric solution that promotes affordability, sustainability, and convenience in book exchange. By addressing financial and environmental concerns, the platform fosters a self-sustaining ecosystem within the college.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TextBox 3" id="3"/>
          <p:cNvSpPr txBox="true"/>
          <p:nvPr/>
        </p:nvSpPr>
        <p:spPr>
          <a:xfrm rot="0">
            <a:off x="1028700" y="2739036"/>
            <a:ext cx="7203393" cy="662237"/>
          </a:xfrm>
          <a:prstGeom prst="rect">
            <a:avLst/>
          </a:prstGeom>
        </p:spPr>
        <p:txBody>
          <a:bodyPr anchor="t" rtlCol="false" tIns="0" lIns="0" bIns="0" rIns="0">
            <a:spAutoFit/>
          </a:bodyPr>
          <a:lstStyle/>
          <a:p>
            <a:pPr algn="l">
              <a:lnSpc>
                <a:spcPts val="4530"/>
              </a:lnSpc>
            </a:pPr>
            <a:r>
              <a:rPr lang="en-US" sz="5808" spc="-458">
                <a:solidFill>
                  <a:srgbClr val="000000"/>
                </a:solidFill>
                <a:latin typeface="Archivo Black"/>
                <a:ea typeface="Archivo Black"/>
                <a:cs typeface="Archivo Black"/>
                <a:sym typeface="Archivo Black"/>
              </a:rPr>
              <a:t>Thank you</a:t>
            </a:r>
          </a:p>
        </p:txBody>
      </p:sp>
      <p:sp>
        <p:nvSpPr>
          <p:cNvPr name="TextBox 4" id="4"/>
          <p:cNvSpPr txBox="true"/>
          <p:nvPr/>
        </p:nvSpPr>
        <p:spPr>
          <a:xfrm rot="0">
            <a:off x="12938218" y="981075"/>
            <a:ext cx="4321082" cy="365760"/>
          </a:xfrm>
          <a:prstGeom prst="rect">
            <a:avLst/>
          </a:prstGeom>
        </p:spPr>
        <p:txBody>
          <a:bodyPr anchor="t" rtlCol="false" tIns="0" lIns="0" bIns="0" rIns="0">
            <a:spAutoFit/>
          </a:bodyPr>
          <a:lstStyle/>
          <a:p>
            <a:pPr algn="r">
              <a:lnSpc>
                <a:spcPts val="2939"/>
              </a:lnSpc>
            </a:pPr>
            <a:r>
              <a:rPr lang="en-US" b="true" sz="2099">
                <a:solidFill>
                  <a:srgbClr val="000000"/>
                </a:solidFill>
                <a:latin typeface="Garet Bold"/>
                <a:ea typeface="Garet Bold"/>
                <a:cs typeface="Garet Bold"/>
                <a:sym typeface="Garet Bold"/>
              </a:rPr>
              <a:t>12/12</a:t>
            </a:r>
          </a:p>
        </p:txBody>
      </p:sp>
      <p:sp>
        <p:nvSpPr>
          <p:cNvPr name="AutoShape 5" id="5"/>
          <p:cNvSpPr/>
          <p:nvPr/>
        </p:nvSpPr>
        <p:spPr>
          <a:xfrm>
            <a:off x="-585133" y="8810621"/>
            <a:ext cx="18873133" cy="0"/>
          </a:xfrm>
          <a:prstGeom prst="line">
            <a:avLst/>
          </a:prstGeom>
          <a:ln cap="rnd" w="9525">
            <a:solidFill>
              <a:srgbClr val="000000"/>
            </a:solidFill>
            <a:prstDash val="solid"/>
            <a:headEnd type="none" len="sm" w="sm"/>
            <a:tailEnd type="none" len="sm" w="sm"/>
          </a:ln>
        </p:spPr>
      </p:sp>
      <p:sp>
        <p:nvSpPr>
          <p:cNvPr name="AutoShape 6" id="6"/>
          <p:cNvSpPr/>
          <p:nvPr/>
        </p:nvSpPr>
        <p:spPr>
          <a:xfrm>
            <a:off x="-585133" y="9439271"/>
            <a:ext cx="18873133" cy="0"/>
          </a:xfrm>
          <a:prstGeom prst="line">
            <a:avLst/>
          </a:prstGeom>
          <a:ln cap="rnd" w="9525">
            <a:solidFill>
              <a:srgbClr val="000000"/>
            </a:solidFill>
            <a:prstDash val="solid"/>
            <a:headEnd type="none" len="sm" w="sm"/>
            <a:tailEnd type="none" len="sm" w="sm"/>
          </a:ln>
        </p:spPr>
      </p:sp>
      <p:sp>
        <p:nvSpPr>
          <p:cNvPr name="TextBox 7" id="7"/>
          <p:cNvSpPr txBox="true"/>
          <p:nvPr/>
        </p:nvSpPr>
        <p:spPr>
          <a:xfrm rot="0">
            <a:off x="1028700" y="5738073"/>
            <a:ext cx="2149547" cy="339725"/>
          </a:xfrm>
          <a:prstGeom prst="rect">
            <a:avLst/>
          </a:prstGeom>
        </p:spPr>
        <p:txBody>
          <a:bodyPr anchor="t" rtlCol="false" tIns="0" lIns="0" bIns="0" rIns="0">
            <a:spAutoFit/>
          </a:bodyPr>
          <a:lstStyle/>
          <a:p>
            <a:pPr algn="l">
              <a:lnSpc>
                <a:spcPts val="2800"/>
              </a:lnSpc>
            </a:pPr>
            <a:r>
              <a:rPr lang="en-US" sz="2000" b="true">
                <a:solidFill>
                  <a:srgbClr val="000000"/>
                </a:solidFill>
                <a:latin typeface="Garet Bold"/>
                <a:ea typeface="Garet Bold"/>
                <a:cs typeface="Garet Bold"/>
                <a:sym typeface="Garet Bold"/>
              </a:rPr>
              <a:t>E-mail</a:t>
            </a:r>
          </a:p>
        </p:txBody>
      </p:sp>
      <p:sp>
        <p:nvSpPr>
          <p:cNvPr name="TextBox 8" id="8"/>
          <p:cNvSpPr txBox="true"/>
          <p:nvPr/>
        </p:nvSpPr>
        <p:spPr>
          <a:xfrm rot="0">
            <a:off x="3178247" y="5712038"/>
            <a:ext cx="5362304" cy="365760"/>
          </a:xfrm>
          <a:prstGeom prst="rect">
            <a:avLst/>
          </a:prstGeom>
        </p:spPr>
        <p:txBody>
          <a:bodyPr anchor="t" rtlCol="false" tIns="0" lIns="0" bIns="0" rIns="0">
            <a:spAutoFit/>
          </a:bodyPr>
          <a:lstStyle/>
          <a:p>
            <a:pPr algn="just" marL="0" indent="0" lvl="0">
              <a:lnSpc>
                <a:spcPts val="2939"/>
              </a:lnSpc>
              <a:spcBef>
                <a:spcPct val="0"/>
              </a:spcBef>
            </a:pPr>
            <a:r>
              <a:rPr lang="en-US" sz="2099">
                <a:solidFill>
                  <a:srgbClr val="000000"/>
                </a:solidFill>
                <a:latin typeface="Garet"/>
                <a:ea typeface="Garet"/>
                <a:cs typeface="Garet"/>
                <a:sym typeface="Garet"/>
              </a:rPr>
              <a:t>rebook026@gmail.com</a:t>
            </a:r>
          </a:p>
        </p:txBody>
      </p:sp>
      <p:sp>
        <p:nvSpPr>
          <p:cNvPr name="TextBox 9" id="9"/>
          <p:cNvSpPr txBox="true"/>
          <p:nvPr/>
        </p:nvSpPr>
        <p:spPr>
          <a:xfrm rot="0">
            <a:off x="1028700" y="6330711"/>
            <a:ext cx="2149547" cy="339725"/>
          </a:xfrm>
          <a:prstGeom prst="rect">
            <a:avLst/>
          </a:prstGeom>
        </p:spPr>
        <p:txBody>
          <a:bodyPr anchor="t" rtlCol="false" tIns="0" lIns="0" bIns="0" rIns="0">
            <a:spAutoFit/>
          </a:bodyPr>
          <a:lstStyle/>
          <a:p>
            <a:pPr algn="l">
              <a:lnSpc>
                <a:spcPts val="2800"/>
              </a:lnSpc>
            </a:pPr>
            <a:r>
              <a:rPr lang="en-US" sz="2000" b="true">
                <a:solidFill>
                  <a:srgbClr val="000000"/>
                </a:solidFill>
                <a:latin typeface="Garet Bold"/>
                <a:ea typeface="Garet Bold"/>
                <a:cs typeface="Garet Bold"/>
                <a:sym typeface="Garet Bold"/>
              </a:rPr>
              <a:t>Social Media</a:t>
            </a:r>
          </a:p>
        </p:txBody>
      </p:sp>
      <p:sp>
        <p:nvSpPr>
          <p:cNvPr name="TextBox 10" id="10"/>
          <p:cNvSpPr txBox="true"/>
          <p:nvPr/>
        </p:nvSpPr>
        <p:spPr>
          <a:xfrm rot="0">
            <a:off x="3178247" y="6304676"/>
            <a:ext cx="5362304" cy="365760"/>
          </a:xfrm>
          <a:prstGeom prst="rect">
            <a:avLst/>
          </a:prstGeom>
        </p:spPr>
        <p:txBody>
          <a:bodyPr anchor="t" rtlCol="false" tIns="0" lIns="0" bIns="0" rIns="0">
            <a:spAutoFit/>
          </a:bodyPr>
          <a:lstStyle/>
          <a:p>
            <a:pPr algn="just" marL="0" indent="0" lvl="0">
              <a:lnSpc>
                <a:spcPts val="2939"/>
              </a:lnSpc>
              <a:spcBef>
                <a:spcPct val="0"/>
              </a:spcBef>
            </a:pPr>
            <a:r>
              <a:rPr lang="en-US" sz="2099">
                <a:solidFill>
                  <a:srgbClr val="000000"/>
                </a:solidFill>
                <a:latin typeface="Garet"/>
                <a:ea typeface="Garet"/>
                <a:cs typeface="Garet"/>
                <a:sym typeface="Garet"/>
              </a:rPr>
              <a:t>instagram.com/rebook_rit</a:t>
            </a:r>
          </a:p>
        </p:txBody>
      </p:sp>
      <p:sp>
        <p:nvSpPr>
          <p:cNvPr name="TextBox 11" id="11"/>
          <p:cNvSpPr txBox="true"/>
          <p:nvPr/>
        </p:nvSpPr>
        <p:spPr>
          <a:xfrm rot="0">
            <a:off x="1028700" y="6923349"/>
            <a:ext cx="2149547" cy="339725"/>
          </a:xfrm>
          <a:prstGeom prst="rect">
            <a:avLst/>
          </a:prstGeom>
        </p:spPr>
        <p:txBody>
          <a:bodyPr anchor="t" rtlCol="false" tIns="0" lIns="0" bIns="0" rIns="0">
            <a:spAutoFit/>
          </a:bodyPr>
          <a:lstStyle/>
          <a:p>
            <a:pPr algn="l">
              <a:lnSpc>
                <a:spcPts val="2800"/>
              </a:lnSpc>
            </a:pPr>
            <a:r>
              <a:rPr lang="en-US" sz="2000" b="true">
                <a:solidFill>
                  <a:srgbClr val="000000"/>
                </a:solidFill>
                <a:latin typeface="Garet Bold"/>
                <a:ea typeface="Garet Bold"/>
                <a:cs typeface="Garet Bold"/>
                <a:sym typeface="Garet Bold"/>
              </a:rPr>
              <a:t>Phone</a:t>
            </a:r>
          </a:p>
        </p:txBody>
      </p:sp>
      <p:sp>
        <p:nvSpPr>
          <p:cNvPr name="TextBox 12" id="12"/>
          <p:cNvSpPr txBox="true"/>
          <p:nvPr/>
        </p:nvSpPr>
        <p:spPr>
          <a:xfrm rot="0">
            <a:off x="3178247" y="6897314"/>
            <a:ext cx="5362304" cy="365760"/>
          </a:xfrm>
          <a:prstGeom prst="rect">
            <a:avLst/>
          </a:prstGeom>
        </p:spPr>
        <p:txBody>
          <a:bodyPr anchor="t" rtlCol="false" tIns="0" lIns="0" bIns="0" rIns="0">
            <a:spAutoFit/>
          </a:bodyPr>
          <a:lstStyle/>
          <a:p>
            <a:pPr algn="just" marL="0" indent="0" lvl="0">
              <a:lnSpc>
                <a:spcPts val="2939"/>
              </a:lnSpc>
              <a:spcBef>
                <a:spcPct val="0"/>
              </a:spcBef>
            </a:pPr>
            <a:r>
              <a:rPr lang="en-US" sz="2099">
                <a:solidFill>
                  <a:srgbClr val="000000"/>
                </a:solidFill>
                <a:latin typeface="Garet"/>
                <a:ea typeface="Garet"/>
                <a:cs typeface="Garet"/>
                <a:sym typeface="Garet"/>
              </a:rPr>
              <a:t>+91 9995005947</a:t>
            </a:r>
          </a:p>
        </p:txBody>
      </p:sp>
      <p:sp>
        <p:nvSpPr>
          <p:cNvPr name="TextBox 13" id="13"/>
          <p:cNvSpPr txBox="true"/>
          <p:nvPr/>
        </p:nvSpPr>
        <p:spPr>
          <a:xfrm rot="0">
            <a:off x="1028700" y="7515987"/>
            <a:ext cx="2149547" cy="339725"/>
          </a:xfrm>
          <a:prstGeom prst="rect">
            <a:avLst/>
          </a:prstGeom>
        </p:spPr>
        <p:txBody>
          <a:bodyPr anchor="t" rtlCol="false" tIns="0" lIns="0" bIns="0" rIns="0">
            <a:spAutoFit/>
          </a:bodyPr>
          <a:lstStyle/>
          <a:p>
            <a:pPr algn="l">
              <a:lnSpc>
                <a:spcPts val="2800"/>
              </a:lnSpc>
            </a:pPr>
            <a:r>
              <a:rPr lang="en-US" sz="2000" b="true">
                <a:solidFill>
                  <a:srgbClr val="000000"/>
                </a:solidFill>
                <a:latin typeface="Garet Bold"/>
                <a:ea typeface="Garet Bold"/>
                <a:cs typeface="Garet Bold"/>
                <a:sym typeface="Garet Bold"/>
              </a:rPr>
              <a:t>College</a:t>
            </a:r>
          </a:p>
        </p:txBody>
      </p:sp>
      <p:sp>
        <p:nvSpPr>
          <p:cNvPr name="TextBox 14" id="14"/>
          <p:cNvSpPr txBox="true"/>
          <p:nvPr/>
        </p:nvSpPr>
        <p:spPr>
          <a:xfrm rot="0">
            <a:off x="3178247" y="7489952"/>
            <a:ext cx="6599233" cy="365760"/>
          </a:xfrm>
          <a:prstGeom prst="rect">
            <a:avLst/>
          </a:prstGeom>
        </p:spPr>
        <p:txBody>
          <a:bodyPr anchor="t" rtlCol="false" tIns="0" lIns="0" bIns="0" rIns="0">
            <a:spAutoFit/>
          </a:bodyPr>
          <a:lstStyle/>
          <a:p>
            <a:pPr algn="just" marL="0" indent="0" lvl="0">
              <a:lnSpc>
                <a:spcPts val="2939"/>
              </a:lnSpc>
              <a:spcBef>
                <a:spcPct val="0"/>
              </a:spcBef>
            </a:pPr>
            <a:r>
              <a:rPr lang="en-US" sz="2099">
                <a:solidFill>
                  <a:srgbClr val="000000"/>
                </a:solidFill>
                <a:latin typeface="Garet"/>
                <a:ea typeface="Garet"/>
                <a:cs typeface="Garet"/>
                <a:sym typeface="Garet"/>
              </a:rPr>
              <a:t>Rajiv Gandhi Institute of Technology, Kottayam</a:t>
            </a:r>
          </a:p>
        </p:txBody>
      </p:sp>
      <p:sp>
        <p:nvSpPr>
          <p:cNvPr name="TextBox 15" id="15"/>
          <p:cNvSpPr txBox="true"/>
          <p:nvPr/>
        </p:nvSpPr>
        <p:spPr>
          <a:xfrm rot="0">
            <a:off x="1028700" y="4803775"/>
            <a:ext cx="4764688" cy="339725"/>
          </a:xfrm>
          <a:prstGeom prst="rect">
            <a:avLst/>
          </a:prstGeom>
        </p:spPr>
        <p:txBody>
          <a:bodyPr anchor="t" rtlCol="false" tIns="0" lIns="0" bIns="0" rIns="0">
            <a:spAutoFit/>
          </a:bodyPr>
          <a:lstStyle/>
          <a:p>
            <a:pPr algn="l" marL="0" indent="0" lvl="0">
              <a:lnSpc>
                <a:spcPts val="2800"/>
              </a:lnSpc>
              <a:spcBef>
                <a:spcPct val="0"/>
              </a:spcBef>
            </a:pPr>
            <a:r>
              <a:rPr lang="en-US" b="true" sz="2000" u="none">
                <a:solidFill>
                  <a:srgbClr val="000000"/>
                </a:solidFill>
                <a:latin typeface="Garet Bold"/>
                <a:ea typeface="Garet Bold"/>
                <a:cs typeface="Garet Bold"/>
                <a:sym typeface="Garet Bold"/>
              </a:rPr>
              <a:t>CONTACT US</a:t>
            </a:r>
          </a:p>
        </p:txBody>
      </p:sp>
      <p:sp>
        <p:nvSpPr>
          <p:cNvPr name="TextBox 16" id="16"/>
          <p:cNvSpPr txBox="true"/>
          <p:nvPr/>
        </p:nvSpPr>
        <p:spPr>
          <a:xfrm rot="0">
            <a:off x="15681841" y="8937304"/>
            <a:ext cx="1498640" cy="313690"/>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Garet"/>
                <a:ea typeface="Garet"/>
                <a:cs typeface="Garet"/>
                <a:sym typeface="Garet"/>
              </a:rPr>
              <a:t>28/02/2025</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graphicFrame>
        <p:nvGraphicFramePr>
          <p:cNvPr name="Table 3" id="3"/>
          <p:cNvGraphicFramePr>
            <a:graphicFrameLocks noGrp="true"/>
          </p:cNvGraphicFramePr>
          <p:nvPr/>
        </p:nvGraphicFramePr>
        <p:xfrm>
          <a:off x="10220209" y="1447800"/>
          <a:ext cx="6511183" cy="7391400"/>
        </p:xfrm>
        <a:graphic>
          <a:graphicData uri="http://schemas.openxmlformats.org/drawingml/2006/table">
            <a:tbl>
              <a:tblPr/>
              <a:tblGrid>
                <a:gridCol w="866395"/>
                <a:gridCol w="5025021"/>
              </a:tblGrid>
              <a:tr h="821267">
                <a:tc>
                  <a:txBody>
                    <a:bodyPr anchor="t" rtlCol="false"/>
                    <a:lstStyle/>
                    <a:p>
                      <a:pPr algn="l">
                        <a:lnSpc>
                          <a:spcPts val="2799"/>
                        </a:lnSpc>
                        <a:defRPr/>
                      </a:pPr>
                      <a:r>
                        <a:rPr lang="en-US" sz="1999" b="true">
                          <a:solidFill>
                            <a:srgbClr val="000000"/>
                          </a:solidFill>
                          <a:latin typeface="Garet Bold"/>
                          <a:ea typeface="Garet Bold"/>
                          <a:cs typeface="Garet Bold"/>
                          <a:sym typeface="Garet Bold"/>
                        </a:rPr>
                        <a:t>01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b="true">
                          <a:solidFill>
                            <a:srgbClr val="000000"/>
                          </a:solidFill>
                          <a:latin typeface="Garet Bold"/>
                          <a:ea typeface="Garet Bold"/>
                          <a:cs typeface="Garet Bold"/>
                          <a:sym typeface="Garet Bold"/>
                        </a:rPr>
                        <a:t>Introduction</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21267">
                <a:tc>
                  <a:txBody>
                    <a:bodyPr anchor="t" rtlCol="false"/>
                    <a:lstStyle/>
                    <a:p>
                      <a:pPr algn="l">
                        <a:lnSpc>
                          <a:spcPts val="2799"/>
                        </a:lnSpc>
                        <a:defRPr/>
                      </a:pPr>
                      <a:r>
                        <a:rPr lang="en-US" sz="1999" b="true">
                          <a:solidFill>
                            <a:srgbClr val="000000"/>
                          </a:solidFill>
                          <a:latin typeface="Garet Bold"/>
                          <a:ea typeface="Garet Bold"/>
                          <a:cs typeface="Garet Bold"/>
                          <a:sym typeface="Garet Bold"/>
                        </a:rPr>
                        <a:t>02</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b="true">
                          <a:solidFill>
                            <a:srgbClr val="000000"/>
                          </a:solidFill>
                          <a:latin typeface="Garet Bold"/>
                          <a:ea typeface="Garet Bold"/>
                          <a:cs typeface="Garet Bold"/>
                          <a:sym typeface="Garet Bold"/>
                        </a:rPr>
                        <a:t>Problem Statement</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21267">
                <a:tc>
                  <a:txBody>
                    <a:bodyPr anchor="t" rtlCol="false"/>
                    <a:lstStyle/>
                    <a:p>
                      <a:pPr algn="l">
                        <a:lnSpc>
                          <a:spcPts val="2799"/>
                        </a:lnSpc>
                        <a:defRPr/>
                      </a:pPr>
                      <a:r>
                        <a:rPr lang="en-US" sz="1999" b="true">
                          <a:solidFill>
                            <a:srgbClr val="000000"/>
                          </a:solidFill>
                          <a:latin typeface="Garet Bold"/>
                          <a:ea typeface="Garet Bold"/>
                          <a:cs typeface="Garet Bold"/>
                          <a:sym typeface="Garet Bold"/>
                        </a:rPr>
                        <a:t>03</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b="true">
                          <a:solidFill>
                            <a:srgbClr val="000000"/>
                          </a:solidFill>
                          <a:latin typeface="Garet Bold"/>
                          <a:ea typeface="Garet Bold"/>
                          <a:cs typeface="Garet Bold"/>
                          <a:sym typeface="Garet Bold"/>
                        </a:rPr>
                        <a:t>Solution</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21267">
                <a:tc>
                  <a:txBody>
                    <a:bodyPr anchor="t" rtlCol="false"/>
                    <a:lstStyle/>
                    <a:p>
                      <a:pPr algn="l">
                        <a:lnSpc>
                          <a:spcPts val="2799"/>
                        </a:lnSpc>
                        <a:defRPr/>
                      </a:pPr>
                      <a:r>
                        <a:rPr lang="en-US" sz="1999" b="true">
                          <a:solidFill>
                            <a:srgbClr val="000000"/>
                          </a:solidFill>
                          <a:latin typeface="Garet Bold"/>
                          <a:ea typeface="Garet Bold"/>
                          <a:cs typeface="Garet Bold"/>
                          <a:sym typeface="Garet Bold"/>
                        </a:rPr>
                        <a:t>04</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b="true">
                          <a:solidFill>
                            <a:srgbClr val="000000"/>
                          </a:solidFill>
                          <a:latin typeface="Garet Bold"/>
                          <a:ea typeface="Garet Bold"/>
                          <a:cs typeface="Garet Bold"/>
                          <a:sym typeface="Garet Bold"/>
                        </a:rPr>
                        <a:t>Key Features</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21267">
                <a:tc>
                  <a:txBody>
                    <a:bodyPr anchor="t" rtlCol="false"/>
                    <a:lstStyle/>
                    <a:p>
                      <a:pPr algn="l">
                        <a:lnSpc>
                          <a:spcPts val="2799"/>
                        </a:lnSpc>
                        <a:defRPr/>
                      </a:pPr>
                      <a:r>
                        <a:rPr lang="en-US" sz="1999" b="true">
                          <a:solidFill>
                            <a:srgbClr val="000000"/>
                          </a:solidFill>
                          <a:latin typeface="Garet Bold"/>
                          <a:ea typeface="Garet Bold"/>
                          <a:cs typeface="Garet Bold"/>
                          <a:sym typeface="Garet Bold"/>
                        </a:rPr>
                        <a:t>05</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b="true">
                          <a:solidFill>
                            <a:srgbClr val="000000"/>
                          </a:solidFill>
                          <a:latin typeface="Garet Bold"/>
                          <a:ea typeface="Garet Bold"/>
                          <a:cs typeface="Garet Bold"/>
                          <a:sym typeface="Garet Bold"/>
                        </a:rPr>
                        <a:t>Benefits</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21267">
                <a:tc>
                  <a:txBody>
                    <a:bodyPr anchor="t" rtlCol="false"/>
                    <a:lstStyle/>
                    <a:p>
                      <a:pPr algn="l">
                        <a:lnSpc>
                          <a:spcPts val="2799"/>
                        </a:lnSpc>
                        <a:defRPr/>
                      </a:pPr>
                      <a:r>
                        <a:rPr lang="en-US" sz="1999" b="true">
                          <a:solidFill>
                            <a:srgbClr val="000000"/>
                          </a:solidFill>
                          <a:latin typeface="Garet Bold"/>
                          <a:ea typeface="Garet Bold"/>
                          <a:cs typeface="Garet Bold"/>
                          <a:sym typeface="Garet Bold"/>
                        </a:rPr>
                        <a:t>06</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b="true">
                          <a:solidFill>
                            <a:srgbClr val="000000"/>
                          </a:solidFill>
                          <a:latin typeface="Garet Bold"/>
                          <a:ea typeface="Garet Bold"/>
                          <a:cs typeface="Garet Bold"/>
                          <a:sym typeface="Garet Bold"/>
                        </a:rPr>
                        <a:t>SDGs</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21267">
                <a:tc>
                  <a:txBody>
                    <a:bodyPr anchor="t" rtlCol="false"/>
                    <a:lstStyle/>
                    <a:p>
                      <a:pPr algn="l">
                        <a:lnSpc>
                          <a:spcPts val="2799"/>
                        </a:lnSpc>
                        <a:defRPr/>
                      </a:pPr>
                      <a:r>
                        <a:rPr lang="en-US" sz="1999" b="true">
                          <a:solidFill>
                            <a:srgbClr val="000000"/>
                          </a:solidFill>
                          <a:latin typeface="Garet Bold"/>
                          <a:ea typeface="Garet Bold"/>
                          <a:cs typeface="Garet Bold"/>
                          <a:sym typeface="Garet Bold"/>
                        </a:rPr>
                        <a:t>07</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b="true">
                          <a:solidFill>
                            <a:srgbClr val="000000"/>
                          </a:solidFill>
                          <a:latin typeface="Garet Bold"/>
                          <a:ea typeface="Garet Bold"/>
                          <a:cs typeface="Garet Bold"/>
                          <a:sym typeface="Garet Bold"/>
                        </a:rPr>
                        <a:t>Technology Stack &amp; Tools</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21267">
                <a:tc>
                  <a:txBody>
                    <a:bodyPr anchor="t" rtlCol="false"/>
                    <a:lstStyle/>
                    <a:p>
                      <a:pPr algn="l">
                        <a:lnSpc>
                          <a:spcPts val="2799"/>
                        </a:lnSpc>
                        <a:defRPr/>
                      </a:pPr>
                      <a:r>
                        <a:rPr lang="en-US" sz="1999" b="true">
                          <a:solidFill>
                            <a:srgbClr val="000000"/>
                          </a:solidFill>
                          <a:latin typeface="Garet Bold"/>
                          <a:ea typeface="Garet Bold"/>
                          <a:cs typeface="Garet Bold"/>
                          <a:sym typeface="Garet Bold"/>
                        </a:rPr>
                        <a:t>08</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b="true">
                          <a:solidFill>
                            <a:srgbClr val="000000"/>
                          </a:solidFill>
                          <a:latin typeface="Garet Bold"/>
                          <a:ea typeface="Garet Bold"/>
                          <a:cs typeface="Garet Bold"/>
                          <a:sym typeface="Garet Bold"/>
                        </a:rPr>
                        <a:t>Future Enhancements</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21267">
                <a:tc>
                  <a:txBody>
                    <a:bodyPr anchor="t" rtlCol="false"/>
                    <a:lstStyle/>
                    <a:p>
                      <a:pPr algn="l">
                        <a:lnSpc>
                          <a:spcPts val="2799"/>
                        </a:lnSpc>
                        <a:defRPr/>
                      </a:pPr>
                      <a:r>
                        <a:rPr lang="en-US" sz="1999" b="true">
                          <a:solidFill>
                            <a:srgbClr val="000000"/>
                          </a:solidFill>
                          <a:latin typeface="Garet Bold"/>
                          <a:ea typeface="Garet Bold"/>
                          <a:cs typeface="Garet Bold"/>
                          <a:sym typeface="Garet Bold"/>
                        </a:rPr>
                        <a:t>09</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b="true">
                          <a:solidFill>
                            <a:srgbClr val="000000"/>
                          </a:solidFill>
                          <a:latin typeface="Garet Bold"/>
                          <a:ea typeface="Garet Bold"/>
                          <a:cs typeface="Garet Bold"/>
                          <a:sym typeface="Garet Bold"/>
                        </a:rPr>
                        <a:t>Conclusion</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Freeform 4" id="4"/>
          <p:cNvSpPr/>
          <p:nvPr/>
        </p:nvSpPr>
        <p:spPr>
          <a:xfrm flipH="false" flipV="false" rot="0">
            <a:off x="-706637" y="1559650"/>
            <a:ext cx="9125543" cy="7167700"/>
          </a:xfrm>
          <a:custGeom>
            <a:avLst/>
            <a:gdLst/>
            <a:ahLst/>
            <a:cxnLst/>
            <a:rect r="r" b="b" t="t" l="l"/>
            <a:pathLst>
              <a:path h="7167700" w="9125543">
                <a:moveTo>
                  <a:pt x="0" y="0"/>
                </a:moveTo>
                <a:lnTo>
                  <a:pt x="9125544" y="0"/>
                </a:lnTo>
                <a:lnTo>
                  <a:pt x="9125544" y="7167700"/>
                </a:lnTo>
                <a:lnTo>
                  <a:pt x="0" y="71677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9313" y="0"/>
            <a:ext cx="3488687" cy="1198840"/>
          </a:xfrm>
          <a:custGeom>
            <a:avLst/>
            <a:gdLst/>
            <a:ahLst/>
            <a:cxnLst/>
            <a:rect r="r" b="b" t="t" l="l"/>
            <a:pathLst>
              <a:path h="1198840" w="3488687">
                <a:moveTo>
                  <a:pt x="0" y="0"/>
                </a:moveTo>
                <a:lnTo>
                  <a:pt x="3488687" y="0"/>
                </a:lnTo>
                <a:lnTo>
                  <a:pt x="3488687" y="1198840"/>
                </a:lnTo>
                <a:lnTo>
                  <a:pt x="0" y="119884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1604641" y="2439692"/>
            <a:ext cx="6531462" cy="785704"/>
          </a:xfrm>
          <a:prstGeom prst="rect">
            <a:avLst/>
          </a:prstGeom>
        </p:spPr>
        <p:txBody>
          <a:bodyPr anchor="t" rtlCol="false" tIns="0" lIns="0" bIns="0" rIns="0">
            <a:spAutoFit/>
          </a:bodyPr>
          <a:lstStyle/>
          <a:p>
            <a:pPr algn="just" marL="0" indent="0" lvl="0">
              <a:lnSpc>
                <a:spcPts val="5808"/>
              </a:lnSpc>
              <a:spcBef>
                <a:spcPct val="0"/>
              </a:spcBef>
            </a:pPr>
            <a:r>
              <a:rPr lang="en-US" sz="5808">
                <a:solidFill>
                  <a:srgbClr val="FFFFFF"/>
                </a:solidFill>
                <a:latin typeface="Archivo Black"/>
                <a:ea typeface="Archivo Black"/>
                <a:cs typeface="Archivo Black"/>
                <a:sym typeface="Archivo Black"/>
              </a:rPr>
              <a:t>INDEX</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grpSp>
        <p:nvGrpSpPr>
          <p:cNvPr name="Group 3" id="3"/>
          <p:cNvGrpSpPr/>
          <p:nvPr/>
        </p:nvGrpSpPr>
        <p:grpSpPr>
          <a:xfrm rot="0">
            <a:off x="0" y="0"/>
            <a:ext cx="7201132" cy="10287000"/>
            <a:chOff x="0" y="0"/>
            <a:chExt cx="9601509" cy="13716000"/>
          </a:xfrm>
        </p:grpSpPr>
        <p:pic>
          <p:nvPicPr>
            <p:cNvPr name="Picture 4" id="4"/>
            <p:cNvPicPr>
              <a:picLocks noChangeAspect="true"/>
            </p:cNvPicPr>
            <p:nvPr/>
          </p:nvPicPr>
          <p:blipFill>
            <a:blip r:embed="rId3"/>
            <a:srcRect l="983" t="0" r="52377" b="0"/>
            <a:stretch>
              <a:fillRect/>
            </a:stretch>
          </p:blipFill>
          <p:spPr>
            <a:xfrm flipH="false" flipV="false">
              <a:off x="0" y="0"/>
              <a:ext cx="9601509" cy="13716000"/>
            </a:xfrm>
            <a:prstGeom prst="rect">
              <a:avLst/>
            </a:prstGeom>
          </p:spPr>
        </p:pic>
      </p:grpSp>
      <p:sp>
        <p:nvSpPr>
          <p:cNvPr name="TextBox 5" id="5"/>
          <p:cNvSpPr txBox="true"/>
          <p:nvPr/>
        </p:nvSpPr>
        <p:spPr>
          <a:xfrm rot="0">
            <a:off x="11796917" y="4468347"/>
            <a:ext cx="4550476" cy="3511550"/>
          </a:xfrm>
          <a:prstGeom prst="rect">
            <a:avLst/>
          </a:prstGeom>
        </p:spPr>
        <p:txBody>
          <a:bodyPr anchor="t" rtlCol="false" tIns="0" lIns="0" bIns="0" rIns="0">
            <a:spAutoFit/>
          </a:bodyPr>
          <a:lstStyle/>
          <a:p>
            <a:pPr algn="r">
              <a:lnSpc>
                <a:spcPts val="2800"/>
              </a:lnSpc>
            </a:pPr>
            <a:r>
              <a:rPr lang="en-US" sz="2000">
                <a:solidFill>
                  <a:srgbClr val="000000"/>
                </a:solidFill>
                <a:latin typeface="Garet"/>
                <a:ea typeface="Garet"/>
                <a:cs typeface="Garet"/>
                <a:sym typeface="Garet"/>
              </a:rPr>
              <a:t>ReBook is a buy-and-sell platform designed exclusively for our college students to exchange used academic books securely and affordably. By enabling students to resell their semester books, the platform reduces financial strain, minimizes waste, and promotes sustainable consumption.</a:t>
            </a:r>
          </a:p>
        </p:txBody>
      </p:sp>
      <p:sp>
        <p:nvSpPr>
          <p:cNvPr name="TextBox 6" id="6"/>
          <p:cNvSpPr txBox="true"/>
          <p:nvPr/>
        </p:nvSpPr>
        <p:spPr>
          <a:xfrm rot="0">
            <a:off x="9144000" y="3485811"/>
            <a:ext cx="7203393" cy="785704"/>
          </a:xfrm>
          <a:prstGeom prst="rect">
            <a:avLst/>
          </a:prstGeom>
        </p:spPr>
        <p:txBody>
          <a:bodyPr anchor="t" rtlCol="false" tIns="0" lIns="0" bIns="0" rIns="0">
            <a:spAutoFit/>
          </a:bodyPr>
          <a:lstStyle/>
          <a:p>
            <a:pPr algn="r" marL="0" indent="0" lvl="0">
              <a:lnSpc>
                <a:spcPts val="5808"/>
              </a:lnSpc>
              <a:spcBef>
                <a:spcPct val="0"/>
              </a:spcBef>
            </a:pPr>
            <a:r>
              <a:rPr lang="en-US" sz="5808" spc="-458">
                <a:solidFill>
                  <a:srgbClr val="000000"/>
                </a:solidFill>
                <a:latin typeface="Archivo Black"/>
                <a:ea typeface="Archivo Black"/>
                <a:cs typeface="Archivo Black"/>
                <a:sym typeface="Archivo Black"/>
              </a:rPr>
              <a:t>Introduction</a:t>
            </a:r>
          </a:p>
        </p:txBody>
      </p:sp>
      <p:sp>
        <p:nvSpPr>
          <p:cNvPr name="TextBox 7" id="7"/>
          <p:cNvSpPr txBox="true"/>
          <p:nvPr/>
        </p:nvSpPr>
        <p:spPr>
          <a:xfrm rot="0">
            <a:off x="12938218" y="981075"/>
            <a:ext cx="4321082" cy="365760"/>
          </a:xfrm>
          <a:prstGeom prst="rect">
            <a:avLst/>
          </a:prstGeom>
        </p:spPr>
        <p:txBody>
          <a:bodyPr anchor="t" rtlCol="false" tIns="0" lIns="0" bIns="0" rIns="0">
            <a:spAutoFit/>
          </a:bodyPr>
          <a:lstStyle/>
          <a:p>
            <a:pPr algn="r">
              <a:lnSpc>
                <a:spcPts val="2939"/>
              </a:lnSpc>
            </a:pPr>
            <a:r>
              <a:rPr lang="en-US" b="true" sz="2099">
                <a:solidFill>
                  <a:srgbClr val="000000"/>
                </a:solidFill>
                <a:latin typeface="Garet Bold"/>
                <a:ea typeface="Garet Bold"/>
                <a:cs typeface="Garet Bold"/>
                <a:sym typeface="Garet Bold"/>
              </a:rPr>
              <a:t>03/12</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AutoShape 3" id="3"/>
          <p:cNvSpPr/>
          <p:nvPr/>
        </p:nvSpPr>
        <p:spPr>
          <a:xfrm rot="0">
            <a:off x="-585133" y="8805859"/>
            <a:ext cx="18873133" cy="0"/>
          </a:xfrm>
          <a:prstGeom prst="line">
            <a:avLst/>
          </a:prstGeom>
          <a:ln cap="rnd" w="9525">
            <a:solidFill>
              <a:srgbClr val="000000"/>
            </a:solidFill>
            <a:prstDash val="solid"/>
            <a:headEnd type="none" len="sm" w="sm"/>
            <a:tailEnd type="none" len="sm" w="sm"/>
          </a:ln>
        </p:spPr>
      </p:sp>
      <p:sp>
        <p:nvSpPr>
          <p:cNvPr name="AutoShape 4" id="4"/>
          <p:cNvSpPr/>
          <p:nvPr/>
        </p:nvSpPr>
        <p:spPr>
          <a:xfrm rot="0">
            <a:off x="-585133" y="9334500"/>
            <a:ext cx="18873133" cy="0"/>
          </a:xfrm>
          <a:prstGeom prst="line">
            <a:avLst/>
          </a:prstGeom>
          <a:ln cap="rnd" w="9525">
            <a:solidFill>
              <a:srgbClr val="000000"/>
            </a:solidFill>
            <a:prstDash val="solid"/>
            <a:headEnd type="none" len="sm" w="sm"/>
            <a:tailEnd type="none" len="sm" w="sm"/>
          </a:ln>
        </p:spPr>
      </p:sp>
      <p:sp>
        <p:nvSpPr>
          <p:cNvPr name="AutoShape 5" id="5"/>
          <p:cNvSpPr/>
          <p:nvPr/>
        </p:nvSpPr>
        <p:spPr>
          <a:xfrm flipV="true">
            <a:off x="1730016" y="3578241"/>
            <a:ext cx="14333137" cy="0"/>
          </a:xfrm>
          <a:prstGeom prst="line">
            <a:avLst/>
          </a:prstGeom>
          <a:ln cap="rnd" w="19050">
            <a:solidFill>
              <a:srgbClr val="000000"/>
            </a:solidFill>
            <a:prstDash val="solid"/>
            <a:headEnd type="none" len="sm" w="sm"/>
            <a:tailEnd type="none" len="sm" w="sm"/>
          </a:ln>
        </p:spPr>
      </p:sp>
      <p:sp>
        <p:nvSpPr>
          <p:cNvPr name="TextBox 6" id="6"/>
          <p:cNvSpPr txBox="true"/>
          <p:nvPr/>
        </p:nvSpPr>
        <p:spPr>
          <a:xfrm rot="0">
            <a:off x="1028700" y="1123950"/>
            <a:ext cx="5683548" cy="1519129"/>
          </a:xfrm>
          <a:prstGeom prst="rect">
            <a:avLst/>
          </a:prstGeom>
        </p:spPr>
        <p:txBody>
          <a:bodyPr anchor="t" rtlCol="false" tIns="0" lIns="0" bIns="0" rIns="0">
            <a:spAutoFit/>
          </a:bodyPr>
          <a:lstStyle/>
          <a:p>
            <a:pPr algn="l" marL="0" indent="0" lvl="0">
              <a:lnSpc>
                <a:spcPts val="5808"/>
              </a:lnSpc>
              <a:spcBef>
                <a:spcPct val="0"/>
              </a:spcBef>
            </a:pPr>
            <a:r>
              <a:rPr lang="en-US" sz="5808" spc="-151">
                <a:solidFill>
                  <a:srgbClr val="000000"/>
                </a:solidFill>
                <a:latin typeface="Archivo Black"/>
                <a:ea typeface="Archivo Black"/>
                <a:cs typeface="Archivo Black"/>
                <a:sym typeface="Archivo Black"/>
              </a:rPr>
              <a:t>Problem Statement</a:t>
            </a:r>
          </a:p>
        </p:txBody>
      </p:sp>
      <p:sp>
        <p:nvSpPr>
          <p:cNvPr name="TextBox 7" id="7"/>
          <p:cNvSpPr txBox="true"/>
          <p:nvPr/>
        </p:nvSpPr>
        <p:spPr>
          <a:xfrm rot="0">
            <a:off x="12938218" y="981075"/>
            <a:ext cx="4321082" cy="365760"/>
          </a:xfrm>
          <a:prstGeom prst="rect">
            <a:avLst/>
          </a:prstGeom>
        </p:spPr>
        <p:txBody>
          <a:bodyPr anchor="t" rtlCol="false" tIns="0" lIns="0" bIns="0" rIns="0">
            <a:spAutoFit/>
          </a:bodyPr>
          <a:lstStyle/>
          <a:p>
            <a:pPr algn="r">
              <a:lnSpc>
                <a:spcPts val="2939"/>
              </a:lnSpc>
            </a:pPr>
            <a:r>
              <a:rPr lang="en-US" b="true" sz="2099">
                <a:solidFill>
                  <a:srgbClr val="000000"/>
                </a:solidFill>
                <a:latin typeface="Garet Bold"/>
                <a:ea typeface="Garet Bold"/>
                <a:cs typeface="Garet Bold"/>
                <a:sym typeface="Garet Bold"/>
              </a:rPr>
              <a:t>04/12</a:t>
            </a:r>
          </a:p>
        </p:txBody>
      </p:sp>
      <p:grpSp>
        <p:nvGrpSpPr>
          <p:cNvPr name="Group 8" id="8"/>
          <p:cNvGrpSpPr/>
          <p:nvPr/>
        </p:nvGrpSpPr>
        <p:grpSpPr>
          <a:xfrm rot="0">
            <a:off x="1028700" y="5036616"/>
            <a:ext cx="2748428" cy="2310867"/>
            <a:chOff x="0" y="0"/>
            <a:chExt cx="3664571" cy="3081156"/>
          </a:xfrm>
        </p:grpSpPr>
        <p:sp>
          <p:nvSpPr>
            <p:cNvPr name="TextBox 9" id="9"/>
            <p:cNvSpPr txBox="true"/>
            <p:nvPr/>
          </p:nvSpPr>
          <p:spPr>
            <a:xfrm rot="0">
              <a:off x="0" y="-28575"/>
              <a:ext cx="3664571" cy="1078442"/>
            </a:xfrm>
            <a:prstGeom prst="rect">
              <a:avLst/>
            </a:prstGeom>
          </p:spPr>
          <p:txBody>
            <a:bodyPr anchor="t" rtlCol="false" tIns="0" lIns="0" bIns="0" rIns="0">
              <a:spAutoFit/>
            </a:bodyPr>
            <a:lstStyle/>
            <a:p>
              <a:pPr algn="ctr">
                <a:lnSpc>
                  <a:spcPts val="3249"/>
                </a:lnSpc>
              </a:pPr>
              <a:r>
                <a:rPr lang="en-US" sz="2499" b="true">
                  <a:solidFill>
                    <a:srgbClr val="000000"/>
                  </a:solidFill>
                  <a:latin typeface="Garet Bold"/>
                  <a:ea typeface="Garet Bold"/>
                  <a:cs typeface="Garet Bold"/>
                  <a:sym typeface="Garet Bold"/>
                </a:rPr>
                <a:t>High Cost Of</a:t>
              </a:r>
            </a:p>
            <a:p>
              <a:pPr algn="ctr" marL="0" indent="0" lvl="0">
                <a:lnSpc>
                  <a:spcPts val="3249"/>
                </a:lnSpc>
                <a:spcBef>
                  <a:spcPct val="0"/>
                </a:spcBef>
              </a:pPr>
              <a:r>
                <a:rPr lang="en-US" b="true" sz="2499">
                  <a:solidFill>
                    <a:srgbClr val="000000"/>
                  </a:solidFill>
                  <a:latin typeface="Garet Bold"/>
                  <a:ea typeface="Garet Bold"/>
                  <a:cs typeface="Garet Bold"/>
                  <a:sym typeface="Garet Bold"/>
                </a:rPr>
                <a:t>Books</a:t>
              </a:r>
            </a:p>
          </p:txBody>
        </p:sp>
        <p:sp>
          <p:nvSpPr>
            <p:cNvPr name="TextBox 10" id="10"/>
            <p:cNvSpPr txBox="true"/>
            <p:nvPr/>
          </p:nvSpPr>
          <p:spPr>
            <a:xfrm rot="0">
              <a:off x="0" y="1168959"/>
              <a:ext cx="3664571" cy="1912197"/>
            </a:xfrm>
            <a:prstGeom prst="rect">
              <a:avLst/>
            </a:prstGeom>
          </p:spPr>
          <p:txBody>
            <a:bodyPr anchor="t" rtlCol="false" tIns="0" lIns="0" bIns="0" rIns="0">
              <a:spAutoFit/>
            </a:bodyPr>
            <a:lstStyle/>
            <a:p>
              <a:pPr algn="ctr" marL="0" indent="0" lvl="0">
                <a:lnSpc>
                  <a:spcPts val="2859"/>
                </a:lnSpc>
                <a:spcBef>
                  <a:spcPct val="0"/>
                </a:spcBef>
              </a:pPr>
              <a:r>
                <a:rPr lang="en-US" sz="2199">
                  <a:solidFill>
                    <a:srgbClr val="000000"/>
                  </a:solidFill>
                  <a:latin typeface="Garet"/>
                  <a:ea typeface="Garet"/>
                  <a:cs typeface="Garet"/>
                  <a:sym typeface="Garet"/>
                </a:rPr>
                <a:t>Students spend a significant amount on new books every semester..</a:t>
              </a:r>
            </a:p>
          </p:txBody>
        </p:sp>
      </p:grpSp>
      <p:grpSp>
        <p:nvGrpSpPr>
          <p:cNvPr name="Group 11" id="11"/>
          <p:cNvGrpSpPr/>
          <p:nvPr/>
        </p:nvGrpSpPr>
        <p:grpSpPr>
          <a:xfrm rot="0">
            <a:off x="5129678" y="5036616"/>
            <a:ext cx="2360196" cy="2310867"/>
            <a:chOff x="0" y="0"/>
            <a:chExt cx="3146928" cy="3081156"/>
          </a:xfrm>
        </p:grpSpPr>
        <p:sp>
          <p:nvSpPr>
            <p:cNvPr name="TextBox 12" id="12"/>
            <p:cNvSpPr txBox="true"/>
            <p:nvPr/>
          </p:nvSpPr>
          <p:spPr>
            <a:xfrm rot="0">
              <a:off x="0" y="-28575"/>
              <a:ext cx="3146928" cy="1078442"/>
            </a:xfrm>
            <a:prstGeom prst="rect">
              <a:avLst/>
            </a:prstGeom>
          </p:spPr>
          <p:txBody>
            <a:bodyPr anchor="t" rtlCol="false" tIns="0" lIns="0" bIns="0" rIns="0">
              <a:spAutoFit/>
            </a:bodyPr>
            <a:lstStyle/>
            <a:p>
              <a:pPr algn="ctr" marL="0" indent="0" lvl="0">
                <a:lnSpc>
                  <a:spcPts val="3249"/>
                </a:lnSpc>
                <a:spcBef>
                  <a:spcPct val="0"/>
                </a:spcBef>
              </a:pPr>
              <a:r>
                <a:rPr lang="en-US" b="true" sz="2499">
                  <a:solidFill>
                    <a:srgbClr val="000000"/>
                  </a:solidFill>
                  <a:latin typeface="Garet Bold"/>
                  <a:ea typeface="Garet Bold"/>
                  <a:cs typeface="Garet Bold"/>
                  <a:sym typeface="Garet Bold"/>
                </a:rPr>
                <a:t>Wastage Of Resources</a:t>
              </a:r>
            </a:p>
          </p:txBody>
        </p:sp>
        <p:sp>
          <p:nvSpPr>
            <p:cNvPr name="TextBox 13" id="13"/>
            <p:cNvSpPr txBox="true"/>
            <p:nvPr/>
          </p:nvSpPr>
          <p:spPr>
            <a:xfrm rot="0">
              <a:off x="0" y="1168959"/>
              <a:ext cx="3146928" cy="1912197"/>
            </a:xfrm>
            <a:prstGeom prst="rect">
              <a:avLst/>
            </a:prstGeom>
          </p:spPr>
          <p:txBody>
            <a:bodyPr anchor="t" rtlCol="false" tIns="0" lIns="0" bIns="0" rIns="0">
              <a:spAutoFit/>
            </a:bodyPr>
            <a:lstStyle/>
            <a:p>
              <a:pPr algn="ctr" marL="0" indent="0" lvl="0">
                <a:lnSpc>
                  <a:spcPts val="2859"/>
                </a:lnSpc>
                <a:spcBef>
                  <a:spcPct val="0"/>
                </a:spcBef>
              </a:pPr>
              <a:r>
                <a:rPr lang="en-US" sz="2199">
                  <a:solidFill>
                    <a:srgbClr val="000000"/>
                  </a:solidFill>
                  <a:latin typeface="Garet"/>
                  <a:ea typeface="Garet"/>
                  <a:cs typeface="Garet"/>
                  <a:sym typeface="Garet"/>
                </a:rPr>
                <a:t>Unused books often remain idle or get discarded.</a:t>
              </a:r>
            </a:p>
          </p:txBody>
        </p:sp>
      </p:grpSp>
      <p:grpSp>
        <p:nvGrpSpPr>
          <p:cNvPr name="Group 14" id="14"/>
          <p:cNvGrpSpPr/>
          <p:nvPr/>
        </p:nvGrpSpPr>
        <p:grpSpPr>
          <a:xfrm rot="0">
            <a:off x="8842425" y="5036616"/>
            <a:ext cx="2937430" cy="2720442"/>
            <a:chOff x="0" y="0"/>
            <a:chExt cx="3916573" cy="3627256"/>
          </a:xfrm>
        </p:grpSpPr>
        <p:sp>
          <p:nvSpPr>
            <p:cNvPr name="TextBox 15" id="15"/>
            <p:cNvSpPr txBox="true"/>
            <p:nvPr/>
          </p:nvSpPr>
          <p:spPr>
            <a:xfrm rot="0">
              <a:off x="0" y="-28575"/>
              <a:ext cx="3916573" cy="1624542"/>
            </a:xfrm>
            <a:prstGeom prst="rect">
              <a:avLst/>
            </a:prstGeom>
          </p:spPr>
          <p:txBody>
            <a:bodyPr anchor="t" rtlCol="false" tIns="0" lIns="0" bIns="0" rIns="0">
              <a:spAutoFit/>
            </a:bodyPr>
            <a:lstStyle/>
            <a:p>
              <a:pPr algn="ctr" marL="0" indent="0" lvl="0">
                <a:lnSpc>
                  <a:spcPts val="3249"/>
                </a:lnSpc>
                <a:spcBef>
                  <a:spcPct val="0"/>
                </a:spcBef>
              </a:pPr>
              <a:r>
                <a:rPr lang="en-US" b="true" sz="2499">
                  <a:solidFill>
                    <a:srgbClr val="000000"/>
                  </a:solidFill>
                  <a:latin typeface="Garet Bold"/>
                  <a:ea typeface="Garet Bold"/>
                  <a:cs typeface="Garet Bold"/>
                  <a:sym typeface="Garet Bold"/>
                </a:rPr>
                <a:t>Lack Of a Dedicated Platform</a:t>
              </a:r>
            </a:p>
          </p:txBody>
        </p:sp>
        <p:sp>
          <p:nvSpPr>
            <p:cNvPr name="TextBox 16" id="16"/>
            <p:cNvSpPr txBox="true"/>
            <p:nvPr/>
          </p:nvSpPr>
          <p:spPr>
            <a:xfrm rot="0">
              <a:off x="0" y="1715059"/>
              <a:ext cx="3916573" cy="1912197"/>
            </a:xfrm>
            <a:prstGeom prst="rect">
              <a:avLst/>
            </a:prstGeom>
          </p:spPr>
          <p:txBody>
            <a:bodyPr anchor="t" rtlCol="false" tIns="0" lIns="0" bIns="0" rIns="0">
              <a:spAutoFit/>
            </a:bodyPr>
            <a:lstStyle/>
            <a:p>
              <a:pPr algn="ctr" marL="0" indent="0" lvl="0">
                <a:lnSpc>
                  <a:spcPts val="2859"/>
                </a:lnSpc>
                <a:spcBef>
                  <a:spcPct val="0"/>
                </a:spcBef>
              </a:pPr>
              <a:r>
                <a:rPr lang="en-US" sz="2199">
                  <a:solidFill>
                    <a:srgbClr val="000000"/>
                  </a:solidFill>
                  <a:latin typeface="Garet"/>
                  <a:ea typeface="Garet"/>
                  <a:cs typeface="Garet"/>
                  <a:sym typeface="Garet"/>
                </a:rPr>
                <a:t>No structured system exists within the college for book exchange.</a:t>
              </a:r>
            </a:p>
          </p:txBody>
        </p:sp>
      </p:grpSp>
      <p:grpSp>
        <p:nvGrpSpPr>
          <p:cNvPr name="Group 17" id="17"/>
          <p:cNvGrpSpPr/>
          <p:nvPr/>
        </p:nvGrpSpPr>
        <p:grpSpPr>
          <a:xfrm rot="0">
            <a:off x="13135338" y="5036616"/>
            <a:ext cx="4123962" cy="2310867"/>
            <a:chOff x="0" y="0"/>
            <a:chExt cx="5498615" cy="3081156"/>
          </a:xfrm>
        </p:grpSpPr>
        <p:sp>
          <p:nvSpPr>
            <p:cNvPr name="TextBox 18" id="18"/>
            <p:cNvSpPr txBox="true"/>
            <p:nvPr/>
          </p:nvSpPr>
          <p:spPr>
            <a:xfrm rot="0">
              <a:off x="0" y="-28575"/>
              <a:ext cx="5498615" cy="1078442"/>
            </a:xfrm>
            <a:prstGeom prst="rect">
              <a:avLst/>
            </a:prstGeom>
          </p:spPr>
          <p:txBody>
            <a:bodyPr anchor="t" rtlCol="false" tIns="0" lIns="0" bIns="0" rIns="0">
              <a:spAutoFit/>
            </a:bodyPr>
            <a:lstStyle/>
            <a:p>
              <a:pPr algn="ctr" marL="0" indent="0" lvl="0">
                <a:lnSpc>
                  <a:spcPts val="3249"/>
                </a:lnSpc>
                <a:spcBef>
                  <a:spcPct val="0"/>
                </a:spcBef>
              </a:pPr>
              <a:r>
                <a:rPr lang="en-US" b="true" sz="2499">
                  <a:solidFill>
                    <a:srgbClr val="000000"/>
                  </a:solidFill>
                  <a:latin typeface="Garet Bold"/>
                  <a:ea typeface="Garet Bold"/>
                  <a:cs typeface="Garet Bold"/>
                  <a:sym typeface="Garet Bold"/>
                </a:rPr>
                <a:t>Existing Marketplaces Are Not Ideal</a:t>
              </a:r>
            </a:p>
          </p:txBody>
        </p:sp>
        <p:sp>
          <p:nvSpPr>
            <p:cNvPr name="TextBox 19" id="19"/>
            <p:cNvSpPr txBox="true"/>
            <p:nvPr/>
          </p:nvSpPr>
          <p:spPr>
            <a:xfrm rot="0">
              <a:off x="0" y="1168959"/>
              <a:ext cx="5498615" cy="1912197"/>
            </a:xfrm>
            <a:prstGeom prst="rect">
              <a:avLst/>
            </a:prstGeom>
          </p:spPr>
          <p:txBody>
            <a:bodyPr anchor="t" rtlCol="false" tIns="0" lIns="0" bIns="0" rIns="0">
              <a:spAutoFit/>
            </a:bodyPr>
            <a:lstStyle/>
            <a:p>
              <a:pPr algn="ctr" marL="0" indent="0" lvl="0">
                <a:lnSpc>
                  <a:spcPts val="2859"/>
                </a:lnSpc>
                <a:spcBef>
                  <a:spcPct val="0"/>
                </a:spcBef>
              </a:pPr>
              <a:r>
                <a:rPr lang="en-US" sz="2199">
                  <a:solidFill>
                    <a:srgbClr val="000000"/>
                  </a:solidFill>
                  <a:latin typeface="Garet"/>
                  <a:ea typeface="Garet"/>
                  <a:cs typeface="Garet"/>
                  <a:sym typeface="Garet"/>
                </a:rPr>
                <a:t>Platforms like OLX or Facebook Marketplace are too broad and not tailored to college students’ needs.</a:t>
              </a:r>
            </a:p>
          </p:txBody>
        </p:sp>
      </p:grpSp>
      <p:sp>
        <p:nvSpPr>
          <p:cNvPr name="Freeform 20" id="20"/>
          <p:cNvSpPr/>
          <p:nvPr/>
        </p:nvSpPr>
        <p:spPr>
          <a:xfrm flipH="false" flipV="false" rot="0">
            <a:off x="2224847" y="3378340"/>
            <a:ext cx="380752" cy="380752"/>
          </a:xfrm>
          <a:custGeom>
            <a:avLst/>
            <a:gdLst/>
            <a:ahLst/>
            <a:cxnLst/>
            <a:rect r="r" b="b" t="t" l="l"/>
            <a:pathLst>
              <a:path h="380752" w="380752">
                <a:moveTo>
                  <a:pt x="0" y="0"/>
                </a:moveTo>
                <a:lnTo>
                  <a:pt x="380752" y="0"/>
                </a:lnTo>
                <a:lnTo>
                  <a:pt x="380752" y="380752"/>
                </a:lnTo>
                <a:lnTo>
                  <a:pt x="0" y="38075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1" id="21"/>
          <p:cNvSpPr/>
          <p:nvPr/>
        </p:nvSpPr>
        <p:spPr>
          <a:xfrm flipH="false" flipV="false" rot="0">
            <a:off x="6119400" y="3378340"/>
            <a:ext cx="380752" cy="380752"/>
          </a:xfrm>
          <a:custGeom>
            <a:avLst/>
            <a:gdLst/>
            <a:ahLst/>
            <a:cxnLst/>
            <a:rect r="r" b="b" t="t" l="l"/>
            <a:pathLst>
              <a:path h="380752" w="380752">
                <a:moveTo>
                  <a:pt x="0" y="0"/>
                </a:moveTo>
                <a:lnTo>
                  <a:pt x="380753" y="0"/>
                </a:lnTo>
                <a:lnTo>
                  <a:pt x="380753" y="380752"/>
                </a:lnTo>
                <a:lnTo>
                  <a:pt x="0" y="38075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2" id="22"/>
          <p:cNvSpPr/>
          <p:nvPr/>
        </p:nvSpPr>
        <p:spPr>
          <a:xfrm flipH="false" flipV="false" rot="0">
            <a:off x="10120764" y="3387865"/>
            <a:ext cx="380752" cy="380752"/>
          </a:xfrm>
          <a:custGeom>
            <a:avLst/>
            <a:gdLst/>
            <a:ahLst/>
            <a:cxnLst/>
            <a:rect r="r" b="b" t="t" l="l"/>
            <a:pathLst>
              <a:path h="380752" w="380752">
                <a:moveTo>
                  <a:pt x="0" y="0"/>
                </a:moveTo>
                <a:lnTo>
                  <a:pt x="380752" y="0"/>
                </a:lnTo>
                <a:lnTo>
                  <a:pt x="380752" y="380752"/>
                </a:lnTo>
                <a:lnTo>
                  <a:pt x="0" y="38075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3" id="23"/>
          <p:cNvSpPr/>
          <p:nvPr/>
        </p:nvSpPr>
        <p:spPr>
          <a:xfrm flipH="false" flipV="false" rot="0">
            <a:off x="14908383" y="3378340"/>
            <a:ext cx="380752" cy="380752"/>
          </a:xfrm>
          <a:custGeom>
            <a:avLst/>
            <a:gdLst/>
            <a:ahLst/>
            <a:cxnLst/>
            <a:rect r="r" b="b" t="t" l="l"/>
            <a:pathLst>
              <a:path h="380752" w="380752">
                <a:moveTo>
                  <a:pt x="0" y="0"/>
                </a:moveTo>
                <a:lnTo>
                  <a:pt x="380752" y="0"/>
                </a:lnTo>
                <a:lnTo>
                  <a:pt x="380752" y="380752"/>
                </a:lnTo>
                <a:lnTo>
                  <a:pt x="0" y="38075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Freeform 3" id="3"/>
          <p:cNvSpPr/>
          <p:nvPr/>
        </p:nvSpPr>
        <p:spPr>
          <a:xfrm flipH="false" flipV="false" rot="0">
            <a:off x="13456423" y="1883102"/>
            <a:ext cx="3802877" cy="1486579"/>
          </a:xfrm>
          <a:custGeom>
            <a:avLst/>
            <a:gdLst/>
            <a:ahLst/>
            <a:cxnLst/>
            <a:rect r="r" b="b" t="t" l="l"/>
            <a:pathLst>
              <a:path h="1486579" w="3802877">
                <a:moveTo>
                  <a:pt x="0" y="0"/>
                </a:moveTo>
                <a:lnTo>
                  <a:pt x="3802877" y="0"/>
                </a:lnTo>
                <a:lnTo>
                  <a:pt x="3802877" y="1486579"/>
                </a:lnTo>
                <a:lnTo>
                  <a:pt x="0" y="148657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85266" y="1883102"/>
            <a:ext cx="6240564" cy="6240564"/>
          </a:xfrm>
          <a:custGeom>
            <a:avLst/>
            <a:gdLst/>
            <a:ahLst/>
            <a:cxnLst/>
            <a:rect r="r" b="b" t="t" l="l"/>
            <a:pathLst>
              <a:path h="6240564" w="6240564">
                <a:moveTo>
                  <a:pt x="0" y="0"/>
                </a:moveTo>
                <a:lnTo>
                  <a:pt x="6240564" y="0"/>
                </a:lnTo>
                <a:lnTo>
                  <a:pt x="6240564" y="6240564"/>
                </a:lnTo>
                <a:lnTo>
                  <a:pt x="0" y="6240564"/>
                </a:lnTo>
                <a:lnTo>
                  <a:pt x="0" y="0"/>
                </a:lnTo>
                <a:close/>
              </a:path>
            </a:pathLst>
          </a:custGeom>
          <a:blipFill>
            <a:blip r:embed="rId5"/>
            <a:stretch>
              <a:fillRect l="0" t="0" r="0" b="0"/>
            </a:stretch>
          </a:blipFill>
        </p:spPr>
      </p:sp>
      <p:sp>
        <p:nvSpPr>
          <p:cNvPr name="TextBox 5" id="5"/>
          <p:cNvSpPr txBox="true"/>
          <p:nvPr/>
        </p:nvSpPr>
        <p:spPr>
          <a:xfrm rot="0">
            <a:off x="10055907" y="4493341"/>
            <a:ext cx="7203393" cy="785704"/>
          </a:xfrm>
          <a:prstGeom prst="rect">
            <a:avLst/>
          </a:prstGeom>
        </p:spPr>
        <p:txBody>
          <a:bodyPr anchor="t" rtlCol="false" tIns="0" lIns="0" bIns="0" rIns="0">
            <a:spAutoFit/>
          </a:bodyPr>
          <a:lstStyle/>
          <a:p>
            <a:pPr algn="r" marL="0" indent="0" lvl="0">
              <a:lnSpc>
                <a:spcPts val="5808"/>
              </a:lnSpc>
              <a:spcBef>
                <a:spcPct val="0"/>
              </a:spcBef>
            </a:pPr>
            <a:r>
              <a:rPr lang="en-US" sz="5808">
                <a:solidFill>
                  <a:srgbClr val="000000"/>
                </a:solidFill>
                <a:latin typeface="Archivo Black"/>
                <a:ea typeface="Archivo Black"/>
                <a:cs typeface="Archivo Black"/>
                <a:sym typeface="Archivo Black"/>
              </a:rPr>
              <a:t>Solution</a:t>
            </a:r>
          </a:p>
        </p:txBody>
      </p:sp>
      <p:sp>
        <p:nvSpPr>
          <p:cNvPr name="TextBox 6" id="6"/>
          <p:cNvSpPr txBox="true"/>
          <p:nvPr/>
        </p:nvSpPr>
        <p:spPr>
          <a:xfrm rot="0">
            <a:off x="12938218" y="981075"/>
            <a:ext cx="4321082" cy="365760"/>
          </a:xfrm>
          <a:prstGeom prst="rect">
            <a:avLst/>
          </a:prstGeom>
        </p:spPr>
        <p:txBody>
          <a:bodyPr anchor="t" rtlCol="false" tIns="0" lIns="0" bIns="0" rIns="0">
            <a:spAutoFit/>
          </a:bodyPr>
          <a:lstStyle/>
          <a:p>
            <a:pPr algn="r">
              <a:lnSpc>
                <a:spcPts val="2939"/>
              </a:lnSpc>
            </a:pPr>
            <a:r>
              <a:rPr lang="en-US" b="true" sz="2099">
                <a:solidFill>
                  <a:srgbClr val="000000"/>
                </a:solidFill>
                <a:latin typeface="Garet Bold"/>
                <a:ea typeface="Garet Bold"/>
                <a:cs typeface="Garet Bold"/>
                <a:sym typeface="Garet Bold"/>
              </a:rPr>
              <a:t>05/12</a:t>
            </a:r>
          </a:p>
        </p:txBody>
      </p:sp>
      <p:sp>
        <p:nvSpPr>
          <p:cNvPr name="TextBox 7" id="7"/>
          <p:cNvSpPr txBox="true"/>
          <p:nvPr/>
        </p:nvSpPr>
        <p:spPr>
          <a:xfrm rot="0">
            <a:off x="9251860" y="5712804"/>
            <a:ext cx="8007440" cy="1851660"/>
          </a:xfrm>
          <a:prstGeom prst="rect">
            <a:avLst/>
          </a:prstGeom>
        </p:spPr>
        <p:txBody>
          <a:bodyPr anchor="t" rtlCol="false" tIns="0" lIns="0" bIns="0" rIns="0">
            <a:spAutoFit/>
          </a:bodyPr>
          <a:lstStyle/>
          <a:p>
            <a:pPr algn="r">
              <a:lnSpc>
                <a:spcPts val="2939"/>
              </a:lnSpc>
              <a:spcBef>
                <a:spcPct val="0"/>
              </a:spcBef>
            </a:pPr>
            <a:r>
              <a:rPr lang="en-US" sz="2099">
                <a:solidFill>
                  <a:srgbClr val="000000"/>
                </a:solidFill>
                <a:latin typeface="Garet"/>
                <a:ea typeface="Garet"/>
                <a:cs typeface="Garet"/>
                <a:sym typeface="Garet"/>
              </a:rPr>
              <a:t>ReBook is a secure, college-exclusive platform that allows students to buy and sell used books at reduced prices. The website ensures transactions remain within the campus, fostering a trusted and convenient exchange process.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graphicFrame>
        <p:nvGraphicFramePr>
          <p:cNvPr name="Table 3" id="3"/>
          <p:cNvGraphicFramePr>
            <a:graphicFrameLocks noGrp="true"/>
          </p:cNvGraphicFramePr>
          <p:nvPr/>
        </p:nvGraphicFramePr>
        <p:xfrm>
          <a:off x="5560311" y="1896752"/>
          <a:ext cx="11223627" cy="7224874"/>
        </p:xfrm>
        <a:graphic>
          <a:graphicData uri="http://schemas.openxmlformats.org/drawingml/2006/table">
            <a:tbl>
              <a:tblPr/>
              <a:tblGrid>
                <a:gridCol w="5611814"/>
                <a:gridCol w="5611814"/>
              </a:tblGrid>
              <a:tr h="2238940">
                <a:tc>
                  <a:txBody>
                    <a:bodyPr anchor="t" rtlCol="false"/>
                    <a:lstStyle/>
                    <a:p>
                      <a:pPr algn="l">
                        <a:lnSpc>
                          <a:spcPts val="2940"/>
                        </a:lnSpc>
                        <a:defRPr/>
                      </a:pPr>
                      <a:r>
                        <a:rPr lang="en-US" sz="2100" b="true">
                          <a:solidFill>
                            <a:srgbClr val="000000"/>
                          </a:solidFill>
                          <a:latin typeface="Garet Bold"/>
                          <a:ea typeface="Garet Bold"/>
                          <a:cs typeface="Garet Bold"/>
                          <a:sym typeface="Garet Bold"/>
                        </a:rPr>
                        <a:t>Reduces Book Costs </a:t>
                      </a:r>
                      <a:endParaRPr lang="en-US" sz="1100"/>
                    </a:p>
                    <a:p>
                      <a:pPr algn="l">
                        <a:lnSpc>
                          <a:spcPts val="2940"/>
                        </a:lnSpc>
                      </a:pPr>
                      <a:r>
                        <a:rPr lang="en-US" sz="2100">
                          <a:solidFill>
                            <a:srgbClr val="000000"/>
                          </a:solidFill>
                          <a:latin typeface="Garet"/>
                          <a:ea typeface="Garet"/>
                          <a:cs typeface="Garet"/>
                          <a:sym typeface="Garet"/>
                        </a:rPr>
                        <a:t>Provides an affordable way for students to buy textbooks at a lower price.</a:t>
                      </a:r>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40"/>
                        </a:lnSpc>
                        <a:defRPr/>
                      </a:pPr>
                      <a:r>
                        <a:rPr lang="en-US" sz="2100" b="true">
                          <a:solidFill>
                            <a:srgbClr val="000000"/>
                          </a:solidFill>
                          <a:latin typeface="Garet Bold"/>
                          <a:ea typeface="Garet Bold"/>
                          <a:cs typeface="Garet Bold"/>
                          <a:sym typeface="Garet Bold"/>
                        </a:rPr>
                        <a:t>Earn While You Sell </a:t>
                      </a:r>
                      <a:endParaRPr lang="en-US" sz="1100"/>
                    </a:p>
                    <a:p>
                      <a:pPr algn="l">
                        <a:lnSpc>
                          <a:spcPts val="2940"/>
                        </a:lnSpc>
                      </a:pPr>
                      <a:r>
                        <a:rPr lang="en-US" sz="2100">
                          <a:solidFill>
                            <a:srgbClr val="000000"/>
                          </a:solidFill>
                          <a:latin typeface="Garet"/>
                          <a:ea typeface="Garet"/>
                          <a:cs typeface="Garet"/>
                          <a:sym typeface="Garet"/>
                        </a:rPr>
                        <a:t>Students can earn money by selling their used books, turning unused resources into extra income.</a:t>
                      </a:r>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2238940">
                <a:tc>
                  <a:txBody>
                    <a:bodyPr anchor="t" rtlCol="false"/>
                    <a:lstStyle/>
                    <a:p>
                      <a:pPr algn="l">
                        <a:lnSpc>
                          <a:spcPts val="2940"/>
                        </a:lnSpc>
                        <a:defRPr/>
                      </a:pPr>
                      <a:r>
                        <a:rPr lang="en-US" sz="2100" b="true">
                          <a:solidFill>
                            <a:srgbClr val="000000"/>
                          </a:solidFill>
                          <a:latin typeface="Garet Bold"/>
                          <a:ea typeface="Garet Bold"/>
                          <a:cs typeface="Garet Bold"/>
                          <a:sym typeface="Garet Bold"/>
                        </a:rPr>
                        <a:t>Promotes Reuse &amp; Reduces Waste</a:t>
                      </a:r>
                      <a:endParaRPr lang="en-US" sz="1100"/>
                    </a:p>
                    <a:p>
                      <a:pPr algn="l">
                        <a:lnSpc>
                          <a:spcPts val="2940"/>
                        </a:lnSpc>
                      </a:pPr>
                      <a:r>
                        <a:rPr lang="en-US" sz="2100">
                          <a:solidFill>
                            <a:srgbClr val="000000"/>
                          </a:solidFill>
                          <a:latin typeface="Garet"/>
                          <a:ea typeface="Garet"/>
                          <a:cs typeface="Garet"/>
                          <a:sym typeface="Garet"/>
                        </a:rPr>
                        <a:t>Encourages sustainability by extending the lifecycle of books.</a:t>
                      </a:r>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40"/>
                        </a:lnSpc>
                        <a:defRPr/>
                      </a:pPr>
                      <a:r>
                        <a:rPr lang="en-US" sz="2100" b="true">
                          <a:solidFill>
                            <a:srgbClr val="000000"/>
                          </a:solidFill>
                          <a:latin typeface="Garet Bold"/>
                          <a:ea typeface="Garet Bold"/>
                          <a:cs typeface="Garet Bold"/>
                          <a:sym typeface="Garet Bold"/>
                        </a:rPr>
                        <a:t>Encourages a Sustainable Mindset </a:t>
                      </a:r>
                      <a:endParaRPr lang="en-US" sz="1100"/>
                    </a:p>
                    <a:p>
                      <a:pPr algn="l">
                        <a:lnSpc>
                          <a:spcPts val="2940"/>
                        </a:lnSpc>
                      </a:pPr>
                      <a:r>
                        <a:rPr lang="en-US" sz="2100">
                          <a:solidFill>
                            <a:srgbClr val="000000"/>
                          </a:solidFill>
                          <a:latin typeface="Garet"/>
                          <a:ea typeface="Garet"/>
                          <a:cs typeface="Garet"/>
                          <a:sym typeface="Garet"/>
                        </a:rPr>
                        <a:t>Fosters responsible consumption habits among students.</a:t>
                      </a:r>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2746993">
                <a:tc>
                  <a:txBody>
                    <a:bodyPr anchor="t" rtlCol="false"/>
                    <a:lstStyle/>
                    <a:p>
                      <a:pPr algn="l">
                        <a:lnSpc>
                          <a:spcPts val="2940"/>
                        </a:lnSpc>
                        <a:defRPr/>
                      </a:pPr>
                      <a:r>
                        <a:rPr lang="en-US" sz="2100" b="true">
                          <a:solidFill>
                            <a:srgbClr val="000000"/>
                          </a:solidFill>
                          <a:latin typeface="Garet Bold"/>
                          <a:ea typeface="Garet Bold"/>
                          <a:cs typeface="Garet Bold"/>
                          <a:sym typeface="Garet Bold"/>
                        </a:rPr>
                        <a:t>Reduces Paper Waste</a:t>
                      </a:r>
                      <a:r>
                        <a:rPr lang="en-US" sz="2100">
                          <a:solidFill>
                            <a:srgbClr val="000000"/>
                          </a:solidFill>
                          <a:latin typeface="Garet"/>
                          <a:ea typeface="Garet"/>
                          <a:cs typeface="Garet"/>
                          <a:sym typeface="Garet"/>
                        </a:rPr>
                        <a:t> </a:t>
                      </a:r>
                      <a:endParaRPr lang="en-US" sz="1100"/>
                    </a:p>
                    <a:p>
                      <a:pPr algn="l">
                        <a:lnSpc>
                          <a:spcPts val="2940"/>
                        </a:lnSpc>
                      </a:pPr>
                      <a:r>
                        <a:rPr lang="en-US" sz="2100">
                          <a:solidFill>
                            <a:srgbClr val="000000"/>
                          </a:solidFill>
                          <a:latin typeface="Garet"/>
                          <a:ea typeface="Garet"/>
                          <a:cs typeface="Garet"/>
                          <a:sym typeface="Garet"/>
                        </a:rPr>
                        <a:t>Supports environmental sustainability by minimizing the demand for new book production.</a:t>
                      </a:r>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40"/>
                        </a:lnSpc>
                        <a:defRPr/>
                      </a:pPr>
                      <a:r>
                        <a:rPr lang="en-US" sz="2100" b="true">
                          <a:solidFill>
                            <a:srgbClr val="000000"/>
                          </a:solidFill>
                          <a:latin typeface="Garet Bold"/>
                          <a:ea typeface="Garet Bold"/>
                          <a:cs typeface="Garet Bold"/>
                          <a:sym typeface="Garet Bold"/>
                        </a:rPr>
                        <a:t>Creates a Supportive Student Community </a:t>
                      </a:r>
                      <a:endParaRPr lang="en-US" sz="1100"/>
                    </a:p>
                    <a:p>
                      <a:pPr algn="l">
                        <a:lnSpc>
                          <a:spcPts val="2940"/>
                        </a:lnSpc>
                      </a:pPr>
                      <a:r>
                        <a:rPr lang="en-US" sz="2100">
                          <a:solidFill>
                            <a:srgbClr val="000000"/>
                          </a:solidFill>
                          <a:latin typeface="Garet"/>
                          <a:ea typeface="Garet"/>
                          <a:cs typeface="Garet"/>
                          <a:sym typeface="Garet"/>
                        </a:rPr>
                        <a:t>Builds a network where students help each other by providing affordable learning resources.</a:t>
                      </a:r>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bl>
          </a:graphicData>
        </a:graphic>
      </p:graphicFrame>
      <p:sp>
        <p:nvSpPr>
          <p:cNvPr name="Freeform 4" id="4"/>
          <p:cNvSpPr/>
          <p:nvPr/>
        </p:nvSpPr>
        <p:spPr>
          <a:xfrm flipH="false" flipV="false" rot="0">
            <a:off x="4949392" y="8484431"/>
            <a:ext cx="989389" cy="1274389"/>
          </a:xfrm>
          <a:custGeom>
            <a:avLst/>
            <a:gdLst/>
            <a:ahLst/>
            <a:cxnLst/>
            <a:rect r="r" b="b" t="t" l="l"/>
            <a:pathLst>
              <a:path h="1274389" w="989389">
                <a:moveTo>
                  <a:pt x="0" y="0"/>
                </a:moveTo>
                <a:lnTo>
                  <a:pt x="989389" y="0"/>
                </a:lnTo>
                <a:lnTo>
                  <a:pt x="989389" y="1274389"/>
                </a:lnTo>
                <a:lnTo>
                  <a:pt x="0" y="127438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1028700" y="2115827"/>
            <a:ext cx="5585369" cy="662237"/>
          </a:xfrm>
          <a:prstGeom prst="rect">
            <a:avLst/>
          </a:prstGeom>
        </p:spPr>
        <p:txBody>
          <a:bodyPr anchor="t" rtlCol="false" tIns="0" lIns="0" bIns="0" rIns="0">
            <a:spAutoFit/>
          </a:bodyPr>
          <a:lstStyle/>
          <a:p>
            <a:pPr algn="l" marL="0" indent="0" lvl="0">
              <a:lnSpc>
                <a:spcPts val="4530"/>
              </a:lnSpc>
              <a:spcBef>
                <a:spcPct val="0"/>
              </a:spcBef>
            </a:pPr>
            <a:r>
              <a:rPr lang="en-US" sz="5808" spc="-458">
                <a:solidFill>
                  <a:srgbClr val="000000"/>
                </a:solidFill>
                <a:latin typeface="Archivo Black"/>
                <a:ea typeface="Archivo Black"/>
                <a:cs typeface="Archivo Black"/>
                <a:sym typeface="Archivo Black"/>
              </a:rPr>
              <a:t>Benefits</a:t>
            </a:r>
          </a:p>
        </p:txBody>
      </p:sp>
      <p:sp>
        <p:nvSpPr>
          <p:cNvPr name="TextBox 6" id="6"/>
          <p:cNvSpPr txBox="true"/>
          <p:nvPr/>
        </p:nvSpPr>
        <p:spPr>
          <a:xfrm rot="0">
            <a:off x="1028700" y="3081337"/>
            <a:ext cx="3920692" cy="692150"/>
          </a:xfrm>
          <a:prstGeom prst="rect">
            <a:avLst/>
          </a:prstGeom>
        </p:spPr>
        <p:txBody>
          <a:bodyPr anchor="t" rtlCol="false" tIns="0" lIns="0" bIns="0" rIns="0">
            <a:spAutoFit/>
          </a:bodyPr>
          <a:lstStyle/>
          <a:p>
            <a:pPr algn="l" marL="0" indent="0" lvl="0">
              <a:lnSpc>
                <a:spcPts val="2800"/>
              </a:lnSpc>
              <a:spcBef>
                <a:spcPct val="0"/>
              </a:spcBef>
            </a:pPr>
            <a:r>
              <a:rPr lang="en-US" b="true" sz="2000">
                <a:solidFill>
                  <a:srgbClr val="000000"/>
                </a:solidFill>
                <a:latin typeface="Garet Bold"/>
                <a:ea typeface="Garet Bold"/>
                <a:cs typeface="Garet Bold"/>
                <a:sym typeface="Garet Bold"/>
              </a:rPr>
              <a:t>HOW IT BENEFITS STUDENTS &amp; CAMPUS</a:t>
            </a:r>
          </a:p>
        </p:txBody>
      </p:sp>
      <p:sp>
        <p:nvSpPr>
          <p:cNvPr name="TextBox 7" id="7"/>
          <p:cNvSpPr txBox="true"/>
          <p:nvPr/>
        </p:nvSpPr>
        <p:spPr>
          <a:xfrm rot="0">
            <a:off x="12650902" y="981075"/>
            <a:ext cx="4321082" cy="365760"/>
          </a:xfrm>
          <a:prstGeom prst="rect">
            <a:avLst/>
          </a:prstGeom>
        </p:spPr>
        <p:txBody>
          <a:bodyPr anchor="t" rtlCol="false" tIns="0" lIns="0" bIns="0" rIns="0">
            <a:spAutoFit/>
          </a:bodyPr>
          <a:lstStyle/>
          <a:p>
            <a:pPr algn="r">
              <a:lnSpc>
                <a:spcPts val="2939"/>
              </a:lnSpc>
            </a:pPr>
            <a:r>
              <a:rPr lang="en-US" b="true" sz="2099">
                <a:solidFill>
                  <a:srgbClr val="000000"/>
                </a:solidFill>
                <a:latin typeface="Garet Bold"/>
                <a:ea typeface="Garet Bold"/>
                <a:cs typeface="Garet Bold"/>
                <a:sym typeface="Garet Bold"/>
              </a:rPr>
              <a:t>06/12</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graphicFrame>
        <p:nvGraphicFramePr>
          <p:cNvPr name="Table 3" id="3"/>
          <p:cNvGraphicFramePr>
            <a:graphicFrameLocks noGrp="true"/>
          </p:cNvGraphicFramePr>
          <p:nvPr/>
        </p:nvGraphicFramePr>
        <p:xfrm>
          <a:off x="5910536" y="2370973"/>
          <a:ext cx="11061448" cy="5924550"/>
        </p:xfrm>
        <a:graphic>
          <a:graphicData uri="http://schemas.openxmlformats.org/drawingml/2006/table">
            <a:tbl>
              <a:tblPr/>
              <a:tblGrid>
                <a:gridCol w="10768166"/>
              </a:tblGrid>
              <a:tr h="1202083">
                <a:tc>
                  <a:txBody>
                    <a:bodyPr anchor="t" rtlCol="false"/>
                    <a:lstStyle/>
                    <a:p>
                      <a:pPr algn="l">
                        <a:lnSpc>
                          <a:spcPts val="2940"/>
                        </a:lnSpc>
                        <a:defRPr/>
                      </a:pPr>
                      <a:r>
                        <a:rPr lang="en-US" sz="2100" b="true">
                          <a:solidFill>
                            <a:srgbClr val="000000"/>
                          </a:solidFill>
                          <a:latin typeface="Garet Bold"/>
                          <a:ea typeface="Garet Bold"/>
                          <a:cs typeface="Garet Bold"/>
                          <a:sym typeface="Garet Bold"/>
                        </a:rPr>
                        <a:t>Student Authentication</a:t>
                      </a:r>
                      <a:endParaRPr lang="en-US" sz="1100"/>
                    </a:p>
                    <a:p>
                      <a:pPr algn="l">
                        <a:lnSpc>
                          <a:spcPts val="2940"/>
                        </a:lnSpc>
                      </a:pPr>
                      <a:r>
                        <a:rPr lang="en-US" sz="2100">
                          <a:solidFill>
                            <a:srgbClr val="000000"/>
                          </a:solidFill>
                          <a:latin typeface="Garet"/>
                          <a:ea typeface="Garet"/>
                          <a:cs typeface="Garet"/>
                          <a:sym typeface="Garet"/>
                        </a:rPr>
                        <a:t>Only verified college students can access the platform.</a:t>
                      </a:r>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1574156">
                <a:tc>
                  <a:txBody>
                    <a:bodyPr anchor="t" rtlCol="false"/>
                    <a:lstStyle/>
                    <a:p>
                      <a:pPr algn="l">
                        <a:lnSpc>
                          <a:spcPts val="2940"/>
                        </a:lnSpc>
                        <a:defRPr/>
                      </a:pPr>
                      <a:r>
                        <a:rPr lang="en-US" sz="2100" b="true">
                          <a:solidFill>
                            <a:srgbClr val="000000"/>
                          </a:solidFill>
                          <a:latin typeface="Garet Bold"/>
                          <a:ea typeface="Garet Bold"/>
                          <a:cs typeface="Garet Bold"/>
                          <a:sym typeface="Garet Bold"/>
                        </a:rPr>
                        <a:t>Book Filtering &amp; Sorting </a:t>
                      </a:r>
                      <a:endParaRPr lang="en-US" sz="1100"/>
                    </a:p>
                    <a:p>
                      <a:pPr algn="l">
                        <a:lnSpc>
                          <a:spcPts val="2940"/>
                        </a:lnSpc>
                      </a:pPr>
                      <a:r>
                        <a:rPr lang="en-US" sz="2100">
                          <a:solidFill>
                            <a:srgbClr val="000000"/>
                          </a:solidFill>
                          <a:latin typeface="Garet"/>
                          <a:ea typeface="Garet"/>
                          <a:cs typeface="Garet"/>
                          <a:sym typeface="Garet"/>
                        </a:rPr>
                        <a:t>Students can sort books for sale according to price. filter based on subject, semester and department. Which makes easy browsing.</a:t>
                      </a:r>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1574156">
                <a:tc>
                  <a:txBody>
                    <a:bodyPr anchor="t" rtlCol="false"/>
                    <a:lstStyle/>
                    <a:p>
                      <a:pPr algn="l">
                        <a:lnSpc>
                          <a:spcPts val="2940"/>
                        </a:lnSpc>
                        <a:defRPr/>
                      </a:pPr>
                      <a:r>
                        <a:rPr lang="en-US" sz="2100" b="true">
                          <a:solidFill>
                            <a:srgbClr val="000000"/>
                          </a:solidFill>
                          <a:latin typeface="Garet Bold"/>
                          <a:ea typeface="Garet Bold"/>
                          <a:cs typeface="Garet Bold"/>
                          <a:sym typeface="Garet Bold"/>
                        </a:rPr>
                        <a:t>Simple &amp; Secure Transactions</a:t>
                      </a:r>
                      <a:endParaRPr lang="en-US" sz="1100"/>
                    </a:p>
                    <a:p>
                      <a:pPr algn="l">
                        <a:lnSpc>
                          <a:spcPts val="2940"/>
                        </a:lnSpc>
                      </a:pPr>
                      <a:r>
                        <a:rPr lang="en-US" sz="2100">
                          <a:solidFill>
                            <a:srgbClr val="000000"/>
                          </a:solidFill>
                          <a:latin typeface="Garet"/>
                          <a:ea typeface="Garet"/>
                          <a:cs typeface="Garet"/>
                          <a:sym typeface="Garet"/>
                        </a:rPr>
                        <a:t>Buyers and sellers connect through the platform and complete transactions offline within the college, ensuring a safe and hassle-free process.</a:t>
                      </a:r>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1574156">
                <a:tc>
                  <a:txBody>
                    <a:bodyPr anchor="t" rtlCol="false"/>
                    <a:lstStyle/>
                    <a:p>
                      <a:pPr algn="l">
                        <a:lnSpc>
                          <a:spcPts val="2940"/>
                        </a:lnSpc>
                        <a:defRPr/>
                      </a:pPr>
                      <a:r>
                        <a:rPr lang="en-US" sz="2100" b="true">
                          <a:solidFill>
                            <a:srgbClr val="000000"/>
                          </a:solidFill>
                          <a:latin typeface="Garet Bold"/>
                          <a:ea typeface="Garet Bold"/>
                          <a:cs typeface="Garet Bold"/>
                          <a:sym typeface="Garet Bold"/>
                        </a:rPr>
                        <a:t>Cost-Effective &amp; Eco-Friendly </a:t>
                      </a:r>
                      <a:endParaRPr lang="en-US" sz="1100"/>
                    </a:p>
                    <a:p>
                      <a:pPr algn="l">
                        <a:lnSpc>
                          <a:spcPts val="2940"/>
                        </a:lnSpc>
                      </a:pPr>
                      <a:r>
                        <a:rPr lang="en-US" sz="2100">
                          <a:solidFill>
                            <a:srgbClr val="000000"/>
                          </a:solidFill>
                          <a:latin typeface="Garet"/>
                          <a:ea typeface="Garet"/>
                          <a:cs typeface="Garet"/>
                          <a:sym typeface="Garet"/>
                        </a:rPr>
                        <a:t>Books are resold at less price, reducing financial strain on students while promoting sustainability by minimizing paper waste.</a:t>
                      </a:r>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bl>
          </a:graphicData>
        </a:graphic>
      </p:graphicFrame>
      <p:sp>
        <p:nvSpPr>
          <p:cNvPr name="Freeform 4" id="4"/>
          <p:cNvSpPr/>
          <p:nvPr/>
        </p:nvSpPr>
        <p:spPr>
          <a:xfrm flipH="false" flipV="false" rot="0">
            <a:off x="1028700" y="7457551"/>
            <a:ext cx="2611028" cy="1428944"/>
          </a:xfrm>
          <a:custGeom>
            <a:avLst/>
            <a:gdLst/>
            <a:ahLst/>
            <a:cxnLst/>
            <a:rect r="r" b="b" t="t" l="l"/>
            <a:pathLst>
              <a:path h="1428944" w="2611028">
                <a:moveTo>
                  <a:pt x="0" y="0"/>
                </a:moveTo>
                <a:lnTo>
                  <a:pt x="2611028" y="0"/>
                </a:lnTo>
                <a:lnTo>
                  <a:pt x="2611028" y="1428944"/>
                </a:lnTo>
                <a:lnTo>
                  <a:pt x="0" y="142894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971832" y="1932823"/>
            <a:ext cx="5335791" cy="1598696"/>
          </a:xfrm>
          <a:prstGeom prst="rect">
            <a:avLst/>
          </a:prstGeom>
        </p:spPr>
        <p:txBody>
          <a:bodyPr anchor="t" rtlCol="false" tIns="0" lIns="0" bIns="0" rIns="0">
            <a:spAutoFit/>
          </a:bodyPr>
          <a:lstStyle/>
          <a:p>
            <a:pPr algn="l" marL="0" indent="0" lvl="0">
              <a:lnSpc>
                <a:spcPts val="6156"/>
              </a:lnSpc>
            </a:pPr>
            <a:r>
              <a:rPr lang="en-US" sz="5808">
                <a:solidFill>
                  <a:srgbClr val="000000"/>
                </a:solidFill>
                <a:latin typeface="Archivo Black"/>
                <a:ea typeface="Archivo Black"/>
                <a:cs typeface="Archivo Black"/>
                <a:sym typeface="Archivo Black"/>
              </a:rPr>
              <a:t>Key Features</a:t>
            </a:r>
          </a:p>
        </p:txBody>
      </p:sp>
      <p:sp>
        <p:nvSpPr>
          <p:cNvPr name="TextBox 6" id="6"/>
          <p:cNvSpPr txBox="true"/>
          <p:nvPr/>
        </p:nvSpPr>
        <p:spPr>
          <a:xfrm rot="0">
            <a:off x="12650902" y="981075"/>
            <a:ext cx="4321082" cy="365760"/>
          </a:xfrm>
          <a:prstGeom prst="rect">
            <a:avLst/>
          </a:prstGeom>
        </p:spPr>
        <p:txBody>
          <a:bodyPr anchor="t" rtlCol="false" tIns="0" lIns="0" bIns="0" rIns="0">
            <a:spAutoFit/>
          </a:bodyPr>
          <a:lstStyle/>
          <a:p>
            <a:pPr algn="r">
              <a:lnSpc>
                <a:spcPts val="2939"/>
              </a:lnSpc>
            </a:pPr>
            <a:r>
              <a:rPr lang="en-US" b="true" sz="2099">
                <a:solidFill>
                  <a:srgbClr val="000000"/>
                </a:solidFill>
                <a:latin typeface="Garet Bold"/>
                <a:ea typeface="Garet Bold"/>
                <a:cs typeface="Garet Bold"/>
                <a:sym typeface="Garet Bold"/>
              </a:rPr>
              <a:t>07/12</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AutoShape 3" id="3"/>
          <p:cNvSpPr/>
          <p:nvPr/>
        </p:nvSpPr>
        <p:spPr>
          <a:xfrm>
            <a:off x="-585133" y="9348970"/>
            <a:ext cx="18873133" cy="0"/>
          </a:xfrm>
          <a:prstGeom prst="line">
            <a:avLst/>
          </a:prstGeom>
          <a:ln cap="rnd" w="9525">
            <a:solidFill>
              <a:srgbClr val="000000"/>
            </a:solidFill>
            <a:prstDash val="solid"/>
            <a:headEnd type="none" len="sm" w="sm"/>
            <a:tailEnd type="none" len="sm" w="sm"/>
          </a:ln>
        </p:spPr>
      </p:sp>
      <p:sp>
        <p:nvSpPr>
          <p:cNvPr name="AutoShape 4" id="4"/>
          <p:cNvSpPr/>
          <p:nvPr/>
        </p:nvSpPr>
        <p:spPr>
          <a:xfrm>
            <a:off x="-585133" y="9772188"/>
            <a:ext cx="18873133" cy="0"/>
          </a:xfrm>
          <a:prstGeom prst="line">
            <a:avLst/>
          </a:prstGeom>
          <a:ln cap="rnd" w="9525">
            <a:solidFill>
              <a:srgbClr val="000000"/>
            </a:solidFill>
            <a:prstDash val="solid"/>
            <a:headEnd type="none" len="sm" w="sm"/>
            <a:tailEnd type="none" len="sm" w="sm"/>
          </a:ln>
        </p:spPr>
      </p:sp>
      <p:sp>
        <p:nvSpPr>
          <p:cNvPr name="Freeform 5" id="5"/>
          <p:cNvSpPr/>
          <p:nvPr/>
        </p:nvSpPr>
        <p:spPr>
          <a:xfrm flipH="false" flipV="false" rot="0">
            <a:off x="2095936" y="4441039"/>
            <a:ext cx="1672526" cy="702461"/>
          </a:xfrm>
          <a:custGeom>
            <a:avLst/>
            <a:gdLst/>
            <a:ahLst/>
            <a:cxnLst/>
            <a:rect r="r" b="b" t="t" l="l"/>
            <a:pathLst>
              <a:path h="702461" w="1672526">
                <a:moveTo>
                  <a:pt x="0" y="0"/>
                </a:moveTo>
                <a:lnTo>
                  <a:pt x="1672526" y="0"/>
                </a:lnTo>
                <a:lnTo>
                  <a:pt x="1672526" y="702461"/>
                </a:lnTo>
                <a:lnTo>
                  <a:pt x="0" y="70246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8179531" y="4441039"/>
            <a:ext cx="1672526" cy="702461"/>
          </a:xfrm>
          <a:custGeom>
            <a:avLst/>
            <a:gdLst/>
            <a:ahLst/>
            <a:cxnLst/>
            <a:rect r="r" b="b" t="t" l="l"/>
            <a:pathLst>
              <a:path h="702461" w="1672526">
                <a:moveTo>
                  <a:pt x="0" y="0"/>
                </a:moveTo>
                <a:lnTo>
                  <a:pt x="1672525" y="0"/>
                </a:lnTo>
                <a:lnTo>
                  <a:pt x="1672525" y="702461"/>
                </a:lnTo>
                <a:lnTo>
                  <a:pt x="0" y="70246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4262131" y="4441039"/>
            <a:ext cx="1672526" cy="702461"/>
          </a:xfrm>
          <a:custGeom>
            <a:avLst/>
            <a:gdLst/>
            <a:ahLst/>
            <a:cxnLst/>
            <a:rect r="r" b="b" t="t" l="l"/>
            <a:pathLst>
              <a:path h="702461" w="1672526">
                <a:moveTo>
                  <a:pt x="0" y="0"/>
                </a:moveTo>
                <a:lnTo>
                  <a:pt x="1672526" y="0"/>
                </a:lnTo>
                <a:lnTo>
                  <a:pt x="1672526" y="702461"/>
                </a:lnTo>
                <a:lnTo>
                  <a:pt x="0" y="70246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10800000">
            <a:off x="11324374" y="-1333381"/>
            <a:ext cx="2611028" cy="4114800"/>
          </a:xfrm>
          <a:custGeom>
            <a:avLst/>
            <a:gdLst/>
            <a:ahLst/>
            <a:cxnLst/>
            <a:rect r="r" b="b" t="t" l="l"/>
            <a:pathLst>
              <a:path h="4114800" w="2611028">
                <a:moveTo>
                  <a:pt x="0" y="0"/>
                </a:moveTo>
                <a:lnTo>
                  <a:pt x="2611028" y="0"/>
                </a:lnTo>
                <a:lnTo>
                  <a:pt x="2611028"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1028700" y="1614714"/>
            <a:ext cx="7279037" cy="785704"/>
          </a:xfrm>
          <a:prstGeom prst="rect">
            <a:avLst/>
          </a:prstGeom>
        </p:spPr>
        <p:txBody>
          <a:bodyPr anchor="t" rtlCol="false" tIns="0" lIns="0" bIns="0" rIns="0">
            <a:spAutoFit/>
          </a:bodyPr>
          <a:lstStyle/>
          <a:p>
            <a:pPr algn="l" marL="0" indent="0" lvl="0">
              <a:lnSpc>
                <a:spcPts val="5808"/>
              </a:lnSpc>
              <a:spcBef>
                <a:spcPct val="0"/>
              </a:spcBef>
            </a:pPr>
            <a:r>
              <a:rPr lang="en-US" sz="5808" spc="-272">
                <a:solidFill>
                  <a:srgbClr val="000000"/>
                </a:solidFill>
                <a:latin typeface="Archivo Black"/>
                <a:ea typeface="Archivo Black"/>
                <a:cs typeface="Archivo Black"/>
                <a:sym typeface="Archivo Black"/>
              </a:rPr>
              <a:t>SDGs</a:t>
            </a:r>
          </a:p>
        </p:txBody>
      </p:sp>
      <p:sp>
        <p:nvSpPr>
          <p:cNvPr name="TextBox 10" id="10"/>
          <p:cNvSpPr txBox="true"/>
          <p:nvPr/>
        </p:nvSpPr>
        <p:spPr>
          <a:xfrm rot="0">
            <a:off x="14382445" y="981075"/>
            <a:ext cx="2876855" cy="365760"/>
          </a:xfrm>
          <a:prstGeom prst="rect">
            <a:avLst/>
          </a:prstGeom>
        </p:spPr>
        <p:txBody>
          <a:bodyPr anchor="t" rtlCol="false" tIns="0" lIns="0" bIns="0" rIns="0">
            <a:spAutoFit/>
          </a:bodyPr>
          <a:lstStyle/>
          <a:p>
            <a:pPr algn="r">
              <a:lnSpc>
                <a:spcPts val="2939"/>
              </a:lnSpc>
            </a:pPr>
            <a:r>
              <a:rPr lang="en-US" b="true" sz="2099">
                <a:solidFill>
                  <a:srgbClr val="000000"/>
                </a:solidFill>
                <a:latin typeface="Garet Bold"/>
                <a:ea typeface="Garet Bold"/>
                <a:cs typeface="Garet Bold"/>
                <a:sym typeface="Garet Bold"/>
              </a:rPr>
              <a:t>08/12</a:t>
            </a:r>
          </a:p>
        </p:txBody>
      </p:sp>
      <p:sp>
        <p:nvSpPr>
          <p:cNvPr name="TextBox 11" id="11"/>
          <p:cNvSpPr txBox="true"/>
          <p:nvPr/>
        </p:nvSpPr>
        <p:spPr>
          <a:xfrm rot="0">
            <a:off x="1028700" y="2415659"/>
            <a:ext cx="8823356" cy="365760"/>
          </a:xfrm>
          <a:prstGeom prst="rect">
            <a:avLst/>
          </a:prstGeom>
        </p:spPr>
        <p:txBody>
          <a:bodyPr anchor="t" rtlCol="false" tIns="0" lIns="0" bIns="0" rIns="0">
            <a:spAutoFit/>
          </a:bodyPr>
          <a:lstStyle/>
          <a:p>
            <a:pPr algn="l">
              <a:lnSpc>
                <a:spcPts val="2939"/>
              </a:lnSpc>
              <a:spcBef>
                <a:spcPct val="0"/>
              </a:spcBef>
            </a:pPr>
            <a:r>
              <a:rPr lang="en-US" sz="2099">
                <a:solidFill>
                  <a:srgbClr val="000000"/>
                </a:solidFill>
                <a:latin typeface="Garet"/>
                <a:ea typeface="Garet"/>
                <a:cs typeface="Garet"/>
                <a:sym typeface="Garet"/>
              </a:rPr>
              <a:t>How it aligns with sustainable development goals.</a:t>
            </a:r>
          </a:p>
        </p:txBody>
      </p:sp>
      <p:sp>
        <p:nvSpPr>
          <p:cNvPr name="TextBox 12" id="12"/>
          <p:cNvSpPr txBox="true"/>
          <p:nvPr/>
        </p:nvSpPr>
        <p:spPr>
          <a:xfrm rot="0">
            <a:off x="1028700" y="5404604"/>
            <a:ext cx="3806998" cy="485775"/>
          </a:xfrm>
          <a:prstGeom prst="rect">
            <a:avLst/>
          </a:prstGeom>
        </p:spPr>
        <p:txBody>
          <a:bodyPr anchor="t" rtlCol="false" tIns="0" lIns="0" bIns="0" rIns="0">
            <a:spAutoFit/>
          </a:bodyPr>
          <a:lstStyle/>
          <a:p>
            <a:pPr algn="ctr" marL="0" indent="0" lvl="0">
              <a:lnSpc>
                <a:spcPts val="3840"/>
              </a:lnSpc>
              <a:spcBef>
                <a:spcPct val="0"/>
              </a:spcBef>
            </a:pPr>
            <a:r>
              <a:rPr lang="en-US" b="true" sz="3200">
                <a:solidFill>
                  <a:srgbClr val="000000"/>
                </a:solidFill>
                <a:latin typeface="Garet Bold"/>
                <a:ea typeface="Garet Bold"/>
                <a:cs typeface="Garet Bold"/>
                <a:sym typeface="Garet Bold"/>
              </a:rPr>
              <a:t>SDG 4</a:t>
            </a:r>
          </a:p>
        </p:txBody>
      </p:sp>
      <p:sp>
        <p:nvSpPr>
          <p:cNvPr name="TextBox 13" id="13"/>
          <p:cNvSpPr txBox="true"/>
          <p:nvPr/>
        </p:nvSpPr>
        <p:spPr>
          <a:xfrm rot="0">
            <a:off x="7112295" y="5404604"/>
            <a:ext cx="3806998" cy="485775"/>
          </a:xfrm>
          <a:prstGeom prst="rect">
            <a:avLst/>
          </a:prstGeom>
        </p:spPr>
        <p:txBody>
          <a:bodyPr anchor="t" rtlCol="false" tIns="0" lIns="0" bIns="0" rIns="0">
            <a:spAutoFit/>
          </a:bodyPr>
          <a:lstStyle/>
          <a:p>
            <a:pPr algn="ctr" marL="0" indent="0" lvl="0">
              <a:lnSpc>
                <a:spcPts val="3840"/>
              </a:lnSpc>
              <a:spcBef>
                <a:spcPct val="0"/>
              </a:spcBef>
            </a:pPr>
            <a:r>
              <a:rPr lang="en-US" b="true" sz="3200">
                <a:solidFill>
                  <a:srgbClr val="000000"/>
                </a:solidFill>
                <a:latin typeface="Garet Bold"/>
                <a:ea typeface="Garet Bold"/>
                <a:cs typeface="Garet Bold"/>
                <a:sym typeface="Garet Bold"/>
              </a:rPr>
              <a:t>SDG 12</a:t>
            </a:r>
          </a:p>
        </p:txBody>
      </p:sp>
      <p:sp>
        <p:nvSpPr>
          <p:cNvPr name="TextBox 14" id="14"/>
          <p:cNvSpPr txBox="true"/>
          <p:nvPr/>
        </p:nvSpPr>
        <p:spPr>
          <a:xfrm rot="0">
            <a:off x="424020" y="6176838"/>
            <a:ext cx="5016359" cy="1851660"/>
          </a:xfrm>
          <a:prstGeom prst="rect">
            <a:avLst/>
          </a:prstGeom>
        </p:spPr>
        <p:txBody>
          <a:bodyPr anchor="t" rtlCol="false" tIns="0" lIns="0" bIns="0" rIns="0">
            <a:spAutoFit/>
          </a:bodyPr>
          <a:lstStyle/>
          <a:p>
            <a:pPr algn="ctr">
              <a:lnSpc>
                <a:spcPts val="2939"/>
              </a:lnSpc>
            </a:pPr>
            <a:r>
              <a:rPr lang="en-US" sz="2099" b="true">
                <a:solidFill>
                  <a:srgbClr val="000000"/>
                </a:solidFill>
                <a:latin typeface="Garet Bold"/>
                <a:ea typeface="Garet Bold"/>
                <a:cs typeface="Garet Bold"/>
                <a:sym typeface="Garet Bold"/>
              </a:rPr>
              <a:t>Quality Education</a:t>
            </a:r>
          </a:p>
          <a:p>
            <a:pPr algn="ctr" marL="0" indent="0" lvl="0">
              <a:lnSpc>
                <a:spcPts val="2939"/>
              </a:lnSpc>
              <a:spcBef>
                <a:spcPct val="0"/>
              </a:spcBef>
            </a:pPr>
            <a:r>
              <a:rPr lang="en-US" sz="2099">
                <a:solidFill>
                  <a:srgbClr val="000000"/>
                </a:solidFill>
                <a:latin typeface="Garet"/>
                <a:ea typeface="Garet"/>
                <a:cs typeface="Garet"/>
                <a:sym typeface="Garet"/>
              </a:rPr>
              <a:t>Makes textbooks more affordable, ensuring students from all financial backgrounds have access to learning resources.</a:t>
            </a:r>
          </a:p>
        </p:txBody>
      </p:sp>
      <p:sp>
        <p:nvSpPr>
          <p:cNvPr name="TextBox 15" id="15"/>
          <p:cNvSpPr txBox="true"/>
          <p:nvPr/>
        </p:nvSpPr>
        <p:spPr>
          <a:xfrm rot="0">
            <a:off x="6507614" y="6176838"/>
            <a:ext cx="5016359" cy="1851660"/>
          </a:xfrm>
          <a:prstGeom prst="rect">
            <a:avLst/>
          </a:prstGeom>
        </p:spPr>
        <p:txBody>
          <a:bodyPr anchor="t" rtlCol="false" tIns="0" lIns="0" bIns="0" rIns="0">
            <a:spAutoFit/>
          </a:bodyPr>
          <a:lstStyle/>
          <a:p>
            <a:pPr algn="ctr">
              <a:lnSpc>
                <a:spcPts val="2939"/>
              </a:lnSpc>
            </a:pPr>
            <a:r>
              <a:rPr lang="en-US" sz="2099" b="true">
                <a:solidFill>
                  <a:srgbClr val="000000"/>
                </a:solidFill>
                <a:latin typeface="Garet Bold"/>
                <a:ea typeface="Garet Bold"/>
                <a:cs typeface="Garet Bold"/>
                <a:sym typeface="Garet Bold"/>
              </a:rPr>
              <a:t>Responsible Consumption &amp; Production</a:t>
            </a:r>
          </a:p>
          <a:p>
            <a:pPr algn="ctr" marL="0" indent="0" lvl="0">
              <a:lnSpc>
                <a:spcPts val="2939"/>
              </a:lnSpc>
              <a:spcBef>
                <a:spcPct val="0"/>
              </a:spcBef>
            </a:pPr>
            <a:r>
              <a:rPr lang="en-US" sz="2099">
                <a:solidFill>
                  <a:srgbClr val="000000"/>
                </a:solidFill>
                <a:latin typeface="Garet"/>
                <a:ea typeface="Garet"/>
                <a:cs typeface="Garet"/>
                <a:sym typeface="Garet"/>
              </a:rPr>
              <a:t>Encourages book reuse, reducing waste and demand for new paper production.</a:t>
            </a:r>
          </a:p>
        </p:txBody>
      </p:sp>
      <p:sp>
        <p:nvSpPr>
          <p:cNvPr name="TextBox 16" id="16"/>
          <p:cNvSpPr txBox="true"/>
          <p:nvPr/>
        </p:nvSpPr>
        <p:spPr>
          <a:xfrm rot="0">
            <a:off x="13195767" y="5431030"/>
            <a:ext cx="3806998" cy="485775"/>
          </a:xfrm>
          <a:prstGeom prst="rect">
            <a:avLst/>
          </a:prstGeom>
        </p:spPr>
        <p:txBody>
          <a:bodyPr anchor="t" rtlCol="false" tIns="0" lIns="0" bIns="0" rIns="0">
            <a:spAutoFit/>
          </a:bodyPr>
          <a:lstStyle/>
          <a:p>
            <a:pPr algn="ctr" marL="0" indent="0" lvl="0">
              <a:lnSpc>
                <a:spcPts val="3840"/>
              </a:lnSpc>
              <a:spcBef>
                <a:spcPct val="0"/>
              </a:spcBef>
            </a:pPr>
            <a:r>
              <a:rPr lang="en-US" b="true" sz="3200">
                <a:solidFill>
                  <a:srgbClr val="000000"/>
                </a:solidFill>
                <a:latin typeface="Garet Bold"/>
                <a:ea typeface="Garet Bold"/>
                <a:cs typeface="Garet Bold"/>
                <a:sym typeface="Garet Bold"/>
              </a:rPr>
              <a:t>SDG 13</a:t>
            </a:r>
          </a:p>
        </p:txBody>
      </p:sp>
      <p:sp>
        <p:nvSpPr>
          <p:cNvPr name="TextBox 17" id="17"/>
          <p:cNvSpPr txBox="true"/>
          <p:nvPr/>
        </p:nvSpPr>
        <p:spPr>
          <a:xfrm rot="0">
            <a:off x="12629888" y="6154930"/>
            <a:ext cx="5016359" cy="1480185"/>
          </a:xfrm>
          <a:prstGeom prst="rect">
            <a:avLst/>
          </a:prstGeom>
        </p:spPr>
        <p:txBody>
          <a:bodyPr anchor="t" rtlCol="false" tIns="0" lIns="0" bIns="0" rIns="0">
            <a:spAutoFit/>
          </a:bodyPr>
          <a:lstStyle/>
          <a:p>
            <a:pPr algn="ctr">
              <a:lnSpc>
                <a:spcPts val="2939"/>
              </a:lnSpc>
            </a:pPr>
            <a:r>
              <a:rPr lang="en-US" sz="2099" b="true">
                <a:solidFill>
                  <a:srgbClr val="000000"/>
                </a:solidFill>
                <a:latin typeface="Garet Bold"/>
                <a:ea typeface="Garet Bold"/>
                <a:cs typeface="Garet Bold"/>
                <a:sym typeface="Garet Bold"/>
              </a:rPr>
              <a:t>Climate Action</a:t>
            </a:r>
          </a:p>
          <a:p>
            <a:pPr algn="ctr" marL="0" indent="0" lvl="0">
              <a:lnSpc>
                <a:spcPts val="2939"/>
              </a:lnSpc>
              <a:spcBef>
                <a:spcPct val="0"/>
              </a:spcBef>
            </a:pPr>
            <a:r>
              <a:rPr lang="en-US" sz="2099">
                <a:solidFill>
                  <a:srgbClr val="000000"/>
                </a:solidFill>
                <a:latin typeface="Garet"/>
                <a:ea typeface="Garet"/>
                <a:cs typeface="Garet"/>
                <a:sym typeface="Garet"/>
              </a:rPr>
              <a:t>Reduces deforestation and carbon footprint associated with book manufacturing.</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TextBox 3" id="3"/>
          <p:cNvSpPr txBox="true"/>
          <p:nvPr/>
        </p:nvSpPr>
        <p:spPr>
          <a:xfrm rot="0">
            <a:off x="1067082" y="1009650"/>
            <a:ext cx="8115300" cy="2305050"/>
          </a:xfrm>
          <a:prstGeom prst="rect">
            <a:avLst/>
          </a:prstGeom>
        </p:spPr>
        <p:txBody>
          <a:bodyPr anchor="t" rtlCol="false" tIns="0" lIns="0" bIns="0" rIns="0">
            <a:spAutoFit/>
          </a:bodyPr>
          <a:lstStyle/>
          <a:p>
            <a:pPr algn="l">
              <a:lnSpc>
                <a:spcPts val="9000"/>
              </a:lnSpc>
            </a:pPr>
            <a:r>
              <a:rPr lang="en-US" sz="7500">
                <a:solidFill>
                  <a:srgbClr val="000000"/>
                </a:solidFill>
                <a:latin typeface="Archivo Black"/>
                <a:ea typeface="Archivo Black"/>
                <a:cs typeface="Archivo Black"/>
                <a:sym typeface="Archivo Black"/>
              </a:rPr>
              <a:t>Technology Stack &amp; Tools</a:t>
            </a:r>
          </a:p>
        </p:txBody>
      </p:sp>
      <p:pic>
        <p:nvPicPr>
          <p:cNvPr name="Picture 4" id="4"/>
          <p:cNvPicPr>
            <a:picLocks noChangeAspect="true"/>
          </p:cNvPicPr>
          <p:nvPr/>
        </p:nvPicPr>
        <p:blipFill>
          <a:blip r:embed="rId3"/>
          <a:stretch>
            <a:fillRect/>
          </a:stretch>
        </p:blipFill>
        <p:spPr>
          <a:xfrm rot="0">
            <a:off x="8559159" y="1357446"/>
            <a:ext cx="9829568" cy="7883836"/>
          </a:xfrm>
          <a:prstGeom prst="rect">
            <a:avLst/>
          </a:prstGeom>
        </p:spPr>
      </p:pic>
      <p:grpSp>
        <p:nvGrpSpPr>
          <p:cNvPr name="Group 5" id="5"/>
          <p:cNvGrpSpPr/>
          <p:nvPr/>
        </p:nvGrpSpPr>
        <p:grpSpPr>
          <a:xfrm rot="0">
            <a:off x="1067082" y="3742420"/>
            <a:ext cx="7664150" cy="815442"/>
            <a:chOff x="0" y="0"/>
            <a:chExt cx="10218867" cy="1087256"/>
          </a:xfrm>
        </p:grpSpPr>
        <p:sp>
          <p:nvSpPr>
            <p:cNvPr name="TextBox 6" id="6"/>
            <p:cNvSpPr txBox="true"/>
            <p:nvPr/>
          </p:nvSpPr>
          <p:spPr>
            <a:xfrm rot="0">
              <a:off x="0" y="-28575"/>
              <a:ext cx="10218867" cy="532342"/>
            </a:xfrm>
            <a:prstGeom prst="rect">
              <a:avLst/>
            </a:prstGeom>
          </p:spPr>
          <p:txBody>
            <a:bodyPr anchor="t" rtlCol="false" tIns="0" lIns="0" bIns="0" rIns="0">
              <a:spAutoFit/>
            </a:bodyPr>
            <a:lstStyle/>
            <a:p>
              <a:pPr algn="l" marL="0" indent="0" lvl="0">
                <a:lnSpc>
                  <a:spcPts val="3249"/>
                </a:lnSpc>
                <a:spcBef>
                  <a:spcPct val="0"/>
                </a:spcBef>
              </a:pPr>
              <a:r>
                <a:rPr lang="en-US" b="true" sz="2499">
                  <a:solidFill>
                    <a:srgbClr val="000000"/>
                  </a:solidFill>
                  <a:latin typeface="Garet Bold"/>
                  <a:ea typeface="Garet Bold"/>
                  <a:cs typeface="Garet Bold"/>
                  <a:sym typeface="Garet Bold"/>
                </a:rPr>
                <a:t>Frontend</a:t>
              </a:r>
            </a:p>
          </p:txBody>
        </p:sp>
        <p:sp>
          <p:nvSpPr>
            <p:cNvPr name="TextBox 7" id="7"/>
            <p:cNvSpPr txBox="true"/>
            <p:nvPr/>
          </p:nvSpPr>
          <p:spPr>
            <a:xfrm rot="0">
              <a:off x="0" y="622859"/>
              <a:ext cx="10218867" cy="464397"/>
            </a:xfrm>
            <a:prstGeom prst="rect">
              <a:avLst/>
            </a:prstGeom>
          </p:spPr>
          <p:txBody>
            <a:bodyPr anchor="t" rtlCol="false" tIns="0" lIns="0" bIns="0" rIns="0">
              <a:spAutoFit/>
            </a:bodyPr>
            <a:lstStyle/>
            <a:p>
              <a:pPr algn="l" marL="0" indent="0" lvl="0">
                <a:lnSpc>
                  <a:spcPts val="2859"/>
                </a:lnSpc>
                <a:spcBef>
                  <a:spcPct val="0"/>
                </a:spcBef>
              </a:pPr>
              <a:r>
                <a:rPr lang="en-US" sz="2199">
                  <a:solidFill>
                    <a:srgbClr val="000000"/>
                  </a:solidFill>
                  <a:latin typeface="Garet"/>
                  <a:ea typeface="Garet"/>
                  <a:cs typeface="Garet"/>
                  <a:sym typeface="Garet"/>
                </a:rPr>
                <a:t>HTML, CSS</a:t>
              </a:r>
            </a:p>
          </p:txBody>
        </p:sp>
      </p:grpSp>
      <p:grpSp>
        <p:nvGrpSpPr>
          <p:cNvPr name="Group 8" id="8"/>
          <p:cNvGrpSpPr/>
          <p:nvPr/>
        </p:nvGrpSpPr>
        <p:grpSpPr>
          <a:xfrm rot="0">
            <a:off x="1067082" y="5053162"/>
            <a:ext cx="7664150" cy="815442"/>
            <a:chOff x="0" y="0"/>
            <a:chExt cx="10218867" cy="1087256"/>
          </a:xfrm>
        </p:grpSpPr>
        <p:sp>
          <p:nvSpPr>
            <p:cNvPr name="TextBox 9" id="9"/>
            <p:cNvSpPr txBox="true"/>
            <p:nvPr/>
          </p:nvSpPr>
          <p:spPr>
            <a:xfrm rot="0">
              <a:off x="0" y="-28575"/>
              <a:ext cx="10218867" cy="532342"/>
            </a:xfrm>
            <a:prstGeom prst="rect">
              <a:avLst/>
            </a:prstGeom>
          </p:spPr>
          <p:txBody>
            <a:bodyPr anchor="t" rtlCol="false" tIns="0" lIns="0" bIns="0" rIns="0">
              <a:spAutoFit/>
            </a:bodyPr>
            <a:lstStyle/>
            <a:p>
              <a:pPr algn="l" marL="0" indent="0" lvl="0">
                <a:lnSpc>
                  <a:spcPts val="3249"/>
                </a:lnSpc>
                <a:spcBef>
                  <a:spcPct val="0"/>
                </a:spcBef>
              </a:pPr>
              <a:r>
                <a:rPr lang="en-US" b="true" sz="2499">
                  <a:solidFill>
                    <a:srgbClr val="000000"/>
                  </a:solidFill>
                  <a:latin typeface="Garet Bold"/>
                  <a:ea typeface="Garet Bold"/>
                  <a:cs typeface="Garet Bold"/>
                  <a:sym typeface="Garet Bold"/>
                </a:rPr>
                <a:t>Backend</a:t>
              </a:r>
            </a:p>
          </p:txBody>
        </p:sp>
        <p:sp>
          <p:nvSpPr>
            <p:cNvPr name="TextBox 10" id="10"/>
            <p:cNvSpPr txBox="true"/>
            <p:nvPr/>
          </p:nvSpPr>
          <p:spPr>
            <a:xfrm rot="0">
              <a:off x="0" y="622859"/>
              <a:ext cx="10218867" cy="464397"/>
            </a:xfrm>
            <a:prstGeom prst="rect">
              <a:avLst/>
            </a:prstGeom>
          </p:spPr>
          <p:txBody>
            <a:bodyPr anchor="t" rtlCol="false" tIns="0" lIns="0" bIns="0" rIns="0">
              <a:spAutoFit/>
            </a:bodyPr>
            <a:lstStyle/>
            <a:p>
              <a:pPr algn="l" marL="0" indent="0" lvl="0">
                <a:lnSpc>
                  <a:spcPts val="2859"/>
                </a:lnSpc>
                <a:spcBef>
                  <a:spcPct val="0"/>
                </a:spcBef>
              </a:pPr>
              <a:r>
                <a:rPr lang="en-US" sz="2199">
                  <a:solidFill>
                    <a:srgbClr val="000000"/>
                  </a:solidFill>
                  <a:latin typeface="Garet"/>
                  <a:ea typeface="Garet"/>
                  <a:cs typeface="Garet"/>
                  <a:sym typeface="Garet"/>
                </a:rPr>
                <a:t>Node js</a:t>
              </a:r>
            </a:p>
          </p:txBody>
        </p:sp>
      </p:grpSp>
      <p:grpSp>
        <p:nvGrpSpPr>
          <p:cNvPr name="Group 11" id="11"/>
          <p:cNvGrpSpPr/>
          <p:nvPr/>
        </p:nvGrpSpPr>
        <p:grpSpPr>
          <a:xfrm rot="0">
            <a:off x="1028700" y="6306754"/>
            <a:ext cx="7664150" cy="815442"/>
            <a:chOff x="0" y="0"/>
            <a:chExt cx="10218867" cy="1087256"/>
          </a:xfrm>
        </p:grpSpPr>
        <p:sp>
          <p:nvSpPr>
            <p:cNvPr name="TextBox 12" id="12"/>
            <p:cNvSpPr txBox="true"/>
            <p:nvPr/>
          </p:nvSpPr>
          <p:spPr>
            <a:xfrm rot="0">
              <a:off x="0" y="-28575"/>
              <a:ext cx="10218867" cy="532342"/>
            </a:xfrm>
            <a:prstGeom prst="rect">
              <a:avLst/>
            </a:prstGeom>
          </p:spPr>
          <p:txBody>
            <a:bodyPr anchor="t" rtlCol="false" tIns="0" lIns="0" bIns="0" rIns="0">
              <a:spAutoFit/>
            </a:bodyPr>
            <a:lstStyle/>
            <a:p>
              <a:pPr algn="l" marL="0" indent="0" lvl="0">
                <a:lnSpc>
                  <a:spcPts val="3249"/>
                </a:lnSpc>
                <a:spcBef>
                  <a:spcPct val="0"/>
                </a:spcBef>
              </a:pPr>
              <a:r>
                <a:rPr lang="en-US" b="true" sz="2499">
                  <a:solidFill>
                    <a:srgbClr val="000000"/>
                  </a:solidFill>
                  <a:latin typeface="Garet Bold"/>
                  <a:ea typeface="Garet Bold"/>
                  <a:cs typeface="Garet Bold"/>
                  <a:sym typeface="Garet Bold"/>
                </a:rPr>
                <a:t>Database</a:t>
              </a:r>
            </a:p>
          </p:txBody>
        </p:sp>
        <p:sp>
          <p:nvSpPr>
            <p:cNvPr name="TextBox 13" id="13"/>
            <p:cNvSpPr txBox="true"/>
            <p:nvPr/>
          </p:nvSpPr>
          <p:spPr>
            <a:xfrm rot="0">
              <a:off x="0" y="622859"/>
              <a:ext cx="10218867" cy="464397"/>
            </a:xfrm>
            <a:prstGeom prst="rect">
              <a:avLst/>
            </a:prstGeom>
          </p:spPr>
          <p:txBody>
            <a:bodyPr anchor="t" rtlCol="false" tIns="0" lIns="0" bIns="0" rIns="0">
              <a:spAutoFit/>
            </a:bodyPr>
            <a:lstStyle/>
            <a:p>
              <a:pPr algn="l" marL="0" indent="0" lvl="0">
                <a:lnSpc>
                  <a:spcPts val="2859"/>
                </a:lnSpc>
                <a:spcBef>
                  <a:spcPct val="0"/>
                </a:spcBef>
              </a:pPr>
              <a:r>
                <a:rPr lang="en-US" sz="2199">
                  <a:solidFill>
                    <a:srgbClr val="000000"/>
                  </a:solidFill>
                  <a:latin typeface="Garet"/>
                  <a:ea typeface="Garet"/>
                  <a:cs typeface="Garet"/>
                  <a:sym typeface="Garet"/>
                </a:rPr>
                <a:t>MongoDB</a:t>
              </a:r>
            </a:p>
          </p:txBody>
        </p:sp>
      </p:grpSp>
      <p:sp>
        <p:nvSpPr>
          <p:cNvPr name="TextBox 14" id="14"/>
          <p:cNvSpPr txBox="true"/>
          <p:nvPr/>
        </p:nvSpPr>
        <p:spPr>
          <a:xfrm rot="0">
            <a:off x="13547818" y="981075"/>
            <a:ext cx="3711482" cy="365760"/>
          </a:xfrm>
          <a:prstGeom prst="rect">
            <a:avLst/>
          </a:prstGeom>
        </p:spPr>
        <p:txBody>
          <a:bodyPr anchor="t" rtlCol="false" tIns="0" lIns="0" bIns="0" rIns="0">
            <a:spAutoFit/>
          </a:bodyPr>
          <a:lstStyle/>
          <a:p>
            <a:pPr algn="r">
              <a:lnSpc>
                <a:spcPts val="2939"/>
              </a:lnSpc>
            </a:pPr>
            <a:r>
              <a:rPr lang="en-US" b="true" sz="2099">
                <a:solidFill>
                  <a:srgbClr val="000000"/>
                </a:solidFill>
                <a:latin typeface="Garet Bold"/>
                <a:ea typeface="Garet Bold"/>
                <a:cs typeface="Garet Bold"/>
                <a:sym typeface="Garet Bold"/>
              </a:rPr>
              <a:t>09/12</a:t>
            </a:r>
          </a:p>
        </p:txBody>
      </p:sp>
      <p:grpSp>
        <p:nvGrpSpPr>
          <p:cNvPr name="Group 15" id="15"/>
          <p:cNvGrpSpPr/>
          <p:nvPr/>
        </p:nvGrpSpPr>
        <p:grpSpPr>
          <a:xfrm rot="0">
            <a:off x="1028700" y="7613072"/>
            <a:ext cx="7664150" cy="815442"/>
            <a:chOff x="0" y="0"/>
            <a:chExt cx="10218867" cy="1087256"/>
          </a:xfrm>
        </p:grpSpPr>
        <p:sp>
          <p:nvSpPr>
            <p:cNvPr name="TextBox 16" id="16"/>
            <p:cNvSpPr txBox="true"/>
            <p:nvPr/>
          </p:nvSpPr>
          <p:spPr>
            <a:xfrm rot="0">
              <a:off x="0" y="-28575"/>
              <a:ext cx="10218867" cy="532342"/>
            </a:xfrm>
            <a:prstGeom prst="rect">
              <a:avLst/>
            </a:prstGeom>
          </p:spPr>
          <p:txBody>
            <a:bodyPr anchor="t" rtlCol="false" tIns="0" lIns="0" bIns="0" rIns="0">
              <a:spAutoFit/>
            </a:bodyPr>
            <a:lstStyle/>
            <a:p>
              <a:pPr algn="l" marL="0" indent="0" lvl="0">
                <a:lnSpc>
                  <a:spcPts val="3249"/>
                </a:lnSpc>
                <a:spcBef>
                  <a:spcPct val="0"/>
                </a:spcBef>
              </a:pPr>
              <a:r>
                <a:rPr lang="en-US" b="true" sz="2499">
                  <a:solidFill>
                    <a:srgbClr val="000000"/>
                  </a:solidFill>
                  <a:latin typeface="Garet Bold"/>
                  <a:ea typeface="Garet Bold"/>
                  <a:cs typeface="Garet Bold"/>
                  <a:sym typeface="Garet Bold"/>
                </a:rPr>
                <a:t>Deployment</a:t>
              </a:r>
            </a:p>
          </p:txBody>
        </p:sp>
        <p:sp>
          <p:nvSpPr>
            <p:cNvPr name="TextBox 17" id="17"/>
            <p:cNvSpPr txBox="true"/>
            <p:nvPr/>
          </p:nvSpPr>
          <p:spPr>
            <a:xfrm rot="0">
              <a:off x="0" y="622859"/>
              <a:ext cx="10218867" cy="464397"/>
            </a:xfrm>
            <a:prstGeom prst="rect">
              <a:avLst/>
            </a:prstGeom>
          </p:spPr>
          <p:txBody>
            <a:bodyPr anchor="t" rtlCol="false" tIns="0" lIns="0" bIns="0" rIns="0">
              <a:spAutoFit/>
            </a:bodyPr>
            <a:lstStyle/>
            <a:p>
              <a:pPr algn="l" marL="0" indent="0" lvl="0">
                <a:lnSpc>
                  <a:spcPts val="2859"/>
                </a:lnSpc>
                <a:spcBef>
                  <a:spcPct val="0"/>
                </a:spcBef>
              </a:pPr>
              <a:r>
                <a:rPr lang="en-US" sz="2199">
                  <a:solidFill>
                    <a:srgbClr val="000000"/>
                  </a:solidFill>
                  <a:latin typeface="Garet"/>
                  <a:ea typeface="Garet"/>
                  <a:cs typeface="Garet"/>
                  <a:sym typeface="Garet"/>
                </a:rPr>
                <a:t>Local Host</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DAGgWfJC9N0</dc:identifier>
  <dcterms:modified xsi:type="dcterms:W3CDTF">2011-08-01T06:04:30Z</dcterms:modified>
  <cp:revision>1</cp:revision>
  <dc:title>Beige and Black Minimalist Project Deck Presentation</dc:title>
</cp:coreProperties>
</file>