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343" r:id="rId2"/>
    <p:sldId id="414" r:id="rId3"/>
    <p:sldId id="415" r:id="rId4"/>
    <p:sldId id="419" r:id="rId5"/>
    <p:sldId id="420" r:id="rId6"/>
    <p:sldId id="424" r:id="rId7"/>
    <p:sldId id="425" r:id="rId8"/>
    <p:sldId id="426" r:id="rId9"/>
    <p:sldId id="428" r:id="rId10"/>
    <p:sldId id="429" r:id="rId11"/>
    <p:sldId id="431" r:id="rId12"/>
    <p:sldId id="434" r:id="rId13"/>
    <p:sldId id="436" r:id="rId14"/>
    <p:sldId id="442" r:id="rId15"/>
    <p:sldId id="443" r:id="rId16"/>
    <p:sldId id="444" r:id="rId17"/>
    <p:sldId id="446" r:id="rId18"/>
    <p:sldId id="447" r:id="rId19"/>
    <p:sldId id="450" r:id="rId20"/>
    <p:sldId id="451" r:id="rId21"/>
    <p:sldId id="453" r:id="rId22"/>
    <p:sldId id="455" r:id="rId23"/>
    <p:sldId id="459" r:id="rId24"/>
    <p:sldId id="463" r:id="rId25"/>
    <p:sldId id="465" r:id="rId26"/>
    <p:sldId id="466" r:id="rId27"/>
    <p:sldId id="469" r:id="rId28"/>
    <p:sldId id="470" r:id="rId29"/>
    <p:sldId id="471" r:id="rId30"/>
    <p:sldId id="477" r:id="rId31"/>
    <p:sldId id="479" r:id="rId32"/>
    <p:sldId id="481" r:id="rId33"/>
    <p:sldId id="482" r:id="rId34"/>
    <p:sldId id="484" r:id="rId35"/>
    <p:sldId id="490" r:id="rId36"/>
    <p:sldId id="494" r:id="rId37"/>
    <p:sldId id="495" r:id="rId38"/>
    <p:sldId id="496" r:id="rId39"/>
    <p:sldId id="497" r:id="rId40"/>
    <p:sldId id="499" r:id="rId41"/>
    <p:sldId id="500" r:id="rId42"/>
    <p:sldId id="504" r:id="rId43"/>
    <p:sldId id="505" r:id="rId44"/>
    <p:sldId id="506" r:id="rId45"/>
    <p:sldId id="509" r:id="rId46"/>
    <p:sldId id="515" r:id="rId47"/>
    <p:sldId id="517" r:id="rId48"/>
    <p:sldId id="519" r:id="rId49"/>
    <p:sldId id="520" r:id="rId50"/>
    <p:sldId id="521" r:id="rId51"/>
    <p:sldId id="525" r:id="rId52"/>
    <p:sldId id="527" r:id="rId53"/>
    <p:sldId id="531" r:id="rId54"/>
    <p:sldId id="533" r:id="rId55"/>
    <p:sldId id="534" r:id="rId56"/>
    <p:sldId id="535" r:id="rId57"/>
    <p:sldId id="536" r:id="rId58"/>
    <p:sldId id="537" r:id="rId59"/>
    <p:sldId id="538" r:id="rId60"/>
    <p:sldId id="543" r:id="rId61"/>
    <p:sldId id="545" r:id="rId62"/>
    <p:sldId id="546" r:id="rId63"/>
    <p:sldId id="547" r:id="rId64"/>
    <p:sldId id="549" r:id="rId65"/>
    <p:sldId id="551" r:id="rId66"/>
    <p:sldId id="552" r:id="rId67"/>
    <p:sldId id="553" r:id="rId68"/>
    <p:sldId id="554" r:id="rId69"/>
    <p:sldId id="555" r:id="rId70"/>
    <p:sldId id="556" r:id="rId71"/>
    <p:sldId id="560" r:id="rId72"/>
    <p:sldId id="565" r:id="rId73"/>
    <p:sldId id="567" r:id="rId74"/>
    <p:sldId id="569" r:id="rId75"/>
    <p:sldId id="570" r:id="rId76"/>
    <p:sldId id="571" r:id="rId77"/>
    <p:sldId id="575" r:id="rId78"/>
    <p:sldId id="579" r:id="rId79"/>
    <p:sldId id="581" r:id="rId80"/>
    <p:sldId id="584" r:id="rId81"/>
    <p:sldId id="585" r:id="rId82"/>
    <p:sldId id="588"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990000"/>
    <a:srgbClr val="CC6600"/>
    <a:srgbClr val="993300"/>
    <a:srgbClr val="009999"/>
    <a:srgbClr val="F9D6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69789" autoAdjust="0"/>
  </p:normalViewPr>
  <p:slideViewPr>
    <p:cSldViewPr>
      <p:cViewPr varScale="1">
        <p:scale>
          <a:sx n="67" d="100"/>
          <a:sy n="67" d="100"/>
        </p:scale>
        <p:origin x="966" y="66"/>
      </p:cViewPr>
      <p:guideLst>
        <p:guide orient="horz" pos="2160"/>
        <p:guide pos="2880"/>
      </p:guideLst>
    </p:cSldViewPr>
  </p:slideViewPr>
  <p:outlineViewPr>
    <p:cViewPr>
      <p:scale>
        <a:sx n="33" d="100"/>
        <a:sy n="33" d="100"/>
      </p:scale>
      <p:origin x="0" y="-69846"/>
    </p:cViewPr>
  </p:outlineViewPr>
  <p:notesTextViewPr>
    <p:cViewPr>
      <p:scale>
        <a:sx n="100" d="100"/>
        <a:sy n="100" d="100"/>
      </p:scale>
      <p:origin x="0" y="0"/>
    </p:cViewPr>
  </p:notesTextViewPr>
  <p:sorterViewPr>
    <p:cViewPr>
      <p:scale>
        <a:sx n="66" d="100"/>
        <a:sy n="66" d="100"/>
      </p:scale>
      <p:origin x="0" y="-9924"/>
    </p:cViewPr>
  </p:sorterViewPr>
  <p:notesViewPr>
    <p:cSldViewPr>
      <p:cViewPr varScale="1">
        <p:scale>
          <a:sx n="56" d="100"/>
          <a:sy n="56" d="100"/>
        </p:scale>
        <p:origin x="186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7.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4E9E57-B026-4B5A-B3E8-8A48562FE2B8}" type="datetimeFigureOut">
              <a:rPr lang="en-US" smtClean="0"/>
              <a:pPr/>
              <a:t>4/14/2019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95F4E-C860-47AA-8D4E-D983800C9E2A}" type="slidenum">
              <a:rPr lang="en-US" smtClean="0"/>
              <a:pPr/>
              <a:t>‹#›</a:t>
            </a:fld>
            <a:endParaRPr lang="en-US"/>
          </a:p>
        </p:txBody>
      </p:sp>
    </p:spTree>
    <p:extLst>
      <p:ext uri="{BB962C8B-B14F-4D97-AF65-F5344CB8AC3E}">
        <p14:creationId xmlns:p14="http://schemas.microsoft.com/office/powerpoint/2010/main" val="2605072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second part of Section 12.2 is concerning inference. This is listed as Part A because it is first in the chapter.</a:t>
            </a:r>
          </a:p>
          <a:p>
            <a:endParaRPr lang="en-US" baseline="0" dirty="0" smtClean="0"/>
          </a:p>
          <a:p>
            <a:r>
              <a:rPr lang="en-US" baseline="0" dirty="0" smtClean="0"/>
              <a:t>We will be discussion two different hypothesis tests and the confidence interval for the slope. The confidence interval is not in the book.</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1</a:t>
            </a:fld>
            <a:endParaRPr lang="en-US"/>
          </a:p>
        </p:txBody>
      </p:sp>
    </p:spTree>
    <p:extLst>
      <p:ext uri="{BB962C8B-B14F-4D97-AF65-F5344CB8AC3E}">
        <p14:creationId xmlns:p14="http://schemas.microsoft.com/office/powerpoint/2010/main" val="3386650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Optional</a:t>
            </a:r>
            <a:r>
              <a:rPr lang="en-US" baseline="0" dirty="0" smtClean="0"/>
              <a:t> Model Utility Test.</a:t>
            </a:r>
          </a:p>
          <a:p>
            <a:endParaRPr lang="en-US" baseline="0" dirty="0" smtClean="0"/>
          </a:p>
          <a:p>
            <a:r>
              <a:rPr lang="en-US" baseline="0" dirty="0" smtClean="0"/>
              <a:t>This is the same situation as before.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f) </a:t>
            </a:r>
            <a:r>
              <a:rPr lang="en-US" sz="1200" dirty="0" smtClean="0">
                <a:sym typeface="Symbol"/>
              </a:rPr>
              <a:t>Perform the hypothesis test using the F test statistic (the model utility test)</a:t>
            </a:r>
          </a:p>
          <a:p>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10</a:t>
            </a:fld>
            <a:endParaRPr lang="en-US"/>
          </a:p>
        </p:txBody>
      </p:sp>
    </p:spTree>
    <p:extLst>
      <p:ext uri="{BB962C8B-B14F-4D97-AF65-F5344CB8AC3E}">
        <p14:creationId xmlns:p14="http://schemas.microsoft.com/office/powerpoint/2010/main" val="754497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no parameters, so you do not need to</a:t>
            </a:r>
            <a:r>
              <a:rPr lang="en-US" baseline="0" dirty="0" smtClean="0"/>
              <a:t> include Step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[a]Step 2:  the null hypothesis is that </a:t>
            </a:r>
            <a:r>
              <a:rPr lang="en-US" dirty="0" smtClean="0">
                <a:sym typeface="Symbol" panose="05050102010706020507" pitchFamily="18" charset="2"/>
              </a:rPr>
              <a:t>there is no association between iodine value and cetane number [not in video: cetane number and iodine value]. The alternative hypothesis is that there is an association between iodine value and cetane number [not</a:t>
            </a:r>
            <a:r>
              <a:rPr lang="en-US" baseline="0" dirty="0" smtClean="0">
                <a:sym typeface="Symbol" panose="05050102010706020507" pitchFamily="18" charset="2"/>
              </a:rPr>
              <a:t> in video: cetane number and iodine value].</a:t>
            </a:r>
            <a:r>
              <a:rPr lang="en-US" dirty="0" smtClean="0">
                <a:sym typeface="Symbol" panose="05050102010706020507" pitchFamily="18" charset="2"/>
              </a:rPr>
              <a:t>.</a:t>
            </a:r>
            <a:r>
              <a:rPr lang="en-US" baseline="0" dirty="0" smtClean="0">
                <a:sym typeface="Symbol" panose="05050102010706020507" pitchFamily="18" charset="2"/>
              </a:rPr>
              <a:t> </a:t>
            </a:r>
            <a:endParaRPr lang="en-US" dirty="0" smtClean="0">
              <a:sym typeface="Symbol" panose="05050102010706020507" pitchFamily="18" charset="2"/>
            </a:endParaRPr>
          </a:p>
          <a:p>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11</a:t>
            </a:fld>
            <a:endParaRPr lang="en-US"/>
          </a:p>
        </p:txBody>
      </p:sp>
    </p:spTree>
    <p:extLst>
      <p:ext uri="{BB962C8B-B14F-4D97-AF65-F5344CB8AC3E}">
        <p14:creationId xmlns:p14="http://schemas.microsoft.com/office/powerpoint/2010/main" val="2830427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same ANOVA table that was displayed previously.</a:t>
            </a:r>
          </a:p>
          <a:p>
            <a:r>
              <a:rPr lang="en-US" baseline="0" dirty="0" smtClean="0"/>
              <a:t>[a]Step 3: The test statistic is 45.35. The numerator degrees of freedom is always 1, in this case the denominator degrees of freedom is 12.</a:t>
            </a:r>
          </a:p>
          <a:p>
            <a:r>
              <a:rPr lang="en-US" baseline="0" dirty="0" smtClean="0"/>
              <a:t>[a]Since I am using the results from SAS and the p value is very small, we only know that it is less than 0.0001. [not in video: the code to calculate the p-value is shown here. </a:t>
            </a:r>
            <a:r>
              <a:rPr lang="en-US" baseline="0" smtClean="0"/>
              <a:t>The value is: 2.091 x 10^-5.</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12</a:t>
            </a:fld>
            <a:endParaRPr lang="en-US"/>
          </a:p>
        </p:txBody>
      </p:sp>
    </p:spTree>
    <p:extLst>
      <p:ext uri="{BB962C8B-B14F-4D97-AF65-F5344CB8AC3E}">
        <p14:creationId xmlns:p14="http://schemas.microsoft.com/office/powerpoint/2010/main" val="2158523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4: The decision</a:t>
            </a:r>
            <a:r>
              <a:rPr lang="en-US" baseline="0" dirty="0" smtClean="0"/>
              <a:t> is reject H</a:t>
            </a:r>
            <a:r>
              <a:rPr lang="en-US" baseline="-25000" dirty="0" smtClean="0"/>
              <a:t>0</a:t>
            </a:r>
            <a:r>
              <a:rPr lang="en-US" baseline="0" dirty="0" smtClean="0"/>
              <a:t> because 0.0001 [2.091 x 10^-5] &lt; 0.05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smtClean="0"/>
              <a:t>[a]Therefore, t</a:t>
            </a:r>
            <a:r>
              <a:rPr lang="en-US" smtClean="0"/>
              <a:t>he data does provide strong support (p</a:t>
            </a:r>
            <a:r>
              <a:rPr lang="en-US" baseline="0" smtClean="0"/>
              <a:t> =[ 2.09 x 10^-5]</a:t>
            </a:r>
            <a:r>
              <a:rPr lang="en-US" smtClean="0"/>
              <a:t>) to the claim that there is a linear relationship between iodine value and cetane number.</a:t>
            </a:r>
            <a:endParaRPr lang="en-US" dirty="0" smtClean="0"/>
          </a:p>
        </p:txBody>
      </p:sp>
      <p:sp>
        <p:nvSpPr>
          <p:cNvPr id="4" name="Slide Number Placeholder 3"/>
          <p:cNvSpPr>
            <a:spLocks noGrp="1"/>
          </p:cNvSpPr>
          <p:nvPr>
            <p:ph type="sldNum" sz="quarter" idx="10"/>
          </p:nvPr>
        </p:nvSpPr>
        <p:spPr/>
        <p:txBody>
          <a:bodyPr/>
          <a:lstStyle/>
          <a:p>
            <a:fld id="{EA995F4E-C860-47AA-8D4E-D983800C9E2A}" type="slidenum">
              <a:rPr lang="en-US" smtClean="0"/>
              <a:pPr/>
              <a:t>13</a:t>
            </a:fld>
            <a:endParaRPr lang="en-US"/>
          </a:p>
        </p:txBody>
      </p:sp>
    </p:spTree>
    <p:extLst>
      <p:ext uri="{BB962C8B-B14F-4D97-AF65-F5344CB8AC3E}">
        <p14:creationId xmlns:p14="http://schemas.microsoft.com/office/powerpoint/2010/main" val="1684546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smtClean="0"/>
              <a:t>Since both of the parameters, b0 and b1 have normal</a:t>
            </a:r>
            <a:r>
              <a:rPr lang="en-US" baseline="0" dirty="0" smtClean="0"/>
              <a:t> distributions, we can again use the standard normal distribution for our calculations. Remember that even though the book discusses both b0 and b1, we will only be discussing the slope in class. We will not be calculating any inference for the y-intercept. </a:t>
            </a:r>
          </a:p>
          <a:p>
            <a:endParaRPr lang="en-US" baseline="0" dirty="0" smtClean="0"/>
          </a:p>
          <a:p>
            <a:r>
              <a:rPr lang="en-US" baseline="0" dirty="0" smtClean="0"/>
              <a:t>Since we are going to standardize the distribution, we need to know what is the estimated value and the standard deviation of the estimated value. [a]The estimator for beta 1 is b1 which we have already calculated. What is sigma sub b1? The book gives the value, I will be going over a brief derivation.</a:t>
            </a:r>
          </a:p>
          <a:p>
            <a:endParaRPr lang="en-US" baseline="0" dirty="0" smtClean="0"/>
          </a:p>
          <a:p>
            <a:r>
              <a:rPr lang="en-US" baseline="0" dirty="0" smtClean="0"/>
              <a:t>Remember that we are assuming that the only randomness is in epsilon sub </a:t>
            </a:r>
            <a:r>
              <a:rPr lang="en-US" baseline="0" dirty="0" err="1" smtClean="0"/>
              <a:t>i</a:t>
            </a:r>
            <a:r>
              <a:rPr lang="en-US" baseline="0" dirty="0" smtClean="0"/>
              <a:t> and we have a constant standard deviation for all y sub i’s which is sigma.</a:t>
            </a:r>
          </a:p>
          <a:p>
            <a:endParaRPr lang="en-US" baseline="0" dirty="0" smtClean="0"/>
          </a:p>
          <a:p>
            <a:r>
              <a:rPr lang="en-US" baseline="0" dirty="0" smtClean="0"/>
              <a:t>[a]We know that b1 is the sum shown here. This can be rearranged to the summation over all of the data points of a sub </a:t>
            </a:r>
            <a:r>
              <a:rPr lang="en-US" baseline="0" dirty="0" err="1" smtClean="0"/>
              <a:t>i</a:t>
            </a:r>
            <a:r>
              <a:rPr lang="en-US" baseline="0" dirty="0" smtClean="0"/>
              <a:t> y sub </a:t>
            </a:r>
            <a:r>
              <a:rPr lang="en-US" baseline="0" dirty="0" err="1" smtClean="0"/>
              <a:t>i</a:t>
            </a:r>
            <a:r>
              <a:rPr lang="en-US" baseline="0" dirty="0" smtClean="0"/>
              <a:t> where a sub </a:t>
            </a:r>
            <a:r>
              <a:rPr lang="en-US" baseline="0" dirty="0" err="1" smtClean="0"/>
              <a:t>i</a:t>
            </a:r>
            <a:r>
              <a:rPr lang="en-US" baseline="0" dirty="0" smtClean="0"/>
              <a:t> depends on the constants x sub </a:t>
            </a:r>
            <a:r>
              <a:rPr lang="en-US" baseline="0" dirty="0" err="1" smtClean="0"/>
              <a:t>i</a:t>
            </a:r>
            <a:r>
              <a:rPr lang="en-US" baseline="0" dirty="0" smtClean="0"/>
              <a:t> and the average values of x and y.  Because in the next step, we will be taking the standard deviation of b1, I have not included the translation term in the summation. [not in video: the translation term is the summation of a sub </a:t>
            </a:r>
            <a:r>
              <a:rPr lang="en-US" baseline="0" dirty="0" err="1" smtClean="0"/>
              <a:t>i</a:t>
            </a:r>
            <a:r>
              <a:rPr lang="en-US" baseline="0" dirty="0" smtClean="0"/>
              <a:t> times y bar.</a:t>
            </a:r>
          </a:p>
          <a:p>
            <a:endParaRPr lang="en-US" baseline="0" dirty="0" smtClean="0"/>
          </a:p>
          <a:p>
            <a:r>
              <a:rPr lang="en-US" baseline="0" dirty="0" smtClean="0"/>
              <a:t>Since the a sub i’s are fixed and all of the y sub i’s have the same standard deviation, sigma, [a]we know that sigma sub b1 is sigma times the square root of the summation of the a sub i’s squared. This can be shown using the rules of variance. [a]Plugging in what the a sub i’s are implies that sigma sub b sub 1 is sigma over the square root of </a:t>
            </a:r>
            <a:r>
              <a:rPr lang="en-US" baseline="0" dirty="0" err="1" smtClean="0"/>
              <a:t>Sxx</a:t>
            </a:r>
            <a:r>
              <a:rPr lang="en-US" baseline="0" dirty="0" smtClean="0"/>
              <a:t>. A bonus on the homework is to show that the square root of the squares of a sub i’s is the same as 1 over the square root of </a:t>
            </a:r>
            <a:r>
              <a:rPr lang="en-US" baseline="0" dirty="0" err="1" smtClean="0"/>
              <a:t>Sxx</a:t>
            </a:r>
            <a:r>
              <a:rPr lang="en-US" baseline="0" dirty="0" smtClean="0"/>
              <a:t>. </a:t>
            </a:r>
          </a:p>
          <a:p>
            <a:endParaRPr lang="en-US" baseline="0" dirty="0" smtClean="0"/>
          </a:p>
          <a:p>
            <a:r>
              <a:rPr lang="en-US" baseline="0" dirty="0" smtClean="0"/>
              <a:t>[a]Finally the standard error of b1 is the estimate of this value, so we replace sigma with s. Since we know that s equals the square root of MSE, we have the following formula for the standard error of b1.</a:t>
            </a:r>
          </a:p>
          <a:p>
            <a:endParaRPr lang="en-US" baseline="0" dirty="0" smtClean="0"/>
          </a:p>
          <a:p>
            <a:r>
              <a:rPr lang="en-US" baseline="0" dirty="0" smtClean="0"/>
              <a:t>This has a t distribution (because b1 is normal) with the same degrees of freedom as MSE or </a:t>
            </a:r>
            <a:r>
              <a:rPr lang="en-US" baseline="0" dirty="0" err="1" smtClean="0"/>
              <a:t>dfe</a:t>
            </a:r>
            <a:r>
              <a:rPr lang="en-US" baseline="0" dirty="0" smtClean="0"/>
              <a:t> = n – 2.</a:t>
            </a:r>
          </a:p>
        </p:txBody>
      </p:sp>
      <p:sp>
        <p:nvSpPr>
          <p:cNvPr id="4" name="Slide Number Placeholder 3"/>
          <p:cNvSpPr>
            <a:spLocks noGrp="1"/>
          </p:cNvSpPr>
          <p:nvPr>
            <p:ph type="sldNum" sz="quarter" idx="10"/>
          </p:nvPr>
        </p:nvSpPr>
        <p:spPr/>
        <p:txBody>
          <a:bodyPr/>
          <a:lstStyle/>
          <a:p>
            <a:fld id="{EA995F4E-C860-47AA-8D4E-D983800C9E2A}" type="slidenum">
              <a:rPr lang="en-US" smtClean="0"/>
              <a:pPr/>
              <a:t>14</a:t>
            </a:fld>
            <a:endParaRPr lang="en-US"/>
          </a:p>
        </p:txBody>
      </p:sp>
    </p:spTree>
    <p:extLst>
      <p:ext uri="{BB962C8B-B14F-4D97-AF65-F5344CB8AC3E}">
        <p14:creationId xmlns:p14="http://schemas.microsoft.com/office/powerpoint/2010/main" val="882916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 know the standard</a:t>
            </a:r>
            <a:r>
              <a:rPr lang="en-US" baseline="0" dirty="0" smtClean="0"/>
              <a:t> error for b1, we can write down the confidence interval for the slope. This is </a:t>
            </a:r>
            <a:r>
              <a:rPr lang="en-US" dirty="0" smtClean="0"/>
              <a:t>b1 plus or minus the critical</a:t>
            </a:r>
            <a:r>
              <a:rPr lang="en-US" baseline="0" dirty="0" smtClean="0"/>
              <a:t> value times the standard error of b1 which is b1 plus or minus t with alpha over 2 and degrees of freedom, n – 2 times the square root of MSE over Sxx. When we state the interpretation of this, remember it is for the population slope between y versus x, not the mean value.</a:t>
            </a:r>
          </a:p>
          <a:p>
            <a:endParaRPr lang="en-US" baseline="0" dirty="0" smtClean="0"/>
          </a:p>
          <a:p>
            <a:r>
              <a:rPr lang="en-US" baseline="0" dirty="0" smtClean="0"/>
              <a:t>[a][not in video: If you don't have the data, the only different between this confidence interval and the ones that we had before is you define SE as provided. Remember that the </a:t>
            </a:r>
            <a:r>
              <a:rPr lang="en-US" baseline="0" dirty="0" err="1" smtClean="0"/>
              <a:t>estimatated</a:t>
            </a:r>
            <a:r>
              <a:rPr lang="en-US" baseline="0" dirty="0" smtClean="0"/>
              <a:t> value is now b1 instead of </a:t>
            </a:r>
            <a:r>
              <a:rPr lang="en-US" baseline="0" dirty="0" err="1" smtClean="0"/>
              <a:t>xbar</a:t>
            </a:r>
            <a:r>
              <a:rPr lang="en-US" baseline="0" dirty="0" smtClean="0"/>
              <a:t>.</a:t>
            </a:r>
          </a:p>
          <a:p>
            <a:endParaRPr lang="en-US" baseline="0" dirty="0" smtClean="0"/>
          </a:p>
          <a:p>
            <a:r>
              <a:rPr lang="en-US" baseline="0" dirty="0" smtClean="0"/>
              <a:t>[a]If you know the data, the function for the confidence interval is confint() where the first parameter is the previously defined output for the linear regression.</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15</a:t>
            </a:fld>
            <a:endParaRPr lang="en-US"/>
          </a:p>
        </p:txBody>
      </p:sp>
    </p:spTree>
    <p:extLst>
      <p:ext uri="{BB962C8B-B14F-4D97-AF65-F5344CB8AC3E}">
        <p14:creationId xmlns:p14="http://schemas.microsoft.com/office/powerpoint/2010/main" val="2776770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The results</a:t>
            </a:r>
            <a:r>
              <a:rPr lang="en-US" baseline="0" dirty="0" smtClean="0"/>
              <a:t> for the hypothesis test for beta 1 is shown here.</a:t>
            </a:r>
          </a:p>
          <a:p>
            <a:r>
              <a:rPr lang="en-US" baseline="0" dirty="0" smtClean="0"/>
              <a:t>In the book, the null value is beta 1 0, this is a 0 after a 1, not beta sub 10. When beta 1 0 is zero, then this is the same as the F test.</a:t>
            </a:r>
          </a:p>
          <a:p>
            <a:r>
              <a:rPr lang="en-US" baseline="0" dirty="0" smtClean="0"/>
              <a:t>We calculate the p values as before with the degrees of freedom being </a:t>
            </a:r>
            <a:r>
              <a:rPr lang="en-US" baseline="0" dirty="0" err="1" smtClean="0"/>
              <a:t>dfe</a:t>
            </a:r>
            <a:r>
              <a:rPr lang="en-US" baseline="0" dirty="0" smtClean="0"/>
              <a:t> which is n – 2.</a:t>
            </a:r>
          </a:p>
          <a:p>
            <a:endParaRPr lang="en-US" baseline="0" dirty="0" smtClean="0"/>
          </a:p>
          <a:p>
            <a:r>
              <a:rPr lang="en-US" baseline="0" dirty="0" smtClean="0"/>
              <a:t>[a]Usually, we will be testing the null hypothesis of beta 1 equals 0. with an alternative hypothesis of the beta 1 is not equal to 0. This set of hypotheses is for the question of whether the variables are linearly associated or not. Remember what happens when the slope is 0? This means that Y is not associated with X because all values of X have similar Y values.  Therefore, there is no linear association between X and Y. This test of H</a:t>
            </a:r>
            <a:r>
              <a:rPr lang="en-US" baseline="-25000" dirty="0" smtClean="0"/>
              <a:t>0</a:t>
            </a:r>
            <a:r>
              <a:rPr lang="en-US" baseline="0" dirty="0" smtClean="0"/>
              <a:t>: beta 1 = 0 and H</a:t>
            </a:r>
            <a:r>
              <a:rPr lang="en-US" baseline="-25000" dirty="0" smtClean="0"/>
              <a:t>a:</a:t>
            </a:r>
            <a:r>
              <a:rPr lang="en-US" baseline="0" dirty="0" smtClean="0"/>
              <a:t> beta 1 not equal 0 is the F test or model utility test. [a]However, there are cases when you are interested if there is a positive slope, H</a:t>
            </a:r>
            <a:r>
              <a:rPr lang="en-US" baseline="-25000" dirty="0" smtClean="0"/>
              <a:t>a</a:t>
            </a:r>
            <a:r>
              <a:rPr lang="en-US" baseline="0" dirty="0" smtClean="0"/>
              <a:t>: beta 1 greater than 0 or negative slope, H</a:t>
            </a:r>
            <a:r>
              <a:rPr lang="en-US" baseline="-25000" dirty="0" smtClean="0"/>
              <a:t>a</a:t>
            </a:r>
            <a:r>
              <a:rPr lang="en-US" baseline="0" dirty="0" smtClean="0"/>
              <a:t>: beta 1 is less 0. In addition, if the slope has physical meaning, you can test whether the slope is the same as a certain value with the appropriate alternative hypothesis.</a:t>
            </a:r>
          </a:p>
          <a:p>
            <a:endParaRPr lang="en-US" baseline="0" dirty="0" smtClean="0"/>
          </a:p>
          <a:p>
            <a:r>
              <a:rPr lang="en-US" baseline="0" dirty="0" smtClean="0"/>
              <a:t>In ANOVA, we stated that the F test is identical to the t test when k = 2. If k = 2 then df1 = 1. This is universally true. That is, if df1 = 1, the F test is the same as the t test if all of the other conditions are met and df2 is the degrees of freedom of the t test.  When we do this in Lab [Computer Assignment] 9b, you will see that the p values are identical for the F test and the t test and the value of the F test statistic is the t test statistic squared.  [not in video: The output will be explained in that computer assignment.]</a:t>
            </a:r>
          </a:p>
          <a:p>
            <a:endParaRPr lang="en-US" baseline="0" dirty="0" smtClean="0"/>
          </a:p>
          <a:p>
            <a:r>
              <a:rPr lang="en-US" baseline="0" dirty="0" smtClean="0"/>
              <a:t>So why do we even mention the F test when it is identical to the t test?</a:t>
            </a:r>
          </a:p>
          <a:p>
            <a:r>
              <a:rPr lang="en-US" baseline="0" dirty="0" smtClean="0"/>
              <a:t>If you are doing inference on multiple regression, df1 is no longer identical to 1. This value is the number of parameters of the line minus 1. Therefore, the F test is not identical to the t test and does mean something different. We will only be briefly discussing this in this course [not in video: in Section 12.5] because of the limited time that we will be spending on multiple regression. However, it will be discussed in 512 if you are a STAT major or minor. </a:t>
            </a:r>
          </a:p>
          <a:p>
            <a:endParaRPr lang="en-US" baseline="0" dirty="0" smtClean="0"/>
          </a:p>
          <a:p>
            <a:r>
              <a:rPr lang="en-US" baseline="0" dirty="0" smtClean="0"/>
              <a:t>An optional example follows.</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16</a:t>
            </a:fld>
            <a:endParaRPr lang="en-US"/>
          </a:p>
        </p:txBody>
      </p:sp>
    </p:spTree>
    <p:extLst>
      <p:ext uri="{BB962C8B-B14F-4D97-AF65-F5344CB8AC3E}">
        <p14:creationId xmlns:p14="http://schemas.microsoft.com/office/powerpoint/2010/main" val="989333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The results</a:t>
            </a:r>
            <a:r>
              <a:rPr lang="en-US" baseline="0" dirty="0" smtClean="0"/>
              <a:t> for the hypothesis test for beta 1 is shown here.</a:t>
            </a:r>
          </a:p>
          <a:p>
            <a:r>
              <a:rPr lang="en-US" baseline="0" dirty="0" smtClean="0"/>
              <a:t>In the book, the null value is beta 1 0, this is a 0 after a 1, not beta sub 10. When beta 1 0 is zero, then this is the same as the F test.</a:t>
            </a:r>
          </a:p>
          <a:p>
            <a:r>
              <a:rPr lang="en-US" baseline="0" dirty="0" smtClean="0"/>
              <a:t>We calculate the p values as before with the degrees of freedom being </a:t>
            </a:r>
            <a:r>
              <a:rPr lang="en-US" baseline="0" dirty="0" err="1" smtClean="0"/>
              <a:t>dfe</a:t>
            </a:r>
            <a:r>
              <a:rPr lang="en-US" baseline="0" dirty="0" smtClean="0"/>
              <a:t> which is n – 2.</a:t>
            </a:r>
          </a:p>
          <a:p>
            <a:endParaRPr lang="en-US" baseline="0" dirty="0" smtClean="0"/>
          </a:p>
          <a:p>
            <a:r>
              <a:rPr lang="en-US" baseline="0" dirty="0" smtClean="0"/>
              <a:t>[a]Usually, we will be testing the null hypothesis of beta 1 equals 0. with an alternative hypothesis of the beta 1 is not equal to 0. This set of hypotheses is for the question of whether the variables are linearly associated or not. Remember what happens when the slope is 0? This means that Y is not associated with X because all values of X have similar Y values.  Therefore, there is no linear association between X and Y. This test of H</a:t>
            </a:r>
            <a:r>
              <a:rPr lang="en-US" baseline="-25000" dirty="0" smtClean="0"/>
              <a:t>0</a:t>
            </a:r>
            <a:r>
              <a:rPr lang="en-US" baseline="0" dirty="0" smtClean="0"/>
              <a:t>: beta 1 = 0 and H</a:t>
            </a:r>
            <a:r>
              <a:rPr lang="en-US" baseline="-25000" dirty="0" smtClean="0"/>
              <a:t>a:</a:t>
            </a:r>
            <a:r>
              <a:rPr lang="en-US" baseline="0" dirty="0" smtClean="0"/>
              <a:t> beta 1 not equal 0 is the F test or model utility test. [a]However, there are cases when you are interested if there is a positive slope, H</a:t>
            </a:r>
            <a:r>
              <a:rPr lang="en-US" baseline="-25000" dirty="0" smtClean="0"/>
              <a:t>a</a:t>
            </a:r>
            <a:r>
              <a:rPr lang="en-US" baseline="0" dirty="0" smtClean="0"/>
              <a:t>: beta 1 greater than 0 or negative slope, H</a:t>
            </a:r>
            <a:r>
              <a:rPr lang="en-US" baseline="-25000" dirty="0" smtClean="0"/>
              <a:t>a</a:t>
            </a:r>
            <a:r>
              <a:rPr lang="en-US" baseline="0" dirty="0" smtClean="0"/>
              <a:t>: beta 1 is less 0. In addition, if the slope has physical meaning, you can test whether the slope is the same as a certain value with the appropriate alternative hypothesis.</a:t>
            </a:r>
          </a:p>
          <a:p>
            <a:endParaRPr lang="en-US" baseline="0" dirty="0" smtClean="0"/>
          </a:p>
          <a:p>
            <a:r>
              <a:rPr lang="en-US" baseline="0" dirty="0" smtClean="0"/>
              <a:t>In ANOVA, we stated that the F test is identical to the t test when k = 2. If k = 2 then df1 = 1. This is universally true. That is, if df1 = 1, the F test is the same as the t test if all of the other conditions are met and df2 is the degrees of freedom of the t test.  When we do this in Lab [Computer Assignment] 9b, you will see that the p values are identical for the F test and the t test and the value of the F test statistic is the t test statistic squared.  [not in video: The output will be explained in that computer assignment.]</a:t>
            </a:r>
          </a:p>
          <a:p>
            <a:endParaRPr lang="en-US" baseline="0" dirty="0" smtClean="0"/>
          </a:p>
          <a:p>
            <a:r>
              <a:rPr lang="en-US" baseline="0" dirty="0" smtClean="0"/>
              <a:t>So why do we even mention the F test when it is identical to the t test?</a:t>
            </a:r>
          </a:p>
          <a:p>
            <a:r>
              <a:rPr lang="en-US" baseline="0" dirty="0" smtClean="0"/>
              <a:t>If you are doing inference on multiple regression, df1 is no longer identical to 1. This value is the number of parameters of the line minus 1. Therefore, the F test is not identical to the t test and does mean something different. We will only be briefly discussing this in this course [not in video: in Section 12.5] because of the limited time that we will be spending on multiple regression. However, it will be discussed in 512 if you are a STAT major or minor. </a:t>
            </a:r>
          </a:p>
          <a:p>
            <a:endParaRPr lang="en-US" baseline="0" dirty="0" smtClean="0"/>
          </a:p>
          <a:p>
            <a:r>
              <a:rPr lang="en-US" baseline="0" dirty="0" smtClean="0"/>
              <a:t>An optional example follows.</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17</a:t>
            </a:fld>
            <a:endParaRPr lang="en-US"/>
          </a:p>
        </p:txBody>
      </p:sp>
    </p:spTree>
    <p:extLst>
      <p:ext uri="{BB962C8B-B14F-4D97-AF65-F5344CB8AC3E}">
        <p14:creationId xmlns:p14="http://schemas.microsoft.com/office/powerpoint/2010/main" val="2410516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Optional </a:t>
            </a:r>
            <a:r>
              <a:rPr lang="en-US" baseline="0" dirty="0" smtClean="0"/>
              <a:t>inference of slope</a:t>
            </a:r>
          </a:p>
          <a:p>
            <a:endParaRPr lang="en-US" baseline="0" dirty="0" smtClean="0"/>
          </a:p>
          <a:p>
            <a:r>
              <a:rPr lang="en-US" baseline="0" dirty="0" smtClean="0"/>
              <a:t>This is the same example concerning the cetane number versus iodine value. First, I will calculate the confidence interval and then we will perform the hypothesis test for beta 1 [not in video: in the next video].</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18</a:t>
            </a:fld>
            <a:endParaRPr lang="en-US"/>
          </a:p>
        </p:txBody>
      </p:sp>
    </p:spTree>
    <p:extLst>
      <p:ext uri="{BB962C8B-B14F-4D97-AF65-F5344CB8AC3E}">
        <p14:creationId xmlns:p14="http://schemas.microsoft.com/office/powerpoint/2010/main" val="3264077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sz="1200" dirty="0" smtClean="0"/>
              <a:t>What is the 95% Confidence Interval for the population slope?</a:t>
            </a:r>
          </a:p>
          <a:p>
            <a:r>
              <a:rPr lang="en-US" dirty="0" smtClean="0"/>
              <a:t>[a]What information do we need to do this calculation?</a:t>
            </a:r>
          </a:p>
          <a:p>
            <a:r>
              <a:rPr lang="en-US" dirty="0" smtClean="0"/>
              <a:t>b1, alpha, n – 2, MSE, Sxx</a:t>
            </a:r>
          </a:p>
          <a:p>
            <a:r>
              <a:rPr lang="en-US" dirty="0" smtClean="0"/>
              <a:t>[a]b1 was calculated earlier and the value of Sxx</a:t>
            </a:r>
            <a:r>
              <a:rPr lang="en-US" baseline="0" dirty="0" smtClean="0"/>
              <a:t> was also provided earlier. alpha here is 0.05</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19</a:t>
            </a:fld>
            <a:endParaRPr lang="en-US"/>
          </a:p>
        </p:txBody>
      </p:sp>
    </p:spTree>
    <p:extLst>
      <p:ext uri="{BB962C8B-B14F-4D97-AF65-F5344CB8AC3E}">
        <p14:creationId xmlns:p14="http://schemas.microsoft.com/office/powerpoint/2010/main" val="2060684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start this section, I would like to review what we have covered previously.</a:t>
            </a:r>
          </a:p>
          <a:p>
            <a:endParaRPr lang="en-US" dirty="0" smtClean="0"/>
          </a:p>
          <a:p>
            <a:r>
              <a:rPr lang="en-US" dirty="0" smtClean="0"/>
              <a:t>In</a:t>
            </a:r>
            <a:r>
              <a:rPr lang="en-US" baseline="0" dirty="0" smtClean="0"/>
              <a:t> linear regression, we have n pairs of observations that fit a linear model y = beta naught plus beta 1 x plus the error term for each point. The error terms are iid normal with mean 0 and variance sigma squared.</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2</a:t>
            </a:fld>
            <a:endParaRPr lang="en-US"/>
          </a:p>
        </p:txBody>
      </p:sp>
    </p:spTree>
    <p:extLst>
      <p:ext uri="{BB962C8B-B14F-4D97-AF65-F5344CB8AC3E}">
        <p14:creationId xmlns:p14="http://schemas.microsoft.com/office/powerpoint/2010/main" val="3092791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ANOVA table, MSE = 6.577 and n – 2 = 12.</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20</a:t>
            </a:fld>
            <a:endParaRPr lang="en-US"/>
          </a:p>
        </p:txBody>
      </p:sp>
    </p:spTree>
    <p:extLst>
      <p:ext uri="{BB962C8B-B14F-4D97-AF65-F5344CB8AC3E}">
        <p14:creationId xmlns:p14="http://schemas.microsoft.com/office/powerpoint/2010/main" val="2001392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critical value here is 2.1788. [a]Plugging in the values, we obtain an interval of -0.277 to -0.141.</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21</a:t>
            </a:fld>
            <a:endParaRPr lang="en-US"/>
          </a:p>
        </p:txBody>
      </p:sp>
    </p:spTree>
    <p:extLst>
      <p:ext uri="{BB962C8B-B14F-4D97-AF65-F5344CB8AC3E}">
        <p14:creationId xmlns:p14="http://schemas.microsoft.com/office/powerpoint/2010/main" val="2341258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Therefore, we are 95% confident that the population slope between cetane</a:t>
            </a:r>
            <a:r>
              <a:rPr lang="en-US" baseline="0" dirty="0" smtClean="0"/>
              <a:t> </a:t>
            </a:r>
            <a:r>
              <a:rPr lang="en-US" dirty="0" smtClean="0"/>
              <a:t>number and iodine value is covered by the interval -0.277 to -0.141.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 want to make some comments about</a:t>
            </a:r>
            <a:r>
              <a:rPr lang="en-US" baseline="0" dirty="0" smtClean="0"/>
              <a:t> </a:t>
            </a:r>
            <a:r>
              <a:rPr lang="en-US" dirty="0" smtClean="0"/>
              <a:t>this interpretation. </a:t>
            </a:r>
            <a:r>
              <a:rPr lang="en-US" baseline="0" dirty="0" smtClean="0"/>
              <a:t>Remember, we are not discussing the mean but the slope between the Y and X axes. Since the slope depends on which of the two variables is the explanatory and the response, by convention we state the y first and the x second in context.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conclusion can be made here? There is an association because 0 is not in the interval. In addition, we can state that the slope has to be negative since only negative numbers are included. [a] This is consistent with the scatterplot.</a:t>
            </a:r>
            <a:endParaRPr lang="en-US" dirty="0" smtClean="0"/>
          </a:p>
          <a:p>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22</a:t>
            </a:fld>
            <a:endParaRPr lang="en-US"/>
          </a:p>
        </p:txBody>
      </p:sp>
    </p:spTree>
    <p:extLst>
      <p:ext uri="{BB962C8B-B14F-4D97-AF65-F5344CB8AC3E}">
        <p14:creationId xmlns:p14="http://schemas.microsoft.com/office/powerpoint/2010/main" val="3437830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will discuss</a:t>
            </a:r>
            <a:r>
              <a:rPr lang="en-US" baseline="0" dirty="0" smtClean="0"/>
              <a:t> how to do the hypothesis test.  Because there are two methods to calculate the association, we have to state which method should be used. If we don’t make the statement, then either method is appropriate. Therefore, this time we will be using the slope. [a]We are going to need the same constants as before.</a:t>
            </a:r>
          </a:p>
          <a:p>
            <a:r>
              <a:rPr lang="en-US" baseline="0" dirty="0" smtClean="0"/>
              <a:t>[a]Step 1. beta 1 is the population slope for cetane number vs. iodine value. Again, by convention, we state the response variable first.</a:t>
            </a:r>
          </a:p>
          <a:p>
            <a:r>
              <a:rPr lang="en-US" baseline="0" dirty="0" smtClean="0"/>
              <a:t>[a]Step 2. Since we are determining whether there is a linear relationship between the two variables, we have a null value of 0 and the alternative hypothesis is not equal to. This is equivalent to have a null hypothesis of no association and an alternative hypothesis of an association.</a:t>
            </a:r>
          </a:p>
          <a:p>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23</a:t>
            </a:fld>
            <a:endParaRPr lang="en-US"/>
          </a:p>
        </p:txBody>
      </p:sp>
    </p:spTree>
    <p:extLst>
      <p:ext uri="{BB962C8B-B14F-4D97-AF65-F5344CB8AC3E}">
        <p14:creationId xmlns:p14="http://schemas.microsoft.com/office/powerpoint/2010/main" val="4179118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a:t>
            </a:r>
            <a:r>
              <a:rPr lang="en-US" baseline="0" dirty="0" smtClean="0"/>
              <a:t> 3 is to calculate the test statistic. All we have to do is plug in the values for an answer of -6.722.  [not in video: Assuming that b1 and SE have already defined, the code for this step is presented here.] [a]The F test statistic that we calculated earlier is 45.293. Notice how this numbers and the square of the t test statistic are the same to 1 decimal place. This difference is due to round off error. [a]The degrees of freedom is </a:t>
            </a:r>
            <a:r>
              <a:rPr lang="en-US" baseline="0" dirty="0" err="1" smtClean="0"/>
              <a:t>dfe</a:t>
            </a:r>
            <a:r>
              <a:rPr lang="en-US" baseline="0" dirty="0" smtClean="0"/>
              <a:t> which is 12. [a]The p-value is 2.13 time 10 to the -5. [not in video: the code is listed here.] Now should be removed: Previously, I stated that the p value for the F test was less than 0.0001. However, if you calculate it out to more decimal places, the value is identical to the t test statistic.</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24</a:t>
            </a:fld>
            <a:endParaRPr lang="en-US"/>
          </a:p>
        </p:txBody>
      </p:sp>
    </p:spTree>
    <p:extLst>
      <p:ext uri="{BB962C8B-B14F-4D97-AF65-F5344CB8AC3E}">
        <p14:creationId xmlns:p14="http://schemas.microsoft.com/office/powerpoint/2010/main" val="28248280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4. We reject the</a:t>
            </a:r>
            <a:r>
              <a:rPr lang="en-US" baseline="0" dirty="0" smtClean="0"/>
              <a:t> null hypothesis because 2.13 times 10 to the -5 is less than 0.05.</a:t>
            </a:r>
          </a:p>
          <a:p>
            <a:endParaRPr lang="en-US" baseline="0" dirty="0" smtClean="0"/>
          </a:p>
          <a:p>
            <a:pPr marL="0" indent="0">
              <a:spcBef>
                <a:spcPts val="0"/>
              </a:spcBef>
              <a:buNone/>
            </a:pPr>
            <a:r>
              <a:rPr lang="en-US" baseline="0" dirty="0" smtClean="0"/>
              <a:t>[a]Therefore, t</a:t>
            </a:r>
            <a:r>
              <a:rPr lang="en-US" sz="1200" dirty="0" smtClean="0"/>
              <a:t>he data does provide strong support (p = 2.13 x 10</a:t>
            </a:r>
            <a:r>
              <a:rPr lang="en-US" sz="1200" baseline="30000" dirty="0" smtClean="0"/>
              <a:t>-5</a:t>
            </a:r>
            <a:r>
              <a:rPr lang="en-US" sz="1200" dirty="0" smtClean="0"/>
              <a:t>) to the claim that there is a linear relationship between cetane number and iodine value. Note that it does not matter which way that you state the variables here</a:t>
            </a:r>
            <a:r>
              <a:rPr lang="en-US" sz="1200" baseline="0" dirty="0" smtClean="0"/>
              <a:t> because you are claiming a linear relationship, but I try to be consistent when y versus x.</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25</a:t>
            </a:fld>
            <a:endParaRPr lang="en-US"/>
          </a:p>
        </p:txBody>
      </p:sp>
    </p:spTree>
    <p:extLst>
      <p:ext uri="{BB962C8B-B14F-4D97-AF65-F5344CB8AC3E}">
        <p14:creationId xmlns:p14="http://schemas.microsoft.com/office/powerpoint/2010/main" val="4036299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in video:</a:t>
            </a:r>
            <a:r>
              <a:rPr lang="en-US" baseline="0" dirty="0" smtClean="0"/>
              <a:t> Now that we have finished most of the basics of linear regression,] </a:t>
            </a:r>
            <a:r>
              <a:rPr lang="en-US" dirty="0" smtClean="0"/>
              <a:t>I would like to spend a couple</a:t>
            </a:r>
            <a:r>
              <a:rPr lang="en-US" baseline="0" dirty="0" smtClean="0"/>
              <a:t> of minutes about some cautions concerning the analysis of correlation and regression.</a:t>
            </a:r>
            <a:endParaRPr lang="en-US" dirty="0" smtClean="0"/>
          </a:p>
          <a:p>
            <a:endParaRPr lang="en-US" dirty="0" smtClean="0"/>
          </a:p>
          <a:p>
            <a:r>
              <a:rPr lang="en-US" dirty="0" smtClean="0"/>
              <a:t>Just like with the rest</a:t>
            </a:r>
            <a:r>
              <a:rPr lang="en-US" baseline="0" dirty="0" smtClean="0"/>
              <a:t> of the inference methods, if you do not have a good experimental design, your data is meaningless.</a:t>
            </a:r>
          </a:p>
          <a:p>
            <a:endParaRPr lang="en-US" baseline="0" dirty="0" smtClean="0"/>
          </a:p>
          <a:p>
            <a:r>
              <a:rPr lang="en-US" baseline="0" dirty="0" smtClean="0"/>
              <a:t>Both correlation and linear regression do require a linear relationship. Do not forget this assumption!</a:t>
            </a:r>
          </a:p>
          <a:p>
            <a:r>
              <a:rPr lang="en-US" baseline="0" dirty="0" smtClean="0"/>
              <a:t>Both the correlation and linear regression are affected by outliers. </a:t>
            </a:r>
          </a:p>
          <a:p>
            <a:r>
              <a:rPr lang="en-US" baseline="0" dirty="0" smtClean="0"/>
              <a:t>To determine if your data is appropriate, you always need to plot the data.</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26</a:t>
            </a:fld>
            <a:endParaRPr lang="en-US"/>
          </a:p>
        </p:txBody>
      </p:sp>
    </p:spTree>
    <p:extLst>
      <p:ext uri="{BB962C8B-B14F-4D97-AF65-F5344CB8AC3E}">
        <p14:creationId xmlns:p14="http://schemas.microsoft.com/office/powerpoint/2010/main" val="2018792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a:t>
            </a:r>
            <a:r>
              <a:rPr lang="en-US" baseline="0" dirty="0" smtClean="0"/>
              <a:t> ware of extrapolation. Extrapolation occurs when you are looking outside of the range of the explanatory variable, that is, where there are no points. Interpolation is within the range of the x-axis.</a:t>
            </a:r>
          </a:p>
          <a:p>
            <a:endParaRPr lang="en-US" baseline="0" dirty="0" smtClean="0"/>
          </a:p>
          <a:p>
            <a:r>
              <a:rPr lang="en-US" baseline="0" dirty="0" smtClean="0"/>
              <a:t>[a]The first example is my blood pressure versus medicine graph. Note that the range of the age starts around 24. This is because it is known that children react differently than adults to the same medicine even if you base the dose on mass of the person. Therefore, you can not use this data, to infer information concerning people that are younger than 24 years old.</a:t>
            </a:r>
          </a:p>
          <a:p>
            <a:endParaRPr lang="en-US" baseline="0" dirty="0" smtClean="0"/>
          </a:p>
          <a:p>
            <a:r>
              <a:rPr lang="en-US" baseline="0" dirty="0" smtClean="0"/>
              <a:t>[a]This is a dose response curve showing inhibition of HDAC1 enzyme activity by </a:t>
            </a:r>
            <a:r>
              <a:rPr lang="en-US" baseline="0" dirty="0" err="1" smtClean="0"/>
              <a:t>Trichostatin</a:t>
            </a:r>
            <a:r>
              <a:rPr lang="en-US" baseline="0" dirty="0" smtClean="0"/>
              <a:t> A. If you only had data in this range, you would think that the curve is linear over all concentrations. However, this is not true. Therefore, you would not be predicting the correct values outside of that range.</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27</a:t>
            </a:fld>
            <a:endParaRPr lang="en-US"/>
          </a:p>
        </p:txBody>
      </p:sp>
    </p:spTree>
    <p:extLst>
      <p:ext uri="{BB962C8B-B14F-4D97-AF65-F5344CB8AC3E}">
        <p14:creationId xmlns:p14="http://schemas.microsoft.com/office/powerpoint/2010/main" val="34740422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would like to add that if you have lurking variables, then you might not be measuring what you think you are. This is again saying that good experimental design</a:t>
            </a:r>
            <a:r>
              <a:rPr lang="en-US" baseline="0" dirty="0" smtClean="0"/>
              <a:t> is extremely important.</a:t>
            </a:r>
          </a:p>
          <a:p>
            <a:endParaRPr lang="en-US" baseline="0" dirty="0" smtClean="0"/>
          </a:p>
          <a:p>
            <a:r>
              <a:rPr lang="en-US" baseline="0" dirty="0" smtClean="0"/>
              <a:t>Finally, statistics provides you with association, it does not say anything about causation. Please be careful about this point. [not in video: This does not mean that there is no way to determine causation, it just means that you need additional information that is not from statistics to </a:t>
            </a:r>
            <a:r>
              <a:rPr lang="en-US" baseline="0" smtClean="0"/>
              <a:t>determine causation.]</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28</a:t>
            </a:fld>
            <a:endParaRPr lang="en-US"/>
          </a:p>
        </p:txBody>
      </p:sp>
    </p:spTree>
    <p:extLst>
      <p:ext uri="{BB962C8B-B14F-4D97-AF65-F5344CB8AC3E}">
        <p14:creationId xmlns:p14="http://schemas.microsoft.com/office/powerpoint/2010/main" val="14292781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Section 12.3 Inferences Concerning the mean value and</a:t>
            </a:r>
            <a:r>
              <a:rPr lang="en-US" baseline="0" dirty="0" smtClean="0"/>
              <a:t> an observed value of Y for x = x star.</a:t>
            </a:r>
          </a:p>
          <a:p>
            <a:endParaRPr lang="en-US" baseline="0" dirty="0" smtClean="0"/>
          </a:p>
          <a:p>
            <a:r>
              <a:rPr lang="en-US" baseline="0" dirty="0" smtClean="0"/>
              <a:t>Remember that linear regression is used for two things: association and prediction. In the inference in Section 12.2, we discussed how to determine if X and Y are associated, now we are going to move on to prediction.</a:t>
            </a:r>
          </a:p>
          <a:p>
            <a:endParaRPr lang="en-US" baseline="0" dirty="0" smtClean="0"/>
          </a:p>
          <a:p>
            <a:r>
              <a:rPr lang="en-US" baseline="0" dirty="0" smtClean="0"/>
              <a:t>This book uses a star (*) to indicate the particular point that we are predicting at.</a:t>
            </a:r>
          </a:p>
          <a:p>
            <a:endParaRPr lang="en-US" baseline="0" dirty="0" smtClean="0"/>
          </a:p>
          <a:p>
            <a:r>
              <a:rPr lang="en-US" baseline="0" dirty="0" smtClean="0"/>
              <a:t>We will be discussing two different confidence intervals: 1) the mean at a particular point and 2) the observed value at a particular point.  What is the difference between these two? The mean is the average of a number of responses taken when x = x star. The observed value is for the NEXT response taken when x = x star.  You can see why in practice the observed value will be the more widely used choice. However, there are times when the average value is important also. </a:t>
            </a:r>
          </a:p>
          <a:p>
            <a:endParaRPr lang="en-US" baseline="0" dirty="0" smtClean="0"/>
          </a:p>
          <a:p>
            <a:r>
              <a:rPr lang="en-US" baseline="0" dirty="0" smtClean="0"/>
              <a:t>We will just be discussing the confidence intervals in class which is the more common application. The book also explains the hypothesis tests. Since the standard error is used in both of these methodologies, it is fairly easy to determine what the test statistic is for the hypothesis test without explicitly showing the methodology. If you are interested in </a:t>
            </a:r>
            <a:r>
              <a:rPr lang="en-US" baseline="0" smtClean="0"/>
              <a:t>these tests, </a:t>
            </a:r>
            <a:r>
              <a:rPr lang="en-US" baseline="0" dirty="0" smtClean="0"/>
              <a:t>please read the book. </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29</a:t>
            </a:fld>
            <a:endParaRPr lang="en-US"/>
          </a:p>
        </p:txBody>
      </p:sp>
    </p:spTree>
    <p:extLst>
      <p:ext uri="{BB962C8B-B14F-4D97-AF65-F5344CB8AC3E}">
        <p14:creationId xmlns:p14="http://schemas.microsoft.com/office/powerpoint/2010/main" val="434271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 we estimate the parameters in the model?</a:t>
            </a:r>
          </a:p>
          <a:p>
            <a:endParaRPr lang="en-US" baseline="0" dirty="0" smtClean="0"/>
          </a:p>
          <a:p>
            <a:r>
              <a:rPr lang="en-US" dirty="0" smtClean="0"/>
              <a:t>b1 which is </a:t>
            </a:r>
            <a:r>
              <a:rPr lang="en-US" dirty="0" err="1" smtClean="0"/>
              <a:t>Sxy</a:t>
            </a:r>
            <a:r>
              <a:rPr lang="en-US" dirty="0" smtClean="0"/>
              <a:t> over </a:t>
            </a:r>
            <a:r>
              <a:rPr lang="en-US" dirty="0" err="1" smtClean="0"/>
              <a:t>Sxx</a:t>
            </a:r>
            <a:r>
              <a:rPr lang="en-US" dirty="0" smtClean="0"/>
              <a:t> estimates beta 1. Remember that you calculate </a:t>
            </a:r>
            <a:r>
              <a:rPr lang="en-US" dirty="0" err="1" smtClean="0"/>
              <a:t>Sxy</a:t>
            </a:r>
            <a:r>
              <a:rPr lang="en-US" baseline="0" dirty="0" smtClean="0"/>
              <a:t> and </a:t>
            </a:r>
            <a:r>
              <a:rPr lang="en-US" baseline="0" dirty="0" err="1" smtClean="0"/>
              <a:t>Sxx</a:t>
            </a:r>
            <a:r>
              <a:rPr lang="en-US" baseline="0" dirty="0" smtClean="0"/>
              <a:t> from the sums.</a:t>
            </a:r>
            <a:endParaRPr lang="en-US" dirty="0" smtClean="0"/>
          </a:p>
          <a:p>
            <a:r>
              <a:rPr lang="en-US" dirty="0" smtClean="0"/>
              <a:t>b0 which is</a:t>
            </a:r>
            <a:r>
              <a:rPr lang="en-US" baseline="0" dirty="0" smtClean="0"/>
              <a:t> y bar – b1 x bar estimates beta naught.</a:t>
            </a:r>
          </a:p>
          <a:p>
            <a:r>
              <a:rPr lang="en-US" baseline="0" dirty="0" smtClean="0"/>
              <a:t>MSE estimates the variance.</a:t>
            </a:r>
          </a:p>
          <a:p>
            <a:endParaRPr lang="en-US" baseline="0" dirty="0" smtClean="0"/>
          </a:p>
          <a:p>
            <a:r>
              <a:rPr lang="en-US" baseline="0" dirty="0" smtClean="0"/>
              <a:t>In this section, we will continue with the </a:t>
            </a:r>
            <a:r>
              <a:rPr lang="en-US" baseline="0" dirty="0" err="1" smtClean="0"/>
              <a:t>cetane</a:t>
            </a:r>
            <a:r>
              <a:rPr lang="en-US" baseline="0" dirty="0" smtClean="0"/>
              <a:t> vs. iodine example which was started in video 12.bd1.</a:t>
            </a:r>
          </a:p>
          <a:p>
            <a:endParaRPr lang="en-US" baseline="0" dirty="0" smtClean="0"/>
          </a:p>
        </p:txBody>
      </p:sp>
      <p:sp>
        <p:nvSpPr>
          <p:cNvPr id="4" name="Slide Number Placeholder 3"/>
          <p:cNvSpPr>
            <a:spLocks noGrp="1"/>
          </p:cNvSpPr>
          <p:nvPr>
            <p:ph type="sldNum" sz="quarter" idx="10"/>
          </p:nvPr>
        </p:nvSpPr>
        <p:spPr/>
        <p:txBody>
          <a:bodyPr/>
          <a:lstStyle/>
          <a:p>
            <a:fld id="{EA995F4E-C860-47AA-8D4E-D983800C9E2A}" type="slidenum">
              <a:rPr lang="en-US" smtClean="0"/>
              <a:pPr/>
              <a:t>3</a:t>
            </a:fld>
            <a:endParaRPr lang="en-US"/>
          </a:p>
        </p:txBody>
      </p:sp>
    </p:spTree>
    <p:extLst>
      <p:ext uri="{BB962C8B-B14F-4D97-AF65-F5344CB8AC3E}">
        <p14:creationId xmlns:p14="http://schemas.microsoft.com/office/powerpoint/2010/main" val="1653047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book does not give a symbol for the confidence interval of the mean at a specific value, but I am going to indicate this by mu star.  [a]We already know how to predict the value of the line at a particular x value, we just plug in the value of x* and calculate the y* value. However, this does not take into account the error of the response variable. Therefore, we really need to have a confidence interval for each y*. [a]That is we, need to find the confidence interval around mu hat * = b0 + b1 x*. Remember that the estimated value is indicated by a hat (^). [a] So the expected value of mu hat * is the actual value which is beta 0 +  beta 1 x*.</a:t>
            </a:r>
          </a:p>
          <a:p>
            <a:endParaRPr lang="en-US" baseline="0" dirty="0" smtClean="0"/>
          </a:p>
          <a:p>
            <a:r>
              <a:rPr lang="en-US" baseline="0" dirty="0" smtClean="0"/>
              <a:t>[a]This value of mu hat * is an unbiased estimator of mu*. We will assume as before that the residuals are normal which means that mu star is also normal. Therefore, if we know standard error of mu hat *, we will be able to generate the confidence interval. I am not going to derive this term (neither does the book), however, if you are interested, please contact your instructor. [a]The standard error is shown here.</a:t>
            </a:r>
          </a:p>
          <a:p>
            <a:endParaRPr lang="en-US" baseline="0" dirty="0" smtClean="0"/>
          </a:p>
          <a:p>
            <a:r>
              <a:rPr lang="en-US" baseline="0" dirty="0" smtClean="0"/>
              <a:t>Again this is a t distribution with degrees of freedom of </a:t>
            </a:r>
            <a:r>
              <a:rPr lang="en-US" baseline="0" dirty="0" err="1" smtClean="0"/>
              <a:t>dfe</a:t>
            </a:r>
            <a:r>
              <a:rPr lang="en-US" baseline="0" dirty="0" smtClean="0"/>
              <a:t> = n – 2 because the only thing in the term that is random is MSE.</a:t>
            </a:r>
          </a:p>
          <a:p>
            <a:r>
              <a:rPr lang="en-US" baseline="0" dirty="0" smtClean="0"/>
              <a:t>The variance consists only of two parts, one part from the slope and one part from the y-intercept with no error coming from the original error of each point.</a:t>
            </a:r>
          </a:p>
          <a:p>
            <a:r>
              <a:rPr lang="en-US" baseline="0" dirty="0" smtClean="0"/>
              <a:t>The 1/n term is from the intercept and the other term comes from the slope of the line.</a:t>
            </a:r>
          </a:p>
        </p:txBody>
      </p:sp>
      <p:sp>
        <p:nvSpPr>
          <p:cNvPr id="4" name="Slide Number Placeholder 3"/>
          <p:cNvSpPr>
            <a:spLocks noGrp="1"/>
          </p:cNvSpPr>
          <p:nvPr>
            <p:ph type="sldNum" sz="quarter" idx="10"/>
          </p:nvPr>
        </p:nvSpPr>
        <p:spPr/>
        <p:txBody>
          <a:bodyPr/>
          <a:lstStyle/>
          <a:p>
            <a:fld id="{EA995F4E-C860-47AA-8D4E-D983800C9E2A}" type="slidenum">
              <a:rPr lang="en-US" smtClean="0"/>
              <a:pPr/>
              <a:t>30</a:t>
            </a:fld>
            <a:endParaRPr lang="en-US"/>
          </a:p>
        </p:txBody>
      </p:sp>
    </p:spTree>
    <p:extLst>
      <p:ext uri="{BB962C8B-B14F-4D97-AF65-F5344CB8AC3E}">
        <p14:creationId xmlns:p14="http://schemas.microsoft.com/office/powerpoint/2010/main" val="32247237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how</a:t>
            </a:r>
            <a:r>
              <a:rPr lang="en-US" baseline="0" dirty="0" smtClean="0"/>
              <a:t> the part of the variance that comes from the slope depends on the value of x*. [a]This means that the variance will increase if x* is further from the mean value of x.</a:t>
            </a:r>
          </a:p>
        </p:txBody>
      </p:sp>
      <p:sp>
        <p:nvSpPr>
          <p:cNvPr id="4" name="Slide Number Placeholder 3"/>
          <p:cNvSpPr>
            <a:spLocks noGrp="1"/>
          </p:cNvSpPr>
          <p:nvPr>
            <p:ph type="sldNum" sz="quarter" idx="10"/>
          </p:nvPr>
        </p:nvSpPr>
        <p:spPr/>
        <p:txBody>
          <a:bodyPr/>
          <a:lstStyle/>
          <a:p>
            <a:fld id="{EA995F4E-C860-47AA-8D4E-D983800C9E2A}" type="slidenum">
              <a:rPr lang="en-US" smtClean="0"/>
              <a:pPr/>
              <a:t>31</a:t>
            </a:fld>
            <a:endParaRPr lang="en-US"/>
          </a:p>
        </p:txBody>
      </p:sp>
    </p:spTree>
    <p:extLst>
      <p:ext uri="{BB962C8B-B14F-4D97-AF65-F5344CB8AC3E}">
        <p14:creationId xmlns:p14="http://schemas.microsoft.com/office/powerpoint/2010/main" val="21975609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code to perform these calculations is described in more detail in the tutorial for Computer Assignment 9c if you know the data. First we have to create a new table which just consists of the value of x*. Then we use the function predict() where the interval is "confidence" to generate the actual interval. </a:t>
            </a:r>
          </a:p>
          <a:p>
            <a:endParaRPr lang="en-US" baseline="0" dirty="0" smtClean="0"/>
          </a:p>
          <a:p>
            <a:r>
              <a:rPr lang="en-US" baseline="0" dirty="0" smtClean="0"/>
              <a:t>[a]If you don't have the data, you code in the value for SE explicitly as shown here. In this code, we are assuming that you know all of the variables. Then you calculate the confidence interval as before.</a:t>
            </a:r>
          </a:p>
          <a:p>
            <a:endParaRPr lang="en-US" baseline="0" dirty="0" smtClean="0"/>
          </a:p>
          <a:p>
            <a:r>
              <a:rPr lang="en-US" baseline="0" dirty="0" smtClean="0"/>
              <a:t>Now that you have the standard error, you can also perform the significance tests. If you are interested, please read the book.</a:t>
            </a:r>
          </a:p>
        </p:txBody>
      </p:sp>
      <p:sp>
        <p:nvSpPr>
          <p:cNvPr id="4" name="Slide Number Placeholder 3"/>
          <p:cNvSpPr>
            <a:spLocks noGrp="1"/>
          </p:cNvSpPr>
          <p:nvPr>
            <p:ph type="sldNum" sz="quarter" idx="10"/>
          </p:nvPr>
        </p:nvSpPr>
        <p:spPr/>
        <p:txBody>
          <a:bodyPr/>
          <a:lstStyle/>
          <a:p>
            <a:fld id="{EA995F4E-C860-47AA-8D4E-D983800C9E2A}" type="slidenum">
              <a:rPr lang="en-US" smtClean="0"/>
              <a:pPr/>
              <a:t>32</a:t>
            </a:fld>
            <a:endParaRPr lang="en-US"/>
          </a:p>
        </p:txBody>
      </p:sp>
    </p:spTree>
    <p:extLst>
      <p:ext uri="{BB962C8B-B14F-4D97-AF65-F5344CB8AC3E}">
        <p14:creationId xmlns:p14="http://schemas.microsoft.com/office/powerpoint/2010/main" val="804865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do</a:t>
            </a:r>
            <a:r>
              <a:rPr lang="en-US" baseline="0" dirty="0" smtClean="0"/>
              <a:t> the calculations for all of the points on the line, the resulting curves are called confidence bands. Notice that the shape of both of the confidence bands is elliptical. This is because we have the x star – x bar term in the variance. </a:t>
            </a:r>
          </a:p>
          <a:p>
            <a:endParaRPr lang="en-US" baseline="0" dirty="0" smtClean="0"/>
          </a:p>
          <a:p>
            <a:r>
              <a:rPr lang="en-US" baseline="0" dirty="0" smtClean="0"/>
              <a:t>These confidence bands are more complicated to calculate because we have another multiple comparison problem. This derivation is covered in STAT 512.</a:t>
            </a:r>
          </a:p>
          <a:p>
            <a:endParaRPr lang="en-US" baseline="0" dirty="0" smtClean="0"/>
          </a:p>
          <a:p>
            <a:r>
              <a:rPr lang="en-US" baseline="0" dirty="0" smtClean="0"/>
              <a:t>I will cover more about the interpretation of the confidence bands at the end of this section.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An optional example follows.</a:t>
            </a:r>
            <a:endParaRPr lang="en-US" dirty="0" smtClean="0"/>
          </a:p>
          <a:p>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33</a:t>
            </a:fld>
            <a:endParaRPr lang="en-US"/>
          </a:p>
        </p:txBody>
      </p:sp>
    </p:spTree>
    <p:extLst>
      <p:ext uri="{BB962C8B-B14F-4D97-AF65-F5344CB8AC3E}">
        <p14:creationId xmlns:p14="http://schemas.microsoft.com/office/powerpoint/2010/main" val="935615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Optional Confidence interval for the mean at x*.</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is the same cetane example as before. </a:t>
            </a:r>
            <a:r>
              <a:rPr lang="en-US" dirty="0" err="1" smtClean="0"/>
              <a:t>i</a:t>
            </a:r>
            <a:r>
              <a:rPr lang="en-US" dirty="0" smtClean="0"/>
              <a:t>) </a:t>
            </a:r>
            <a:r>
              <a:rPr lang="en-US" sz="1200" dirty="0" smtClean="0">
                <a:sym typeface="Symbol"/>
              </a:rPr>
              <a:t>What is the 95% confidence interval for the cetane number with an iodine value of 100. Remember for this question, you need to be given the value at which you will be calculating the confidence interval.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sym typeface="Symbo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ym typeface="Symbol"/>
              </a:rPr>
              <a:t>[a]We have previously calculated the predicted value when the cetane number is 100. Again, n is 14. Because of the complicated formula for the standard error, you will either be given the standard error directly (like in this example) or you will calculate the interval from the data (Computer Assignment 9c).</a:t>
            </a:r>
          </a:p>
        </p:txBody>
      </p:sp>
      <p:sp>
        <p:nvSpPr>
          <p:cNvPr id="4" name="Slide Number Placeholder 3"/>
          <p:cNvSpPr>
            <a:spLocks noGrp="1"/>
          </p:cNvSpPr>
          <p:nvPr>
            <p:ph type="sldNum" sz="quarter" idx="10"/>
          </p:nvPr>
        </p:nvSpPr>
        <p:spPr/>
        <p:txBody>
          <a:bodyPr/>
          <a:lstStyle/>
          <a:p>
            <a:fld id="{EA995F4E-C860-47AA-8D4E-D983800C9E2A}" type="slidenum">
              <a:rPr lang="en-US" smtClean="0"/>
              <a:pPr/>
              <a:t>34</a:t>
            </a:fld>
            <a:endParaRPr lang="en-US"/>
          </a:p>
        </p:txBody>
      </p:sp>
    </p:spTree>
    <p:extLst>
      <p:ext uri="{BB962C8B-B14F-4D97-AF65-F5344CB8AC3E}">
        <p14:creationId xmlns:p14="http://schemas.microsoft.com/office/powerpoint/2010/main" val="31654382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95% confidence interval with degrees of freedom n – 2 = 12. [a]Therefore the critical value is 2.1788 which is the same as before.</a:t>
            </a:r>
          </a:p>
          <a:p>
            <a:r>
              <a:rPr lang="en-US" dirty="0" smtClean="0"/>
              <a:t>[a]Using R to</a:t>
            </a:r>
            <a:r>
              <a:rPr lang="en-US" baseline="0" dirty="0" smtClean="0"/>
              <a:t> calculate the standard error for our estimator, we obtain a value of 0.7155.</a:t>
            </a:r>
          </a:p>
          <a:p>
            <a:r>
              <a:rPr lang="en-US" baseline="0" dirty="0" smtClean="0"/>
              <a:t>[a]The equation to calculate the interval is shown here. [a]Either using R to calculate the value or plugging in the values, we get an interval of 52.754 to 55.872.</a:t>
            </a:r>
          </a:p>
          <a:p>
            <a:r>
              <a:rPr lang="en-US" baseline="0" dirty="0" smtClean="0"/>
              <a:t>Remember that this is the confidence interval at an iodine value of 100 and no other 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[a]Therefore, </a:t>
            </a:r>
            <a:r>
              <a:rPr lang="en-US" sz="1200" baseline="0" dirty="0" smtClean="0"/>
              <a:t>w</a:t>
            </a:r>
            <a:r>
              <a:rPr lang="en-US" sz="1200" dirty="0" smtClean="0"/>
              <a:t>e are 95% confident that the population mean cetane number is covered by the interval (52.754, 55.872) when the iodine value is 100. You always have to mention the point at which this was calculated</a:t>
            </a:r>
            <a:r>
              <a:rPr lang="en-US" sz="1200" baseline="0" dirty="0" smtClean="0"/>
              <a:t> in the interpretation.</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35</a:t>
            </a:fld>
            <a:endParaRPr lang="en-US"/>
          </a:p>
        </p:txBody>
      </p:sp>
    </p:spTree>
    <p:extLst>
      <p:ext uri="{BB962C8B-B14F-4D97-AF65-F5344CB8AC3E}">
        <p14:creationId xmlns:p14="http://schemas.microsoft.com/office/powerpoint/2010/main" val="37747274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Usually we are not interested in knowing what the confidence interval is around the mean of y*</a:t>
            </a:r>
            <a:r>
              <a:rPr lang="en-US" baseline="0" dirty="0" smtClean="0"/>
              <a:t> at x*. We want to know what the confidence interval will be for the next time that x* occurs. For example, we are not really interested in what the average cetane number is when the iodine value is 100. We want to know what the cetane number is the next time we measure an iodine value of 100.  If we are using the homework grade to predict the exam score, you are interested in what possible values you will get, not the range of values for the average of all students with that homework score.</a:t>
            </a:r>
          </a:p>
          <a:p>
            <a:endParaRPr lang="en-US" baseline="0" dirty="0" smtClean="0"/>
          </a:p>
          <a:p>
            <a:r>
              <a:rPr lang="en-US" baseline="0" dirty="0" smtClean="0"/>
              <a:t>Since we are predicting the next point, we call this a prediction interval. To differentiate this from the last type of confidence interval which was mu * or the average value at x*, I will use a y hat * or the predicted value of y hat at x*.  Again, the book does not use a symbol to indicate this type of interval.</a:t>
            </a:r>
          </a:p>
          <a:p>
            <a:endParaRPr lang="en-US" baseline="0" dirty="0" smtClean="0"/>
          </a:p>
          <a:p>
            <a:r>
              <a:rPr lang="en-US" baseline="0" dirty="0" smtClean="0"/>
              <a:t>Conceptually, what is the difference between y hat star and mu star?</a:t>
            </a:r>
          </a:p>
          <a:p>
            <a:r>
              <a:rPr lang="en-US" baseline="0" dirty="0" smtClean="0"/>
              <a:t>With mu star, we were estimating a mean. With y hat star, we are estimating an individual point. Therefore, you would expect the range of y hat star to be greater than the range of mu star.</a:t>
            </a:r>
          </a:p>
          <a:p>
            <a:endParaRPr lang="en-US" baseline="0" dirty="0" smtClean="0"/>
          </a:p>
          <a:p>
            <a:r>
              <a:rPr lang="en-US" baseline="0" dirty="0" smtClean="0"/>
              <a:t>What is the difference between these two intervals? [a]The model is now y * = beta 0 plus beta 1 x star plus epsilon. We have added an epsilon to the previous model because we are discussing the individual points, not an average.  [a]The expected value of y hat star is the same because the expected value of epsilon is 0.</a:t>
            </a:r>
          </a:p>
          <a:p>
            <a:endParaRPr lang="en-US" baseline="0" dirty="0" smtClean="0"/>
          </a:p>
          <a:p>
            <a:r>
              <a:rPr lang="en-US" baseline="0" dirty="0" smtClean="0"/>
              <a:t>[a]The variance is now different because epsilon has a variance of sigma squared. Therefore, the variance of y hat * will always be bigger than the variance of mu star that we estimated before. In addition, the variance should include one more sigma squared which is estimated by MSE.</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36</a:t>
            </a:fld>
            <a:endParaRPr lang="en-US"/>
          </a:p>
        </p:txBody>
      </p:sp>
    </p:spTree>
    <p:extLst>
      <p:ext uri="{BB962C8B-B14F-4D97-AF65-F5344CB8AC3E}">
        <p14:creationId xmlns:p14="http://schemas.microsoft.com/office/powerpoint/2010/main" val="42345006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standard errors for both mu star and y hat star are shown here. You can see that there is an additional ‘1’ in the term associated with the variance for the individual observation just like we stated in the last slide.</a:t>
            </a:r>
          </a:p>
          <a:p>
            <a:endParaRPr lang="en-US" baseline="0" dirty="0" smtClean="0"/>
          </a:p>
          <a:p>
            <a:r>
              <a:rPr lang="en-US" baseline="0" dirty="0" smtClean="0"/>
              <a:t>Again we have the x* minus x bar term so the variance depends on how far the observation is from the mean value. In addition, the range of the prediction interval will always be greater than the range for the interval for the mean at a point. The difference in size depends on the value of MSE. This makes sense because MSE is the estimated value for variance of the points from the line.</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37</a:t>
            </a:fld>
            <a:endParaRPr lang="en-US"/>
          </a:p>
        </p:txBody>
      </p:sp>
    </p:spTree>
    <p:extLst>
      <p:ext uri="{BB962C8B-B14F-4D97-AF65-F5344CB8AC3E}">
        <p14:creationId xmlns:p14="http://schemas.microsoft.com/office/powerpoint/2010/main" val="4168435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code for both the standard error for the mean at a point and the prediction interval are shown here if the data is available. You can see that the only difference is to change the word 'confidence' to 'prediction'. For more information on the output, please see Computer Assignment 9c.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EA995F4E-C860-47AA-8D4E-D983800C9E2A}" type="slidenum">
              <a:rPr lang="en-US" smtClean="0"/>
              <a:pPr/>
              <a:t>38</a:t>
            </a:fld>
            <a:endParaRPr lang="en-US"/>
          </a:p>
        </p:txBody>
      </p:sp>
    </p:spTree>
    <p:extLst>
      <p:ext uri="{BB962C8B-B14F-4D97-AF65-F5344CB8AC3E}">
        <p14:creationId xmlns:p14="http://schemas.microsoft.com/office/powerpoint/2010/main" val="21041241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If the data is not available, the different code is shown here. You can see that the only difference is the added '1'.</a:t>
            </a:r>
          </a:p>
        </p:txBody>
      </p:sp>
      <p:sp>
        <p:nvSpPr>
          <p:cNvPr id="4" name="Slide Number Placeholder 3"/>
          <p:cNvSpPr>
            <a:spLocks noGrp="1"/>
          </p:cNvSpPr>
          <p:nvPr>
            <p:ph type="sldNum" sz="quarter" idx="10"/>
          </p:nvPr>
        </p:nvSpPr>
        <p:spPr/>
        <p:txBody>
          <a:bodyPr/>
          <a:lstStyle/>
          <a:p>
            <a:fld id="{EA995F4E-C860-47AA-8D4E-D983800C9E2A}" type="slidenum">
              <a:rPr lang="en-US" smtClean="0"/>
              <a:pPr/>
              <a:t>39</a:t>
            </a:fld>
            <a:endParaRPr lang="en-US"/>
          </a:p>
        </p:txBody>
      </p:sp>
    </p:spTree>
    <p:extLst>
      <p:ext uri="{BB962C8B-B14F-4D97-AF65-F5344CB8AC3E}">
        <p14:creationId xmlns:p14="http://schemas.microsoft.com/office/powerpoint/2010/main" val="1360791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are ready to start discussing inference.</a:t>
            </a:r>
            <a:r>
              <a:rPr lang="en-US" baseline="0" dirty="0" smtClean="0"/>
              <a:t> What questions can we address using inference?</a:t>
            </a:r>
          </a:p>
          <a:p>
            <a:r>
              <a:rPr lang="en-US" baseline="0" dirty="0" smtClean="0"/>
              <a:t>[a]Is there a linear association between X and Y?</a:t>
            </a:r>
          </a:p>
          <a:p>
            <a:r>
              <a:rPr lang="en-US" baseline="0" dirty="0" smtClean="0"/>
              <a:t>Normally we are not interested in the intercept, beta 0, which is the value of y when x is 0. The book does discuss this inference, however, we are skipping that part of the book. [a]b0 is an unbiased estimator for beta 0. Note that [not in video: in] my terminology [not in video: I] use a lower case b, not beta hat or an upper case B.</a:t>
            </a:r>
          </a:p>
          <a:p>
            <a:r>
              <a:rPr lang="en-US" baseline="0" dirty="0" smtClean="0"/>
              <a:t>What can we look for in the slope? Is the slope positive or negative? We can also determine if there is an association between X and Y by looking at the slope. If the slope is 0, then there is no association. [not in the video: If the slope is 0, that means it is a horizontal line so there is no way to predict y from x.] [a]b1 is an unbiased estimator for beta 1.</a:t>
            </a:r>
            <a:endParaRPr lang="en-US" dirty="0" smtClean="0"/>
          </a:p>
        </p:txBody>
      </p:sp>
      <p:sp>
        <p:nvSpPr>
          <p:cNvPr id="4" name="Slide Number Placeholder 3"/>
          <p:cNvSpPr>
            <a:spLocks noGrp="1"/>
          </p:cNvSpPr>
          <p:nvPr>
            <p:ph type="sldNum" sz="quarter" idx="10"/>
          </p:nvPr>
        </p:nvSpPr>
        <p:spPr/>
        <p:txBody>
          <a:bodyPr/>
          <a:lstStyle/>
          <a:p>
            <a:fld id="{EA995F4E-C860-47AA-8D4E-D983800C9E2A}" type="slidenum">
              <a:rPr lang="en-US" smtClean="0"/>
              <a:pPr/>
              <a:t>4</a:t>
            </a:fld>
            <a:endParaRPr lang="en-US"/>
          </a:p>
        </p:txBody>
      </p:sp>
    </p:spTree>
    <p:extLst>
      <p:ext uri="{BB962C8B-B14F-4D97-AF65-F5344CB8AC3E}">
        <p14:creationId xmlns:p14="http://schemas.microsoft.com/office/powerpoint/2010/main" val="40903582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like with confidence bands, you can calculate the prediction</a:t>
            </a:r>
            <a:r>
              <a:rPr lang="en-US" baseline="0" dirty="0" smtClean="0"/>
              <a:t> interval at all possible points. This is called a prediction band. Again the limits of the bands are elliptical for the same reason as for the confidence bands and they are harder to calculate because of the multiple confidence intervals. </a:t>
            </a:r>
          </a:p>
          <a:p>
            <a:endParaRPr lang="en-US" baseline="0" dirty="0" smtClean="0"/>
          </a:p>
          <a:p>
            <a:r>
              <a:rPr lang="en-US" baseline="0" dirty="0" smtClean="0"/>
              <a:t>[a]I would like to show you the example of both of the bands for the optional cetane example so that you get a better feel of what is happening. This is SAS output where the confidence band is shaded and the prediction band is indicated by the dotted lines.  You can see that both of these bands are elliptical though it is harder to see this in the prediction band because it is wider. </a:t>
            </a:r>
          </a:p>
          <a:p>
            <a:endParaRPr lang="en-US" baseline="0" dirty="0" smtClean="0"/>
          </a:p>
          <a:p>
            <a:r>
              <a:rPr lang="en-US" baseline="0" dirty="0" smtClean="0"/>
              <a:t>The confidence band tells us the confidence of the equation of the line. Therefore, the actual data points are not necessarily included in the shaded area. However, the prediction band is telling you about what the next value will be. All or most of the data points will be included in this area. </a:t>
            </a:r>
          </a:p>
          <a:p>
            <a:endParaRPr lang="en-US" baseline="0" dirty="0" smtClean="0"/>
          </a:p>
          <a:p>
            <a:r>
              <a:rPr lang="en-US" baseline="0" dirty="0" smtClean="0"/>
              <a:t>An optional example follows.</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40</a:t>
            </a:fld>
            <a:endParaRPr lang="en-US"/>
          </a:p>
        </p:txBody>
      </p:sp>
    </p:spTree>
    <p:extLst>
      <p:ext uri="{BB962C8B-B14F-4D97-AF65-F5344CB8AC3E}">
        <p14:creationId xmlns:p14="http://schemas.microsoft.com/office/powerpoint/2010/main" val="39977834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Optional Prediction interval</a:t>
            </a:r>
          </a:p>
          <a:p>
            <a:endParaRPr lang="en-US" dirty="0" smtClean="0"/>
          </a:p>
          <a:p>
            <a:r>
              <a:rPr lang="en-US" dirty="0" smtClean="0"/>
              <a:t>This</a:t>
            </a:r>
            <a:r>
              <a:rPr lang="en-US" baseline="0" dirty="0" smtClean="0"/>
              <a:t> time we are going to calculate the 95% prediction interval. I have stated the question in two ways, either of which might be used on the homework or the exam.</a:t>
            </a:r>
          </a:p>
          <a:p>
            <a:endParaRPr lang="en-US" baseline="0" dirty="0" smtClean="0"/>
          </a:p>
          <a:p>
            <a:r>
              <a:rPr lang="en-US" baseline="0" dirty="0" smtClean="0"/>
              <a:t>j) </a:t>
            </a:r>
            <a:r>
              <a:rPr lang="en-US" dirty="0" smtClean="0">
                <a:sym typeface="Symbol"/>
              </a:rPr>
              <a:t>Predict the </a:t>
            </a:r>
            <a:r>
              <a:rPr lang="en-US" dirty="0" err="1" smtClean="0">
                <a:sym typeface="Symbol"/>
              </a:rPr>
              <a:t>cetane</a:t>
            </a:r>
            <a:r>
              <a:rPr lang="en-US" dirty="0" smtClean="0">
                <a:sym typeface="Symbol"/>
              </a:rPr>
              <a:t> number for the next sample of biofuel that contains an iodine value of 100 to a 95% confidence. </a:t>
            </a:r>
          </a:p>
          <a:p>
            <a:endParaRPr lang="en-US" dirty="0" smtClean="0">
              <a:sym typeface="Symbol"/>
            </a:endParaRPr>
          </a:p>
          <a:p>
            <a:r>
              <a:rPr lang="en-US" dirty="0" smtClean="0">
                <a:sym typeface="Symbol"/>
              </a:rPr>
              <a:t>or</a:t>
            </a:r>
          </a:p>
          <a:p>
            <a:endParaRPr lang="en-US" dirty="0" smtClean="0">
              <a:sym typeface="Symbol"/>
            </a:endParaRPr>
          </a:p>
          <a:p>
            <a:r>
              <a:rPr lang="en-US" dirty="0" smtClean="0">
                <a:sym typeface="Symbol"/>
              </a:rPr>
              <a:t>Find the 95% prediction interval with an iodine value of 100.</a:t>
            </a:r>
          </a:p>
          <a:p>
            <a:endParaRPr lang="en-US" dirty="0" smtClean="0">
              <a:sym typeface="Symbol"/>
            </a:endParaRPr>
          </a:p>
          <a:p>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41</a:t>
            </a:fld>
            <a:endParaRPr lang="en-US"/>
          </a:p>
        </p:txBody>
      </p:sp>
    </p:spTree>
    <p:extLst>
      <p:ext uri="{BB962C8B-B14F-4D97-AF65-F5344CB8AC3E}">
        <p14:creationId xmlns:p14="http://schemas.microsoft.com/office/powerpoint/2010/main" val="25108082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we have the same y*, n,</a:t>
            </a:r>
            <a:r>
              <a:rPr lang="en-US" baseline="0" dirty="0" smtClean="0"/>
              <a:t> and critical value.</a:t>
            </a:r>
          </a:p>
          <a:p>
            <a:r>
              <a:rPr lang="en-US" baseline="0" dirty="0" smtClean="0"/>
              <a:t>[a]The standard error is different because of the added ‘1’.  The value is now 2.662.</a:t>
            </a:r>
          </a:p>
          <a:p>
            <a:r>
              <a:rPr lang="en-US" baseline="0" dirty="0" smtClean="0"/>
              <a:t>[a]I changed the symbol for the estimator even though y hat * and mu hat are the same. The interval is now 48.512 to 60.114.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[a]We now state the interpretation a little differently. </a:t>
            </a:r>
            <a:r>
              <a:rPr lang="en-US" sz="1200" dirty="0" smtClean="0"/>
              <a:t>We are 95% confident that the next cetane number is covered by the interval (48.512, 60.114) when the iodine value is 100. Notice how we do not save average, but change that to the ‘next </a:t>
            </a:r>
            <a:r>
              <a:rPr lang="en-US" sz="1200" dirty="0" err="1" smtClean="0"/>
              <a:t>cetane</a:t>
            </a:r>
            <a:r>
              <a:rPr lang="en-US" sz="1200" dirty="0" smtClean="0"/>
              <a:t> number.’</a:t>
            </a:r>
          </a:p>
          <a:p>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42</a:t>
            </a:fld>
            <a:endParaRPr lang="en-US"/>
          </a:p>
        </p:txBody>
      </p:sp>
    </p:spTree>
    <p:extLst>
      <p:ext uri="{BB962C8B-B14F-4D97-AF65-F5344CB8AC3E}">
        <p14:creationId xmlns:p14="http://schemas.microsoft.com/office/powerpoint/2010/main" val="8717467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compare the two values at an iodine</a:t>
            </a:r>
            <a:r>
              <a:rPr lang="en-US" baseline="0" dirty="0" smtClean="0"/>
              <a:t> value of 100. You can see that the range of the mean response is smaller than the range of the prediction interval. This is because the prediction interval has the added uncertainty of the point which is sigma squared.</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43</a:t>
            </a:fld>
            <a:endParaRPr lang="en-US"/>
          </a:p>
        </p:txBody>
      </p:sp>
    </p:spTree>
    <p:extLst>
      <p:ext uri="{BB962C8B-B14F-4D97-AF65-F5344CB8AC3E}">
        <p14:creationId xmlns:p14="http://schemas.microsoft.com/office/powerpoint/2010/main" val="18551296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Section 12.5: Multiple Linear Regression</a:t>
            </a:r>
          </a:p>
          <a:p>
            <a:endParaRPr lang="en-US" dirty="0" smtClean="0"/>
          </a:p>
          <a:p>
            <a:r>
              <a:rPr lang="en-US" dirty="0" smtClean="0"/>
              <a:t>Multiple</a:t>
            </a:r>
            <a:r>
              <a:rPr lang="en-US" baseline="0" dirty="0" smtClean="0"/>
              <a:t> linear regression is when we have more than one explanatory variable. In this section we will only briefly cover the importance, the determination of the regression line, and inference. You will be given computer output for all of the calculations, except for the ANOVA table where you will be given the summations just like in Chapter 11. STAT 512 covers multiple linear regression in much more detail.</a:t>
            </a:r>
            <a:endParaRPr lang="en-US" dirty="0" smtClean="0"/>
          </a:p>
          <a:p>
            <a:endParaRPr lang="en-US" dirty="0" smtClean="0"/>
          </a:p>
          <a:p>
            <a:r>
              <a:rPr lang="en-US" dirty="0" smtClean="0"/>
              <a:t>Simple</a:t>
            </a:r>
            <a:r>
              <a:rPr lang="en-US" baseline="0" dirty="0" smtClean="0"/>
              <a:t> linear regression is very useful. However, there are a number of real-life situations where we need to extend the model further. What happens if there is more than one explanatory variable that is important? For example, the yield on a 30-year treasury bond might be predicted by the prime rate, the unemployment rate, the Consumer Price Index, retail sales and the M1 money supply. We will be providing some other examples as we go through this section. In addition, if the relationship between X and Y is a polynomial, you can use multiple linear regression as an appropriate model.</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A995F4E-C860-47AA-8D4E-D983800C9E2A}" type="slidenum">
              <a:rPr lang="en-US" smtClean="0"/>
              <a:pPr/>
              <a:t>44</a:t>
            </a:fld>
            <a:endParaRPr lang="en-US"/>
          </a:p>
        </p:txBody>
      </p:sp>
    </p:spTree>
    <p:extLst>
      <p:ext uri="{BB962C8B-B14F-4D97-AF65-F5344CB8AC3E}">
        <p14:creationId xmlns:p14="http://schemas.microsoft.com/office/powerpoint/2010/main" val="19649139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 is again the response</a:t>
            </a:r>
            <a:r>
              <a:rPr lang="en-US" baseline="0" dirty="0" smtClean="0"/>
              <a:t> variable, but this time there are k different explanatory variables from x</a:t>
            </a:r>
            <a:r>
              <a:rPr lang="en-US" baseline="-25000" dirty="0" smtClean="0"/>
              <a:t>1</a:t>
            </a:r>
            <a:r>
              <a:rPr lang="en-US" baseline="0" dirty="0" smtClean="0"/>
              <a:t> to </a:t>
            </a:r>
            <a:r>
              <a:rPr lang="en-US" baseline="0" dirty="0" err="1" smtClean="0"/>
              <a:t>x</a:t>
            </a:r>
            <a:r>
              <a:rPr lang="en-US" baseline="-25000" dirty="0" err="1" smtClean="0"/>
              <a:t>k</a:t>
            </a:r>
            <a:r>
              <a:rPr lang="en-US" baseline="0" dirty="0" smtClean="0"/>
              <a:t>. The data point is again indicated by an i. As before the epsilon’s sub i are iid normal with mean 0 and variance sigma squared. [a]The expected value  is beta 0 + beta 1 x1 up to beta k x k.  [a] The variance of the response variable is constant and is sigma squared.</a:t>
            </a:r>
          </a:p>
          <a:p>
            <a:endParaRPr lang="en-US" baseline="0" dirty="0" smtClean="0"/>
          </a:p>
        </p:txBody>
      </p:sp>
      <p:sp>
        <p:nvSpPr>
          <p:cNvPr id="4" name="Slide Number Placeholder 3"/>
          <p:cNvSpPr>
            <a:spLocks noGrp="1"/>
          </p:cNvSpPr>
          <p:nvPr>
            <p:ph type="sldNum" sz="quarter" idx="10"/>
          </p:nvPr>
        </p:nvSpPr>
        <p:spPr/>
        <p:txBody>
          <a:bodyPr/>
          <a:lstStyle/>
          <a:p>
            <a:fld id="{EA995F4E-C860-47AA-8D4E-D983800C9E2A}" type="slidenum">
              <a:rPr lang="en-US" smtClean="0"/>
              <a:pPr/>
              <a:t>45</a:t>
            </a:fld>
            <a:endParaRPr lang="en-US"/>
          </a:p>
        </p:txBody>
      </p:sp>
    </p:spTree>
    <p:extLst>
      <p:ext uri="{BB962C8B-B14F-4D97-AF65-F5344CB8AC3E}">
        <p14:creationId xmlns:p14="http://schemas.microsoft.com/office/powerpoint/2010/main" val="37165524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called linear regression? The expression is linear in the unknown parameters, the beta sub i’s. This does not mean that the explanatory variables can not have exponents.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is the meaning of each of the beta i’s? This is the average change when x sub </a:t>
            </a:r>
            <a:r>
              <a:rPr lang="en-US" baseline="0" dirty="0" err="1" smtClean="0"/>
              <a:t>i</a:t>
            </a:r>
            <a:r>
              <a:rPr lang="en-US" baseline="0" dirty="0" smtClean="0"/>
              <a:t> is increased by 1 unit assuming that all of the rest of the explanatory variables are held constant.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[a]A special case of multiple linear regression is the polynomial regression shown. If your scatterplot indicated that the situation was a parabola, [a]you would stop at the squared term in your analysis. This is still linear even though the explanatory terms are not linear. This is because the parameters are linear.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what would be an example of a situation that was not linear? [a]In this case, we have an exponential function of the parameters. If there was no beta 2 in the exponent then this would be a simple linear regression with a transformed explanatory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[a]If you remove the sums, you can take the natural log of both sides to get [a] this equation which is linear with a transformed y. Since the parameters and error are unknown constants, it does not matter if there is a log in front of them or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46</a:t>
            </a:fld>
            <a:endParaRPr lang="en-US"/>
          </a:p>
        </p:txBody>
      </p:sp>
    </p:spTree>
    <p:extLst>
      <p:ext uri="{BB962C8B-B14F-4D97-AF65-F5344CB8AC3E}">
        <p14:creationId xmlns:p14="http://schemas.microsoft.com/office/powerpoint/2010/main" val="22701749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assumptions for multiple linear regression are the very similar to the assumptions for simple linear regression.</a:t>
            </a:r>
          </a:p>
          <a:p>
            <a:r>
              <a:rPr lang="en-US" dirty="0" smtClean="0"/>
              <a:t>In</a:t>
            </a:r>
            <a:r>
              <a:rPr lang="en-US" baseline="0" dirty="0" smtClean="0"/>
              <a:t> this case, we don’t have pairs of observations, but k+1-tuples of observations. [a]An example of a k+1 tuple is shown here. </a:t>
            </a:r>
          </a:p>
          <a:p>
            <a:endParaRPr lang="en-US" baseline="0" dirty="0" smtClean="0"/>
          </a:p>
        </p:txBody>
      </p:sp>
      <p:sp>
        <p:nvSpPr>
          <p:cNvPr id="4" name="Slide Number Placeholder 3"/>
          <p:cNvSpPr>
            <a:spLocks noGrp="1"/>
          </p:cNvSpPr>
          <p:nvPr>
            <p:ph type="sldNum" sz="quarter" idx="10"/>
          </p:nvPr>
        </p:nvSpPr>
        <p:spPr/>
        <p:txBody>
          <a:bodyPr/>
          <a:lstStyle/>
          <a:p>
            <a:fld id="{EA995F4E-C860-47AA-8D4E-D983800C9E2A}" type="slidenum">
              <a:rPr lang="en-US" smtClean="0"/>
              <a:pPr/>
              <a:t>47</a:t>
            </a:fld>
            <a:endParaRPr lang="en-US"/>
          </a:p>
        </p:txBody>
      </p:sp>
    </p:spTree>
    <p:extLst>
      <p:ext uri="{BB962C8B-B14F-4D97-AF65-F5344CB8AC3E}">
        <p14:creationId xmlns:p14="http://schemas.microsoft.com/office/powerpoint/2010/main" val="5671336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are also assuming that the relationship is linear between all of the explanatory variables and the response variable. This is very hard to graph since this is a k+1 dimensional graph.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[a]This is shown graphically here for 2 explanatory variables. Now the ‘line’ is 2-dimensional or a plane. </a:t>
            </a:r>
            <a:endParaRPr lang="en-US" dirty="0" smtClean="0"/>
          </a:p>
          <a:p>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48</a:t>
            </a:fld>
            <a:endParaRPr lang="en-US"/>
          </a:p>
        </p:txBody>
      </p:sp>
    </p:spTree>
    <p:extLst>
      <p:ext uri="{BB962C8B-B14F-4D97-AF65-F5344CB8AC3E}">
        <p14:creationId xmlns:p14="http://schemas.microsoft.com/office/powerpoint/2010/main" val="20778614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two assumptions are the same as before</a:t>
            </a:r>
            <a:r>
              <a:rPr lang="en-US" baseline="0" dirty="0" smtClean="0"/>
              <a:t>. Except to see them graphically, you would have to plot the residuals vs each of the explanatory variables.</a:t>
            </a:r>
          </a:p>
          <a:p>
            <a:endParaRPr lang="en-US" baseline="0" dirty="0" smtClean="0"/>
          </a:p>
          <a:p>
            <a:r>
              <a:rPr lang="en-US" baseline="0" dirty="0" smtClean="0"/>
              <a:t>An optional example follows.</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49</a:t>
            </a:fld>
            <a:endParaRPr lang="en-US"/>
          </a:p>
        </p:txBody>
      </p:sp>
    </p:spTree>
    <p:extLst>
      <p:ext uri="{BB962C8B-B14F-4D97-AF65-F5344CB8AC3E}">
        <p14:creationId xmlns:p14="http://schemas.microsoft.com/office/powerpoint/2010/main" val="3750050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have mentioned what the assumptions are earlier, but I want to remind you what they are here. [re-worded from video: We have already shown how to determine if they] are valid in Section 12.4.</a:t>
            </a:r>
          </a:p>
          <a:p>
            <a:endParaRPr lang="en-US" baseline="0" dirty="0" smtClean="0"/>
          </a:p>
          <a:p>
            <a:r>
              <a:rPr lang="en-US" baseline="0" dirty="0" smtClean="0"/>
              <a:t>As always, we have SRS, in this case, the pairs are SRS and are independent from each other.</a:t>
            </a:r>
          </a:p>
          <a:p>
            <a:r>
              <a:rPr lang="en-US" baseline="0" dirty="0" smtClean="0"/>
              <a:t>Since this is based on linear regression, we have the linearity assumption. Just remember, that if the form is not linear, then inference concerning it is not valid.</a:t>
            </a:r>
          </a:p>
          <a:p>
            <a:r>
              <a:rPr lang="en-US" baseline="0" dirty="0" smtClean="0"/>
              <a:t>Since we are assuming that the residuals are </a:t>
            </a:r>
            <a:r>
              <a:rPr lang="en-US" baseline="0" dirty="0" err="1" smtClean="0"/>
              <a:t>iid</a:t>
            </a:r>
            <a:r>
              <a:rPr lang="en-US" baseline="0" dirty="0" smtClean="0"/>
              <a:t>, we have to have a constant variance.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derivation, we assume that the residuals are normal. This implies that the response variable is also normal. Even though this is not an average, CLT still holds for both the slope and the intercept. In fact these are robust toward normality.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Remember that outliers and influential observations invalidate inference because they invalidate the assumptions involved in linear regression. [not in video: Note that you can only perform any inference if the assumptions are valid.]</a:t>
            </a:r>
          </a:p>
        </p:txBody>
      </p:sp>
      <p:sp>
        <p:nvSpPr>
          <p:cNvPr id="4" name="Slide Number Placeholder 3"/>
          <p:cNvSpPr>
            <a:spLocks noGrp="1"/>
          </p:cNvSpPr>
          <p:nvPr>
            <p:ph type="sldNum" sz="quarter" idx="10"/>
          </p:nvPr>
        </p:nvSpPr>
        <p:spPr/>
        <p:txBody>
          <a:bodyPr/>
          <a:lstStyle/>
          <a:p>
            <a:fld id="{EA995F4E-C860-47AA-8D4E-D983800C9E2A}" type="slidenum">
              <a:rPr lang="en-US" smtClean="0"/>
              <a:pPr/>
              <a:t>5</a:t>
            </a:fld>
            <a:endParaRPr lang="en-US"/>
          </a:p>
        </p:txBody>
      </p:sp>
    </p:spTree>
    <p:extLst>
      <p:ext uri="{BB962C8B-B14F-4D97-AF65-F5344CB8AC3E}">
        <p14:creationId xmlns:p14="http://schemas.microsoft.com/office/powerpoint/2010/main" val="27817276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Optional Multiple Linear regression – equation of</a:t>
            </a:r>
            <a:r>
              <a:rPr lang="en-US" baseline="0" dirty="0" smtClean="0"/>
              <a:t> the line</a:t>
            </a:r>
          </a:p>
          <a:p>
            <a:endParaRPr lang="en-US" baseline="0" dirty="0" smtClean="0"/>
          </a:p>
          <a:p>
            <a:r>
              <a:rPr lang="en-US" baseline="0" dirty="0" smtClean="0"/>
              <a:t>The data for this example is on Blackboard under the file name of ch.11.4_example.txt. The software package that I am using is SAS [not in video: R]. The code that I used is listed in the PowerPoint Slides but will not be on the Videos. [The code is not listed because it is bonus in Computer Assignment 9c.] If you are interested in how to do the calculations in R, please contact your instructor. [should be removed.]</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It is important to know how long a tool will last in</a:t>
            </a:r>
            <a:r>
              <a:rPr lang="en-US" sz="1200" baseline="0" dirty="0" smtClean="0"/>
              <a:t> </a:t>
            </a:r>
            <a:r>
              <a:rPr lang="en-US" sz="1200" dirty="0" smtClean="0"/>
              <a:t>min in the industrial setting. The cutting tool in this study is used to cut a particular type and size of cold-rolled steel. The predictors of interest are x</a:t>
            </a:r>
            <a:r>
              <a:rPr lang="en-US" sz="1200" baseline="-25000" dirty="0" smtClean="0"/>
              <a:t>1</a:t>
            </a:r>
            <a:r>
              <a:rPr lang="en-US" sz="1200" dirty="0" smtClean="0"/>
              <a:t> = cutting speed in</a:t>
            </a:r>
            <a:r>
              <a:rPr lang="en-US" sz="1200" baseline="0" dirty="0" smtClean="0"/>
              <a:t> </a:t>
            </a:r>
            <a:r>
              <a:rPr lang="en-US" sz="1200" dirty="0" smtClean="0"/>
              <a:t>feet/min, x</a:t>
            </a:r>
            <a:r>
              <a:rPr lang="en-US" sz="1200" baseline="-25000" dirty="0" smtClean="0"/>
              <a:t>2</a:t>
            </a:r>
            <a:r>
              <a:rPr lang="en-US" sz="1200" dirty="0" smtClean="0"/>
              <a:t> = feed rate in inches/revolution and x</a:t>
            </a:r>
            <a:r>
              <a:rPr lang="en-US" sz="1200" baseline="-25000" dirty="0" smtClean="0"/>
              <a:t>3</a:t>
            </a:r>
            <a:r>
              <a:rPr lang="en-US" sz="1200" dirty="0" smtClean="0"/>
              <a:t> = depth of cut in</a:t>
            </a:r>
            <a:r>
              <a:rPr lang="en-US" sz="1200" baseline="0" dirty="0" smtClean="0"/>
              <a:t> </a:t>
            </a:r>
            <a:r>
              <a:rPr lang="en-US" sz="1200" dirty="0" smtClean="0"/>
              <a:t>inches.  I have indicated in</a:t>
            </a:r>
            <a:r>
              <a:rPr lang="en-US" sz="1200" baseline="0" dirty="0" smtClean="0"/>
              <a:t> red what the names of the variables are in the SAS [not in </a:t>
            </a:r>
            <a:r>
              <a:rPr lang="en-US" sz="1200" baseline="0" dirty="0" err="1" smtClean="0"/>
              <a:t>video:R</a:t>
            </a:r>
            <a:r>
              <a:rPr lang="en-US" sz="1200" baseline="0" dirty="0" smtClean="0"/>
              <a:t>] code.</a:t>
            </a:r>
            <a:endParaRPr lang="en-US" sz="1200" dirty="0" smtClean="0"/>
          </a:p>
        </p:txBody>
      </p:sp>
      <p:sp>
        <p:nvSpPr>
          <p:cNvPr id="4" name="Slide Number Placeholder 3"/>
          <p:cNvSpPr>
            <a:spLocks noGrp="1"/>
          </p:cNvSpPr>
          <p:nvPr>
            <p:ph type="sldNum" sz="quarter" idx="10"/>
          </p:nvPr>
        </p:nvSpPr>
        <p:spPr/>
        <p:txBody>
          <a:bodyPr/>
          <a:lstStyle/>
          <a:p>
            <a:fld id="{EA995F4E-C860-47AA-8D4E-D983800C9E2A}" type="slidenum">
              <a:rPr lang="en-US" smtClean="0"/>
              <a:pPr/>
              <a:t>50</a:t>
            </a:fld>
            <a:endParaRPr lang="en-US"/>
          </a:p>
        </p:txBody>
      </p:sp>
    </p:spTree>
    <p:extLst>
      <p:ext uri="{BB962C8B-B14F-4D97-AF65-F5344CB8AC3E}">
        <p14:creationId xmlns:p14="http://schemas.microsoft.com/office/powerpoint/2010/main" val="34395563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What is the equation of the line.</a:t>
            </a:r>
          </a:p>
          <a:p>
            <a:r>
              <a:rPr lang="en-US" dirty="0" smtClean="0"/>
              <a:t>[a]The output is</a:t>
            </a:r>
            <a:r>
              <a:rPr lang="en-US" baseline="0" dirty="0" smtClean="0"/>
              <a:t> shown here. The intercept is the y intercept, then the estimated parameters for the explanatory variables are indicated by name of the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[a]The equation is </a:t>
            </a:r>
            <a:r>
              <a:rPr lang="en-US" sz="1200" dirty="0" smtClean="0"/>
              <a:t>ŷ = 101.765 – 0.0958 x</a:t>
            </a:r>
            <a:r>
              <a:rPr lang="en-US" sz="1200" baseline="-25000" dirty="0" smtClean="0"/>
              <a:t>1</a:t>
            </a:r>
            <a:r>
              <a:rPr lang="en-US" sz="1200" dirty="0" smtClean="0"/>
              <a:t> – 667.972 x</a:t>
            </a:r>
            <a:r>
              <a:rPr lang="en-US" sz="1200" baseline="-25000" dirty="0" smtClean="0"/>
              <a:t>2</a:t>
            </a:r>
            <a:r>
              <a:rPr lang="en-US" sz="1200" dirty="0" smtClean="0"/>
              <a:t> - 472.304 x</a:t>
            </a:r>
            <a:r>
              <a:rPr lang="en-US" sz="1200" baseline="-25000" dirty="0" smtClean="0"/>
              <a:t>3</a:t>
            </a:r>
            <a:r>
              <a:rPr lang="en-US" sz="1200" baseline="0" dirty="0" smtClean="0"/>
              <a:t>. Sometimes, it is confusing with multiple variables to use the symbols, [a]so I also like to write out the equation of the line with the names of the variables as shown here.</a:t>
            </a:r>
            <a:endParaRPr lang="en-US" sz="1200" baseline="-25000" dirty="0" smtClean="0"/>
          </a:p>
          <a:p>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51</a:t>
            </a:fld>
            <a:endParaRPr lang="en-US"/>
          </a:p>
        </p:txBody>
      </p:sp>
    </p:spTree>
    <p:extLst>
      <p:ext uri="{BB962C8B-B14F-4D97-AF65-F5344CB8AC3E}">
        <p14:creationId xmlns:p14="http://schemas.microsoft.com/office/powerpoint/2010/main" val="35981604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a:t>
            </a:r>
            <a:r>
              <a:rPr lang="en-US" baseline="0" dirty="0" smtClean="0"/>
              <a:t> </a:t>
            </a:r>
            <a:r>
              <a:rPr lang="en-US" sz="1200" dirty="0" smtClean="0"/>
              <a:t>What is the mean life of a tool that is being used to cut depths of 0.03 inch at a speed rate of 450 feet/min with a feed rate of 0.01 in/revolution?</a:t>
            </a:r>
          </a:p>
          <a:p>
            <a:endParaRPr lang="en-US" dirty="0" smtClean="0"/>
          </a:p>
          <a:p>
            <a:r>
              <a:rPr lang="en-US" dirty="0" smtClean="0"/>
              <a:t>[a]To answer this question, we just plug in the values in to the equation to obtain</a:t>
            </a:r>
            <a:r>
              <a:rPr lang="en-US" baseline="0" dirty="0" smtClean="0"/>
              <a:t> an answer of 37.806. You can see why I like to include the variable names in the equation instead of x sub i’s.</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52</a:t>
            </a:fld>
            <a:endParaRPr lang="en-US"/>
          </a:p>
        </p:txBody>
      </p:sp>
    </p:spTree>
    <p:extLst>
      <p:ext uri="{BB962C8B-B14F-4D97-AF65-F5344CB8AC3E}">
        <p14:creationId xmlns:p14="http://schemas.microsoft.com/office/powerpoint/2010/main" val="9626948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 </a:t>
            </a:r>
            <a:r>
              <a:rPr lang="en-US" sz="1200" dirty="0" smtClean="0"/>
              <a:t>What is the interpretation of </a:t>
            </a:r>
            <a:r>
              <a:rPr lang="en-US" sz="1200" dirty="0" smtClean="0">
                <a:sym typeface="Symbol"/>
              </a:rPr>
              <a:t></a:t>
            </a:r>
            <a:r>
              <a:rPr lang="en-US" sz="1200" baseline="-25000" dirty="0" smtClean="0"/>
              <a:t>1</a:t>
            </a:r>
            <a:r>
              <a:rPr lang="en-US" sz="1200" dirty="0" smtClean="0"/>
              <a:t> = -0.0958? Of </a:t>
            </a:r>
            <a:r>
              <a:rPr lang="en-US" sz="1200" dirty="0" smtClean="0">
                <a:sym typeface="Symbol"/>
              </a:rPr>
              <a:t></a:t>
            </a:r>
            <a:r>
              <a:rPr lang="en-US" sz="1200" baseline="-25000" dirty="0" smtClean="0"/>
              <a:t>2</a:t>
            </a:r>
            <a:r>
              <a:rPr lang="en-US" sz="1200" dirty="0" smtClean="0"/>
              <a:t> = -667.972? Of </a:t>
            </a:r>
            <a:r>
              <a:rPr lang="en-US" sz="1200" dirty="0" smtClean="0">
                <a:sym typeface="Symbol"/>
              </a:rPr>
              <a:t></a:t>
            </a:r>
            <a:r>
              <a:rPr lang="en-US" sz="1200" baseline="-25000" dirty="0" smtClean="0"/>
              <a:t>3</a:t>
            </a:r>
            <a:r>
              <a:rPr lang="en-US" sz="1200" dirty="0" smtClean="0"/>
              <a:t> = -472.304?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sym typeface="Symbol" panose="05050102010706020507" pitchFamily="18" charset="2"/>
              </a:rPr>
              <a:t>[a]</a:t>
            </a:r>
            <a:r>
              <a:rPr lang="en-US" sz="1200" kern="1200" baseline="-250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is the average change in tool life associated with a 1 foot/min increase in cutting speed assuming that feed rate and depth of cut are constant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sym typeface="Symbol" panose="05050102010706020507" pitchFamily="18" charset="2"/>
              </a:rPr>
              <a:t>[a]</a:t>
            </a:r>
            <a:r>
              <a:rPr lang="en-US" sz="1200" kern="1200" baseline="-250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is the average change in tool life associated with a 1 in/revolution increase in feed rate assuming that cutting speed and depth of cut are constant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sym typeface="Symbol" panose="05050102010706020507" pitchFamily="18" charset="2"/>
              </a:rPr>
              <a:t>[a]</a:t>
            </a:r>
            <a:r>
              <a:rPr lang="en-US" sz="1200" kern="1200" baseline="-25000" dirty="0" smtClean="0">
                <a:solidFill>
                  <a:schemeClr val="tx1"/>
                </a:solidFill>
                <a:effectLst/>
                <a:latin typeface="+mn-lt"/>
                <a:ea typeface="+mn-ea"/>
                <a:cs typeface="+mn-cs"/>
              </a:rPr>
              <a:t>3</a:t>
            </a:r>
            <a:r>
              <a:rPr lang="en-US" sz="1200" kern="1200" dirty="0" smtClean="0">
                <a:solidFill>
                  <a:schemeClr val="tx1"/>
                </a:solidFill>
                <a:effectLst/>
                <a:latin typeface="+mn-lt"/>
                <a:ea typeface="+mn-ea"/>
                <a:cs typeface="+mn-cs"/>
              </a:rPr>
              <a:t> is the average change in tool life associated with a 1 in increase in depth of cut assuming that cutting speed and feed rate are constant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53</a:t>
            </a:fld>
            <a:endParaRPr lang="en-US"/>
          </a:p>
        </p:txBody>
      </p:sp>
    </p:spTree>
    <p:extLst>
      <p:ext uri="{BB962C8B-B14F-4D97-AF65-F5344CB8AC3E}">
        <p14:creationId xmlns:p14="http://schemas.microsoft.com/office/powerpoint/2010/main" val="579155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ANOVA table for multiple regression is similar to the table for simple linear regression. However this time, I will not be providing you with the formulas for the sum of squares. At least two of them will always be provided.</a:t>
            </a:r>
          </a:p>
          <a:p>
            <a:endParaRPr lang="en-US" baseline="0" dirty="0" smtClean="0"/>
          </a:p>
          <a:p>
            <a:r>
              <a:rPr lang="en-US" baseline="0" dirty="0" smtClean="0"/>
              <a:t>The degrees of freedom for the regression is still the number of parameters minus 1. [a]However, there [not in video: are] k + 1 parameters, therefore, </a:t>
            </a:r>
            <a:r>
              <a:rPr lang="en-US" baseline="0" dirty="0" err="1" smtClean="0"/>
              <a:t>dfr</a:t>
            </a:r>
            <a:r>
              <a:rPr lang="en-US" baseline="0" dirty="0" smtClean="0"/>
              <a:t> = k + 1 – 1 or k.</a:t>
            </a:r>
          </a:p>
          <a:p>
            <a:r>
              <a:rPr lang="en-US" baseline="0" dirty="0" smtClean="0"/>
              <a:t>[a]The degrees of freedom for the total is </a:t>
            </a:r>
            <a:r>
              <a:rPr lang="en-US" baseline="0" dirty="0" err="1" smtClean="0"/>
              <a:t>dft</a:t>
            </a:r>
            <a:r>
              <a:rPr lang="en-US" baseline="0" dirty="0" smtClean="0"/>
              <a:t> = n – 1.</a:t>
            </a:r>
          </a:p>
          <a:p>
            <a:r>
              <a:rPr lang="en-US" baseline="0" dirty="0" smtClean="0"/>
              <a:t>[a]The degrees of freedom for </a:t>
            </a:r>
            <a:r>
              <a:rPr lang="en-US" baseline="0" dirty="0" err="1" smtClean="0"/>
              <a:t>dfe</a:t>
            </a:r>
            <a:r>
              <a:rPr lang="en-US" baseline="0" dirty="0" smtClean="0"/>
              <a:t> is then </a:t>
            </a:r>
            <a:r>
              <a:rPr lang="en-US" baseline="0" dirty="0" err="1" smtClean="0"/>
              <a:t>dft</a:t>
            </a:r>
            <a:r>
              <a:rPr lang="en-US" baseline="0" dirty="0" smtClean="0"/>
              <a:t> – </a:t>
            </a:r>
            <a:r>
              <a:rPr lang="en-US" baseline="0" dirty="0" err="1" smtClean="0"/>
              <a:t>dfr</a:t>
            </a:r>
            <a:r>
              <a:rPr lang="en-US" baseline="0" dirty="0" smtClean="0"/>
              <a:t> = n – 1 – k.</a:t>
            </a:r>
          </a:p>
          <a:p>
            <a:r>
              <a:rPr lang="en-US" baseline="0" dirty="0" smtClean="0"/>
              <a:t>[a]The rest of the table is calculated as before. [not in video: This can also be calculated from R code but it is more complicated. We will not be going into more details in this course.]</a:t>
            </a:r>
          </a:p>
          <a:p>
            <a:endParaRPr lang="en-US" baseline="0" dirty="0" smtClean="0"/>
          </a:p>
          <a:p>
            <a:r>
              <a:rPr lang="en-US" baseline="0" dirty="0" smtClean="0"/>
              <a:t>[a]the estimate of the variances is again MSE [a] and the coefficient of determination, r squared is SSR/SST.</a:t>
            </a:r>
          </a:p>
          <a:p>
            <a:endParaRPr lang="en-US" baseline="0" dirty="0" smtClean="0"/>
          </a:p>
          <a:p>
            <a:r>
              <a:rPr lang="en-US" baseline="0" dirty="0" smtClean="0"/>
              <a:t>An optional example is next.</a:t>
            </a:r>
          </a:p>
        </p:txBody>
      </p:sp>
      <p:sp>
        <p:nvSpPr>
          <p:cNvPr id="4" name="Slide Number Placeholder 3"/>
          <p:cNvSpPr>
            <a:spLocks noGrp="1"/>
          </p:cNvSpPr>
          <p:nvPr>
            <p:ph type="sldNum" sz="quarter" idx="10"/>
          </p:nvPr>
        </p:nvSpPr>
        <p:spPr/>
        <p:txBody>
          <a:bodyPr/>
          <a:lstStyle/>
          <a:p>
            <a:fld id="{EA995F4E-C860-47AA-8D4E-D983800C9E2A}" type="slidenum">
              <a:rPr lang="en-US" smtClean="0"/>
              <a:pPr/>
              <a:t>54</a:t>
            </a:fld>
            <a:endParaRPr lang="en-US"/>
          </a:p>
        </p:txBody>
      </p:sp>
    </p:spTree>
    <p:extLst>
      <p:ext uri="{BB962C8B-B14F-4D97-AF65-F5344CB8AC3E}">
        <p14:creationId xmlns:p14="http://schemas.microsoft.com/office/powerpoint/2010/main" val="27473968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ANOVA table for multiple regression is similar to the table for simple linear regression. However this time, I will not be providing you with the formulas for the sum of squares. At least two of them will always be provided.</a:t>
            </a:r>
          </a:p>
          <a:p>
            <a:endParaRPr lang="en-US" baseline="0" dirty="0" smtClean="0"/>
          </a:p>
          <a:p>
            <a:r>
              <a:rPr lang="en-US" baseline="0" dirty="0" smtClean="0"/>
              <a:t>The degrees of freedom for the regression is still the number of parameters minus 1. [a]However, there [not in video: are] k + 1 parameters, therefore, </a:t>
            </a:r>
            <a:r>
              <a:rPr lang="en-US" baseline="0" dirty="0" err="1" smtClean="0"/>
              <a:t>dfr</a:t>
            </a:r>
            <a:r>
              <a:rPr lang="en-US" baseline="0" dirty="0" smtClean="0"/>
              <a:t> = k + 1 – 1 or k.</a:t>
            </a:r>
          </a:p>
          <a:p>
            <a:r>
              <a:rPr lang="en-US" baseline="0" dirty="0" smtClean="0"/>
              <a:t>[a]The degrees of freedom for the total is </a:t>
            </a:r>
            <a:r>
              <a:rPr lang="en-US" baseline="0" dirty="0" err="1" smtClean="0"/>
              <a:t>dft</a:t>
            </a:r>
            <a:r>
              <a:rPr lang="en-US" baseline="0" dirty="0" smtClean="0"/>
              <a:t> = n – 1.</a:t>
            </a:r>
          </a:p>
          <a:p>
            <a:r>
              <a:rPr lang="en-US" baseline="0" dirty="0" smtClean="0"/>
              <a:t>[a]The degrees of freedom for </a:t>
            </a:r>
            <a:r>
              <a:rPr lang="en-US" baseline="0" dirty="0" err="1" smtClean="0"/>
              <a:t>dfe</a:t>
            </a:r>
            <a:r>
              <a:rPr lang="en-US" baseline="0" dirty="0" smtClean="0"/>
              <a:t> is then </a:t>
            </a:r>
            <a:r>
              <a:rPr lang="en-US" baseline="0" dirty="0" err="1" smtClean="0"/>
              <a:t>dft</a:t>
            </a:r>
            <a:r>
              <a:rPr lang="en-US" baseline="0" dirty="0" smtClean="0"/>
              <a:t> – </a:t>
            </a:r>
            <a:r>
              <a:rPr lang="en-US" baseline="0" dirty="0" err="1" smtClean="0"/>
              <a:t>dfr</a:t>
            </a:r>
            <a:r>
              <a:rPr lang="en-US" baseline="0" dirty="0" smtClean="0"/>
              <a:t> = n – 1 – k.</a:t>
            </a:r>
          </a:p>
          <a:p>
            <a:r>
              <a:rPr lang="en-US" baseline="0" dirty="0" smtClean="0"/>
              <a:t>[a]The rest of the table is calculated as before. [not in video: This can also be calculated from R code but it is more complicated. We will not be going into more details in this course.]</a:t>
            </a:r>
          </a:p>
          <a:p>
            <a:endParaRPr lang="en-US" baseline="0" dirty="0" smtClean="0"/>
          </a:p>
          <a:p>
            <a:r>
              <a:rPr lang="en-US" baseline="0" dirty="0" smtClean="0"/>
              <a:t>[a]the estimate of the variances is again MSE [a] and the coefficient of determination, r squared is SSR/SST.</a:t>
            </a:r>
          </a:p>
          <a:p>
            <a:endParaRPr lang="en-US" baseline="0" dirty="0" smtClean="0"/>
          </a:p>
          <a:p>
            <a:r>
              <a:rPr lang="en-US" baseline="0" dirty="0" smtClean="0"/>
              <a:t>An optional example is next.</a:t>
            </a:r>
          </a:p>
        </p:txBody>
      </p:sp>
      <p:sp>
        <p:nvSpPr>
          <p:cNvPr id="4" name="Slide Number Placeholder 3"/>
          <p:cNvSpPr>
            <a:spLocks noGrp="1"/>
          </p:cNvSpPr>
          <p:nvPr>
            <p:ph type="sldNum" sz="quarter" idx="10"/>
          </p:nvPr>
        </p:nvSpPr>
        <p:spPr/>
        <p:txBody>
          <a:bodyPr/>
          <a:lstStyle/>
          <a:p>
            <a:fld id="{EA995F4E-C860-47AA-8D4E-D983800C9E2A}" type="slidenum">
              <a:rPr lang="en-US" smtClean="0"/>
              <a:pPr/>
              <a:t>55</a:t>
            </a:fld>
            <a:endParaRPr lang="en-US"/>
          </a:p>
        </p:txBody>
      </p:sp>
    </p:spTree>
    <p:extLst>
      <p:ext uri="{BB962C8B-B14F-4D97-AF65-F5344CB8AC3E}">
        <p14:creationId xmlns:p14="http://schemas.microsoft.com/office/powerpoint/2010/main" val="18622811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ANOVA table for multiple regression is similar to the table for simple linear regression. However this time, I will not be providing you with the formulas for the sum of squares. At least two of them will always be provided.</a:t>
            </a:r>
          </a:p>
          <a:p>
            <a:endParaRPr lang="en-US" baseline="0" dirty="0" smtClean="0"/>
          </a:p>
          <a:p>
            <a:r>
              <a:rPr lang="en-US" baseline="0" dirty="0" smtClean="0"/>
              <a:t>The degrees of freedom for the regression is still the number of parameters minus 1. [a]However, there [not in video: are] k + 1 parameters, therefore, </a:t>
            </a:r>
            <a:r>
              <a:rPr lang="en-US" baseline="0" dirty="0" err="1" smtClean="0"/>
              <a:t>dfr</a:t>
            </a:r>
            <a:r>
              <a:rPr lang="en-US" baseline="0" dirty="0" smtClean="0"/>
              <a:t> = k + 1 – 1 or k.</a:t>
            </a:r>
          </a:p>
          <a:p>
            <a:r>
              <a:rPr lang="en-US" baseline="0" dirty="0" smtClean="0"/>
              <a:t>[a]The degrees of freedom for the total is </a:t>
            </a:r>
            <a:r>
              <a:rPr lang="en-US" baseline="0" dirty="0" err="1" smtClean="0"/>
              <a:t>dft</a:t>
            </a:r>
            <a:r>
              <a:rPr lang="en-US" baseline="0" dirty="0" smtClean="0"/>
              <a:t> = n – 1.</a:t>
            </a:r>
          </a:p>
          <a:p>
            <a:r>
              <a:rPr lang="en-US" baseline="0" dirty="0" smtClean="0"/>
              <a:t>[a]The degrees of freedom for </a:t>
            </a:r>
            <a:r>
              <a:rPr lang="en-US" baseline="0" dirty="0" err="1" smtClean="0"/>
              <a:t>dfe</a:t>
            </a:r>
            <a:r>
              <a:rPr lang="en-US" baseline="0" dirty="0" smtClean="0"/>
              <a:t> is then </a:t>
            </a:r>
            <a:r>
              <a:rPr lang="en-US" baseline="0" dirty="0" err="1" smtClean="0"/>
              <a:t>dft</a:t>
            </a:r>
            <a:r>
              <a:rPr lang="en-US" baseline="0" dirty="0" smtClean="0"/>
              <a:t> – </a:t>
            </a:r>
            <a:r>
              <a:rPr lang="en-US" baseline="0" dirty="0" err="1" smtClean="0"/>
              <a:t>dfr</a:t>
            </a:r>
            <a:r>
              <a:rPr lang="en-US" baseline="0" dirty="0" smtClean="0"/>
              <a:t> = n – 1 – k.</a:t>
            </a:r>
          </a:p>
          <a:p>
            <a:r>
              <a:rPr lang="en-US" baseline="0" dirty="0" smtClean="0"/>
              <a:t>[a]The rest of the table is calculated as before. [not in video: This can also be calculated from R code but it is more complicated. We will not be going into more details in this course.]</a:t>
            </a:r>
          </a:p>
          <a:p>
            <a:endParaRPr lang="en-US" baseline="0" dirty="0" smtClean="0"/>
          </a:p>
          <a:p>
            <a:r>
              <a:rPr lang="en-US" baseline="0" dirty="0" smtClean="0"/>
              <a:t>[a]the estimate of the variances is again MSE [a] and the coefficient of determination, r squared is SSR/SST.</a:t>
            </a:r>
          </a:p>
          <a:p>
            <a:endParaRPr lang="en-US" baseline="0" dirty="0" smtClean="0"/>
          </a:p>
          <a:p>
            <a:r>
              <a:rPr lang="en-US" baseline="0" dirty="0" smtClean="0"/>
              <a:t>An optional example is next.</a:t>
            </a:r>
          </a:p>
        </p:txBody>
      </p:sp>
      <p:sp>
        <p:nvSpPr>
          <p:cNvPr id="4" name="Slide Number Placeholder 3"/>
          <p:cNvSpPr>
            <a:spLocks noGrp="1"/>
          </p:cNvSpPr>
          <p:nvPr>
            <p:ph type="sldNum" sz="quarter" idx="10"/>
          </p:nvPr>
        </p:nvSpPr>
        <p:spPr/>
        <p:txBody>
          <a:bodyPr/>
          <a:lstStyle/>
          <a:p>
            <a:fld id="{EA995F4E-C860-47AA-8D4E-D983800C9E2A}" type="slidenum">
              <a:rPr lang="en-US" smtClean="0"/>
              <a:pPr/>
              <a:t>56</a:t>
            </a:fld>
            <a:endParaRPr lang="en-US"/>
          </a:p>
        </p:txBody>
      </p:sp>
    </p:spTree>
    <p:extLst>
      <p:ext uri="{BB962C8B-B14F-4D97-AF65-F5344CB8AC3E}">
        <p14:creationId xmlns:p14="http://schemas.microsoft.com/office/powerpoint/2010/main" val="30138784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ANOVA table for multiple regression is similar to the table for simple linear regression. However this time, I will not be providing you with the formulas for the sum of squares. At least two of them will always be provided.</a:t>
            </a:r>
          </a:p>
          <a:p>
            <a:endParaRPr lang="en-US" baseline="0" dirty="0" smtClean="0"/>
          </a:p>
          <a:p>
            <a:r>
              <a:rPr lang="en-US" baseline="0" dirty="0" smtClean="0"/>
              <a:t>The degrees of freedom for the regression is still the number of parameters minus 1. [a]However, there [not in video: are] k + 1 parameters, therefore, </a:t>
            </a:r>
            <a:r>
              <a:rPr lang="en-US" baseline="0" dirty="0" err="1" smtClean="0"/>
              <a:t>dfr</a:t>
            </a:r>
            <a:r>
              <a:rPr lang="en-US" baseline="0" dirty="0" smtClean="0"/>
              <a:t> = k + 1 – 1 or k.</a:t>
            </a:r>
          </a:p>
          <a:p>
            <a:r>
              <a:rPr lang="en-US" baseline="0" dirty="0" smtClean="0"/>
              <a:t>[a]The degrees of freedom for the total is </a:t>
            </a:r>
            <a:r>
              <a:rPr lang="en-US" baseline="0" dirty="0" err="1" smtClean="0"/>
              <a:t>dft</a:t>
            </a:r>
            <a:r>
              <a:rPr lang="en-US" baseline="0" dirty="0" smtClean="0"/>
              <a:t> = n – 1.</a:t>
            </a:r>
          </a:p>
          <a:p>
            <a:r>
              <a:rPr lang="en-US" baseline="0" dirty="0" smtClean="0"/>
              <a:t>[a]The degrees of freedom for </a:t>
            </a:r>
            <a:r>
              <a:rPr lang="en-US" baseline="0" dirty="0" err="1" smtClean="0"/>
              <a:t>dfe</a:t>
            </a:r>
            <a:r>
              <a:rPr lang="en-US" baseline="0" dirty="0" smtClean="0"/>
              <a:t> is then </a:t>
            </a:r>
            <a:r>
              <a:rPr lang="en-US" baseline="0" dirty="0" err="1" smtClean="0"/>
              <a:t>dft</a:t>
            </a:r>
            <a:r>
              <a:rPr lang="en-US" baseline="0" dirty="0" smtClean="0"/>
              <a:t> – </a:t>
            </a:r>
            <a:r>
              <a:rPr lang="en-US" baseline="0" dirty="0" err="1" smtClean="0"/>
              <a:t>dfr</a:t>
            </a:r>
            <a:r>
              <a:rPr lang="en-US" baseline="0" dirty="0" smtClean="0"/>
              <a:t> = n – 1 – k.</a:t>
            </a:r>
          </a:p>
          <a:p>
            <a:r>
              <a:rPr lang="en-US" baseline="0" dirty="0" smtClean="0"/>
              <a:t>[a]The rest of the table is calculated as before. [not in video: This can also be calculated from R code but it is more complicated. We will not be going into more details in this course.]</a:t>
            </a:r>
          </a:p>
          <a:p>
            <a:endParaRPr lang="en-US" baseline="0" dirty="0" smtClean="0"/>
          </a:p>
          <a:p>
            <a:r>
              <a:rPr lang="en-US" baseline="0" dirty="0" smtClean="0"/>
              <a:t>[a]the estimate of the variances is again MSE [a] and the coefficient of determination, r squared is SSR/SST.</a:t>
            </a:r>
          </a:p>
          <a:p>
            <a:endParaRPr lang="en-US" baseline="0" dirty="0" smtClean="0"/>
          </a:p>
          <a:p>
            <a:r>
              <a:rPr lang="en-US" baseline="0" dirty="0" smtClean="0"/>
              <a:t>An optional example is next.</a:t>
            </a:r>
          </a:p>
        </p:txBody>
      </p:sp>
      <p:sp>
        <p:nvSpPr>
          <p:cNvPr id="4" name="Slide Number Placeholder 3"/>
          <p:cNvSpPr>
            <a:spLocks noGrp="1"/>
          </p:cNvSpPr>
          <p:nvPr>
            <p:ph type="sldNum" sz="quarter" idx="10"/>
          </p:nvPr>
        </p:nvSpPr>
        <p:spPr/>
        <p:txBody>
          <a:bodyPr/>
          <a:lstStyle/>
          <a:p>
            <a:fld id="{EA995F4E-C860-47AA-8D4E-D983800C9E2A}" type="slidenum">
              <a:rPr lang="en-US" smtClean="0"/>
              <a:pPr/>
              <a:t>57</a:t>
            </a:fld>
            <a:endParaRPr lang="en-US"/>
          </a:p>
        </p:txBody>
      </p:sp>
    </p:spTree>
    <p:extLst>
      <p:ext uri="{BB962C8B-B14F-4D97-AF65-F5344CB8AC3E}">
        <p14:creationId xmlns:p14="http://schemas.microsoft.com/office/powerpoint/2010/main" val="25215917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ANOVA table for multiple regression is similar to the table for simple linear regression. However this time, I will not be providing you with the formulas for the sum of squares. At least two of them will always be provided.</a:t>
            </a:r>
          </a:p>
          <a:p>
            <a:endParaRPr lang="en-US" baseline="0" dirty="0" smtClean="0"/>
          </a:p>
          <a:p>
            <a:r>
              <a:rPr lang="en-US" baseline="0" dirty="0" smtClean="0"/>
              <a:t>The degrees of freedom for the regression is still the number of parameters minus 1. [a]However, there [not in video: are] k + 1 parameters, therefore, </a:t>
            </a:r>
            <a:r>
              <a:rPr lang="en-US" baseline="0" dirty="0" err="1" smtClean="0"/>
              <a:t>dfr</a:t>
            </a:r>
            <a:r>
              <a:rPr lang="en-US" baseline="0" dirty="0" smtClean="0"/>
              <a:t> = k + 1 – 1 or k.</a:t>
            </a:r>
          </a:p>
          <a:p>
            <a:r>
              <a:rPr lang="en-US" baseline="0" dirty="0" smtClean="0"/>
              <a:t>[a]The degrees of freedom for the total is </a:t>
            </a:r>
            <a:r>
              <a:rPr lang="en-US" baseline="0" dirty="0" err="1" smtClean="0"/>
              <a:t>dft</a:t>
            </a:r>
            <a:r>
              <a:rPr lang="en-US" baseline="0" dirty="0" smtClean="0"/>
              <a:t> = n – 1.</a:t>
            </a:r>
          </a:p>
          <a:p>
            <a:r>
              <a:rPr lang="en-US" baseline="0" dirty="0" smtClean="0"/>
              <a:t>[a]The degrees of freedom for </a:t>
            </a:r>
            <a:r>
              <a:rPr lang="en-US" baseline="0" dirty="0" err="1" smtClean="0"/>
              <a:t>dfe</a:t>
            </a:r>
            <a:r>
              <a:rPr lang="en-US" baseline="0" dirty="0" smtClean="0"/>
              <a:t> is then </a:t>
            </a:r>
            <a:r>
              <a:rPr lang="en-US" baseline="0" dirty="0" err="1" smtClean="0"/>
              <a:t>dft</a:t>
            </a:r>
            <a:r>
              <a:rPr lang="en-US" baseline="0" dirty="0" smtClean="0"/>
              <a:t> – </a:t>
            </a:r>
            <a:r>
              <a:rPr lang="en-US" baseline="0" dirty="0" err="1" smtClean="0"/>
              <a:t>dfr</a:t>
            </a:r>
            <a:r>
              <a:rPr lang="en-US" baseline="0" dirty="0" smtClean="0"/>
              <a:t> = n – 1 – k.</a:t>
            </a:r>
          </a:p>
          <a:p>
            <a:r>
              <a:rPr lang="en-US" baseline="0" dirty="0" smtClean="0"/>
              <a:t>[a]The rest of the table is calculated as before. [not in video: This can also be calculated from R code but it is more complicated. We will not be going into more details in this course.]</a:t>
            </a:r>
          </a:p>
          <a:p>
            <a:endParaRPr lang="en-US" baseline="0" dirty="0" smtClean="0"/>
          </a:p>
          <a:p>
            <a:r>
              <a:rPr lang="en-US" baseline="0" dirty="0" smtClean="0"/>
              <a:t>[a]the estimate of the variances is again MSE [a] and the coefficient of determination, r squared is SSR/SST.</a:t>
            </a:r>
          </a:p>
          <a:p>
            <a:endParaRPr lang="en-US" baseline="0" dirty="0" smtClean="0"/>
          </a:p>
          <a:p>
            <a:r>
              <a:rPr lang="en-US" baseline="0" dirty="0" smtClean="0"/>
              <a:t>An optional example is next.</a:t>
            </a:r>
          </a:p>
        </p:txBody>
      </p:sp>
      <p:sp>
        <p:nvSpPr>
          <p:cNvPr id="4" name="Slide Number Placeholder 3"/>
          <p:cNvSpPr>
            <a:spLocks noGrp="1"/>
          </p:cNvSpPr>
          <p:nvPr>
            <p:ph type="sldNum" sz="quarter" idx="10"/>
          </p:nvPr>
        </p:nvSpPr>
        <p:spPr/>
        <p:txBody>
          <a:bodyPr/>
          <a:lstStyle/>
          <a:p>
            <a:fld id="{EA995F4E-C860-47AA-8D4E-D983800C9E2A}" type="slidenum">
              <a:rPr lang="en-US" smtClean="0"/>
              <a:pPr/>
              <a:t>58</a:t>
            </a:fld>
            <a:endParaRPr lang="en-US"/>
          </a:p>
        </p:txBody>
      </p:sp>
    </p:spTree>
    <p:extLst>
      <p:ext uri="{BB962C8B-B14F-4D97-AF65-F5344CB8AC3E}">
        <p14:creationId xmlns:p14="http://schemas.microsoft.com/office/powerpoint/2010/main" val="24937756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ANOVA table for multiple regression is similar to the table for simple linear regression. However this time, I will not be providing you with the formulas for the sum of squares. At least two of them will always be provided.</a:t>
            </a:r>
          </a:p>
          <a:p>
            <a:endParaRPr lang="en-US" baseline="0" dirty="0" smtClean="0"/>
          </a:p>
          <a:p>
            <a:r>
              <a:rPr lang="en-US" baseline="0" dirty="0" smtClean="0"/>
              <a:t>The degrees of freedom for the regression is still the number of parameters minus 1. [a]However, there [not in video: are] k + 1 parameters, therefore, </a:t>
            </a:r>
            <a:r>
              <a:rPr lang="en-US" baseline="0" dirty="0" err="1" smtClean="0"/>
              <a:t>dfr</a:t>
            </a:r>
            <a:r>
              <a:rPr lang="en-US" baseline="0" dirty="0" smtClean="0"/>
              <a:t> = k + 1 – 1 or k.</a:t>
            </a:r>
          </a:p>
          <a:p>
            <a:r>
              <a:rPr lang="en-US" baseline="0" dirty="0" smtClean="0"/>
              <a:t>[a]The degrees of freedom for the total is </a:t>
            </a:r>
            <a:r>
              <a:rPr lang="en-US" baseline="0" dirty="0" err="1" smtClean="0"/>
              <a:t>dft</a:t>
            </a:r>
            <a:r>
              <a:rPr lang="en-US" baseline="0" dirty="0" smtClean="0"/>
              <a:t> = n – 1.</a:t>
            </a:r>
          </a:p>
          <a:p>
            <a:r>
              <a:rPr lang="en-US" baseline="0" dirty="0" smtClean="0"/>
              <a:t>[a]The degrees of freedom for </a:t>
            </a:r>
            <a:r>
              <a:rPr lang="en-US" baseline="0" dirty="0" err="1" smtClean="0"/>
              <a:t>dfe</a:t>
            </a:r>
            <a:r>
              <a:rPr lang="en-US" baseline="0" dirty="0" smtClean="0"/>
              <a:t> is then </a:t>
            </a:r>
            <a:r>
              <a:rPr lang="en-US" baseline="0" dirty="0" err="1" smtClean="0"/>
              <a:t>dft</a:t>
            </a:r>
            <a:r>
              <a:rPr lang="en-US" baseline="0" dirty="0" smtClean="0"/>
              <a:t> – </a:t>
            </a:r>
            <a:r>
              <a:rPr lang="en-US" baseline="0" dirty="0" err="1" smtClean="0"/>
              <a:t>dfr</a:t>
            </a:r>
            <a:r>
              <a:rPr lang="en-US" baseline="0" dirty="0" smtClean="0"/>
              <a:t> = n – 1 – k.</a:t>
            </a:r>
          </a:p>
          <a:p>
            <a:r>
              <a:rPr lang="en-US" baseline="0" dirty="0" smtClean="0"/>
              <a:t>[a]The rest of the table is calculated as before. [not in video: This can also be calculated from R code but it is more complicated. We will not be going into more details in this course.]</a:t>
            </a:r>
          </a:p>
          <a:p>
            <a:endParaRPr lang="en-US" baseline="0" dirty="0" smtClean="0"/>
          </a:p>
          <a:p>
            <a:r>
              <a:rPr lang="en-US" baseline="0" dirty="0" smtClean="0"/>
              <a:t>[a]the estimate of the variances is again MSE [a] and the coefficient of determination, r squared is SSR/SST.</a:t>
            </a:r>
          </a:p>
          <a:p>
            <a:endParaRPr lang="en-US" baseline="0" dirty="0" smtClean="0"/>
          </a:p>
          <a:p>
            <a:r>
              <a:rPr lang="en-US" baseline="0" dirty="0" smtClean="0"/>
              <a:t>An optional example is next.</a:t>
            </a:r>
          </a:p>
        </p:txBody>
      </p:sp>
      <p:sp>
        <p:nvSpPr>
          <p:cNvPr id="4" name="Slide Number Placeholder 3"/>
          <p:cNvSpPr>
            <a:spLocks noGrp="1"/>
          </p:cNvSpPr>
          <p:nvPr>
            <p:ph type="sldNum" sz="quarter" idx="10"/>
          </p:nvPr>
        </p:nvSpPr>
        <p:spPr/>
        <p:txBody>
          <a:bodyPr/>
          <a:lstStyle/>
          <a:p>
            <a:fld id="{EA995F4E-C860-47AA-8D4E-D983800C9E2A}" type="slidenum">
              <a:rPr lang="en-US" smtClean="0"/>
              <a:pPr/>
              <a:t>59</a:t>
            </a:fld>
            <a:endParaRPr lang="en-US"/>
          </a:p>
        </p:txBody>
      </p:sp>
    </p:spTree>
    <p:extLst>
      <p:ext uri="{BB962C8B-B14F-4D97-AF65-F5344CB8AC3E}">
        <p14:creationId xmlns:p14="http://schemas.microsoft.com/office/powerpoint/2010/main" val="2874955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linear regression model is y sub</a:t>
            </a:r>
            <a:r>
              <a:rPr lang="en-US" baseline="0" dirty="0" smtClean="0"/>
              <a:t> </a:t>
            </a:r>
            <a:r>
              <a:rPr lang="en-US" baseline="0" dirty="0" err="1" smtClean="0"/>
              <a:t>i</a:t>
            </a:r>
            <a:r>
              <a:rPr lang="en-US" baseline="0" dirty="0" smtClean="0"/>
              <a:t> = beta naught plus beta 1 x </a:t>
            </a:r>
            <a:r>
              <a:rPr lang="en-US" baseline="0" dirty="0" err="1" smtClean="0"/>
              <a:t>i</a:t>
            </a:r>
            <a:r>
              <a:rPr lang="en-US" baseline="0" dirty="0" smtClean="0"/>
              <a:t> plus epsilon sub </a:t>
            </a:r>
            <a:r>
              <a:rPr lang="en-US" baseline="0" dirty="0" err="1" smtClean="0"/>
              <a:t>i</a:t>
            </a:r>
            <a:r>
              <a:rPr lang="en-US" baseline="0" dirty="0" smtClean="0"/>
              <a:t>.</a:t>
            </a:r>
          </a:p>
          <a:p>
            <a:r>
              <a:rPr lang="en-US" baseline="0" dirty="0" smtClean="0"/>
              <a:t>[a]Since the expectation of y sub </a:t>
            </a:r>
            <a:r>
              <a:rPr lang="en-US" baseline="0" dirty="0" err="1" smtClean="0"/>
              <a:t>i</a:t>
            </a:r>
            <a:r>
              <a:rPr lang="en-US" baseline="0" dirty="0" smtClean="0"/>
              <a:t> is beta naught plus beta 1 x sub </a:t>
            </a:r>
            <a:r>
              <a:rPr lang="en-US" baseline="0" dirty="0" err="1" smtClean="0"/>
              <a:t>i</a:t>
            </a:r>
            <a:r>
              <a:rPr lang="en-US" baseline="0" dirty="0" smtClean="0"/>
              <a:t>, [a]you can compare this derivation to the ANOVA model. Here, mu sub </a:t>
            </a:r>
            <a:r>
              <a:rPr lang="en-US" baseline="0" dirty="0" err="1" smtClean="0"/>
              <a:t>i</a:t>
            </a:r>
            <a:r>
              <a:rPr lang="en-US" baseline="0" dirty="0" smtClean="0"/>
              <a:t> can be mapped to beta naught plus beta 1 x sub </a:t>
            </a:r>
            <a:r>
              <a:rPr lang="en-US" baseline="0" dirty="0" err="1" smtClean="0"/>
              <a:t>i</a:t>
            </a:r>
            <a:r>
              <a:rPr lang="en-US" baseline="0" dirty="0" smtClean="0"/>
              <a:t> and the error terms are mapped to each other.</a:t>
            </a:r>
          </a:p>
          <a:p>
            <a:endParaRPr lang="en-US" baseline="0" dirty="0" smtClean="0"/>
          </a:p>
          <a:p>
            <a:r>
              <a:rPr lang="en-US" baseline="0" dirty="0" smtClean="0"/>
              <a:t>[a]In this case, the status quo would be no association and what we are trying to show is that there is an association. These statements are always in words.</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6</a:t>
            </a:fld>
            <a:endParaRPr lang="en-US"/>
          </a:p>
        </p:txBody>
      </p:sp>
    </p:spTree>
    <p:extLst>
      <p:ext uri="{BB962C8B-B14F-4D97-AF65-F5344CB8AC3E}">
        <p14:creationId xmlns:p14="http://schemas.microsoft.com/office/powerpoint/2010/main" val="530288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Optional Multiple Linear regression – ANOVA table</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is the same example as before. </a:t>
            </a:r>
            <a:r>
              <a:rPr lang="en-US" sz="1200" dirty="0" smtClean="0"/>
              <a:t>d) What is the ANOVA table for this situation?</a:t>
            </a:r>
          </a:p>
          <a:p>
            <a:r>
              <a:rPr lang="en-US" dirty="0" smtClean="0"/>
              <a:t>[a]</a:t>
            </a:r>
            <a:r>
              <a:rPr lang="en-US" dirty="0" err="1" smtClean="0"/>
              <a:t>dfr</a:t>
            </a:r>
            <a:r>
              <a:rPr lang="en-US" dirty="0" smtClean="0"/>
              <a:t> is the</a:t>
            </a:r>
            <a:r>
              <a:rPr lang="en-US" baseline="0" dirty="0" smtClean="0"/>
              <a:t> number of explanatory variables, k, which is 3. [a]Since there are 24 data points, [a]we have dft = n – 1 = 23 and [a]</a:t>
            </a:r>
            <a:r>
              <a:rPr lang="en-US" baseline="0" dirty="0" err="1" smtClean="0"/>
              <a:t>dfe</a:t>
            </a:r>
            <a:r>
              <a:rPr lang="en-US" baseline="0" dirty="0" smtClean="0"/>
              <a:t> = n – k – 1 = 20.</a:t>
            </a:r>
          </a:p>
        </p:txBody>
      </p:sp>
      <p:sp>
        <p:nvSpPr>
          <p:cNvPr id="4" name="Slide Number Placeholder 3"/>
          <p:cNvSpPr>
            <a:spLocks noGrp="1"/>
          </p:cNvSpPr>
          <p:nvPr>
            <p:ph type="sldNum" sz="quarter" idx="10"/>
          </p:nvPr>
        </p:nvSpPr>
        <p:spPr/>
        <p:txBody>
          <a:bodyPr/>
          <a:lstStyle/>
          <a:p>
            <a:fld id="{EA995F4E-C860-47AA-8D4E-D983800C9E2A}" type="slidenum">
              <a:rPr lang="en-US" smtClean="0"/>
              <a:pPr/>
              <a:t>60</a:t>
            </a:fld>
            <a:endParaRPr lang="en-US"/>
          </a:p>
        </p:txBody>
      </p:sp>
    </p:spTree>
    <p:extLst>
      <p:ext uri="{BB962C8B-B14F-4D97-AF65-F5344CB8AC3E}">
        <p14:creationId xmlns:p14="http://schemas.microsoft.com/office/powerpoint/2010/main" val="25315046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already filled in the</a:t>
            </a:r>
            <a:r>
              <a:rPr lang="en-US" baseline="0" dirty="0" smtClean="0"/>
              <a:t> degrees of freedom and the sum of squares.</a:t>
            </a:r>
          </a:p>
          <a:p>
            <a:r>
              <a:rPr lang="en-US" baseline="0" dirty="0" smtClean="0"/>
              <a:t>[a]MSR = SSR/</a:t>
            </a:r>
            <a:r>
              <a:rPr lang="en-US" baseline="0" dirty="0" err="1" smtClean="0"/>
              <a:t>dfr</a:t>
            </a:r>
            <a:r>
              <a:rPr lang="en-US" baseline="0" dirty="0" smtClean="0"/>
              <a:t> = 2743.828/3 = 914.609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[a]MSE = SSE/</a:t>
            </a:r>
            <a:r>
              <a:rPr lang="en-US" baseline="0" dirty="0" err="1" smtClean="0"/>
              <a:t>dfe</a:t>
            </a:r>
            <a:r>
              <a:rPr lang="en-US" baseline="0" dirty="0" smtClean="0"/>
              <a:t> = 874.13/20 = 43.707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[a]F = MSR/MSE = 914.609/43.707 = 20.93</a:t>
            </a:r>
          </a:p>
          <a:p>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61</a:t>
            </a:fld>
            <a:endParaRPr lang="en-US"/>
          </a:p>
        </p:txBody>
      </p:sp>
    </p:spTree>
    <p:extLst>
      <p:ext uri="{BB962C8B-B14F-4D97-AF65-F5344CB8AC3E}">
        <p14:creationId xmlns:p14="http://schemas.microsoft.com/office/powerpoint/2010/main" val="16489359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already filled in the</a:t>
            </a:r>
            <a:r>
              <a:rPr lang="en-US" baseline="0" dirty="0" smtClean="0"/>
              <a:t> degrees of freedom and the sum of squares.</a:t>
            </a:r>
          </a:p>
          <a:p>
            <a:r>
              <a:rPr lang="en-US" baseline="0" dirty="0" smtClean="0"/>
              <a:t>[a]MSR = SSR/</a:t>
            </a:r>
            <a:r>
              <a:rPr lang="en-US" baseline="0" dirty="0" err="1" smtClean="0"/>
              <a:t>dfr</a:t>
            </a:r>
            <a:r>
              <a:rPr lang="en-US" baseline="0" dirty="0" smtClean="0"/>
              <a:t> = 2743.828/3 = 914.609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[a]MSE = SSE/</a:t>
            </a:r>
            <a:r>
              <a:rPr lang="en-US" baseline="0" dirty="0" err="1" smtClean="0"/>
              <a:t>dfe</a:t>
            </a:r>
            <a:r>
              <a:rPr lang="en-US" baseline="0" dirty="0" smtClean="0"/>
              <a:t> = 874.13/20 = 43.707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[a]F = MSR/MSE = 914.609/43.707 = 20.93</a:t>
            </a:r>
          </a:p>
          <a:p>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62</a:t>
            </a:fld>
            <a:endParaRPr lang="en-US"/>
          </a:p>
        </p:txBody>
      </p:sp>
    </p:spTree>
    <p:extLst>
      <p:ext uri="{BB962C8B-B14F-4D97-AF65-F5344CB8AC3E}">
        <p14:creationId xmlns:p14="http://schemas.microsoft.com/office/powerpoint/2010/main" val="18540414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already filled in the</a:t>
            </a:r>
            <a:r>
              <a:rPr lang="en-US" baseline="0" dirty="0" smtClean="0"/>
              <a:t> degrees of freedom and the sum of squares.</a:t>
            </a:r>
          </a:p>
          <a:p>
            <a:r>
              <a:rPr lang="en-US" baseline="0" dirty="0" smtClean="0"/>
              <a:t>[a]MSR = SSR/</a:t>
            </a:r>
            <a:r>
              <a:rPr lang="en-US" baseline="0" dirty="0" err="1" smtClean="0"/>
              <a:t>dfr</a:t>
            </a:r>
            <a:r>
              <a:rPr lang="en-US" baseline="0" dirty="0" smtClean="0"/>
              <a:t> = 2743.828/3 = 914.609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[a]MSE = SSE/</a:t>
            </a:r>
            <a:r>
              <a:rPr lang="en-US" baseline="0" dirty="0" err="1" smtClean="0"/>
              <a:t>dfe</a:t>
            </a:r>
            <a:r>
              <a:rPr lang="en-US" baseline="0" dirty="0" smtClean="0"/>
              <a:t> = 874.13/20 = 43.707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[a]F = MSR/MSE = 914.609/43.707 = 20.93</a:t>
            </a:r>
          </a:p>
          <a:p>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63</a:t>
            </a:fld>
            <a:endParaRPr lang="en-US"/>
          </a:p>
        </p:txBody>
      </p:sp>
    </p:spTree>
    <p:extLst>
      <p:ext uri="{BB962C8B-B14F-4D97-AF65-F5344CB8AC3E}">
        <p14:creationId xmlns:p14="http://schemas.microsoft.com/office/powerpoint/2010/main" val="23946660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 What is the estimate of the variance?</a:t>
            </a:r>
          </a:p>
          <a:p>
            <a:r>
              <a:rPr lang="en-US" dirty="0" smtClean="0"/>
              <a:t>[a]MSE = 43.707</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64</a:t>
            </a:fld>
            <a:endParaRPr lang="en-US"/>
          </a:p>
        </p:txBody>
      </p:sp>
    </p:spTree>
    <p:extLst>
      <p:ext uri="{BB962C8B-B14F-4D97-AF65-F5344CB8AC3E}">
        <p14:creationId xmlns:p14="http://schemas.microsoft.com/office/powerpoint/2010/main" val="20987617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96875" indent="-396875">
              <a:lnSpc>
                <a:spcPct val="90000"/>
              </a:lnSpc>
              <a:spcBef>
                <a:spcPts val="0"/>
              </a:spcBef>
              <a:buNone/>
            </a:pPr>
            <a:r>
              <a:rPr lang="en-US" sz="1200" dirty="0" smtClean="0"/>
              <a:t>f) What is the total variation of how long the tool will last that is due to the speed, feed, and depth?</a:t>
            </a:r>
          </a:p>
          <a:p>
            <a:r>
              <a:rPr lang="en-US" dirty="0" smtClean="0"/>
              <a:t>This</a:t>
            </a:r>
            <a:r>
              <a:rPr lang="en-US" baseline="0" dirty="0" smtClean="0"/>
              <a:t> is the coefficient of determination.</a:t>
            </a:r>
          </a:p>
          <a:p>
            <a:r>
              <a:rPr lang="en-US" baseline="0" dirty="0" smtClean="0"/>
              <a:t>[a</a:t>
            </a:r>
            <a:r>
              <a:rPr lang="en-US" baseline="0" smtClean="0"/>
              <a:t>] R </a:t>
            </a:r>
            <a:r>
              <a:rPr lang="en-US" baseline="0" dirty="0" smtClean="0"/>
              <a:t>squared = SSR/SST = 0.7584</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65</a:t>
            </a:fld>
            <a:endParaRPr lang="en-US"/>
          </a:p>
        </p:txBody>
      </p:sp>
    </p:spTree>
    <p:extLst>
      <p:ext uri="{BB962C8B-B14F-4D97-AF65-F5344CB8AC3E}">
        <p14:creationId xmlns:p14="http://schemas.microsoft.com/office/powerpoint/2010/main" val="36928916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again are going to be covering two types of inference. </a:t>
            </a:r>
            <a:r>
              <a:rPr lang="en-US" baseline="0" dirty="0" smtClean="0"/>
              <a:t> The first type is the association of all of the variables. We will see that this is the F test. This will tell us if any of the explanatory variables have a linear association with the response variable. If any of them are linearly associated, we need to perform a t test on each slope to see which ones are linearly associated. Again, there are complications in this methodology which we do not have time to cover in this class.</a:t>
            </a:r>
            <a:endParaRPr lang="en-US" dirty="0" smtClean="0"/>
          </a:p>
        </p:txBody>
      </p:sp>
      <p:sp>
        <p:nvSpPr>
          <p:cNvPr id="4" name="Slide Number Placeholder 3"/>
          <p:cNvSpPr>
            <a:spLocks noGrp="1"/>
          </p:cNvSpPr>
          <p:nvPr>
            <p:ph type="sldNum" sz="quarter" idx="10"/>
          </p:nvPr>
        </p:nvSpPr>
        <p:spPr/>
        <p:txBody>
          <a:bodyPr/>
          <a:lstStyle/>
          <a:p>
            <a:fld id="{EA995F4E-C860-47AA-8D4E-D983800C9E2A}" type="slidenum">
              <a:rPr lang="en-US" smtClean="0"/>
              <a:pPr/>
              <a:t>66</a:t>
            </a:fld>
            <a:endParaRPr lang="en-US"/>
          </a:p>
        </p:txBody>
      </p:sp>
    </p:spTree>
    <p:extLst>
      <p:ext uri="{BB962C8B-B14F-4D97-AF65-F5344CB8AC3E}">
        <p14:creationId xmlns:p14="http://schemas.microsoft.com/office/powerpoint/2010/main" val="391695618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time our null hypothesis is that none of the</a:t>
            </a:r>
            <a:r>
              <a:rPr lang="en-US" baseline="0" dirty="0" smtClean="0"/>
              <a:t> explanatory variables have a linear relationship. This means that all of their slopes are equal to 0. This is different than in ANOVA where we stated that all of the means were equal. The alternative hypothesis is that at least one of the slopes is not 0. This means that at least one of the variables has a linear association with the response variable. Remember in ANOVA, we had to use an F test when there were more than two populations. This means that there are more than two variables. Since a line has two variables, if we have more than one explanatory variable, we then have more than two variables, so we have to use an F test.  Again, the test statistic is MSR over MSE with the p value calculated as before.</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67</a:t>
            </a:fld>
            <a:endParaRPr lang="en-US"/>
          </a:p>
        </p:txBody>
      </p:sp>
    </p:spTree>
    <p:extLst>
      <p:ext uri="{BB962C8B-B14F-4D97-AF65-F5344CB8AC3E}">
        <p14:creationId xmlns:p14="http://schemas.microsoft.com/office/powerpoint/2010/main" val="17500982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now the numerator degree of freedom is k and the denominator degree of freedom is n – k – 1.</a:t>
            </a:r>
            <a:endParaRPr lang="en-US" baseline="0" dirty="0" smtClean="0"/>
          </a:p>
        </p:txBody>
      </p:sp>
      <p:sp>
        <p:nvSpPr>
          <p:cNvPr id="4" name="Slide Number Placeholder 3"/>
          <p:cNvSpPr>
            <a:spLocks noGrp="1"/>
          </p:cNvSpPr>
          <p:nvPr>
            <p:ph type="sldNum" sz="quarter" idx="10"/>
          </p:nvPr>
        </p:nvSpPr>
        <p:spPr/>
        <p:txBody>
          <a:bodyPr/>
          <a:lstStyle/>
          <a:p>
            <a:fld id="{EA995F4E-C860-47AA-8D4E-D983800C9E2A}" type="slidenum">
              <a:rPr lang="en-US" smtClean="0"/>
              <a:pPr/>
              <a:t>68</a:t>
            </a:fld>
            <a:endParaRPr lang="en-US"/>
          </a:p>
        </p:txBody>
      </p:sp>
    </p:spTree>
    <p:extLst>
      <p:ext uri="{BB962C8B-B14F-4D97-AF65-F5344CB8AC3E}">
        <p14:creationId xmlns:p14="http://schemas.microsoft.com/office/powerpoint/2010/main" val="27710711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 you need the following degrees of freedom</a:t>
            </a:r>
            <a:r>
              <a:rPr lang="en-US" baseline="0" dirty="0" smtClean="0"/>
              <a:t> to calculate the p-value. On the homework, you will calculate the p-value using computer software (or the internet) [not in video: using R. I have note repeated the code because it is the same as before.]. On the exam, if required, the p-value will be given to you.</a:t>
            </a:r>
          </a:p>
          <a:p>
            <a:endParaRPr lang="en-US" baseline="0" dirty="0" smtClean="0"/>
          </a:p>
          <a:p>
            <a:r>
              <a:rPr lang="en-US" baseline="0" dirty="0" smtClean="0"/>
              <a:t>Remember when asked to do a hypothesis test to perform the four steps.</a:t>
            </a:r>
          </a:p>
          <a:p>
            <a:endParaRPr lang="en-US" baseline="0" dirty="0" smtClean="0"/>
          </a:p>
          <a:p>
            <a:r>
              <a:rPr lang="en-US" baseline="0" dirty="0" smtClean="0"/>
              <a:t>An optional example follows.</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69</a:t>
            </a:fld>
            <a:endParaRPr lang="en-US"/>
          </a:p>
        </p:txBody>
      </p:sp>
    </p:spTree>
    <p:extLst>
      <p:ext uri="{BB962C8B-B14F-4D97-AF65-F5344CB8AC3E}">
        <p14:creationId xmlns:p14="http://schemas.microsoft.com/office/powerpoint/2010/main" val="2599261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test statistic is going to compare</a:t>
            </a:r>
            <a:r>
              <a:rPr lang="en-US" baseline="0" dirty="0" smtClean="0"/>
              <a:t> the variance due to the model to the variance due to the residuals or error. </a:t>
            </a:r>
          </a:p>
          <a:p>
            <a:r>
              <a:rPr lang="en-US" baseline="0" dirty="0" smtClean="0"/>
              <a:t>In this case, the variance due to the model is related to the spread on the y-axis which is related to the slope.</a:t>
            </a:r>
          </a:p>
          <a:p>
            <a:r>
              <a:rPr lang="en-US" baseline="0" dirty="0" smtClean="0"/>
              <a:t>If the test statistic is large, then most of the variance in the response variable is due to the model so there is an association between X and Y. This means that there is a ‘large’ slope.</a:t>
            </a:r>
          </a:p>
          <a:p>
            <a:r>
              <a:rPr lang="en-US" baseline="0" dirty="0" smtClean="0"/>
              <a:t>If the test statistic is small, then the variance due to the model is around the same or less than the variance due to the residuals so the slope is approximately equal to 0 or there is no association.</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7</a:t>
            </a:fld>
            <a:endParaRPr lang="en-US"/>
          </a:p>
        </p:txBody>
      </p:sp>
    </p:spTree>
    <p:extLst>
      <p:ext uri="{BB962C8B-B14F-4D97-AF65-F5344CB8AC3E}">
        <p14:creationId xmlns:p14="http://schemas.microsoft.com/office/powerpoint/2010/main" val="2235125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Optional Multiple Linear regression – Association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a:t>
            </a:r>
            <a:r>
              <a:rPr lang="en-US" baseline="0" dirty="0" smtClean="0"/>
              <a:t> </a:t>
            </a:r>
            <a:r>
              <a:rPr lang="en-US" sz="1200" dirty="0" smtClean="0"/>
              <a:t>Is the overall regression significant at a significance level of </a:t>
            </a:r>
            <a:r>
              <a:rPr lang="en-US" sz="1200" dirty="0" smtClean="0">
                <a:sym typeface="Symbol" panose="05050102010706020507" pitchFamily="18" charset="2"/>
              </a:rPr>
              <a:t>0.05? Since I am asking if the overall regression is significant, this means that I want to conduct the F test to see if any of the explanatory variables</a:t>
            </a:r>
            <a:r>
              <a:rPr lang="en-US" sz="1200" baseline="0" dirty="0" smtClean="0">
                <a:sym typeface="Symbol" panose="05050102010706020507" pitchFamily="18" charset="2"/>
              </a:rPr>
              <a:t> are significant.</a:t>
            </a:r>
            <a:endParaRPr lang="en-US" sz="1200" dirty="0" smtClean="0"/>
          </a:p>
          <a:p>
            <a:endParaRPr lang="en-US" dirty="0" smtClean="0"/>
          </a:p>
        </p:txBody>
      </p:sp>
      <p:sp>
        <p:nvSpPr>
          <p:cNvPr id="4" name="Slide Number Placeholder 3"/>
          <p:cNvSpPr>
            <a:spLocks noGrp="1"/>
          </p:cNvSpPr>
          <p:nvPr>
            <p:ph type="sldNum" sz="quarter" idx="10"/>
          </p:nvPr>
        </p:nvSpPr>
        <p:spPr/>
        <p:txBody>
          <a:bodyPr/>
          <a:lstStyle/>
          <a:p>
            <a:fld id="{EA995F4E-C860-47AA-8D4E-D983800C9E2A}" type="slidenum">
              <a:rPr lang="en-US" smtClean="0"/>
              <a:pPr/>
              <a:t>70</a:t>
            </a:fld>
            <a:endParaRPr lang="en-US"/>
          </a:p>
        </p:txBody>
      </p:sp>
    </p:spTree>
    <p:extLst>
      <p:ext uri="{BB962C8B-B14F-4D97-AF65-F5344CB8AC3E}">
        <p14:creationId xmlns:p14="http://schemas.microsoft.com/office/powerpoint/2010/main" val="32278054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Step 1: We have already defined the parameters in part b)</a:t>
            </a:r>
          </a:p>
          <a:p>
            <a:r>
              <a:rPr lang="en-US" dirty="0" smtClean="0"/>
              <a:t>[a]</a:t>
            </a:r>
            <a:r>
              <a:rPr lang="en-US" baseline="0" dirty="0" smtClean="0"/>
              <a:t>Step 2: The null hypothesis states that all of the slopes are 0. [a]This is saying that there is no linear relationship between the speed, feed, depth and the time that the cutting tool will last. </a:t>
            </a:r>
          </a:p>
          <a:p>
            <a:r>
              <a:rPr lang="en-US" baseline="0" dirty="0" smtClean="0"/>
              <a:t>The alternative hypothesis is that at least one of the parameters is not 0. [a]This is saying that there is a linear response between at least one of speed, feed, depth and the time that the cutting tool will last. [not in video: When writing down the steps, always use symbols for both of these hypotheses. I have only included the words for your understanding.]</a:t>
            </a:r>
            <a:endParaRPr lang="en-US" dirty="0" smtClean="0"/>
          </a:p>
        </p:txBody>
      </p:sp>
      <p:sp>
        <p:nvSpPr>
          <p:cNvPr id="4" name="Slide Number Placeholder 3"/>
          <p:cNvSpPr>
            <a:spLocks noGrp="1"/>
          </p:cNvSpPr>
          <p:nvPr>
            <p:ph type="sldNum" sz="quarter" idx="10"/>
          </p:nvPr>
        </p:nvSpPr>
        <p:spPr/>
        <p:txBody>
          <a:bodyPr/>
          <a:lstStyle/>
          <a:p>
            <a:fld id="{EA995F4E-C860-47AA-8D4E-D983800C9E2A}" type="slidenum">
              <a:rPr lang="en-US" smtClean="0"/>
              <a:pPr/>
              <a:t>71</a:t>
            </a:fld>
            <a:endParaRPr lang="en-US"/>
          </a:p>
        </p:txBody>
      </p:sp>
    </p:spTree>
    <p:extLst>
      <p:ext uri="{BB962C8B-B14F-4D97-AF65-F5344CB8AC3E}">
        <p14:creationId xmlns:p14="http://schemas.microsoft.com/office/powerpoint/2010/main" val="3481592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Step</a:t>
            </a:r>
            <a:r>
              <a:rPr lang="en-US" baseline="0" dirty="0" smtClean="0"/>
              <a:t> 3. The test statistic. For this, we need the ANOVA table. [a]This is the result from SAS. [not in Video: The result from R is more complicated.]</a:t>
            </a:r>
          </a:p>
          <a:p>
            <a:r>
              <a:rPr lang="en-US" baseline="0" dirty="0" smtClean="0"/>
              <a:t>[a]The test statistic is 20.93 [a]with numerator degrees of freedom of 3 and denominator degrees of freedom of 20.</a:t>
            </a:r>
          </a:p>
          <a:p>
            <a:r>
              <a:rPr lang="en-US" baseline="0" dirty="0" smtClean="0"/>
              <a:t>[a]The p value is less than the resolution that SAS provides. [not in video: the p value is 2.212 x 10 to the negative 6.</a:t>
            </a:r>
          </a:p>
          <a:p>
            <a:endParaRPr lang="en-US" dirty="0" smtClean="0"/>
          </a:p>
        </p:txBody>
      </p:sp>
      <p:sp>
        <p:nvSpPr>
          <p:cNvPr id="4" name="Slide Number Placeholder 3"/>
          <p:cNvSpPr>
            <a:spLocks noGrp="1"/>
          </p:cNvSpPr>
          <p:nvPr>
            <p:ph type="sldNum" sz="quarter" idx="10"/>
          </p:nvPr>
        </p:nvSpPr>
        <p:spPr/>
        <p:txBody>
          <a:bodyPr/>
          <a:lstStyle/>
          <a:p>
            <a:fld id="{EA995F4E-C860-47AA-8D4E-D983800C9E2A}" type="slidenum">
              <a:rPr lang="en-US" smtClean="0"/>
              <a:pPr/>
              <a:t>72</a:t>
            </a:fld>
            <a:endParaRPr lang="en-US"/>
          </a:p>
        </p:txBody>
      </p:sp>
    </p:spTree>
    <p:extLst>
      <p:ext uri="{BB962C8B-B14F-4D97-AF65-F5344CB8AC3E}">
        <p14:creationId xmlns:p14="http://schemas.microsoft.com/office/powerpoint/2010/main" val="381866746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Step 4: The decision</a:t>
            </a:r>
            <a:r>
              <a:rPr lang="en-US" baseline="0" dirty="0" smtClean="0"/>
              <a:t> is reject H</a:t>
            </a:r>
            <a:r>
              <a:rPr lang="en-US" baseline="-25000" dirty="0" smtClean="0"/>
              <a:t>0</a:t>
            </a:r>
            <a:r>
              <a:rPr lang="en-US" baseline="0" dirty="0" smtClean="0"/>
              <a:t> because 0.0001 [not in video: 2.212 x 10 to the -6]</a:t>
            </a:r>
          </a:p>
          <a:p>
            <a:r>
              <a:rPr lang="en-US" baseline="0" dirty="0" smtClean="0"/>
              <a:t>&lt; 0.05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a:t>
            </a:r>
            <a:r>
              <a:rPr lang="en-US" sz="1200" dirty="0" smtClean="0"/>
              <a:t> Therefore, the data does give strong support (p &lt; 0.0001</a:t>
            </a:r>
            <a:r>
              <a:rPr lang="en-US" baseline="0" dirty="0" smtClean="0"/>
              <a:t>[not in video: p =  2.212 x 10 to the -6]</a:t>
            </a:r>
          </a:p>
          <a:p>
            <a:r>
              <a:rPr lang="en-US" sz="1200" dirty="0" smtClean="0"/>
              <a:t>) to the claim that there is a linear relationship between the length of time that the cutting tool lasts and at least one of speed, feed, and depth.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Note that we don’t know </a:t>
            </a:r>
            <a:r>
              <a:rPr lang="en-US" dirty="0" smtClean="0">
                <a:effectLst/>
              </a:rPr>
              <a:t>if all three of the variables are causing the relationship or fewer variables are</a:t>
            </a:r>
            <a:r>
              <a:rPr lang="en-US" sz="1200" dirty="0" smtClean="0"/>
              <a:t>. This is discussed next.</a:t>
            </a:r>
            <a:endParaRPr lang="en-US" sz="14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A995F4E-C860-47AA-8D4E-D983800C9E2A}" type="slidenum">
              <a:rPr lang="en-US" smtClean="0"/>
              <a:pPr/>
              <a:t>73</a:t>
            </a:fld>
            <a:endParaRPr lang="en-US"/>
          </a:p>
        </p:txBody>
      </p:sp>
    </p:spTree>
    <p:extLst>
      <p:ext uri="{BB962C8B-B14F-4D97-AF65-F5344CB8AC3E}">
        <p14:creationId xmlns:p14="http://schemas.microsoft.com/office/powerpoint/2010/main" val="28060597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Assuming</a:t>
            </a:r>
            <a:r>
              <a:rPr lang="en-US" baseline="0" dirty="0" smtClean="0"/>
              <a:t> that we have a significant result from the F test, we know that at least one of the explanatory variables is significant. However, we don’t know which one. Therefore, we need to perform the t tests on each of the k explanatory variables.  Though you can also calculate the confidence interval for each of the explanatory variables, this is not done by default in SAS [not in video: R] so we will not be discussing this. If you are interested, the equation is in the book.</a:t>
            </a:r>
          </a:p>
          <a:p>
            <a:endParaRPr lang="en-US" baseline="0" dirty="0" smtClean="0"/>
          </a:p>
          <a:p>
            <a:r>
              <a:rPr lang="en-US" baseline="0" dirty="0" smtClean="0"/>
              <a:t>[a]The summary for each of the </a:t>
            </a:r>
            <a:r>
              <a:rPr lang="en-US" baseline="0" dirty="0" err="1" smtClean="0"/>
              <a:t>i</a:t>
            </a:r>
            <a:r>
              <a:rPr lang="en-US" baseline="0" dirty="0" smtClean="0"/>
              <a:t> explanatory variables is the same and is presented here. Again, the null value is read beta </a:t>
            </a:r>
            <a:r>
              <a:rPr lang="en-US" baseline="0" dirty="0" err="1" smtClean="0"/>
              <a:t>i</a:t>
            </a:r>
            <a:r>
              <a:rPr lang="en-US" baseline="0" dirty="0" smtClean="0"/>
              <a:t> 0. I am not going to provide the formula for standard error because we will not be calculating it by hand. However, the only variable in it is MSE so we use </a:t>
            </a:r>
            <a:r>
              <a:rPr lang="en-US" baseline="0" dirty="0" err="1" smtClean="0"/>
              <a:t>dfe</a:t>
            </a:r>
            <a:r>
              <a:rPr lang="en-US" baseline="0" dirty="0" smtClean="0"/>
              <a:t> as the degrees of freedom which is n – k – 1.</a:t>
            </a:r>
          </a:p>
          <a:p>
            <a:endParaRPr lang="en-US" baseline="0" dirty="0" smtClean="0"/>
          </a:p>
          <a:p>
            <a:r>
              <a:rPr lang="en-US" dirty="0" smtClean="0"/>
              <a:t>[a]Again, we will normally be determining if there is an association for the variable,</a:t>
            </a:r>
            <a:r>
              <a:rPr lang="en-US" baseline="0" dirty="0" smtClean="0"/>
              <a:t> so we will be doing a two-sided test with the null value of 0. This is what is presented in the default output from SAS.</a:t>
            </a:r>
          </a:p>
          <a:p>
            <a:endParaRPr lang="en-US" baseline="0" dirty="0" smtClean="0"/>
          </a:p>
          <a:p>
            <a:r>
              <a:rPr lang="en-US" baseline="0" dirty="0" smtClean="0"/>
              <a:t>However, there is an added complication here. This analysis is for only one of the variables. What is happening with the rest of the variables during the test? What we are assuming is that the rest of the parameters are in the model and we are determining if explanatory variable that we are testing contributes to the model. This assumption can cause problems in certain circumstances. which will be covered in much more detail in STAT 512.</a:t>
            </a:r>
            <a:br>
              <a:rPr lang="en-US" baseline="0" dirty="0" smtClean="0"/>
            </a:br>
            <a:endParaRPr lang="en-US" baseline="0" dirty="0" smtClean="0"/>
          </a:p>
          <a:p>
            <a:r>
              <a:rPr lang="en-US" baseline="0" dirty="0" smtClean="0"/>
              <a:t>An optional example follows.</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74</a:t>
            </a:fld>
            <a:endParaRPr lang="en-US"/>
          </a:p>
        </p:txBody>
      </p:sp>
    </p:spTree>
    <p:extLst>
      <p:ext uri="{BB962C8B-B14F-4D97-AF65-F5344CB8AC3E}">
        <p14:creationId xmlns:p14="http://schemas.microsoft.com/office/powerpoint/2010/main" val="41422419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Assuming</a:t>
            </a:r>
            <a:r>
              <a:rPr lang="en-US" baseline="0" dirty="0" smtClean="0"/>
              <a:t> that we have a significant result from the F test, we know that at least one of the explanatory variables is significant. However, we don’t know which one. Therefore, we need to perform the t tests on each of the k explanatory variables.  Though you can also calculate the confidence interval for each of the explanatory variables, this is not done by default in SAS [not in video: R] so we will not be discussing this. </a:t>
            </a:r>
            <a:r>
              <a:rPr lang="en-US" baseline="0" smtClean="0"/>
              <a:t>If you are interested, the equation is in the book.</a:t>
            </a:r>
          </a:p>
          <a:p>
            <a:endParaRPr lang="en-US" baseline="0" smtClean="0"/>
          </a:p>
          <a:p>
            <a:r>
              <a:rPr lang="en-US" baseline="0" dirty="0" smtClean="0"/>
              <a:t>[a]The summary for each of the </a:t>
            </a:r>
            <a:r>
              <a:rPr lang="en-US" baseline="0" dirty="0" err="1" smtClean="0"/>
              <a:t>i</a:t>
            </a:r>
            <a:r>
              <a:rPr lang="en-US" baseline="0" dirty="0" smtClean="0"/>
              <a:t> explanatory variables is the same and is presented here. Again, the null value is read beta </a:t>
            </a:r>
            <a:r>
              <a:rPr lang="en-US" baseline="0" dirty="0" err="1" smtClean="0"/>
              <a:t>i</a:t>
            </a:r>
            <a:r>
              <a:rPr lang="en-US" baseline="0" dirty="0" smtClean="0"/>
              <a:t> 0. I am not going to provide the formula for standard error because we will not be calculating it by hand. However, the only variable in it is MSE so we use </a:t>
            </a:r>
            <a:r>
              <a:rPr lang="en-US" baseline="0" dirty="0" err="1" smtClean="0"/>
              <a:t>dfe</a:t>
            </a:r>
            <a:r>
              <a:rPr lang="en-US" baseline="0" dirty="0" smtClean="0"/>
              <a:t> as the degrees of freedom which is n – k – 1.</a:t>
            </a:r>
          </a:p>
          <a:p>
            <a:endParaRPr lang="en-US" baseline="0" dirty="0" smtClean="0"/>
          </a:p>
          <a:p>
            <a:r>
              <a:rPr lang="en-US" dirty="0" smtClean="0"/>
              <a:t>[a]Again, we will normally be determining if there is an association for the variable,</a:t>
            </a:r>
            <a:r>
              <a:rPr lang="en-US" baseline="0" dirty="0" smtClean="0"/>
              <a:t> so we will be doing a two-sided test with the null value of 0. This is what is presented in the default output from SAS.</a:t>
            </a:r>
          </a:p>
          <a:p>
            <a:endParaRPr lang="en-US" baseline="0" dirty="0" smtClean="0"/>
          </a:p>
          <a:p>
            <a:r>
              <a:rPr lang="en-US" baseline="0" dirty="0" smtClean="0"/>
              <a:t>However, there is an added complication here. This analysis is for only one of the variables. What is happening with the rest of the variables during the test? What we are assuming is that the rest of the parameters are in the model and we are determining if explanatory variable that we are testing contributes to the model. This assumption can cause problems in certain circumstances. which will be covered in much more detail in STAT 512.</a:t>
            </a:r>
            <a:br>
              <a:rPr lang="en-US" baseline="0" dirty="0" smtClean="0"/>
            </a:br>
            <a:endParaRPr lang="en-US" baseline="0" dirty="0" smtClean="0"/>
          </a:p>
          <a:p>
            <a:r>
              <a:rPr lang="en-US" baseline="0" dirty="0" smtClean="0"/>
              <a:t>An optional example follows.</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75</a:t>
            </a:fld>
            <a:endParaRPr lang="en-US"/>
          </a:p>
        </p:txBody>
      </p:sp>
    </p:spTree>
    <p:extLst>
      <p:ext uri="{BB962C8B-B14F-4D97-AF65-F5344CB8AC3E}">
        <p14:creationId xmlns:p14="http://schemas.microsoft.com/office/powerpoint/2010/main" val="28190499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Optional Multiple Linear regression – Which variables are significant?</a:t>
            </a:r>
          </a:p>
          <a:p>
            <a:pPr>
              <a:lnSpc>
                <a:spcPct val="90000"/>
              </a:lnSpc>
              <a:spcBef>
                <a:spcPts val="0"/>
              </a:spcBef>
              <a:buNone/>
            </a:pPr>
            <a:r>
              <a:rPr lang="en-US" sz="1200" dirty="0" smtClean="0"/>
              <a:t>h) Which of the explanatory variables are linearly associated with the time that the tool will last at a significance level of </a:t>
            </a:r>
            <a:r>
              <a:rPr lang="en-US" sz="1200" dirty="0" smtClean="0">
                <a:sym typeface="Symbol" panose="05050102010706020507" pitchFamily="18" charset="2"/>
              </a:rPr>
              <a:t>0.05?</a:t>
            </a:r>
            <a:endParaRPr lang="en-US" sz="1200" dirty="0" smtClean="0"/>
          </a:p>
          <a:p>
            <a:endParaRPr lang="en-US" dirty="0" smtClean="0"/>
          </a:p>
          <a:p>
            <a:r>
              <a:rPr lang="en-US" dirty="0" smtClean="0"/>
              <a:t>Since there are three explanatory variables, speed, feed and depth,</a:t>
            </a:r>
            <a:r>
              <a:rPr lang="en-US" baseline="0" dirty="0" smtClean="0"/>
              <a:t> this question </a:t>
            </a:r>
            <a:r>
              <a:rPr lang="en-US" dirty="0" smtClean="0"/>
              <a:t>is</a:t>
            </a:r>
            <a:r>
              <a:rPr lang="en-US" baseline="0" dirty="0" smtClean="0"/>
              <a:t> asking for three different hypothesis tests. I will go through the hypothesis test completely for speed which is the first explanatory variable. Then I will quickly present the results for feed rate and depth and finally state the final result.</a:t>
            </a:r>
            <a:endParaRPr lang="en-US" dirty="0" smtClean="0"/>
          </a:p>
        </p:txBody>
      </p:sp>
      <p:sp>
        <p:nvSpPr>
          <p:cNvPr id="4" name="Slide Number Placeholder 3"/>
          <p:cNvSpPr>
            <a:spLocks noGrp="1"/>
          </p:cNvSpPr>
          <p:nvPr>
            <p:ph type="sldNum" sz="quarter" idx="10"/>
          </p:nvPr>
        </p:nvSpPr>
        <p:spPr/>
        <p:txBody>
          <a:bodyPr/>
          <a:lstStyle/>
          <a:p>
            <a:fld id="{EA995F4E-C860-47AA-8D4E-D983800C9E2A}" type="slidenum">
              <a:rPr lang="en-US" smtClean="0"/>
              <a:pPr/>
              <a:t>76</a:t>
            </a:fld>
            <a:endParaRPr lang="en-US"/>
          </a:p>
        </p:txBody>
      </p:sp>
    </p:spTree>
    <p:extLst>
      <p:ext uri="{BB962C8B-B14F-4D97-AF65-F5344CB8AC3E}">
        <p14:creationId xmlns:p14="http://schemas.microsoft.com/office/powerpoint/2010/main" val="357637172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Step 1: We now only have one parameter, beta 1 which is the mean slope for speed.</a:t>
            </a:r>
          </a:p>
          <a:p>
            <a:r>
              <a:rPr lang="en-US" dirty="0" smtClean="0"/>
              <a:t>[a]</a:t>
            </a:r>
            <a:r>
              <a:rPr lang="en-US" baseline="0" dirty="0" smtClean="0"/>
              <a:t>Step 2: Since we want to know if speed is linearly associated with the response variable, the null hypothesis is that beta 1 = 0. [a]This is the status quo or no linear relationship.  </a:t>
            </a:r>
          </a:p>
          <a:p>
            <a:r>
              <a:rPr lang="en-US" baseline="0" dirty="0" smtClean="0"/>
              <a:t>The alternative hypothesis is that beta 1 is not 0. [a]This is saying that speed and time are linearly associated.</a:t>
            </a:r>
          </a:p>
        </p:txBody>
      </p:sp>
      <p:sp>
        <p:nvSpPr>
          <p:cNvPr id="4" name="Slide Number Placeholder 3"/>
          <p:cNvSpPr>
            <a:spLocks noGrp="1"/>
          </p:cNvSpPr>
          <p:nvPr>
            <p:ph type="sldNum" sz="quarter" idx="10"/>
          </p:nvPr>
        </p:nvSpPr>
        <p:spPr/>
        <p:txBody>
          <a:bodyPr/>
          <a:lstStyle/>
          <a:p>
            <a:fld id="{EA995F4E-C860-47AA-8D4E-D983800C9E2A}" type="slidenum">
              <a:rPr lang="en-US" smtClean="0"/>
              <a:pPr/>
              <a:t>77</a:t>
            </a:fld>
            <a:endParaRPr lang="en-US"/>
          </a:p>
        </p:txBody>
      </p:sp>
    </p:spTree>
    <p:extLst>
      <p:ext uri="{BB962C8B-B14F-4D97-AF65-F5344CB8AC3E}">
        <p14:creationId xmlns:p14="http://schemas.microsoft.com/office/powerpoint/2010/main" val="352487539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Step</a:t>
            </a:r>
            <a:r>
              <a:rPr lang="en-US" baseline="0" dirty="0" smtClean="0"/>
              <a:t> 3. The test statistic. The table that provides this information in SAS is the same table that we used to write down the equation of the line. </a:t>
            </a:r>
          </a:p>
          <a:p>
            <a:r>
              <a:rPr lang="en-US" baseline="0" dirty="0" smtClean="0"/>
              <a:t>[a]The test statistic is -6.72 [a] with degrees of freedom, </a:t>
            </a:r>
            <a:r>
              <a:rPr lang="en-US" baseline="0" dirty="0" err="1" smtClean="0"/>
              <a:t>dfe</a:t>
            </a:r>
            <a:r>
              <a:rPr lang="en-US" baseline="0" dirty="0" smtClean="0"/>
              <a:t> or 20. Do not use the degrees of freedom in this column. [This number is obtained elsewhere in the output.]</a:t>
            </a:r>
          </a:p>
          <a:p>
            <a:r>
              <a:rPr lang="en-US" baseline="0" dirty="0" smtClean="0"/>
              <a:t>[a]The p value is less than the resolution that SAS provides. [not in video: p = 1.55e-6]</a:t>
            </a:r>
          </a:p>
          <a:p>
            <a:endParaRPr lang="en-US" dirty="0" smtClean="0"/>
          </a:p>
        </p:txBody>
      </p:sp>
      <p:sp>
        <p:nvSpPr>
          <p:cNvPr id="4" name="Slide Number Placeholder 3"/>
          <p:cNvSpPr>
            <a:spLocks noGrp="1"/>
          </p:cNvSpPr>
          <p:nvPr>
            <p:ph type="sldNum" sz="quarter" idx="10"/>
          </p:nvPr>
        </p:nvSpPr>
        <p:spPr/>
        <p:txBody>
          <a:bodyPr/>
          <a:lstStyle/>
          <a:p>
            <a:fld id="{EA995F4E-C860-47AA-8D4E-D983800C9E2A}" type="slidenum">
              <a:rPr lang="en-US" smtClean="0"/>
              <a:pPr/>
              <a:t>78</a:t>
            </a:fld>
            <a:endParaRPr lang="en-US"/>
          </a:p>
        </p:txBody>
      </p:sp>
    </p:spTree>
    <p:extLst>
      <p:ext uri="{BB962C8B-B14F-4D97-AF65-F5344CB8AC3E}">
        <p14:creationId xmlns:p14="http://schemas.microsoft.com/office/powerpoint/2010/main" val="61758519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Step 4: The decision</a:t>
            </a:r>
            <a:r>
              <a:rPr lang="en-US" baseline="0" dirty="0" smtClean="0"/>
              <a:t> is reject H</a:t>
            </a:r>
            <a:r>
              <a:rPr lang="en-US" baseline="-25000" dirty="0" smtClean="0"/>
              <a:t>0</a:t>
            </a:r>
            <a:r>
              <a:rPr lang="en-US" baseline="0" dirty="0" smtClean="0"/>
              <a:t> because 0.0001 [not in video: 1.55e-6] &lt; 0.05</a:t>
            </a:r>
          </a:p>
          <a:p>
            <a:pPr marL="228600" indent="-228600">
              <a:lnSpc>
                <a:spcPct val="90000"/>
              </a:lnSpc>
              <a:buNone/>
            </a:pPr>
            <a:r>
              <a:rPr lang="en-US" baseline="0" dirty="0" smtClean="0"/>
              <a:t>[a]</a:t>
            </a:r>
            <a:r>
              <a:rPr lang="en-US" sz="1200" dirty="0" smtClean="0"/>
              <a:t> The data does give strong support (p &lt; 0.0001 [not in video: 1.55e-6]) to the claim that there is a linear relationship between the length of time that the cutting tool lasts and speed assuming that feed and depth are included in the model.</a:t>
            </a:r>
            <a:endParaRPr lang="en-US" sz="14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A995F4E-C860-47AA-8D4E-D983800C9E2A}" type="slidenum">
              <a:rPr lang="en-US" smtClean="0"/>
              <a:pPr/>
              <a:t>79</a:t>
            </a:fld>
            <a:endParaRPr lang="en-US"/>
          </a:p>
        </p:txBody>
      </p:sp>
    </p:spTree>
    <p:extLst>
      <p:ext uri="{BB962C8B-B14F-4D97-AF65-F5344CB8AC3E}">
        <p14:creationId xmlns:p14="http://schemas.microsoft.com/office/powerpoint/2010/main" val="127328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same ANOVA table that was provided in Section 12.1</a:t>
            </a:r>
          </a:p>
          <a:p>
            <a:r>
              <a:rPr lang="en-US" dirty="0" smtClean="0"/>
              <a:t>Again, we have two degrees of freedom for the F test statistic, df1</a:t>
            </a:r>
            <a:r>
              <a:rPr lang="en-US" baseline="0" dirty="0" smtClean="0"/>
              <a:t> = dfr which is always 1 and  df2 = </a:t>
            </a:r>
            <a:r>
              <a:rPr lang="en-US" baseline="0" dirty="0" err="1" smtClean="0"/>
              <a:t>dfe</a:t>
            </a:r>
            <a:r>
              <a:rPr lang="en-US" baseline="0" dirty="0" smtClean="0"/>
              <a:t> = n – 2. Please see previous videos for the formulas to calculate SSR, SSE, and SST from the given values.</a:t>
            </a:r>
          </a:p>
          <a:p>
            <a:endParaRPr lang="en-US" baseline="0" dirty="0" smtClean="0"/>
          </a:p>
          <a:p>
            <a:r>
              <a:rPr lang="en-US" baseline="0" dirty="0" smtClean="0"/>
              <a:t>The F test is called the model utility test. The book states that if we reject H0 then the coefficient of determination, r squared, is large. However, this is misleading. The association really works in the other direction. That is if R2 is large, then H0 will be rejected. However, it is possible to have a significant F test with a low coefficient of determination. For example in ecology, it is quite common to encounter significant regressions with r squared &lt; 0.2 and sometimes even less than 0.1. Most of these are examples of bad statistical practice like having influential outliers, but many are real effects in very noisy systems.</a:t>
            </a:r>
          </a:p>
          <a:p>
            <a:endParaRPr lang="en-US" baseline="0" dirty="0" smtClean="0"/>
          </a:p>
        </p:txBody>
      </p:sp>
      <p:sp>
        <p:nvSpPr>
          <p:cNvPr id="4" name="Slide Number Placeholder 3"/>
          <p:cNvSpPr>
            <a:spLocks noGrp="1"/>
          </p:cNvSpPr>
          <p:nvPr>
            <p:ph type="sldNum" sz="quarter" idx="10"/>
          </p:nvPr>
        </p:nvSpPr>
        <p:spPr/>
        <p:txBody>
          <a:bodyPr/>
          <a:lstStyle/>
          <a:p>
            <a:fld id="{EA995F4E-C860-47AA-8D4E-D983800C9E2A}" type="slidenum">
              <a:rPr lang="en-US" smtClean="0"/>
              <a:pPr/>
              <a:t>8</a:t>
            </a:fld>
            <a:endParaRPr lang="en-US"/>
          </a:p>
        </p:txBody>
      </p:sp>
    </p:spTree>
    <p:extLst>
      <p:ext uri="{BB962C8B-B14F-4D97-AF65-F5344CB8AC3E}">
        <p14:creationId xmlns:p14="http://schemas.microsoft.com/office/powerpoint/2010/main" val="270090815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I am going to briefly</a:t>
            </a:r>
            <a:r>
              <a:rPr lang="en-US" baseline="0" dirty="0" smtClean="0"/>
              <a:t> provide the details for Feed and Depth.</a:t>
            </a:r>
          </a:p>
          <a:p>
            <a:r>
              <a:rPr lang="en-US" baseline="0" dirty="0" smtClean="0"/>
              <a:t>[a]Step 1. These are the same definitions of the parameters as was mentioned in the F test.</a:t>
            </a:r>
          </a:p>
          <a:p>
            <a:r>
              <a:rPr lang="en-US" baseline="0" dirty="0" smtClean="0"/>
              <a:t>[a]Step 2. Again, we are interested in if the feed and depth are linearly associated with time so the null value is 0 and the alterative hypothesis is two-sided.</a:t>
            </a:r>
            <a:endParaRPr lang="en-US" dirty="0" smtClean="0"/>
          </a:p>
        </p:txBody>
      </p:sp>
      <p:sp>
        <p:nvSpPr>
          <p:cNvPr id="4" name="Slide Number Placeholder 3"/>
          <p:cNvSpPr>
            <a:spLocks noGrp="1"/>
          </p:cNvSpPr>
          <p:nvPr>
            <p:ph type="sldNum" sz="quarter" idx="10"/>
          </p:nvPr>
        </p:nvSpPr>
        <p:spPr/>
        <p:txBody>
          <a:bodyPr/>
          <a:lstStyle/>
          <a:p>
            <a:fld id="{EA995F4E-C860-47AA-8D4E-D983800C9E2A}" type="slidenum">
              <a:rPr lang="en-US" smtClean="0"/>
              <a:pPr/>
              <a:t>80</a:t>
            </a:fld>
            <a:endParaRPr lang="en-US"/>
          </a:p>
        </p:txBody>
      </p:sp>
    </p:spTree>
    <p:extLst>
      <p:ext uri="{BB962C8B-B14F-4D97-AF65-F5344CB8AC3E}">
        <p14:creationId xmlns:p14="http://schemas.microsoft.com/office/powerpoint/2010/main" val="105863263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Step 3, we just look at the appropriate rows in the same table.  I have used</a:t>
            </a:r>
            <a:r>
              <a:rPr lang="en-US" baseline="0" dirty="0" smtClean="0"/>
              <a:t> yellow to indicate the feed values and green to indicate the depth values. The degrees of freedom is 20 for both of them.</a:t>
            </a:r>
            <a:endParaRPr lang="en-US" dirty="0" smtClean="0"/>
          </a:p>
        </p:txBody>
      </p:sp>
      <p:sp>
        <p:nvSpPr>
          <p:cNvPr id="4" name="Slide Number Placeholder 3"/>
          <p:cNvSpPr>
            <a:spLocks noGrp="1"/>
          </p:cNvSpPr>
          <p:nvPr>
            <p:ph type="sldNum" sz="quarter" idx="10"/>
          </p:nvPr>
        </p:nvSpPr>
        <p:spPr/>
        <p:txBody>
          <a:bodyPr/>
          <a:lstStyle/>
          <a:p>
            <a:fld id="{EA995F4E-C860-47AA-8D4E-D983800C9E2A}" type="slidenum">
              <a:rPr lang="en-US" smtClean="0"/>
              <a:pPr/>
              <a:t>81</a:t>
            </a:fld>
            <a:endParaRPr lang="en-US"/>
          </a:p>
        </p:txBody>
      </p:sp>
    </p:spTree>
    <p:extLst>
      <p:ext uri="{BB962C8B-B14F-4D97-AF65-F5344CB8AC3E}">
        <p14:creationId xmlns:p14="http://schemas.microsoft.com/office/powerpoint/2010/main" val="32488106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Step 4: Feed is a fail to reject because the p value is 0.0991</a:t>
            </a:r>
            <a:r>
              <a:rPr lang="en-US" baseline="0" dirty="0" smtClean="0"/>
              <a:t> while Depth is a reject because the p value is 0.0085. [a]Instead of including the complete conclusion in context, I have just stated whether the explanatory variables are linearly associated or not.</a:t>
            </a:r>
          </a:p>
          <a:p>
            <a:endParaRPr lang="en-US" baseline="0" dirty="0" smtClean="0"/>
          </a:p>
          <a:p>
            <a:r>
              <a:rPr lang="en-US" baseline="0" dirty="0" smtClean="0"/>
              <a:t>[a]So what is the final conclusion? Feed does not need to be in the model because it is not linearly associate with the time that the cutting tool will last. Therefore, we can state that depth of cut and cutting speed affect the time that the cutting tool will last, but the feed rate does not. [not in video: Therefore the equation of the line is the length of time that the tool lasts is 101.77 – 0.096 speed – 472.30 depth].</a:t>
            </a:r>
          </a:p>
        </p:txBody>
      </p:sp>
      <p:sp>
        <p:nvSpPr>
          <p:cNvPr id="4" name="Slide Number Placeholder 3"/>
          <p:cNvSpPr>
            <a:spLocks noGrp="1"/>
          </p:cNvSpPr>
          <p:nvPr>
            <p:ph type="sldNum" sz="quarter" idx="10"/>
          </p:nvPr>
        </p:nvSpPr>
        <p:spPr/>
        <p:txBody>
          <a:bodyPr/>
          <a:lstStyle/>
          <a:p>
            <a:fld id="{EA995F4E-C860-47AA-8D4E-D983800C9E2A}" type="slidenum">
              <a:rPr lang="en-US" smtClean="0"/>
              <a:pPr/>
              <a:t>82</a:t>
            </a:fld>
            <a:endParaRPr lang="en-US"/>
          </a:p>
        </p:txBody>
      </p:sp>
    </p:spTree>
    <p:extLst>
      <p:ext uri="{BB962C8B-B14F-4D97-AF65-F5344CB8AC3E}">
        <p14:creationId xmlns:p14="http://schemas.microsoft.com/office/powerpoint/2010/main" val="2414752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summary slide for the model utility test.</a:t>
            </a:r>
          </a:p>
          <a:p>
            <a:endParaRPr lang="en-US" baseline="0" dirty="0" smtClean="0"/>
          </a:p>
          <a:p>
            <a:r>
              <a:rPr lang="en-US" baseline="0" dirty="0" smtClean="0"/>
              <a:t>For this test, there is no ‘step 1’, because there are no parameters. The hypotheses are only in words. It does not matter whether X is first or Y is first in the statement for the hypothesis. However, you do have to explicitly state what X and Y are in context. The F test statistic is generated from the ANOVA table. The same code is used to calculate the p value for the F test statistic as with ANOVA.</a:t>
            </a:r>
          </a:p>
          <a:p>
            <a:endParaRPr lang="en-US" baseline="0" dirty="0" smtClean="0"/>
          </a:p>
          <a:p>
            <a:r>
              <a:rPr lang="en-US" baseline="0" dirty="0" smtClean="0"/>
              <a:t>[a]If you have the data, the code to calculate the test statistic, degrees of freedom, and the p-value is shown here. This code is explained in more detail in Computer Assignment 9b.</a:t>
            </a:r>
            <a:endParaRPr lang="en-US" dirty="0"/>
          </a:p>
        </p:txBody>
      </p:sp>
      <p:sp>
        <p:nvSpPr>
          <p:cNvPr id="4" name="Slide Number Placeholder 3"/>
          <p:cNvSpPr>
            <a:spLocks noGrp="1"/>
          </p:cNvSpPr>
          <p:nvPr>
            <p:ph type="sldNum" sz="quarter" idx="10"/>
          </p:nvPr>
        </p:nvSpPr>
        <p:spPr/>
        <p:txBody>
          <a:bodyPr/>
          <a:lstStyle/>
          <a:p>
            <a:fld id="{EA995F4E-C860-47AA-8D4E-D983800C9E2A}" type="slidenum">
              <a:rPr lang="en-US" smtClean="0"/>
              <a:pPr/>
              <a:t>9</a:t>
            </a:fld>
            <a:endParaRPr lang="en-US"/>
          </a:p>
        </p:txBody>
      </p:sp>
    </p:spTree>
    <p:extLst>
      <p:ext uri="{BB962C8B-B14F-4D97-AF65-F5344CB8AC3E}">
        <p14:creationId xmlns:p14="http://schemas.microsoft.com/office/powerpoint/2010/main" val="1858187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CCBD89-8DCB-4476-AC53-1EEEAEAC4D0E}" type="datetime1">
              <a:rPr lang="en-US" smtClean="0"/>
              <a:t>4/14/2019</a:t>
            </a:fld>
            <a:endParaRPr lang="en-US"/>
          </a:p>
        </p:txBody>
      </p:sp>
      <p:sp>
        <p:nvSpPr>
          <p:cNvPr id="5" name="Footer Placeholder 4"/>
          <p:cNvSpPr>
            <a:spLocks noGrp="1"/>
          </p:cNvSpPr>
          <p:nvPr>
            <p:ph type="ftr" sz="quarter" idx="11"/>
          </p:nvPr>
        </p:nvSpPr>
        <p:spPr/>
        <p:txBody>
          <a:bodyPr/>
          <a:lstStyle/>
          <a:p>
            <a:r>
              <a:rPr lang="en-US" smtClean="0"/>
              <a:t>12.2aa</a:t>
            </a:r>
            <a:endParaRPr lang="en-US"/>
          </a:p>
        </p:txBody>
      </p:sp>
      <p:sp>
        <p:nvSpPr>
          <p:cNvPr id="6" name="Slide Number Placeholder 5"/>
          <p:cNvSpPr>
            <a:spLocks noGrp="1"/>
          </p:cNvSpPr>
          <p:nvPr>
            <p:ph type="sldNum" sz="quarter" idx="12"/>
          </p:nvPr>
        </p:nvSpPr>
        <p:spPr/>
        <p:txBody>
          <a:bodyPr/>
          <a:lstStyle/>
          <a:p>
            <a:fld id="{D85D01E0-4520-4710-81AB-3D8832D739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588A6E-1CAA-4291-A93B-0D97A3B448F0}" type="datetime1">
              <a:rPr lang="en-US" smtClean="0"/>
              <a:t>4/14/2019</a:t>
            </a:fld>
            <a:endParaRPr lang="en-US"/>
          </a:p>
        </p:txBody>
      </p:sp>
      <p:sp>
        <p:nvSpPr>
          <p:cNvPr id="5" name="Footer Placeholder 4"/>
          <p:cNvSpPr>
            <a:spLocks noGrp="1"/>
          </p:cNvSpPr>
          <p:nvPr>
            <p:ph type="ftr" sz="quarter" idx="11"/>
          </p:nvPr>
        </p:nvSpPr>
        <p:spPr/>
        <p:txBody>
          <a:bodyPr/>
          <a:lstStyle/>
          <a:p>
            <a:r>
              <a:rPr lang="en-US" smtClean="0"/>
              <a:t>12.2aa</a:t>
            </a:r>
            <a:endParaRPr lang="en-US"/>
          </a:p>
        </p:txBody>
      </p:sp>
      <p:sp>
        <p:nvSpPr>
          <p:cNvPr id="6" name="Slide Number Placeholder 5"/>
          <p:cNvSpPr>
            <a:spLocks noGrp="1"/>
          </p:cNvSpPr>
          <p:nvPr>
            <p:ph type="sldNum" sz="quarter" idx="12"/>
          </p:nvPr>
        </p:nvSpPr>
        <p:spPr/>
        <p:txBody>
          <a:bodyPr/>
          <a:lstStyle/>
          <a:p>
            <a:fld id="{D85D01E0-4520-4710-81AB-3D8832D739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28B05-3F34-4F97-B864-51670A50E295}" type="datetime1">
              <a:rPr lang="en-US" smtClean="0"/>
              <a:t>4/14/2019</a:t>
            </a:fld>
            <a:endParaRPr lang="en-US"/>
          </a:p>
        </p:txBody>
      </p:sp>
      <p:sp>
        <p:nvSpPr>
          <p:cNvPr id="5" name="Footer Placeholder 4"/>
          <p:cNvSpPr>
            <a:spLocks noGrp="1"/>
          </p:cNvSpPr>
          <p:nvPr>
            <p:ph type="ftr" sz="quarter" idx="11"/>
          </p:nvPr>
        </p:nvSpPr>
        <p:spPr/>
        <p:txBody>
          <a:bodyPr/>
          <a:lstStyle/>
          <a:p>
            <a:r>
              <a:rPr lang="en-US" smtClean="0"/>
              <a:t>12.2aa</a:t>
            </a:r>
            <a:endParaRPr lang="en-US"/>
          </a:p>
        </p:txBody>
      </p:sp>
      <p:sp>
        <p:nvSpPr>
          <p:cNvPr id="6" name="Slide Number Placeholder 5"/>
          <p:cNvSpPr>
            <a:spLocks noGrp="1"/>
          </p:cNvSpPr>
          <p:nvPr>
            <p:ph type="sldNum" sz="quarter" idx="12"/>
          </p:nvPr>
        </p:nvSpPr>
        <p:spPr/>
        <p:txBody>
          <a:bodyPr/>
          <a:lstStyle/>
          <a:p>
            <a:fld id="{D85D01E0-4520-4710-81AB-3D8832D739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27E3E6-D432-4495-989E-E5394CFDBE47}" type="datetime1">
              <a:rPr lang="en-US" smtClean="0"/>
              <a:t>4/14/2019</a:t>
            </a:fld>
            <a:endParaRPr lang="en-US"/>
          </a:p>
        </p:txBody>
      </p:sp>
      <p:sp>
        <p:nvSpPr>
          <p:cNvPr id="5" name="Footer Placeholder 4"/>
          <p:cNvSpPr>
            <a:spLocks noGrp="1"/>
          </p:cNvSpPr>
          <p:nvPr>
            <p:ph type="ftr" sz="quarter" idx="11"/>
          </p:nvPr>
        </p:nvSpPr>
        <p:spPr/>
        <p:txBody>
          <a:bodyPr/>
          <a:lstStyle/>
          <a:p>
            <a:r>
              <a:rPr lang="en-US" smtClean="0"/>
              <a:t>12.2aa</a:t>
            </a:r>
            <a:endParaRPr lang="en-US"/>
          </a:p>
        </p:txBody>
      </p:sp>
      <p:sp>
        <p:nvSpPr>
          <p:cNvPr id="6" name="Slide Number Placeholder 5"/>
          <p:cNvSpPr>
            <a:spLocks noGrp="1"/>
          </p:cNvSpPr>
          <p:nvPr>
            <p:ph type="sldNum" sz="quarter" idx="12"/>
          </p:nvPr>
        </p:nvSpPr>
        <p:spPr/>
        <p:txBody>
          <a:bodyPr/>
          <a:lstStyle/>
          <a:p>
            <a:fld id="{D85D01E0-4520-4710-81AB-3D8832D739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373147-EBA2-4466-8D14-878069B04A95}" type="datetime1">
              <a:rPr lang="en-US" smtClean="0"/>
              <a:t>4/14/2019</a:t>
            </a:fld>
            <a:endParaRPr lang="en-US"/>
          </a:p>
        </p:txBody>
      </p:sp>
      <p:sp>
        <p:nvSpPr>
          <p:cNvPr id="5" name="Footer Placeholder 4"/>
          <p:cNvSpPr>
            <a:spLocks noGrp="1"/>
          </p:cNvSpPr>
          <p:nvPr>
            <p:ph type="ftr" sz="quarter" idx="11"/>
          </p:nvPr>
        </p:nvSpPr>
        <p:spPr/>
        <p:txBody>
          <a:bodyPr/>
          <a:lstStyle/>
          <a:p>
            <a:r>
              <a:rPr lang="en-US" smtClean="0"/>
              <a:t>12.2aa</a:t>
            </a:r>
            <a:endParaRPr lang="en-US"/>
          </a:p>
        </p:txBody>
      </p:sp>
      <p:sp>
        <p:nvSpPr>
          <p:cNvPr id="6" name="Slide Number Placeholder 5"/>
          <p:cNvSpPr>
            <a:spLocks noGrp="1"/>
          </p:cNvSpPr>
          <p:nvPr>
            <p:ph type="sldNum" sz="quarter" idx="12"/>
          </p:nvPr>
        </p:nvSpPr>
        <p:spPr/>
        <p:txBody>
          <a:bodyPr/>
          <a:lstStyle/>
          <a:p>
            <a:fld id="{D85D01E0-4520-4710-81AB-3D8832D739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778F69-C37F-4B70-A95C-6551A61E3687}" type="datetime1">
              <a:rPr lang="en-US" smtClean="0"/>
              <a:t>4/14/2019</a:t>
            </a:fld>
            <a:endParaRPr lang="en-US"/>
          </a:p>
        </p:txBody>
      </p:sp>
      <p:sp>
        <p:nvSpPr>
          <p:cNvPr id="6" name="Footer Placeholder 5"/>
          <p:cNvSpPr>
            <a:spLocks noGrp="1"/>
          </p:cNvSpPr>
          <p:nvPr>
            <p:ph type="ftr" sz="quarter" idx="11"/>
          </p:nvPr>
        </p:nvSpPr>
        <p:spPr/>
        <p:txBody>
          <a:bodyPr/>
          <a:lstStyle/>
          <a:p>
            <a:r>
              <a:rPr lang="en-US" smtClean="0"/>
              <a:t>12.2aa</a:t>
            </a:r>
            <a:endParaRPr lang="en-US"/>
          </a:p>
        </p:txBody>
      </p:sp>
      <p:sp>
        <p:nvSpPr>
          <p:cNvPr id="7" name="Slide Number Placeholder 6"/>
          <p:cNvSpPr>
            <a:spLocks noGrp="1"/>
          </p:cNvSpPr>
          <p:nvPr>
            <p:ph type="sldNum" sz="quarter" idx="12"/>
          </p:nvPr>
        </p:nvSpPr>
        <p:spPr/>
        <p:txBody>
          <a:bodyPr/>
          <a:lstStyle/>
          <a:p>
            <a:fld id="{D85D01E0-4520-4710-81AB-3D8832D739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EEB66F-590C-4AF9-B1AB-4BFE24FDEC6E}" type="datetime1">
              <a:rPr lang="en-US" smtClean="0"/>
              <a:t>4/14/2019</a:t>
            </a:fld>
            <a:endParaRPr lang="en-US"/>
          </a:p>
        </p:txBody>
      </p:sp>
      <p:sp>
        <p:nvSpPr>
          <p:cNvPr id="8" name="Footer Placeholder 7"/>
          <p:cNvSpPr>
            <a:spLocks noGrp="1"/>
          </p:cNvSpPr>
          <p:nvPr>
            <p:ph type="ftr" sz="quarter" idx="11"/>
          </p:nvPr>
        </p:nvSpPr>
        <p:spPr/>
        <p:txBody>
          <a:bodyPr/>
          <a:lstStyle/>
          <a:p>
            <a:r>
              <a:rPr lang="en-US" smtClean="0"/>
              <a:t>12.2aa</a:t>
            </a:r>
            <a:endParaRPr lang="en-US"/>
          </a:p>
        </p:txBody>
      </p:sp>
      <p:sp>
        <p:nvSpPr>
          <p:cNvPr id="9" name="Slide Number Placeholder 8"/>
          <p:cNvSpPr>
            <a:spLocks noGrp="1"/>
          </p:cNvSpPr>
          <p:nvPr>
            <p:ph type="sldNum" sz="quarter" idx="12"/>
          </p:nvPr>
        </p:nvSpPr>
        <p:spPr/>
        <p:txBody>
          <a:bodyPr/>
          <a:lstStyle/>
          <a:p>
            <a:fld id="{D85D01E0-4520-4710-81AB-3D8832D739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A07D38-2B27-457F-8CA7-C72B4589F083}" type="datetime1">
              <a:rPr lang="en-US" smtClean="0"/>
              <a:t>4/14/2019</a:t>
            </a:fld>
            <a:endParaRPr lang="en-US"/>
          </a:p>
        </p:txBody>
      </p:sp>
      <p:sp>
        <p:nvSpPr>
          <p:cNvPr id="4" name="Footer Placeholder 3"/>
          <p:cNvSpPr>
            <a:spLocks noGrp="1"/>
          </p:cNvSpPr>
          <p:nvPr>
            <p:ph type="ftr" sz="quarter" idx="11"/>
          </p:nvPr>
        </p:nvSpPr>
        <p:spPr/>
        <p:txBody>
          <a:bodyPr/>
          <a:lstStyle/>
          <a:p>
            <a:r>
              <a:rPr lang="en-US" smtClean="0"/>
              <a:t>12.2aa</a:t>
            </a:r>
            <a:endParaRPr lang="en-US"/>
          </a:p>
        </p:txBody>
      </p:sp>
      <p:sp>
        <p:nvSpPr>
          <p:cNvPr id="5" name="Slide Number Placeholder 4"/>
          <p:cNvSpPr>
            <a:spLocks noGrp="1"/>
          </p:cNvSpPr>
          <p:nvPr>
            <p:ph type="sldNum" sz="quarter" idx="12"/>
          </p:nvPr>
        </p:nvSpPr>
        <p:spPr/>
        <p:txBody>
          <a:bodyPr/>
          <a:lstStyle/>
          <a:p>
            <a:fld id="{D85D01E0-4520-4710-81AB-3D8832D739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3536F-9AA8-4304-A384-B50FFB073664}" type="datetime1">
              <a:rPr lang="en-US" smtClean="0"/>
              <a:t>4/14/2019</a:t>
            </a:fld>
            <a:endParaRPr lang="en-US"/>
          </a:p>
        </p:txBody>
      </p:sp>
      <p:sp>
        <p:nvSpPr>
          <p:cNvPr id="3" name="Footer Placeholder 2"/>
          <p:cNvSpPr>
            <a:spLocks noGrp="1"/>
          </p:cNvSpPr>
          <p:nvPr>
            <p:ph type="ftr" sz="quarter" idx="11"/>
          </p:nvPr>
        </p:nvSpPr>
        <p:spPr/>
        <p:txBody>
          <a:bodyPr/>
          <a:lstStyle/>
          <a:p>
            <a:r>
              <a:rPr lang="en-US" smtClean="0"/>
              <a:t>12.2aa</a:t>
            </a:r>
            <a:endParaRPr lang="en-US"/>
          </a:p>
        </p:txBody>
      </p:sp>
      <p:sp>
        <p:nvSpPr>
          <p:cNvPr id="4" name="Slide Number Placeholder 3"/>
          <p:cNvSpPr>
            <a:spLocks noGrp="1"/>
          </p:cNvSpPr>
          <p:nvPr>
            <p:ph type="sldNum" sz="quarter" idx="12"/>
          </p:nvPr>
        </p:nvSpPr>
        <p:spPr/>
        <p:txBody>
          <a:bodyPr/>
          <a:lstStyle/>
          <a:p>
            <a:fld id="{D85D01E0-4520-4710-81AB-3D8832D739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E2B19-2471-4D81-BB60-999E333632B8}" type="datetime1">
              <a:rPr lang="en-US" smtClean="0"/>
              <a:t>4/14/2019</a:t>
            </a:fld>
            <a:endParaRPr lang="en-US"/>
          </a:p>
        </p:txBody>
      </p:sp>
      <p:sp>
        <p:nvSpPr>
          <p:cNvPr id="6" name="Footer Placeholder 5"/>
          <p:cNvSpPr>
            <a:spLocks noGrp="1"/>
          </p:cNvSpPr>
          <p:nvPr>
            <p:ph type="ftr" sz="quarter" idx="11"/>
          </p:nvPr>
        </p:nvSpPr>
        <p:spPr/>
        <p:txBody>
          <a:bodyPr/>
          <a:lstStyle/>
          <a:p>
            <a:r>
              <a:rPr lang="en-US" smtClean="0"/>
              <a:t>12.2aa</a:t>
            </a:r>
            <a:endParaRPr lang="en-US"/>
          </a:p>
        </p:txBody>
      </p:sp>
      <p:sp>
        <p:nvSpPr>
          <p:cNvPr id="7" name="Slide Number Placeholder 6"/>
          <p:cNvSpPr>
            <a:spLocks noGrp="1"/>
          </p:cNvSpPr>
          <p:nvPr>
            <p:ph type="sldNum" sz="quarter" idx="12"/>
          </p:nvPr>
        </p:nvSpPr>
        <p:spPr/>
        <p:txBody>
          <a:bodyPr/>
          <a:lstStyle/>
          <a:p>
            <a:fld id="{D85D01E0-4520-4710-81AB-3D8832D739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1C325-B78F-4E28-8FD4-782534C460DF}" type="datetime1">
              <a:rPr lang="en-US" smtClean="0"/>
              <a:t>4/14/2019</a:t>
            </a:fld>
            <a:endParaRPr lang="en-US"/>
          </a:p>
        </p:txBody>
      </p:sp>
      <p:sp>
        <p:nvSpPr>
          <p:cNvPr id="6" name="Footer Placeholder 5"/>
          <p:cNvSpPr>
            <a:spLocks noGrp="1"/>
          </p:cNvSpPr>
          <p:nvPr>
            <p:ph type="ftr" sz="quarter" idx="11"/>
          </p:nvPr>
        </p:nvSpPr>
        <p:spPr/>
        <p:txBody>
          <a:bodyPr/>
          <a:lstStyle/>
          <a:p>
            <a:r>
              <a:rPr lang="en-US" smtClean="0"/>
              <a:t>12.2aa</a:t>
            </a:r>
            <a:endParaRPr lang="en-US"/>
          </a:p>
        </p:txBody>
      </p:sp>
      <p:sp>
        <p:nvSpPr>
          <p:cNvPr id="7" name="Slide Number Placeholder 6"/>
          <p:cNvSpPr>
            <a:spLocks noGrp="1"/>
          </p:cNvSpPr>
          <p:nvPr>
            <p:ph type="sldNum" sz="quarter" idx="12"/>
          </p:nvPr>
        </p:nvSpPr>
        <p:spPr/>
        <p:txBody>
          <a:bodyPr/>
          <a:lstStyle/>
          <a:p>
            <a:fld id="{D85D01E0-4520-4710-81AB-3D8832D739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FC593-BEEC-4C11-8FE6-315C843D2427}" type="datetime1">
              <a:rPr lang="en-US" smtClean="0"/>
              <a:t>4/14/2019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12.2aa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D01E0-4520-4710-81AB-3D8832D739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57.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16.wmf"/><Relationship Id="rId4" Type="http://schemas.openxmlformats.org/officeDocument/2006/relationships/oleObject" Target="../embeddings/oleObject5.bin"/><Relationship Id="rId9" Type="http://schemas.openxmlformats.org/officeDocument/2006/relationships/image" Target="../media/image3.wmf"/></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58.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image" Target="../media/image16.wmf"/><Relationship Id="rId4" Type="http://schemas.openxmlformats.org/officeDocument/2006/relationships/oleObject" Target="../embeddings/oleObject8.bin"/><Relationship Id="rId9" Type="http://schemas.openxmlformats.org/officeDocument/2006/relationships/image" Target="../media/image3.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59.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image" Target="../media/image16.wmf"/><Relationship Id="rId10" Type="http://schemas.openxmlformats.org/officeDocument/2006/relationships/image" Target="../media/image41.png"/><Relationship Id="rId4" Type="http://schemas.openxmlformats.org/officeDocument/2006/relationships/oleObject" Target="../embeddings/oleObject11.bin"/><Relationship Id="rId9" Type="http://schemas.openxmlformats.org/officeDocument/2006/relationships/image" Target="../media/image3.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68.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image" Target="../media/image16.wmf"/><Relationship Id="rId4" Type="http://schemas.openxmlformats.org/officeDocument/2006/relationships/oleObject" Target="../embeddings/oleObject14.bin"/><Relationship Id="rId9" Type="http://schemas.openxmlformats.org/officeDocument/2006/relationships/image" Target="../media/image3.wmf"/></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8.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929"/>
            <a:ext cx="9144000" cy="1734672"/>
          </a:xfrm>
        </p:spPr>
        <p:txBody>
          <a:bodyPr>
            <a:normAutofit/>
          </a:bodyPr>
          <a:lstStyle/>
          <a:p>
            <a:r>
              <a:rPr lang="en-US" sz="3500" dirty="0" smtClean="0"/>
              <a:t>12.2 (Part A) Hypothesis Tests</a:t>
            </a:r>
            <a:br>
              <a:rPr lang="en-US" sz="3500" dirty="0" smtClean="0"/>
            </a:br>
            <a:r>
              <a:rPr lang="en-US" sz="3500" dirty="0" smtClean="0"/>
              <a:t>Goals</a:t>
            </a:r>
            <a:endParaRPr lang="en-US" sz="3500" dirty="0"/>
          </a:p>
        </p:txBody>
      </p:sp>
      <p:sp>
        <p:nvSpPr>
          <p:cNvPr id="3" name="Content Placeholder 2"/>
          <p:cNvSpPr>
            <a:spLocks noGrp="1"/>
          </p:cNvSpPr>
          <p:nvPr>
            <p:ph idx="1"/>
          </p:nvPr>
        </p:nvSpPr>
        <p:spPr>
          <a:xfrm>
            <a:off x="0" y="1752601"/>
            <a:ext cx="9144000" cy="3962399"/>
          </a:xfrm>
        </p:spPr>
        <p:txBody>
          <a:bodyPr>
            <a:normAutofit/>
          </a:bodyPr>
          <a:lstStyle/>
          <a:p>
            <a:r>
              <a:rPr lang="en-US" sz="3000" dirty="0">
                <a:sym typeface="Symbol" panose="05050102010706020507" pitchFamily="18" charset="2"/>
              </a:rPr>
              <a:t>Be able to determine if there is an association between the response and explanatory </a:t>
            </a:r>
            <a:r>
              <a:rPr lang="en-US" sz="3000" dirty="0" smtClean="0">
                <a:sym typeface="Symbol" panose="05050102010706020507" pitchFamily="18" charset="2"/>
              </a:rPr>
              <a:t>variables using the F test.</a:t>
            </a:r>
            <a:endParaRPr lang="en-US" sz="3000" dirty="0">
              <a:sym typeface="Symbol" panose="05050102010706020507" pitchFamily="18" charset="2"/>
            </a:endParaRPr>
          </a:p>
          <a:p>
            <a:r>
              <a:rPr lang="en-US" sz="3000" dirty="0" smtClean="0">
                <a:sym typeface="Symbol" panose="05050102010706020507" pitchFamily="18" charset="2"/>
              </a:rPr>
              <a:t>Be able to perform inference on the slope (Confidence interval and hypothesis test).</a:t>
            </a:r>
          </a:p>
        </p:txBody>
      </p:sp>
      <p:sp>
        <p:nvSpPr>
          <p:cNvPr id="4" name="Slide Number Placeholder 3"/>
          <p:cNvSpPr>
            <a:spLocks noGrp="1"/>
          </p:cNvSpPr>
          <p:nvPr>
            <p:ph type="sldNum" sz="quarter" idx="12"/>
          </p:nvPr>
        </p:nvSpPr>
        <p:spPr/>
        <p:txBody>
          <a:bodyPr/>
          <a:lstStyle/>
          <a:p>
            <a:fld id="{D85D01E0-4520-4710-81AB-3D8832D73914}"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12.2aa</a:t>
            </a:r>
            <a:endParaRPr lang="en-US"/>
          </a:p>
        </p:txBody>
      </p:sp>
    </p:spTree>
    <p:extLst>
      <p:ext uri="{BB962C8B-B14F-4D97-AF65-F5344CB8AC3E}">
        <p14:creationId xmlns:p14="http://schemas.microsoft.com/office/powerpoint/2010/main" val="3361188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Example: LR - Inference</a:t>
            </a:r>
            <a:endParaRPr lang="en-US" dirty="0"/>
          </a:p>
        </p:txBody>
      </p:sp>
      <p:sp>
        <p:nvSpPr>
          <p:cNvPr id="3" name="Content Placeholder 2"/>
          <p:cNvSpPr>
            <a:spLocks noGrp="1"/>
          </p:cNvSpPr>
          <p:nvPr>
            <p:ph idx="1"/>
          </p:nvPr>
        </p:nvSpPr>
        <p:spPr>
          <a:xfrm>
            <a:off x="0" y="685800"/>
            <a:ext cx="9144000" cy="5029200"/>
          </a:xfrm>
        </p:spPr>
        <p:txBody>
          <a:bodyPr>
            <a:normAutofit/>
          </a:bodyPr>
          <a:lstStyle/>
          <a:p>
            <a:pPr>
              <a:lnSpc>
                <a:spcPct val="90000"/>
              </a:lnSpc>
              <a:spcBef>
                <a:spcPts val="0"/>
              </a:spcBef>
              <a:buNone/>
            </a:pPr>
            <a:r>
              <a:rPr lang="en-US" sz="3000" dirty="0" smtClean="0"/>
              <a:t>The cetane number is a critical property in specifying the ignition quality of a fuel used in a diesel engine. Determination of this number for a biodiesel fuel is expensive and time-consuming. Therefore a way of predicting this number is wanted. The data on the next slide is x = iodine value (g) and y = cetane number for a sample of 14 biofuels. The iodine value is the amount of iodine necessary to saturate a sample of 100g of oil.</a:t>
            </a:r>
          </a:p>
          <a:p>
            <a:pPr>
              <a:lnSpc>
                <a:spcPct val="90000"/>
              </a:lnSpc>
              <a:spcBef>
                <a:spcPts val="0"/>
              </a:spcBef>
              <a:buNone/>
            </a:pPr>
            <a:r>
              <a:rPr lang="en-US" sz="3000" dirty="0" smtClean="0"/>
              <a:t> </a:t>
            </a:r>
          </a:p>
          <a:p>
            <a:pPr marL="514350" indent="-514350">
              <a:lnSpc>
                <a:spcPct val="90000"/>
              </a:lnSpc>
              <a:spcBef>
                <a:spcPts val="0"/>
              </a:spcBef>
              <a:buFont typeface="+mj-lt"/>
              <a:buAutoNum type="alphaLcParenR" startAt="6"/>
            </a:pPr>
            <a:r>
              <a:rPr lang="en-US" sz="3000" dirty="0" smtClean="0">
                <a:sym typeface="Symbol"/>
              </a:rPr>
              <a:t>Perform the hypothesis test using the F test statistic (the model utility test)</a:t>
            </a:r>
          </a:p>
        </p:txBody>
      </p:sp>
      <p:sp>
        <p:nvSpPr>
          <p:cNvPr id="5" name="Slide Number Placeholder 4"/>
          <p:cNvSpPr>
            <a:spLocks noGrp="1"/>
          </p:cNvSpPr>
          <p:nvPr>
            <p:ph type="sldNum" sz="quarter" idx="12"/>
          </p:nvPr>
        </p:nvSpPr>
        <p:spPr/>
        <p:txBody>
          <a:bodyPr/>
          <a:lstStyle/>
          <a:p>
            <a:fld id="{D85D01E0-4520-4710-81AB-3D8832D73914}" type="slidenum">
              <a:rPr lang="en-US" smtClean="0"/>
              <a:pPr/>
              <a:t>10</a:t>
            </a:fld>
            <a:endParaRPr lang="en-US"/>
          </a:p>
        </p:txBody>
      </p:sp>
      <p:sp>
        <p:nvSpPr>
          <p:cNvPr id="4" name="Footer Placeholder 3"/>
          <p:cNvSpPr>
            <a:spLocks noGrp="1"/>
          </p:cNvSpPr>
          <p:nvPr>
            <p:ph type="ftr" sz="quarter" idx="11"/>
          </p:nvPr>
        </p:nvSpPr>
        <p:spPr/>
        <p:txBody>
          <a:bodyPr/>
          <a:lstStyle/>
          <a:p>
            <a:r>
              <a:rPr lang="en-US" smtClean="0"/>
              <a:t>12.2af</a:t>
            </a:r>
            <a:endParaRPr lang="en-US"/>
          </a:p>
        </p:txBody>
      </p:sp>
    </p:spTree>
    <p:extLst>
      <p:ext uri="{BB962C8B-B14F-4D97-AF65-F5344CB8AC3E}">
        <p14:creationId xmlns:p14="http://schemas.microsoft.com/office/powerpoint/2010/main" val="3442302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Example: LR - Inference</a:t>
            </a:r>
            <a:endParaRPr lang="en-US" dirty="0"/>
          </a:p>
        </p:txBody>
      </p:sp>
      <p:sp>
        <p:nvSpPr>
          <p:cNvPr id="3" name="Content Placeholder 2"/>
          <p:cNvSpPr>
            <a:spLocks noGrp="1"/>
          </p:cNvSpPr>
          <p:nvPr>
            <p:ph idx="1"/>
          </p:nvPr>
        </p:nvSpPr>
        <p:spPr>
          <a:xfrm>
            <a:off x="457200" y="685800"/>
            <a:ext cx="8382000" cy="5029200"/>
          </a:xfrm>
        </p:spPr>
        <p:txBody>
          <a:bodyPr>
            <a:normAutofit/>
          </a:bodyPr>
          <a:lstStyle/>
          <a:p>
            <a:pPr>
              <a:lnSpc>
                <a:spcPct val="90000"/>
              </a:lnSpc>
              <a:buNone/>
            </a:pPr>
            <a:r>
              <a:rPr lang="en-US" sz="3000" dirty="0"/>
              <a:t>H</a:t>
            </a:r>
            <a:r>
              <a:rPr lang="en-US" sz="3000" baseline="-25000" dirty="0"/>
              <a:t>0</a:t>
            </a:r>
            <a:r>
              <a:rPr lang="en-US" sz="3000" dirty="0"/>
              <a:t>: </a:t>
            </a:r>
            <a:r>
              <a:rPr lang="en-US" sz="3000" dirty="0">
                <a:sym typeface="Symbol" panose="05050102010706020507" pitchFamily="18" charset="2"/>
              </a:rPr>
              <a:t>there is no association between </a:t>
            </a:r>
            <a:r>
              <a:rPr lang="en-US" sz="3000" dirty="0" smtClean="0">
                <a:sym typeface="Symbol" panose="05050102010706020507" pitchFamily="18" charset="2"/>
              </a:rPr>
              <a:t>cetane number and iodine value.</a:t>
            </a:r>
            <a:endParaRPr lang="en-US" sz="3000" dirty="0">
              <a:sym typeface="Symbol" panose="05050102010706020507" pitchFamily="18" charset="2"/>
            </a:endParaRPr>
          </a:p>
          <a:p>
            <a:pPr>
              <a:lnSpc>
                <a:spcPct val="90000"/>
              </a:lnSpc>
              <a:buNone/>
            </a:pPr>
            <a:r>
              <a:rPr lang="en-US" sz="3000" dirty="0">
                <a:sym typeface="Symbol" panose="05050102010706020507" pitchFamily="18" charset="2"/>
              </a:rPr>
              <a:t>H</a:t>
            </a:r>
            <a:r>
              <a:rPr lang="en-US" sz="3000" baseline="-25000" dirty="0">
                <a:sym typeface="Symbol" panose="05050102010706020507" pitchFamily="18" charset="2"/>
              </a:rPr>
              <a:t>a</a:t>
            </a:r>
            <a:r>
              <a:rPr lang="en-US" sz="3000" dirty="0">
                <a:sym typeface="Symbol" panose="05050102010706020507" pitchFamily="18" charset="2"/>
              </a:rPr>
              <a:t>: there is an association between </a:t>
            </a:r>
            <a:r>
              <a:rPr lang="en-US" sz="3000" dirty="0" smtClean="0">
                <a:sym typeface="Symbol" panose="05050102010706020507" pitchFamily="18" charset="2"/>
              </a:rPr>
              <a:t>cetane number and iodine value.</a:t>
            </a:r>
            <a:endParaRPr lang="en-US" sz="3000" dirty="0"/>
          </a:p>
          <a:p>
            <a:pPr>
              <a:lnSpc>
                <a:spcPct val="80000"/>
              </a:lnSpc>
              <a:spcBef>
                <a:spcPts val="0"/>
              </a:spcBef>
              <a:buNone/>
            </a:pPr>
            <a:endParaRPr lang="en-US" sz="3000" dirty="0" smtClean="0">
              <a:sym typeface="Symbol"/>
            </a:endParaRPr>
          </a:p>
        </p:txBody>
      </p:sp>
      <p:sp>
        <p:nvSpPr>
          <p:cNvPr id="5" name="Slide Number Placeholder 4"/>
          <p:cNvSpPr>
            <a:spLocks noGrp="1"/>
          </p:cNvSpPr>
          <p:nvPr>
            <p:ph type="sldNum" sz="quarter" idx="12"/>
          </p:nvPr>
        </p:nvSpPr>
        <p:spPr/>
        <p:txBody>
          <a:bodyPr/>
          <a:lstStyle/>
          <a:p>
            <a:fld id="{D85D01E0-4520-4710-81AB-3D8832D73914}" type="slidenum">
              <a:rPr lang="en-US" smtClean="0"/>
              <a:pPr/>
              <a:t>11</a:t>
            </a:fld>
            <a:endParaRPr lang="en-US"/>
          </a:p>
        </p:txBody>
      </p:sp>
      <p:sp>
        <p:nvSpPr>
          <p:cNvPr id="4" name="Footer Placeholder 3"/>
          <p:cNvSpPr>
            <a:spLocks noGrp="1"/>
          </p:cNvSpPr>
          <p:nvPr>
            <p:ph type="ftr" sz="quarter" idx="11"/>
          </p:nvPr>
        </p:nvSpPr>
        <p:spPr/>
        <p:txBody>
          <a:bodyPr/>
          <a:lstStyle/>
          <a:p>
            <a:r>
              <a:rPr lang="en-US" smtClean="0"/>
              <a:t>12.2af</a:t>
            </a:r>
            <a:endParaRPr lang="en-US"/>
          </a:p>
        </p:txBody>
      </p:sp>
    </p:spTree>
    <p:extLst>
      <p:ext uri="{BB962C8B-B14F-4D97-AF65-F5344CB8AC3E}">
        <p14:creationId xmlns:p14="http://schemas.microsoft.com/office/powerpoint/2010/main" val="300074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12"/>
            <a:ext cx="8229600" cy="651588"/>
          </a:xfrm>
        </p:spPr>
        <p:txBody>
          <a:bodyPr>
            <a:normAutofit fontScale="90000"/>
          </a:bodyPr>
          <a:lstStyle/>
          <a:p>
            <a:r>
              <a:rPr lang="en-US" dirty="0"/>
              <a:t>Example: LR </a:t>
            </a:r>
            <a:r>
              <a:rPr lang="en-US" dirty="0" smtClean="0"/>
              <a:t>– Inference - ANOVA</a:t>
            </a:r>
            <a:endParaRPr lang="en-US" dirty="0"/>
          </a:p>
        </p:txBody>
      </p:sp>
      <p:graphicFrame>
        <p:nvGraphicFramePr>
          <p:cNvPr id="8" name="Table 7"/>
          <p:cNvGraphicFramePr>
            <a:graphicFrameLocks noGrp="1"/>
          </p:cNvGraphicFramePr>
          <p:nvPr>
            <p:extLst/>
          </p:nvPr>
        </p:nvGraphicFramePr>
        <p:xfrm>
          <a:off x="0" y="627894"/>
          <a:ext cx="8915400" cy="3524250"/>
        </p:xfrm>
        <a:graphic>
          <a:graphicData uri="http://schemas.openxmlformats.org/drawingml/2006/table">
            <a:tbl>
              <a:tblPr>
                <a:tableStyleId>{5C22544A-7EE6-4342-B048-85BDC9FD1C3A}</a:tableStyleId>
              </a:tblPr>
              <a:tblGrid>
                <a:gridCol w="2667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600200">
                  <a:extLst>
                    <a:ext uri="{9D8B030D-6E8A-4147-A177-3AD203B41FA5}">
                      <a16:colId xmlns:a16="http://schemas.microsoft.com/office/drawing/2014/main" val="20005"/>
                    </a:ext>
                  </a:extLst>
                </a:gridCol>
              </a:tblGrid>
              <a:tr h="503789">
                <a:tc gridSpan="6">
                  <a:txBody>
                    <a:bodyPr/>
                    <a:lstStyle/>
                    <a:p>
                      <a:pPr marL="0" marR="0" algn="ctr">
                        <a:lnSpc>
                          <a:spcPct val="100000"/>
                        </a:lnSpc>
                        <a:spcBef>
                          <a:spcPts val="0"/>
                        </a:spcBef>
                        <a:spcAft>
                          <a:spcPts val="0"/>
                        </a:spcAft>
                      </a:pPr>
                      <a:r>
                        <a:rPr lang="en-US" sz="3000" dirty="0">
                          <a:effectLst/>
                          <a:latin typeface="+mn-lt"/>
                        </a:rPr>
                        <a:t>Analysis of Variance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20717">
                <a:tc>
                  <a:txBody>
                    <a:bodyPr/>
                    <a:lstStyle/>
                    <a:p>
                      <a:pPr marL="0" marR="0">
                        <a:lnSpc>
                          <a:spcPct val="100000"/>
                        </a:lnSpc>
                        <a:spcBef>
                          <a:spcPts val="0"/>
                        </a:spcBef>
                        <a:spcAft>
                          <a:spcPts val="0"/>
                        </a:spcAft>
                      </a:pPr>
                      <a:r>
                        <a:rPr lang="en-US" sz="3000" dirty="0">
                          <a:effectLst/>
                          <a:latin typeface="+mn-lt"/>
                        </a:rPr>
                        <a:t>Source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df</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Sum of</a:t>
                      </a:r>
                      <a:br>
                        <a:rPr lang="en-US" sz="3000" dirty="0">
                          <a:effectLst/>
                          <a:latin typeface="+mn-lt"/>
                        </a:rPr>
                      </a:br>
                      <a:r>
                        <a:rPr lang="en-US" sz="3000" dirty="0">
                          <a:effectLst/>
                          <a:latin typeface="+mn-lt"/>
                        </a:rPr>
                        <a:t>Squares</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Mean</a:t>
                      </a:r>
                      <a:br>
                        <a:rPr lang="en-US" sz="3000" dirty="0">
                          <a:effectLst/>
                          <a:latin typeface="+mn-lt"/>
                        </a:rPr>
                      </a:br>
                      <a:r>
                        <a:rPr lang="en-US" sz="3000" dirty="0">
                          <a:effectLst/>
                          <a:latin typeface="+mn-lt"/>
                        </a:rPr>
                        <a:t>Square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F Value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a:effectLst/>
                          <a:latin typeface="+mn-lt"/>
                        </a:rPr>
                        <a:t>Pr &gt; F</a:t>
                      </a:r>
                      <a:endParaRPr lang="en-US" sz="3000">
                        <a:effectLst/>
                        <a:latin typeface="+mn-lt"/>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01"/>
                  </a:ext>
                </a:extLst>
              </a:tr>
              <a:tr h="503789">
                <a:tc>
                  <a:txBody>
                    <a:bodyPr/>
                    <a:lstStyle/>
                    <a:p>
                      <a:pPr marL="0" marR="0">
                        <a:lnSpc>
                          <a:spcPct val="100000"/>
                        </a:lnSpc>
                        <a:spcBef>
                          <a:spcPts val="0"/>
                        </a:spcBef>
                        <a:spcAft>
                          <a:spcPts val="0"/>
                        </a:spcAft>
                      </a:pPr>
                      <a:r>
                        <a:rPr lang="en-US" sz="3000" dirty="0">
                          <a:effectLst/>
                          <a:latin typeface="+mn-lt"/>
                        </a:rPr>
                        <a:t>Model</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1</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298.254</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298.254</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45.35</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2.091e-5</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02"/>
                  </a:ext>
                </a:extLst>
              </a:tr>
              <a:tr h="503789">
                <a:tc>
                  <a:txBody>
                    <a:bodyPr/>
                    <a:lstStyle/>
                    <a:p>
                      <a:pPr marL="0" marR="0">
                        <a:lnSpc>
                          <a:spcPct val="100000"/>
                        </a:lnSpc>
                        <a:spcBef>
                          <a:spcPts val="0"/>
                        </a:spcBef>
                        <a:spcAft>
                          <a:spcPts val="0"/>
                        </a:spcAft>
                      </a:pPr>
                      <a:r>
                        <a:rPr lang="en-US" sz="3000" dirty="0">
                          <a:effectLst/>
                          <a:latin typeface="+mn-lt"/>
                        </a:rPr>
                        <a:t>Error</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a:effectLst/>
                          <a:latin typeface="+mn-lt"/>
                        </a:rPr>
                        <a:t>12</a:t>
                      </a:r>
                      <a:endParaRPr lang="en-US" sz="300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78.920</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6.577</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0000"/>
                        </a:lnSpc>
                      </a:pPr>
                      <a:endParaRPr lang="en-US" sz="3000" dirty="0">
                        <a:effectLst/>
                        <a:latin typeface="+mn-lt"/>
                      </a:endParaRPr>
                    </a:p>
                  </a:txBody>
                  <a:tcPr marL="47625" marR="47625" marT="47625" marB="47625"/>
                </a:tc>
                <a:tc>
                  <a:txBody>
                    <a:bodyPr/>
                    <a:lstStyle/>
                    <a:p>
                      <a:pPr>
                        <a:lnSpc>
                          <a:spcPct val="100000"/>
                        </a:lnSpc>
                      </a:pPr>
                      <a:endParaRPr lang="en-US" sz="3000" dirty="0">
                        <a:effectLst/>
                        <a:latin typeface="+mn-lt"/>
                      </a:endParaRPr>
                    </a:p>
                  </a:txBody>
                  <a:tcPr marL="47625" marR="47625" marT="47625" marB="47625"/>
                </a:tc>
                <a:extLst>
                  <a:ext uri="{0D108BD9-81ED-4DB2-BD59-A6C34878D82A}">
                    <a16:rowId xmlns:a16="http://schemas.microsoft.com/office/drawing/2014/main" val="10003"/>
                  </a:ext>
                </a:extLst>
              </a:tr>
              <a:tr h="857250">
                <a:tc>
                  <a:txBody>
                    <a:bodyPr/>
                    <a:lstStyle/>
                    <a:p>
                      <a:pPr marL="0" marR="0">
                        <a:lnSpc>
                          <a:spcPct val="100000"/>
                        </a:lnSpc>
                        <a:spcBef>
                          <a:spcPts val="0"/>
                        </a:spcBef>
                        <a:spcAft>
                          <a:spcPts val="0"/>
                        </a:spcAft>
                      </a:pPr>
                      <a:r>
                        <a:rPr lang="en-US" sz="3000" dirty="0">
                          <a:effectLst/>
                          <a:latin typeface="+mn-lt"/>
                        </a:rPr>
                        <a:t>Corrected Total</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13</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377.174</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solidFill>
                      <a:srgbClr val="E9EDF4"/>
                    </a:solidFill>
                  </a:tcPr>
                </a:tc>
                <a:tc>
                  <a:txBody>
                    <a:bodyPr/>
                    <a:lstStyle/>
                    <a:p>
                      <a:pPr>
                        <a:lnSpc>
                          <a:spcPct val="100000"/>
                        </a:lnSpc>
                      </a:pPr>
                      <a:endParaRPr lang="en-US" sz="3000" dirty="0">
                        <a:effectLst/>
                        <a:latin typeface="+mn-lt"/>
                      </a:endParaRPr>
                    </a:p>
                  </a:txBody>
                  <a:tcPr marL="47625" marR="47625" marT="47625" marB="47625">
                    <a:solidFill>
                      <a:srgbClr val="E9EDF4"/>
                    </a:solidFill>
                  </a:tcPr>
                </a:tc>
                <a:tc>
                  <a:txBody>
                    <a:bodyPr/>
                    <a:lstStyle/>
                    <a:p>
                      <a:pPr>
                        <a:lnSpc>
                          <a:spcPct val="100000"/>
                        </a:lnSpc>
                      </a:pPr>
                      <a:endParaRPr lang="en-US" sz="3000" dirty="0">
                        <a:effectLst/>
                        <a:latin typeface="+mn-lt"/>
                      </a:endParaRPr>
                    </a:p>
                  </a:txBody>
                  <a:tcPr marL="47625" marR="47625" marT="47625" marB="47625">
                    <a:solidFill>
                      <a:srgbClr val="E9EDF4"/>
                    </a:solidFill>
                  </a:tcPr>
                </a:tc>
                <a:tc>
                  <a:txBody>
                    <a:bodyPr/>
                    <a:lstStyle/>
                    <a:p>
                      <a:pPr>
                        <a:lnSpc>
                          <a:spcPct val="100000"/>
                        </a:lnSpc>
                      </a:pPr>
                      <a:endParaRPr lang="en-US" sz="3000" dirty="0">
                        <a:effectLst/>
                        <a:latin typeface="+mn-lt"/>
                      </a:endParaRPr>
                    </a:p>
                  </a:txBody>
                  <a:tcPr marL="47625" marR="47625" marT="47625" marB="47625">
                    <a:solidFill>
                      <a:srgbClr val="E9EDF4"/>
                    </a:solidFill>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fld id="{D85D01E0-4520-4710-81AB-3D8832D73914}" type="slidenum">
              <a:rPr lang="en-US" smtClean="0"/>
              <a:pPr/>
              <a:t>12</a:t>
            </a:fld>
            <a:endParaRPr lang="en-US"/>
          </a:p>
        </p:txBody>
      </p:sp>
      <p:sp>
        <p:nvSpPr>
          <p:cNvPr id="4" name="TextBox 3"/>
          <p:cNvSpPr txBox="1"/>
          <p:nvPr/>
        </p:nvSpPr>
        <p:spPr>
          <a:xfrm>
            <a:off x="1905000" y="4200295"/>
            <a:ext cx="4506362" cy="553998"/>
          </a:xfrm>
          <a:prstGeom prst="rect">
            <a:avLst/>
          </a:prstGeom>
          <a:noFill/>
        </p:spPr>
        <p:txBody>
          <a:bodyPr wrap="none" rtlCol="0">
            <a:spAutoFit/>
          </a:bodyPr>
          <a:lstStyle/>
          <a:p>
            <a:r>
              <a:rPr lang="en-US" sz="3000" dirty="0" smtClean="0"/>
              <a:t>F</a:t>
            </a:r>
            <a:r>
              <a:rPr lang="en-US" sz="3000" baseline="-25000" dirty="0" smtClean="0"/>
              <a:t>ts</a:t>
            </a:r>
            <a:r>
              <a:rPr lang="en-US" sz="3000" dirty="0" smtClean="0"/>
              <a:t> = 45.35, df1 = 1, df2 = 12</a:t>
            </a:r>
            <a:endParaRPr lang="en-US" sz="3000" dirty="0"/>
          </a:p>
        </p:txBody>
      </p:sp>
      <p:sp>
        <p:nvSpPr>
          <p:cNvPr id="6" name="TextBox 5"/>
          <p:cNvSpPr txBox="1"/>
          <p:nvPr/>
        </p:nvSpPr>
        <p:spPr>
          <a:xfrm>
            <a:off x="1905000" y="4700249"/>
            <a:ext cx="6843540" cy="954107"/>
          </a:xfrm>
          <a:prstGeom prst="rect">
            <a:avLst/>
          </a:prstGeom>
          <a:noFill/>
        </p:spPr>
        <p:txBody>
          <a:bodyPr wrap="none" rtlCol="0">
            <a:spAutoFit/>
          </a:bodyPr>
          <a:lstStyle/>
          <a:p>
            <a:r>
              <a:rPr lang="en-US" sz="2800" dirty="0" smtClean="0">
                <a:latin typeface="Courier New" panose="02070309020205020404" pitchFamily="49" charset="0"/>
                <a:cs typeface="Courier New" panose="02070309020205020404" pitchFamily="49" charset="0"/>
              </a:rPr>
              <a:t>pf(45.35,1,12,lower.tail=FALSE)</a:t>
            </a:r>
          </a:p>
          <a:p>
            <a:r>
              <a:rPr lang="en-US" sz="2800" dirty="0" smtClean="0">
                <a:latin typeface="Courier New" panose="02070309020205020404" pitchFamily="49" charset="0"/>
                <a:cs typeface="Courier New" panose="02070309020205020404" pitchFamily="49" charset="0"/>
              </a:rPr>
              <a:t>[1]2.090629e-5</a:t>
            </a:r>
            <a:endParaRPr lang="en-US" sz="2800" dirty="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r>
              <a:rPr lang="en-US" smtClean="0"/>
              <a:t>12.2af</a:t>
            </a:r>
            <a:endParaRPr lang="en-US"/>
          </a:p>
        </p:txBody>
      </p:sp>
    </p:spTree>
    <p:extLst>
      <p:ext uri="{BB962C8B-B14F-4D97-AF65-F5344CB8AC3E}">
        <p14:creationId xmlns:p14="http://schemas.microsoft.com/office/powerpoint/2010/main" val="1937445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825" y="0"/>
            <a:ext cx="8229600" cy="685800"/>
          </a:xfrm>
        </p:spPr>
        <p:txBody>
          <a:bodyPr>
            <a:normAutofit fontScale="90000"/>
          </a:bodyPr>
          <a:lstStyle/>
          <a:p>
            <a:r>
              <a:rPr lang="en-US" dirty="0"/>
              <a:t>Example: LR </a:t>
            </a:r>
            <a:r>
              <a:rPr lang="en-US" dirty="0" smtClean="0"/>
              <a:t>– Inference (cont)</a:t>
            </a:r>
            <a:endParaRPr lang="en-US" dirty="0"/>
          </a:p>
        </p:txBody>
      </p:sp>
      <p:sp>
        <p:nvSpPr>
          <p:cNvPr id="3" name="Content Placeholder 2"/>
          <p:cNvSpPr>
            <a:spLocks noGrp="1"/>
          </p:cNvSpPr>
          <p:nvPr>
            <p:ph idx="1"/>
          </p:nvPr>
        </p:nvSpPr>
        <p:spPr>
          <a:xfrm>
            <a:off x="457200" y="990600"/>
            <a:ext cx="8229600" cy="4800601"/>
          </a:xfrm>
        </p:spPr>
        <p:txBody>
          <a:bodyPr>
            <a:normAutofit/>
          </a:bodyPr>
          <a:lstStyle/>
          <a:p>
            <a:pPr marL="228600" indent="-228600">
              <a:lnSpc>
                <a:spcPct val="90000"/>
              </a:lnSpc>
              <a:buNone/>
            </a:pPr>
            <a:r>
              <a:rPr lang="en-US" sz="3000" dirty="0"/>
              <a:t>p = 2.091 x 10</a:t>
            </a:r>
            <a:r>
              <a:rPr lang="en-US" sz="3000" baseline="30000" dirty="0"/>
              <a:t>-5</a:t>
            </a:r>
            <a:endParaRPr lang="en-US" sz="3000" dirty="0"/>
          </a:p>
          <a:p>
            <a:pPr marL="228600" indent="-228600">
              <a:lnSpc>
                <a:spcPct val="90000"/>
              </a:lnSpc>
              <a:buNone/>
            </a:pPr>
            <a:r>
              <a:rPr lang="en-US" sz="3000" dirty="0"/>
              <a:t>reject H</a:t>
            </a:r>
            <a:r>
              <a:rPr lang="en-US" sz="3000" baseline="-25000" dirty="0"/>
              <a:t>0</a:t>
            </a:r>
            <a:r>
              <a:rPr lang="en-US" sz="3000" dirty="0"/>
              <a:t> 	2.091 x 10</a:t>
            </a:r>
            <a:r>
              <a:rPr lang="en-US" sz="3000" baseline="30000" dirty="0"/>
              <a:t>-5</a:t>
            </a:r>
            <a:r>
              <a:rPr lang="en-US" sz="3000" dirty="0"/>
              <a:t> &lt; 0.05</a:t>
            </a:r>
          </a:p>
          <a:p>
            <a:pPr marL="228600" indent="-228600">
              <a:lnSpc>
                <a:spcPct val="90000"/>
              </a:lnSpc>
              <a:buNone/>
            </a:pPr>
            <a:endParaRPr lang="en-US" sz="3000" dirty="0" smtClean="0"/>
          </a:p>
          <a:p>
            <a:pPr marL="228600" indent="-228600">
              <a:lnSpc>
                <a:spcPct val="90000"/>
              </a:lnSpc>
              <a:buNone/>
            </a:pPr>
            <a:r>
              <a:rPr lang="en-US" sz="3000" dirty="0" smtClean="0"/>
              <a:t>The </a:t>
            </a:r>
            <a:r>
              <a:rPr lang="en-US" sz="3000" dirty="0"/>
              <a:t>data does provide strong support </a:t>
            </a:r>
            <a:r>
              <a:rPr lang="en-US" sz="3000" dirty="0" smtClean="0"/>
              <a:t>                      (p </a:t>
            </a:r>
            <a:r>
              <a:rPr lang="en-US" sz="3000" dirty="0"/>
              <a:t>= 2.091 x 10</a:t>
            </a:r>
            <a:r>
              <a:rPr lang="en-US" sz="3000" baseline="30000" dirty="0"/>
              <a:t>-5</a:t>
            </a:r>
            <a:r>
              <a:rPr lang="en-US" sz="3000" dirty="0"/>
              <a:t> ) </a:t>
            </a:r>
            <a:r>
              <a:rPr lang="en-US" sz="3000" dirty="0" smtClean="0"/>
              <a:t>to </a:t>
            </a:r>
            <a:r>
              <a:rPr lang="en-US" sz="3000" dirty="0"/>
              <a:t>the claim that there is a linear relationship between iodine value and cetane number.</a:t>
            </a:r>
          </a:p>
        </p:txBody>
      </p:sp>
      <p:sp>
        <p:nvSpPr>
          <p:cNvPr id="5" name="Slide Number Placeholder 4"/>
          <p:cNvSpPr>
            <a:spLocks noGrp="1"/>
          </p:cNvSpPr>
          <p:nvPr>
            <p:ph type="sldNum" sz="quarter" idx="12"/>
          </p:nvPr>
        </p:nvSpPr>
        <p:spPr/>
        <p:txBody>
          <a:bodyPr/>
          <a:lstStyle/>
          <a:p>
            <a:fld id="{D85D01E0-4520-4710-81AB-3D8832D73914}" type="slidenum">
              <a:rPr lang="en-US" smtClean="0"/>
              <a:pPr/>
              <a:t>13</a:t>
            </a:fld>
            <a:endParaRPr lang="en-US"/>
          </a:p>
        </p:txBody>
      </p:sp>
      <p:sp>
        <p:nvSpPr>
          <p:cNvPr id="4" name="Footer Placeholder 3"/>
          <p:cNvSpPr>
            <a:spLocks noGrp="1"/>
          </p:cNvSpPr>
          <p:nvPr>
            <p:ph type="ftr" sz="quarter" idx="11"/>
          </p:nvPr>
        </p:nvSpPr>
        <p:spPr/>
        <p:txBody>
          <a:bodyPr/>
          <a:lstStyle/>
          <a:p>
            <a:r>
              <a:rPr lang="en-US" smtClean="0"/>
              <a:t>12.2af</a:t>
            </a:r>
            <a:endParaRPr lang="en-US"/>
          </a:p>
        </p:txBody>
      </p:sp>
    </p:spTree>
    <p:extLst>
      <p:ext uri="{BB962C8B-B14F-4D97-AF65-F5344CB8AC3E}">
        <p14:creationId xmlns:p14="http://schemas.microsoft.com/office/powerpoint/2010/main" val="12708594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Standard deviation for b</a:t>
            </a:r>
            <a:r>
              <a:rPr lang="en-US" baseline="-25000" dirty="0" smtClean="0"/>
              <a:t>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71599"/>
                <a:ext cx="8229600" cy="4343401"/>
              </a:xfrm>
            </p:spPr>
            <p:txBody>
              <a:bodyPr>
                <a:normAutofit fontScale="85000" lnSpcReduction="10000"/>
              </a:bodyPr>
              <a:lstStyle/>
              <a:p>
                <a:pPr marL="0" indent="0">
                  <a:buNone/>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nary>
                        </m:num>
                        <m:den>
                          <m:nary>
                            <m:naryPr>
                              <m:chr m:val="∑"/>
                              <m:limLoc m:val="undOvr"/>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e>
                                  </m:d>
                                </m:e>
                                <m:sup>
                                  <m:r>
                                    <a:rPr lang="en-US" i="1">
                                      <a:latin typeface="Cambria Math" panose="02040503050406030204" pitchFamily="18" charset="0"/>
                                    </a:rPr>
                                    <m:t>2</m:t>
                                  </m:r>
                                </m:sup>
                              </m:sSup>
                            </m:e>
                          </m:nary>
                        </m:den>
                      </m:f>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acc>
                            <m:accPr>
                              <m:chr m:val="̅"/>
                              <m:ctrlPr>
                                <a:rPr lang="en-US" i="1">
                                  <a:latin typeface="Cambria Math" panose="02040503050406030204" pitchFamily="18" charset="0"/>
                                </a:rPr>
                              </m:ctrlPr>
                            </m:accPr>
                            <m:e>
                              <m:r>
                                <a:rPr lang="en-US" i="1">
                                  <a:latin typeface="Cambria Math" panose="02040503050406030204" pitchFamily="18" charset="0"/>
                                </a:rPr>
                                <m:t>𝑦</m:t>
                              </m:r>
                            </m:e>
                          </m:acc>
                        </m:e>
                      </m:nary>
                    </m:oMath>
                  </m:oMathPara>
                </a14:m>
                <a:endParaRPr lang="en-US" dirty="0" smtClean="0"/>
              </a:p>
              <a:p>
                <a:pPr marL="0" indent="0">
                  <a:buNone/>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r>
                        <a:rPr lang="en-US" i="1">
                          <a:latin typeface="Cambria Math" panose="02040503050406030204" pitchFamily="18" charset="0"/>
                        </a:rPr>
                        <m:t>𝜎</m:t>
                      </m:r>
                      <m:rad>
                        <m:radPr>
                          <m:degHide m:val="on"/>
                          <m:ctrlPr>
                            <a:rPr lang="en-US" i="1">
                              <a:latin typeface="Cambria Math" panose="02040503050406030204" pitchFamily="18" charset="0"/>
                            </a:rPr>
                          </m:ctrlPr>
                        </m:radPr>
                        <m:deg/>
                        <m:e>
                          <m:nary>
                            <m:naryPr>
                              <m:chr m:val="∑"/>
                              <m:limLoc m:val="undOvr"/>
                              <m:subHide m:val="on"/>
                              <m:supHide m:val="on"/>
                              <m:ctrlPr>
                                <a:rPr lang="en-US" i="1">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𝑖</m:t>
                                  </m:r>
                                </m:sub>
                                <m:sup>
                                  <m:r>
                                    <a:rPr lang="en-US" i="1">
                                      <a:latin typeface="Cambria Math" panose="02040503050406030204" pitchFamily="18" charset="0"/>
                                    </a:rPr>
                                    <m:t>2</m:t>
                                  </m:r>
                                </m:sup>
                              </m:sSubSup>
                            </m:e>
                          </m:nary>
                        </m:e>
                      </m:ra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𝜎</m:t>
                          </m:r>
                        </m:num>
                        <m:den>
                          <m:rad>
                            <m:radPr>
                              <m:degHide m:val="on"/>
                              <m:ctrlPr>
                                <a:rPr lang="en-US" i="1">
                                  <a:latin typeface="Cambria Math" panose="02040503050406030204" pitchFamily="18" charset="0"/>
                                </a:rPr>
                              </m:ctrlPr>
                            </m:radPr>
                            <m:deg/>
                            <m:e>
                              <m:nary>
                                <m:naryPr>
                                  <m:chr m:val="∑"/>
                                  <m:limLoc m:val="undOvr"/>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e>
                                    <m:sup>
                                      <m:r>
                                        <a:rPr lang="en-US" i="1">
                                          <a:latin typeface="Cambria Math" panose="02040503050406030204" pitchFamily="18" charset="0"/>
                                        </a:rPr>
                                        <m:t>2</m:t>
                                      </m:r>
                                    </m:sup>
                                  </m:sSup>
                                </m:e>
                              </m:nary>
                            </m:e>
                          </m:rad>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𝜎</m:t>
                          </m:r>
                        </m:num>
                        <m:den>
                          <m:rad>
                            <m:radPr>
                              <m:degHide m:val="on"/>
                              <m:ctrlPr>
                                <a:rPr lang="en-US" i="1">
                                  <a:latin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𝑥𝑥</m:t>
                                  </m:r>
                                </m:sub>
                              </m:sSub>
                            </m:e>
                          </m:rad>
                        </m:den>
                      </m:f>
                    </m:oMath>
                  </m:oMathPara>
                </a14:m>
                <a:endParaRPr lang="en-US" dirty="0" smtClean="0"/>
              </a:p>
              <a:p>
                <a:pPr marL="0" indent="0">
                  <a:buNone/>
                </a:pPr>
                <a:r>
                  <a:rPr lang="en-US" dirty="0" smtClean="0"/>
                  <a:t>(Bonus on HW)</a:t>
                </a: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𝑆𝐸</m:t>
                          </m:r>
                        </m:e>
                        <m: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𝑠</m:t>
                          </m:r>
                        </m:num>
                        <m:den>
                          <m:rad>
                            <m:radPr>
                              <m:degHide m:val="on"/>
                              <m:ctrlPr>
                                <a:rPr lang="en-US" i="1">
                                  <a:latin typeface="Cambria Math" panose="02040503050406030204" pitchFamily="18" charset="0"/>
                                </a:rPr>
                              </m:ctrlPr>
                            </m:radPr>
                            <m:deg/>
                            <m:e>
                              <m:nary>
                                <m:naryPr>
                                  <m:chr m:val="∑"/>
                                  <m:limLoc m:val="undOvr"/>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e>
                                    <m:sup>
                                      <m:r>
                                        <a:rPr lang="en-US" i="1">
                                          <a:latin typeface="Cambria Math" panose="02040503050406030204" pitchFamily="18" charset="0"/>
                                        </a:rPr>
                                        <m:t>2</m:t>
                                      </m:r>
                                    </m:sup>
                                  </m:sSup>
                                </m:e>
                              </m:nary>
                            </m:e>
                          </m:rad>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𝑠</m:t>
                          </m:r>
                        </m:num>
                        <m:den>
                          <m:rad>
                            <m:radPr>
                              <m:degHide m:val="on"/>
                              <m:ctrlPr>
                                <a:rPr lang="en-US" i="1">
                                  <a:latin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𝑥𝑥</m:t>
                                  </m:r>
                                </m:sub>
                              </m:sSub>
                            </m:e>
                          </m:rad>
                        </m:den>
                      </m:f>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𝑀𝑆𝐸</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𝑥𝑥</m:t>
                                  </m:r>
                                </m:sub>
                              </m:sSub>
                            </m:den>
                          </m:f>
                        </m:e>
                      </m:ra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71599"/>
                <a:ext cx="8229600" cy="4343401"/>
              </a:xfrm>
              <a:blipFill rotWithShape="0">
                <a:blip r:embed="rId3"/>
                <a:stretch>
                  <a:fillRect l="-1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85D01E0-4520-4710-81AB-3D8832D73914}"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12.2af</a:t>
            </a:r>
            <a:endParaRPr lang="en-US"/>
          </a:p>
        </p:txBody>
      </p:sp>
    </p:spTree>
    <p:extLst>
      <p:ext uri="{BB962C8B-B14F-4D97-AF65-F5344CB8AC3E}">
        <p14:creationId xmlns:p14="http://schemas.microsoft.com/office/powerpoint/2010/main" val="1036386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Confidence Interval for </a:t>
            </a:r>
            <a:r>
              <a:rPr lang="en-US" dirty="0" smtClean="0">
                <a:sym typeface="Symbol" panose="05050102010706020507" pitchFamily="18" charset="2"/>
              </a:rPr>
              <a:t></a:t>
            </a:r>
            <a:r>
              <a:rPr lang="en-US" baseline="-25000" dirty="0" smtClean="0">
                <a:sym typeface="Symbol" panose="05050102010706020507" pitchFamily="18" charset="2"/>
              </a:rPr>
              <a:t>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7639"/>
                <a:ext cx="8229600" cy="4297362"/>
              </a:xfrm>
            </p:spPr>
            <p:txBody>
              <a:bodyPr/>
              <a:lstStyle/>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f>
                          <m:fPr>
                            <m:type m:val="lin"/>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rPr>
                              <m:t>2,</m:t>
                            </m:r>
                            <m:r>
                              <a:rPr lang="en-US" i="1">
                                <a:latin typeface="Cambria Math" panose="02040503050406030204" pitchFamily="18" charset="0"/>
                              </a:rPr>
                              <m:t>𝑑𝑓</m:t>
                            </m:r>
                          </m:den>
                        </m:f>
                      </m:sub>
                    </m:sSub>
                    <m:sSub>
                      <m:sSubPr>
                        <m:ctrlPr>
                          <a:rPr lang="en-US" i="1">
                            <a:latin typeface="Cambria Math" panose="02040503050406030204" pitchFamily="18" charset="0"/>
                          </a:rPr>
                        </m:ctrlPr>
                      </m:sSubPr>
                      <m:e>
                        <m:r>
                          <a:rPr lang="en-US" i="1">
                            <a:latin typeface="Cambria Math" panose="02040503050406030204" pitchFamily="18" charset="0"/>
                          </a:rPr>
                          <m:t>𝑆𝐸</m:t>
                        </m:r>
                      </m:e>
                      <m:sub>
                        <m:r>
                          <a:rPr lang="en-US" i="1">
                            <a:latin typeface="Cambria Math" panose="02040503050406030204" pitchFamily="18" charset="0"/>
                          </a:rPr>
                          <m:t>𝑏</m:t>
                        </m:r>
                        <m:r>
                          <a:rPr lang="en-US" i="1">
                            <a:latin typeface="Cambria Math" panose="02040503050406030204" pitchFamily="18" charset="0"/>
                          </a:rPr>
                          <m:t>1</m:t>
                        </m:r>
                      </m:sub>
                    </m:sSub>
                  </m:oMath>
                </a14:m>
                <a:r>
                  <a:rPr lang="en-US" i="1" dirty="0" smtClean="0">
                    <a:latin typeface="Cambria Math" panose="02040503050406030204" pitchFamily="18" charset="0"/>
                  </a:rPr>
                  <a:t> =</a:t>
                </a:r>
              </a:p>
              <a:p>
                <a:pPr marL="0" indent="0" algn="ctr">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f>
                            <m:fPr>
                              <m:type m:val="lin"/>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−2</m:t>
                              </m:r>
                            </m:den>
                          </m:f>
                        </m:sub>
                      </m:sSub>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𝑀𝑆𝐸</m:t>
                              </m:r>
                            </m:num>
                            <m:den>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𝑥𝑥</m:t>
                                  </m:r>
                                </m:sub>
                              </m:sSub>
                            </m:den>
                          </m:f>
                        </m:e>
                      </m:rad>
                    </m:oMath>
                  </m:oMathPara>
                </a14:m>
                <a:endParaRPr lang="en-US" dirty="0" smtClean="0"/>
              </a:p>
              <a:p>
                <a:pPr marL="0" indent="1320800">
                  <a:buNone/>
                </a:pPr>
                <a:r>
                  <a:rPr lang="en-US" sz="2800" dirty="0" smtClean="0">
                    <a:latin typeface="Courier New" panose="02070309020205020404" pitchFamily="49" charset="0"/>
                    <a:cs typeface="Courier New" panose="02070309020205020404" pitchFamily="49" charset="0"/>
                  </a:rPr>
                  <a:t>SE &lt;- sqrt(MSE/Sxx)</a:t>
                </a:r>
              </a:p>
              <a:p>
                <a:pPr marL="0" indent="1320800">
                  <a:buNone/>
                </a:pPr>
                <a:r>
                  <a:rPr lang="en-US" sz="2800" dirty="0" smtClean="0">
                    <a:latin typeface="Courier New" panose="02070309020205020404" pitchFamily="49" charset="0"/>
                    <a:cs typeface="Courier New" panose="02070309020205020404" pitchFamily="49" charset="0"/>
                  </a:rPr>
                  <a:t>confint</a:t>
                </a:r>
                <a:r>
                  <a:rPr lang="en-US" sz="2800" b="1" dirty="0" smtClean="0">
                    <a:latin typeface="Courier New" panose="02070309020205020404" pitchFamily="49" charset="0"/>
                    <a:cs typeface="Courier New" panose="02070309020205020404" pitchFamily="49" charset="0"/>
                  </a:rPr>
                  <a:t>(</a:t>
                </a:r>
                <a:r>
                  <a:rPr lang="en-US" sz="2800" dirty="0" smtClean="0">
                    <a:latin typeface="Courier New" panose="02070309020205020404" pitchFamily="49" charset="0"/>
                    <a:cs typeface="Courier New" panose="02070309020205020404" pitchFamily="49" charset="0"/>
                  </a:rPr>
                  <a:t>Table.lm</a:t>
                </a:r>
                <a:r>
                  <a:rPr lang="en-US" sz="2800" dirty="0">
                    <a:latin typeface="Courier New" panose="02070309020205020404" pitchFamily="49" charset="0"/>
                    <a:cs typeface="Courier New" panose="02070309020205020404" pitchFamily="49" charset="0"/>
                  </a:rPr>
                  <a:t>, level </a:t>
                </a:r>
                <a:r>
                  <a:rPr lang="en-US" sz="2800" b="1" dirty="0">
                    <a:latin typeface="Courier New" panose="02070309020205020404" pitchFamily="49" charset="0"/>
                    <a:cs typeface="Courier New" panose="02070309020205020404" pitchFamily="49" charset="0"/>
                  </a:rPr>
                  <a:t>=</a:t>
                </a:r>
                <a:r>
                  <a:rPr lang="en-US" sz="2800" dirty="0">
                    <a:latin typeface="Courier New" panose="02070309020205020404" pitchFamily="49" charset="0"/>
                    <a:cs typeface="Courier New" panose="02070309020205020404" pitchFamily="49" charset="0"/>
                  </a:rPr>
                  <a:t> 0.95</a:t>
                </a:r>
                <a:r>
                  <a:rPr lang="en-US" sz="2800" b="1" dirty="0">
                    <a:latin typeface="Courier New" panose="02070309020205020404" pitchFamily="49" charset="0"/>
                    <a:cs typeface="Courier New" panose="02070309020205020404" pitchFamily="49" charset="0"/>
                  </a:rPr>
                  <a:t>)</a:t>
                </a:r>
                <a:endParaRPr lang="en-US" sz="2800" dirty="0">
                  <a:latin typeface="Courier New" panose="02070309020205020404" pitchFamily="49" charset="0"/>
                  <a:cs typeface="Courier New" panose="02070309020205020404" pitchFamily="49" charset="0"/>
                </a:endParaRPr>
              </a:p>
              <a:p>
                <a:pPr marL="0" indent="1320800">
                  <a:buNone/>
                </a:pPr>
                <a:endParaRPr lang="en-US" sz="2800" dirty="0">
                  <a:latin typeface="Courier New" panose="02070309020205020404" pitchFamily="49" charset="0"/>
                  <a:cs typeface="Courier New" panose="02070309020205020404" pitchFamily="49"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7639"/>
                <a:ext cx="8229600" cy="4297362"/>
              </a:xfrm>
              <a:blipFill rotWithShape="0">
                <a:blip r:embed="rId3"/>
                <a:stretch>
                  <a:fillRect t="-198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85D01E0-4520-4710-81AB-3D8832D73914}"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12.2ag</a:t>
            </a:r>
            <a:endParaRPr lang="en-US"/>
          </a:p>
        </p:txBody>
      </p:sp>
    </p:spTree>
    <p:extLst>
      <p:ext uri="{BB962C8B-B14F-4D97-AF65-F5344CB8AC3E}">
        <p14:creationId xmlns:p14="http://schemas.microsoft.com/office/powerpoint/2010/main" val="1701804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dirty="0" smtClean="0"/>
              <a:t>LR Hypothesis Test: Summary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914400"/>
                <a:ext cx="8763000" cy="4800600"/>
              </a:xfrm>
            </p:spPr>
            <p:txBody>
              <a:bodyPr>
                <a:normAutofit lnSpcReduction="10000"/>
              </a:bodyPr>
              <a:lstStyle/>
              <a:p>
                <a:pPr>
                  <a:buNone/>
                </a:pPr>
                <a:r>
                  <a:rPr lang="en-US" dirty="0" smtClean="0"/>
                  <a:t>Null hypothesis: H</a:t>
                </a:r>
                <a:r>
                  <a:rPr lang="en-US" baseline="-25000" dirty="0" smtClean="0"/>
                  <a:t>0</a:t>
                </a:r>
                <a:r>
                  <a:rPr lang="en-US" dirty="0" smtClean="0"/>
                  <a:t>: </a:t>
                </a:r>
                <a:r>
                  <a:rPr lang="el-GR" dirty="0">
                    <a:sym typeface="Symbol" panose="05050102010706020507" pitchFamily="18" charset="2"/>
                  </a:rPr>
                  <a:t></a:t>
                </a:r>
                <a:r>
                  <a:rPr lang="en-US" baseline="-25000" dirty="0" smtClean="0"/>
                  <a:t>1</a:t>
                </a:r>
                <a:r>
                  <a:rPr lang="en-US" dirty="0" smtClean="0"/>
                  <a:t> = </a:t>
                </a:r>
                <a:r>
                  <a:rPr lang="el-GR" dirty="0">
                    <a:sym typeface="Symbol" panose="05050102010706020507" pitchFamily="18" charset="2"/>
                  </a:rPr>
                  <a:t></a:t>
                </a:r>
                <a:r>
                  <a:rPr lang="en-US" baseline="-25000" dirty="0" smtClean="0"/>
                  <a:t>10</a:t>
                </a:r>
                <a:r>
                  <a:rPr lang="en-US" dirty="0" smtClean="0"/>
                  <a:t> </a:t>
                </a:r>
                <a:r>
                  <a:rPr lang="en-US" dirty="0" smtClean="0">
                    <a:solidFill>
                      <a:schemeClr val="bg1"/>
                    </a:solidFill>
                  </a:rPr>
                  <a:t>= 0</a:t>
                </a:r>
              </a:p>
              <a:p>
                <a:pPr>
                  <a:buNone/>
                </a:pPr>
                <a:r>
                  <a:rPr lang="en-US" dirty="0" smtClean="0"/>
                  <a:t>Test statistic: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10</m:t>
                            </m:r>
                          </m:sub>
                        </m:sSub>
                      </m:num>
                      <m:den>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𝑀𝑆𝐸</m:t>
                                </m:r>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𝑥𝑥</m:t>
                                    </m:r>
                                  </m:sub>
                                </m:sSub>
                              </m:den>
                            </m:f>
                          </m:e>
                        </m:rad>
                      </m:den>
                    </m:f>
                  </m:oMath>
                </a14:m>
                <a:endParaRPr lang="en-US" dirty="0" smtClean="0"/>
              </a:p>
              <a:p>
                <a:pPr>
                  <a:lnSpc>
                    <a:spcPct val="110000"/>
                  </a:lnSpc>
                  <a:buNone/>
                </a:pPr>
                <a:endParaRPr lang="en-US" dirty="0" smtClean="0"/>
              </a:p>
              <a:p>
                <a:pPr>
                  <a:lnSpc>
                    <a:spcPct val="110000"/>
                  </a:lnSpc>
                  <a:buNone/>
                </a:pPr>
                <a:endParaRPr lang="en-US" dirty="0" smtClean="0"/>
              </a:p>
              <a:p>
                <a:pPr>
                  <a:lnSpc>
                    <a:spcPct val="110000"/>
                  </a:lnSpc>
                  <a:buNone/>
                </a:pPr>
                <a:endParaRPr lang="en-US" dirty="0" smtClean="0"/>
              </a:p>
              <a:p>
                <a:pPr>
                  <a:lnSpc>
                    <a:spcPct val="110000"/>
                  </a:lnSpc>
                  <a:buNone/>
                </a:pPr>
                <a:endParaRPr lang="en-US" dirty="0" smtClean="0"/>
              </a:p>
              <a:p>
                <a:pPr>
                  <a:lnSpc>
                    <a:spcPct val="110000"/>
                  </a:lnSpc>
                  <a:buNone/>
                </a:pPr>
                <a:r>
                  <a:rPr lang="en-US" dirty="0" smtClean="0"/>
                  <a:t>Note: </a:t>
                </a:r>
                <a:r>
                  <a:rPr lang="en-US" dirty="0"/>
                  <a:t>A</a:t>
                </a:r>
                <a:r>
                  <a:rPr lang="en-US" dirty="0" smtClean="0"/>
                  <a:t> two-sided test with </a:t>
                </a:r>
                <a:r>
                  <a:rPr lang="el-GR" dirty="0">
                    <a:sym typeface="Symbol" panose="05050102010706020507" pitchFamily="18" charset="2"/>
                  </a:rPr>
                  <a:t></a:t>
                </a:r>
                <a:r>
                  <a:rPr lang="en-US" baseline="-25000" dirty="0" smtClean="0"/>
                  <a:t>10 </a:t>
                </a:r>
                <a:r>
                  <a:rPr lang="en-US" dirty="0" smtClean="0"/>
                  <a:t> = 0 is the F test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914400"/>
                <a:ext cx="8763000" cy="4800600"/>
              </a:xfrm>
              <a:blipFill rotWithShape="0">
                <a:blip r:embed="rId3"/>
                <a:stretch>
                  <a:fillRect l="-1809" t="-2919" b="-1777"/>
                </a:stretch>
              </a:blipFill>
            </p:spPr>
            <p:txBody>
              <a:bodyPr/>
              <a:lstStyle/>
              <a:p>
                <a:r>
                  <a:rPr lang="en-US">
                    <a:noFill/>
                  </a:rPr>
                  <a:t> </a:t>
                </a:r>
              </a:p>
            </p:txBody>
          </p:sp>
        </mc:Fallback>
      </mc:AlternateContent>
      <p:graphicFrame>
        <p:nvGraphicFramePr>
          <p:cNvPr id="5" name="Table 4"/>
          <p:cNvGraphicFramePr>
            <a:graphicFrameLocks noGrp="1"/>
          </p:cNvGraphicFramePr>
          <p:nvPr>
            <p:extLst/>
          </p:nvPr>
        </p:nvGraphicFramePr>
        <p:xfrm>
          <a:off x="266700" y="2667000"/>
          <a:ext cx="8610600" cy="2316480"/>
        </p:xfrm>
        <a:graphic>
          <a:graphicData uri="http://schemas.openxmlformats.org/drawingml/2006/table">
            <a:tbl>
              <a:tblPr>
                <a:tableStyleId>{5C22544A-7EE6-4342-B048-85BDC9FD1C3A}</a:tableStyleId>
              </a:tblPr>
              <a:tblGrid>
                <a:gridCol w="2493818">
                  <a:extLst>
                    <a:ext uri="{9D8B030D-6E8A-4147-A177-3AD203B41FA5}">
                      <a16:colId xmlns:a16="http://schemas.microsoft.com/office/drawing/2014/main" val="20000"/>
                    </a:ext>
                  </a:extLst>
                </a:gridCol>
                <a:gridCol w="4059382">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70840">
                <a:tc>
                  <a:txBody>
                    <a:bodyPr/>
                    <a:lstStyle/>
                    <a:p>
                      <a:endParaRPr lang="en-US" sz="3200" dirty="0"/>
                    </a:p>
                  </a:txBody>
                  <a:tcPr/>
                </a:tc>
                <a:tc>
                  <a:txBody>
                    <a:bodyPr/>
                    <a:lstStyle/>
                    <a:p>
                      <a:r>
                        <a:rPr lang="en-US" sz="3200" dirty="0" smtClean="0"/>
                        <a:t>Alternative Hypothesis</a:t>
                      </a:r>
                      <a:endParaRPr lang="en-US" sz="3200" dirty="0"/>
                    </a:p>
                  </a:txBody>
                  <a:tcPr/>
                </a:tc>
                <a:tc>
                  <a:txBody>
                    <a:bodyPr/>
                    <a:lstStyle/>
                    <a:p>
                      <a:r>
                        <a:rPr lang="en-US" sz="3200" dirty="0" smtClean="0"/>
                        <a:t>P-Value</a:t>
                      </a:r>
                      <a:endParaRPr lang="en-US" sz="3200" dirty="0"/>
                    </a:p>
                  </a:txBody>
                  <a:tcPr/>
                </a:tc>
                <a:extLst>
                  <a:ext uri="{0D108BD9-81ED-4DB2-BD59-A6C34878D82A}">
                    <a16:rowId xmlns:a16="http://schemas.microsoft.com/office/drawing/2014/main" val="10000"/>
                  </a:ext>
                </a:extLst>
              </a:tr>
              <a:tr h="370840">
                <a:tc>
                  <a:txBody>
                    <a:bodyPr/>
                    <a:lstStyle/>
                    <a:p>
                      <a:r>
                        <a:rPr lang="en-US" sz="3200" dirty="0" smtClean="0"/>
                        <a:t>Upper-tailed</a:t>
                      </a:r>
                      <a:endParaRPr lang="en-US" sz="3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H</a:t>
                      </a:r>
                      <a:r>
                        <a:rPr lang="en-US" sz="3200" baseline="-25000" dirty="0" smtClean="0"/>
                        <a:t>a</a:t>
                      </a:r>
                      <a:r>
                        <a:rPr lang="en-US" sz="3200" baseline="0" dirty="0" smtClean="0"/>
                        <a:t>: </a:t>
                      </a:r>
                      <a:r>
                        <a:rPr lang="el-GR" sz="3200" baseline="0" dirty="0" smtClean="0">
                          <a:sym typeface="Symbol" panose="05050102010706020507" pitchFamily="18" charset="2"/>
                        </a:rPr>
                        <a:t></a:t>
                      </a:r>
                      <a:r>
                        <a:rPr lang="en-US" sz="3200" baseline="-25000" dirty="0" smtClean="0"/>
                        <a:t>1</a:t>
                      </a:r>
                      <a:r>
                        <a:rPr lang="en-US" sz="3200" dirty="0" smtClean="0"/>
                        <a:t> &gt; </a:t>
                      </a:r>
                      <a:r>
                        <a:rPr lang="el-GR" sz="3200" baseline="0" dirty="0" smtClean="0">
                          <a:sym typeface="Symbol" panose="05050102010706020507" pitchFamily="18" charset="2"/>
                        </a:rPr>
                        <a:t></a:t>
                      </a:r>
                      <a:r>
                        <a:rPr lang="en-US" sz="3200" baseline="-25000" dirty="0" smtClean="0"/>
                        <a:t>10</a:t>
                      </a:r>
                      <a:r>
                        <a:rPr lang="en-US" sz="3200" baseline="0" dirty="0" smtClean="0"/>
                        <a:t> </a:t>
                      </a:r>
                      <a:r>
                        <a:rPr lang="en-US" sz="3200" baseline="0" dirty="0" smtClean="0">
                          <a:solidFill>
                            <a:srgbClr val="E9EDF4"/>
                          </a:solidFill>
                        </a:rPr>
                        <a:t>(0)</a:t>
                      </a:r>
                      <a:endParaRPr lang="en-US" sz="3200" dirty="0" smtClean="0">
                        <a:solidFill>
                          <a:srgbClr val="E9EDF4"/>
                        </a:solidFill>
                      </a:endParaRPr>
                    </a:p>
                  </a:txBody>
                  <a:tcPr/>
                </a:tc>
                <a:tc>
                  <a:txBody>
                    <a:bodyPr/>
                    <a:lstStyle/>
                    <a:p>
                      <a:r>
                        <a:rPr lang="en-US" sz="3200" dirty="0" smtClean="0"/>
                        <a:t>P(T ≥ t)</a:t>
                      </a:r>
                      <a:endParaRPr lang="en-US" sz="3200" dirty="0"/>
                    </a:p>
                  </a:txBody>
                  <a:tcPr/>
                </a:tc>
                <a:extLst>
                  <a:ext uri="{0D108BD9-81ED-4DB2-BD59-A6C34878D82A}">
                    <a16:rowId xmlns:a16="http://schemas.microsoft.com/office/drawing/2014/main" val="10001"/>
                  </a:ext>
                </a:extLst>
              </a:tr>
              <a:tr h="370840">
                <a:tc>
                  <a:txBody>
                    <a:bodyPr/>
                    <a:lstStyle/>
                    <a:p>
                      <a:r>
                        <a:rPr lang="en-US" sz="3200" dirty="0" smtClean="0"/>
                        <a:t>Lower-tailed</a:t>
                      </a:r>
                      <a:endParaRPr lang="en-US" sz="3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H</a:t>
                      </a:r>
                      <a:r>
                        <a:rPr lang="en-US" sz="3200" baseline="-25000" dirty="0" smtClean="0"/>
                        <a:t>a</a:t>
                      </a:r>
                      <a:r>
                        <a:rPr lang="en-US" sz="3200" baseline="0" dirty="0" smtClean="0"/>
                        <a:t>: </a:t>
                      </a:r>
                      <a:r>
                        <a:rPr lang="el-GR" sz="3200" baseline="0" dirty="0" smtClean="0">
                          <a:sym typeface="Symbol" panose="05050102010706020507" pitchFamily="18" charset="2"/>
                        </a:rPr>
                        <a:t></a:t>
                      </a:r>
                      <a:r>
                        <a:rPr lang="en-US" sz="3200" baseline="-25000" dirty="0" smtClean="0"/>
                        <a:t>1 </a:t>
                      </a:r>
                      <a:r>
                        <a:rPr lang="en-US" sz="3200" dirty="0" smtClean="0"/>
                        <a:t>&lt; </a:t>
                      </a:r>
                      <a:r>
                        <a:rPr lang="el-GR" sz="3200" baseline="0" dirty="0" smtClean="0">
                          <a:sym typeface="Symbol" panose="05050102010706020507" pitchFamily="18" charset="2"/>
                        </a:rPr>
                        <a:t></a:t>
                      </a:r>
                      <a:r>
                        <a:rPr lang="en-US" sz="3200" baseline="-25000" dirty="0" smtClean="0"/>
                        <a:t>10</a:t>
                      </a:r>
                      <a:r>
                        <a:rPr lang="en-US" sz="3200" baseline="0" dirty="0" smtClean="0"/>
                        <a:t> </a:t>
                      </a:r>
                      <a:r>
                        <a:rPr lang="en-US" sz="3200" baseline="0" dirty="0" smtClean="0">
                          <a:solidFill>
                            <a:srgbClr val="E9EDF4"/>
                          </a:solidFill>
                        </a:rPr>
                        <a:t>(0)</a:t>
                      </a:r>
                      <a:endParaRPr lang="en-US" sz="3200" dirty="0" smtClean="0">
                        <a:solidFill>
                          <a:srgbClr val="E9EDF4"/>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P(T ≤ t)</a:t>
                      </a:r>
                    </a:p>
                  </a:txBody>
                  <a:tcPr/>
                </a:tc>
                <a:extLst>
                  <a:ext uri="{0D108BD9-81ED-4DB2-BD59-A6C34878D82A}">
                    <a16:rowId xmlns:a16="http://schemas.microsoft.com/office/drawing/2014/main" val="10002"/>
                  </a:ext>
                </a:extLst>
              </a:tr>
              <a:tr h="370840">
                <a:tc>
                  <a:txBody>
                    <a:bodyPr/>
                    <a:lstStyle/>
                    <a:p>
                      <a:r>
                        <a:rPr lang="en-US" sz="3200" dirty="0" smtClean="0"/>
                        <a:t>two-sided</a:t>
                      </a:r>
                      <a:endParaRPr lang="en-US" sz="3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H</a:t>
                      </a:r>
                      <a:r>
                        <a:rPr lang="en-US" sz="3200" baseline="-25000" dirty="0" smtClean="0"/>
                        <a:t>a</a:t>
                      </a:r>
                      <a:r>
                        <a:rPr lang="en-US" sz="3200" baseline="0" dirty="0" smtClean="0"/>
                        <a:t>: </a:t>
                      </a:r>
                      <a:r>
                        <a:rPr lang="el-GR" sz="3200" baseline="0" dirty="0" smtClean="0">
                          <a:sym typeface="Symbol" panose="05050102010706020507" pitchFamily="18" charset="2"/>
                        </a:rPr>
                        <a:t></a:t>
                      </a:r>
                      <a:r>
                        <a:rPr lang="en-US" sz="3200" baseline="-25000" dirty="0" smtClean="0"/>
                        <a:t>1 </a:t>
                      </a:r>
                      <a:r>
                        <a:rPr lang="en-US" sz="3200" dirty="0" smtClean="0"/>
                        <a:t>≠ </a:t>
                      </a:r>
                      <a:r>
                        <a:rPr lang="el-GR" sz="3200" baseline="0" dirty="0" smtClean="0">
                          <a:sym typeface="Symbol" panose="05050102010706020507" pitchFamily="18" charset="2"/>
                        </a:rPr>
                        <a:t></a:t>
                      </a:r>
                      <a:r>
                        <a:rPr lang="en-US" sz="3200" baseline="-25000" dirty="0" smtClean="0"/>
                        <a:t>10</a:t>
                      </a:r>
                      <a:r>
                        <a:rPr lang="en-US" sz="3200" baseline="0" dirty="0" smtClean="0"/>
                        <a:t> </a:t>
                      </a:r>
                      <a:r>
                        <a:rPr lang="en-US" sz="3200" baseline="0" dirty="0" smtClean="0">
                          <a:solidFill>
                            <a:srgbClr val="E9EDF4"/>
                          </a:solidFill>
                        </a:rPr>
                        <a:t>(0)</a:t>
                      </a:r>
                      <a:endParaRPr lang="en-US" sz="3200" dirty="0" smtClean="0">
                        <a:solidFill>
                          <a:srgbClr val="E9EDF4"/>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2P(T</a:t>
                      </a:r>
                      <a:r>
                        <a:rPr lang="en-US" sz="3200" baseline="0" dirty="0" smtClean="0"/>
                        <a:t> ≥ |t|)  </a:t>
                      </a:r>
                      <a:endParaRPr lang="en-US" sz="3200" dirty="0" smtClean="0"/>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D85D01E0-4520-4710-81AB-3D8832D73914}"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12.2ag</a:t>
            </a:r>
            <a:endParaRPr lang="en-US"/>
          </a:p>
        </p:txBody>
      </p:sp>
    </p:spTree>
    <p:extLst>
      <p:ext uri="{BB962C8B-B14F-4D97-AF65-F5344CB8AC3E}">
        <p14:creationId xmlns:p14="http://schemas.microsoft.com/office/powerpoint/2010/main" val="22422580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dirty="0" smtClean="0"/>
              <a:t>LR Hypothesis Test: Summary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914400"/>
                <a:ext cx="8763000" cy="4800600"/>
              </a:xfrm>
            </p:spPr>
            <p:txBody>
              <a:bodyPr>
                <a:normAutofit lnSpcReduction="10000"/>
              </a:bodyPr>
              <a:lstStyle/>
              <a:p>
                <a:pPr>
                  <a:buNone/>
                </a:pPr>
                <a:r>
                  <a:rPr lang="en-US" dirty="0" smtClean="0"/>
                  <a:t>Null hypothesis: H</a:t>
                </a:r>
                <a:r>
                  <a:rPr lang="en-US" baseline="-25000" dirty="0" smtClean="0"/>
                  <a:t>0</a:t>
                </a:r>
                <a:r>
                  <a:rPr lang="en-US" dirty="0" smtClean="0"/>
                  <a:t>: </a:t>
                </a:r>
                <a:r>
                  <a:rPr lang="el-GR" dirty="0">
                    <a:sym typeface="Symbol" panose="05050102010706020507" pitchFamily="18" charset="2"/>
                  </a:rPr>
                  <a:t></a:t>
                </a:r>
                <a:r>
                  <a:rPr lang="en-US" baseline="-25000" dirty="0" smtClean="0"/>
                  <a:t>1</a:t>
                </a:r>
                <a:r>
                  <a:rPr lang="en-US" dirty="0" smtClean="0"/>
                  <a:t> = </a:t>
                </a:r>
                <a:r>
                  <a:rPr lang="el-GR" dirty="0">
                    <a:sym typeface="Symbol" panose="05050102010706020507" pitchFamily="18" charset="2"/>
                  </a:rPr>
                  <a:t></a:t>
                </a:r>
                <a:r>
                  <a:rPr lang="en-US" baseline="-25000" dirty="0" smtClean="0"/>
                  <a:t>10</a:t>
                </a:r>
                <a:r>
                  <a:rPr lang="en-US" dirty="0" smtClean="0"/>
                  <a:t> = 0</a:t>
                </a:r>
              </a:p>
              <a:p>
                <a:pPr>
                  <a:buNone/>
                </a:pPr>
                <a:r>
                  <a:rPr lang="en-US" dirty="0" smtClean="0"/>
                  <a:t>Test statistic: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10</m:t>
                            </m:r>
                          </m:sub>
                        </m:sSub>
                      </m:num>
                      <m:den>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𝑀𝑆𝐸</m:t>
                                </m:r>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𝑥𝑥</m:t>
                                    </m:r>
                                  </m:sub>
                                </m:sSub>
                              </m:den>
                            </m:f>
                          </m:e>
                        </m:rad>
                      </m:den>
                    </m:f>
                  </m:oMath>
                </a14:m>
                <a:endParaRPr lang="en-US" dirty="0" smtClean="0"/>
              </a:p>
              <a:p>
                <a:pPr>
                  <a:lnSpc>
                    <a:spcPct val="110000"/>
                  </a:lnSpc>
                  <a:buNone/>
                </a:pPr>
                <a:endParaRPr lang="en-US" dirty="0" smtClean="0"/>
              </a:p>
              <a:p>
                <a:pPr>
                  <a:lnSpc>
                    <a:spcPct val="110000"/>
                  </a:lnSpc>
                  <a:buNone/>
                </a:pPr>
                <a:endParaRPr lang="en-US" dirty="0" smtClean="0"/>
              </a:p>
              <a:p>
                <a:pPr>
                  <a:lnSpc>
                    <a:spcPct val="110000"/>
                  </a:lnSpc>
                  <a:buNone/>
                </a:pPr>
                <a:endParaRPr lang="en-US" dirty="0" smtClean="0"/>
              </a:p>
              <a:p>
                <a:pPr>
                  <a:lnSpc>
                    <a:spcPct val="110000"/>
                  </a:lnSpc>
                  <a:buNone/>
                </a:pPr>
                <a:endParaRPr lang="en-US" dirty="0" smtClean="0"/>
              </a:p>
              <a:p>
                <a:pPr>
                  <a:lnSpc>
                    <a:spcPct val="110000"/>
                  </a:lnSpc>
                  <a:buNone/>
                </a:pPr>
                <a:r>
                  <a:rPr lang="en-US" dirty="0" smtClean="0"/>
                  <a:t>Note: </a:t>
                </a:r>
                <a:r>
                  <a:rPr lang="en-US" dirty="0"/>
                  <a:t>A</a:t>
                </a:r>
                <a:r>
                  <a:rPr lang="en-US" dirty="0" smtClean="0"/>
                  <a:t> two-sided test with </a:t>
                </a:r>
                <a:r>
                  <a:rPr lang="el-GR" dirty="0">
                    <a:sym typeface="Symbol" panose="05050102010706020507" pitchFamily="18" charset="2"/>
                  </a:rPr>
                  <a:t></a:t>
                </a:r>
                <a:r>
                  <a:rPr lang="en-US" baseline="-25000" dirty="0" smtClean="0"/>
                  <a:t>10 </a:t>
                </a:r>
                <a:r>
                  <a:rPr lang="en-US" dirty="0" smtClean="0"/>
                  <a:t> = 0 is the F test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914400"/>
                <a:ext cx="8763000" cy="4800600"/>
              </a:xfrm>
              <a:blipFill rotWithShape="0">
                <a:blip r:embed="rId3"/>
                <a:stretch>
                  <a:fillRect l="-1809" t="-2919" b="-1777"/>
                </a:stretch>
              </a:blipFill>
            </p:spPr>
            <p:txBody>
              <a:bodyPr/>
              <a:lstStyle/>
              <a:p>
                <a:r>
                  <a:rPr lang="en-US">
                    <a:noFill/>
                  </a:rPr>
                  <a:t> </a:t>
                </a:r>
              </a:p>
            </p:txBody>
          </p:sp>
        </mc:Fallback>
      </mc:AlternateContent>
      <p:graphicFrame>
        <p:nvGraphicFramePr>
          <p:cNvPr id="5" name="Table 4"/>
          <p:cNvGraphicFramePr>
            <a:graphicFrameLocks noGrp="1"/>
          </p:cNvGraphicFramePr>
          <p:nvPr>
            <p:extLst/>
          </p:nvPr>
        </p:nvGraphicFramePr>
        <p:xfrm>
          <a:off x="266700" y="2667000"/>
          <a:ext cx="8610600" cy="2316480"/>
        </p:xfrm>
        <a:graphic>
          <a:graphicData uri="http://schemas.openxmlformats.org/drawingml/2006/table">
            <a:tbl>
              <a:tblPr>
                <a:tableStyleId>{5C22544A-7EE6-4342-B048-85BDC9FD1C3A}</a:tableStyleId>
              </a:tblPr>
              <a:tblGrid>
                <a:gridCol w="2493818">
                  <a:extLst>
                    <a:ext uri="{9D8B030D-6E8A-4147-A177-3AD203B41FA5}">
                      <a16:colId xmlns:a16="http://schemas.microsoft.com/office/drawing/2014/main" val="20000"/>
                    </a:ext>
                  </a:extLst>
                </a:gridCol>
                <a:gridCol w="4059382">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70840">
                <a:tc>
                  <a:txBody>
                    <a:bodyPr/>
                    <a:lstStyle/>
                    <a:p>
                      <a:endParaRPr lang="en-US" sz="3200" dirty="0"/>
                    </a:p>
                  </a:txBody>
                  <a:tcPr/>
                </a:tc>
                <a:tc>
                  <a:txBody>
                    <a:bodyPr/>
                    <a:lstStyle/>
                    <a:p>
                      <a:r>
                        <a:rPr lang="en-US" sz="3200" dirty="0" smtClean="0"/>
                        <a:t>Alternative Hypothesis</a:t>
                      </a:r>
                      <a:endParaRPr lang="en-US" sz="3200" dirty="0"/>
                    </a:p>
                  </a:txBody>
                  <a:tcPr/>
                </a:tc>
                <a:tc>
                  <a:txBody>
                    <a:bodyPr/>
                    <a:lstStyle/>
                    <a:p>
                      <a:r>
                        <a:rPr lang="en-US" sz="3200" dirty="0" smtClean="0"/>
                        <a:t>P-Value</a:t>
                      </a:r>
                      <a:endParaRPr lang="en-US" sz="3200" dirty="0"/>
                    </a:p>
                  </a:txBody>
                  <a:tcPr/>
                </a:tc>
                <a:extLst>
                  <a:ext uri="{0D108BD9-81ED-4DB2-BD59-A6C34878D82A}">
                    <a16:rowId xmlns:a16="http://schemas.microsoft.com/office/drawing/2014/main" val="10000"/>
                  </a:ext>
                </a:extLst>
              </a:tr>
              <a:tr h="370840">
                <a:tc>
                  <a:txBody>
                    <a:bodyPr/>
                    <a:lstStyle/>
                    <a:p>
                      <a:r>
                        <a:rPr lang="en-US" sz="3200" dirty="0" smtClean="0"/>
                        <a:t>Upper-tailed</a:t>
                      </a:r>
                      <a:endParaRPr lang="en-US" sz="3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H</a:t>
                      </a:r>
                      <a:r>
                        <a:rPr lang="en-US" sz="3200" baseline="-25000" dirty="0" smtClean="0"/>
                        <a:t>a</a:t>
                      </a:r>
                      <a:r>
                        <a:rPr lang="en-US" sz="3200" baseline="0" dirty="0" smtClean="0"/>
                        <a:t>: </a:t>
                      </a:r>
                      <a:r>
                        <a:rPr lang="el-GR" sz="3200" baseline="0" dirty="0" smtClean="0">
                          <a:sym typeface="Symbol" panose="05050102010706020507" pitchFamily="18" charset="2"/>
                        </a:rPr>
                        <a:t></a:t>
                      </a:r>
                      <a:r>
                        <a:rPr lang="en-US" sz="3200" baseline="-25000" dirty="0" smtClean="0"/>
                        <a:t>1</a:t>
                      </a:r>
                      <a:r>
                        <a:rPr lang="en-US" sz="3200" dirty="0" smtClean="0"/>
                        <a:t> &gt; </a:t>
                      </a:r>
                      <a:r>
                        <a:rPr lang="el-GR" sz="3200" baseline="0" dirty="0" smtClean="0">
                          <a:sym typeface="Symbol" panose="05050102010706020507" pitchFamily="18" charset="2"/>
                        </a:rPr>
                        <a:t></a:t>
                      </a:r>
                      <a:r>
                        <a:rPr lang="en-US" sz="3200" baseline="-25000" dirty="0" smtClean="0"/>
                        <a:t>10</a:t>
                      </a:r>
                      <a:r>
                        <a:rPr lang="en-US" sz="3200" baseline="0" dirty="0" smtClean="0"/>
                        <a:t> (0)</a:t>
                      </a:r>
                      <a:endParaRPr lang="en-US" sz="3200" dirty="0" smtClean="0"/>
                    </a:p>
                  </a:txBody>
                  <a:tcPr/>
                </a:tc>
                <a:tc>
                  <a:txBody>
                    <a:bodyPr/>
                    <a:lstStyle/>
                    <a:p>
                      <a:r>
                        <a:rPr lang="en-US" sz="3200" dirty="0" smtClean="0"/>
                        <a:t>P(T ≥ t)</a:t>
                      </a:r>
                      <a:endParaRPr lang="en-US" sz="3200" dirty="0"/>
                    </a:p>
                  </a:txBody>
                  <a:tcPr/>
                </a:tc>
                <a:extLst>
                  <a:ext uri="{0D108BD9-81ED-4DB2-BD59-A6C34878D82A}">
                    <a16:rowId xmlns:a16="http://schemas.microsoft.com/office/drawing/2014/main" val="10001"/>
                  </a:ext>
                </a:extLst>
              </a:tr>
              <a:tr h="370840">
                <a:tc>
                  <a:txBody>
                    <a:bodyPr/>
                    <a:lstStyle/>
                    <a:p>
                      <a:r>
                        <a:rPr lang="en-US" sz="3200" dirty="0" smtClean="0"/>
                        <a:t>Lower-tailed</a:t>
                      </a:r>
                      <a:endParaRPr lang="en-US" sz="3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H</a:t>
                      </a:r>
                      <a:r>
                        <a:rPr lang="en-US" sz="3200" baseline="-25000" dirty="0" smtClean="0"/>
                        <a:t>a</a:t>
                      </a:r>
                      <a:r>
                        <a:rPr lang="en-US" sz="3200" baseline="0" dirty="0" smtClean="0"/>
                        <a:t>: </a:t>
                      </a:r>
                      <a:r>
                        <a:rPr lang="el-GR" sz="3200" baseline="0" dirty="0" smtClean="0">
                          <a:sym typeface="Symbol" panose="05050102010706020507" pitchFamily="18" charset="2"/>
                        </a:rPr>
                        <a:t></a:t>
                      </a:r>
                      <a:r>
                        <a:rPr lang="en-US" sz="3200" baseline="-25000" dirty="0" smtClean="0"/>
                        <a:t>1 </a:t>
                      </a:r>
                      <a:r>
                        <a:rPr lang="en-US" sz="3200" dirty="0" smtClean="0"/>
                        <a:t>&lt; </a:t>
                      </a:r>
                      <a:r>
                        <a:rPr lang="el-GR" sz="3200" baseline="0" dirty="0" smtClean="0">
                          <a:sym typeface="Symbol" panose="05050102010706020507" pitchFamily="18" charset="2"/>
                        </a:rPr>
                        <a:t></a:t>
                      </a:r>
                      <a:r>
                        <a:rPr lang="en-US" sz="3200" baseline="-25000" dirty="0" smtClean="0"/>
                        <a:t>10</a:t>
                      </a:r>
                      <a:r>
                        <a:rPr lang="en-US" sz="3200" baseline="0" dirty="0" smtClean="0"/>
                        <a:t> (0)</a:t>
                      </a:r>
                      <a:endParaRPr lang="en-US" sz="3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P(T ≤ t)</a:t>
                      </a:r>
                    </a:p>
                  </a:txBody>
                  <a:tcPr/>
                </a:tc>
                <a:extLst>
                  <a:ext uri="{0D108BD9-81ED-4DB2-BD59-A6C34878D82A}">
                    <a16:rowId xmlns:a16="http://schemas.microsoft.com/office/drawing/2014/main" val="10002"/>
                  </a:ext>
                </a:extLst>
              </a:tr>
              <a:tr h="370840">
                <a:tc>
                  <a:txBody>
                    <a:bodyPr/>
                    <a:lstStyle/>
                    <a:p>
                      <a:r>
                        <a:rPr lang="en-US" sz="3200" dirty="0" smtClean="0"/>
                        <a:t>two-sided</a:t>
                      </a:r>
                      <a:endParaRPr lang="en-US" sz="3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H</a:t>
                      </a:r>
                      <a:r>
                        <a:rPr lang="en-US" sz="3200" baseline="-25000" dirty="0" smtClean="0"/>
                        <a:t>a</a:t>
                      </a:r>
                      <a:r>
                        <a:rPr lang="en-US" sz="3200" baseline="0" dirty="0" smtClean="0"/>
                        <a:t>: </a:t>
                      </a:r>
                      <a:r>
                        <a:rPr lang="el-GR" sz="3200" baseline="0" dirty="0" smtClean="0">
                          <a:sym typeface="Symbol" panose="05050102010706020507" pitchFamily="18" charset="2"/>
                        </a:rPr>
                        <a:t></a:t>
                      </a:r>
                      <a:r>
                        <a:rPr lang="en-US" sz="3200" baseline="-25000" dirty="0" smtClean="0"/>
                        <a:t>1 </a:t>
                      </a:r>
                      <a:r>
                        <a:rPr lang="en-US" sz="3200" dirty="0" smtClean="0"/>
                        <a:t>≠ </a:t>
                      </a:r>
                      <a:r>
                        <a:rPr lang="el-GR" sz="3200" baseline="0" dirty="0" smtClean="0">
                          <a:sym typeface="Symbol" panose="05050102010706020507" pitchFamily="18" charset="2"/>
                        </a:rPr>
                        <a:t></a:t>
                      </a:r>
                      <a:r>
                        <a:rPr lang="en-US" sz="3200" baseline="-25000" dirty="0" smtClean="0"/>
                        <a:t>10</a:t>
                      </a:r>
                      <a:r>
                        <a:rPr lang="en-US" sz="3200" baseline="0" dirty="0" smtClean="0"/>
                        <a:t> </a:t>
                      </a:r>
                      <a:r>
                        <a:rPr lang="en-US" sz="3200" baseline="0" dirty="0" smtClean="0">
                          <a:solidFill>
                            <a:srgbClr val="E9EDF4"/>
                          </a:solidFill>
                        </a:rPr>
                        <a:t>(0)</a:t>
                      </a:r>
                      <a:endParaRPr lang="en-US" sz="3200" dirty="0" smtClean="0">
                        <a:solidFill>
                          <a:srgbClr val="E9EDF4"/>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2P(T</a:t>
                      </a:r>
                      <a:r>
                        <a:rPr lang="en-US" sz="3200" baseline="0" dirty="0" smtClean="0"/>
                        <a:t> ≥ |t|)  </a:t>
                      </a:r>
                      <a:endParaRPr lang="en-US" sz="3200" dirty="0" smtClean="0"/>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D85D01E0-4520-4710-81AB-3D8832D73914}"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12.2ag</a:t>
            </a:r>
            <a:endParaRPr lang="en-US"/>
          </a:p>
        </p:txBody>
      </p:sp>
    </p:spTree>
    <p:extLst>
      <p:ext uri="{BB962C8B-B14F-4D97-AF65-F5344CB8AC3E}">
        <p14:creationId xmlns:p14="http://schemas.microsoft.com/office/powerpoint/2010/main" val="300101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Example: SLR - Inference</a:t>
            </a:r>
            <a:endParaRPr lang="en-US" dirty="0"/>
          </a:p>
        </p:txBody>
      </p:sp>
      <p:sp>
        <p:nvSpPr>
          <p:cNvPr id="3" name="Content Placeholder 2"/>
          <p:cNvSpPr>
            <a:spLocks noGrp="1"/>
          </p:cNvSpPr>
          <p:nvPr>
            <p:ph idx="1"/>
          </p:nvPr>
        </p:nvSpPr>
        <p:spPr>
          <a:xfrm>
            <a:off x="0" y="685800"/>
            <a:ext cx="9144000" cy="5029200"/>
          </a:xfrm>
        </p:spPr>
        <p:txBody>
          <a:bodyPr>
            <a:normAutofit fontScale="92500" lnSpcReduction="20000"/>
          </a:bodyPr>
          <a:lstStyle/>
          <a:p>
            <a:pPr>
              <a:spcBef>
                <a:spcPts val="0"/>
              </a:spcBef>
              <a:buNone/>
            </a:pPr>
            <a:r>
              <a:rPr lang="en-US" dirty="0" smtClean="0"/>
              <a:t>The cetane number is a critical property in specifying the ignition quality of a fuel used in a diesel engine. Determination of this number for a biodiesel fuel is expensive and time-consuming. Therefore a way of predicting this number is wanted. The data on the next slide is x = iodine value (g) and y = cetane number for a sample of 14 biofuels. The iodine value is the amount of iodine necessary to saturate a sample of 100g of oil. </a:t>
            </a:r>
            <a:endParaRPr lang="en-US" dirty="0" smtClean="0">
              <a:solidFill>
                <a:schemeClr val="bg1">
                  <a:lumMod val="50000"/>
                </a:schemeClr>
              </a:solidFill>
            </a:endParaRPr>
          </a:p>
          <a:p>
            <a:pPr marL="514350" indent="-514350">
              <a:spcBef>
                <a:spcPts val="1000"/>
              </a:spcBef>
              <a:buFont typeface="+mj-lt"/>
              <a:buAutoNum type="alphaLcParenR" startAt="7"/>
            </a:pPr>
            <a:r>
              <a:rPr lang="en-US" dirty="0" smtClean="0"/>
              <a:t>What is the 95% Confidence Interval for the population slope?</a:t>
            </a:r>
          </a:p>
          <a:p>
            <a:pPr marL="514350" indent="-514350">
              <a:spcBef>
                <a:spcPts val="0"/>
              </a:spcBef>
              <a:buFont typeface="Arial" pitchFamily="34" charset="0"/>
              <a:buAutoNum type="alphaLcParenR" startAt="7"/>
            </a:pPr>
            <a:r>
              <a:rPr lang="en-US" dirty="0" smtClean="0">
                <a:sym typeface="Symbol"/>
              </a:rPr>
              <a:t>Is there a useful linear relationship between iodine value and cetane number at a 5% significance level using the slope?</a:t>
            </a:r>
            <a:endParaRPr lang="en-US" dirty="0" smtClean="0"/>
          </a:p>
        </p:txBody>
      </p:sp>
      <p:sp>
        <p:nvSpPr>
          <p:cNvPr id="5" name="Slide Number Placeholder 4"/>
          <p:cNvSpPr>
            <a:spLocks noGrp="1"/>
          </p:cNvSpPr>
          <p:nvPr>
            <p:ph type="sldNum" sz="quarter" idx="12"/>
          </p:nvPr>
        </p:nvSpPr>
        <p:spPr/>
        <p:txBody>
          <a:bodyPr/>
          <a:lstStyle/>
          <a:p>
            <a:fld id="{D85D01E0-4520-4710-81AB-3D8832D73914}" type="slidenum">
              <a:rPr lang="en-US" smtClean="0"/>
              <a:pPr/>
              <a:t>18</a:t>
            </a:fld>
            <a:endParaRPr lang="en-US"/>
          </a:p>
        </p:txBody>
      </p:sp>
      <p:sp>
        <p:nvSpPr>
          <p:cNvPr id="4" name="Footer Placeholder 3"/>
          <p:cNvSpPr>
            <a:spLocks noGrp="1"/>
          </p:cNvSpPr>
          <p:nvPr>
            <p:ph type="ftr" sz="quarter" idx="11"/>
          </p:nvPr>
        </p:nvSpPr>
        <p:spPr/>
        <p:txBody>
          <a:bodyPr/>
          <a:lstStyle/>
          <a:p>
            <a:r>
              <a:rPr lang="en-US" smtClean="0"/>
              <a:t>12.2ah</a:t>
            </a:r>
            <a:endParaRPr lang="en-US"/>
          </a:p>
        </p:txBody>
      </p:sp>
    </p:spTree>
    <p:extLst>
      <p:ext uri="{BB962C8B-B14F-4D97-AF65-F5344CB8AC3E}">
        <p14:creationId xmlns:p14="http://schemas.microsoft.com/office/powerpoint/2010/main" val="5759660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Example: SLR - CI</a:t>
            </a:r>
            <a:endParaRPr lang="en-US" dirty="0"/>
          </a:p>
        </p:txBody>
      </p:sp>
      <p:sp>
        <p:nvSpPr>
          <p:cNvPr id="3" name="Content Placeholder 2"/>
          <p:cNvSpPr>
            <a:spLocks noGrp="1"/>
          </p:cNvSpPr>
          <p:nvPr>
            <p:ph idx="1"/>
          </p:nvPr>
        </p:nvSpPr>
        <p:spPr>
          <a:xfrm>
            <a:off x="0" y="1066800"/>
            <a:ext cx="9144000" cy="5562600"/>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6" name="Rectangle 1"/>
          <p:cNvSpPr>
            <a:spLocks noChangeArrowheads="1"/>
          </p:cNvSpPr>
          <p:nvPr/>
        </p:nvSpPr>
        <p:spPr bwMode="auto">
          <a:xfrm>
            <a:off x="457200" y="37342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2849" tIns="45720" rIns="42849"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122737" y="3232448"/>
            <a:ext cx="5897063" cy="553998"/>
          </a:xfrm>
          <a:prstGeom prst="rect">
            <a:avLst/>
          </a:prstGeom>
          <a:noFill/>
        </p:spPr>
        <p:txBody>
          <a:bodyPr wrap="square" rtlCol="0">
            <a:spAutoFit/>
          </a:bodyPr>
          <a:lstStyle/>
          <a:p>
            <a:pPr>
              <a:tabLst>
                <a:tab pos="2230438" algn="l"/>
              </a:tabLst>
            </a:pPr>
            <a:r>
              <a:rPr lang="en-US" sz="3000" dirty="0" smtClean="0"/>
              <a:t>b</a:t>
            </a:r>
            <a:r>
              <a:rPr lang="en-US" sz="3000" baseline="-25000" dirty="0" smtClean="0"/>
              <a:t>1</a:t>
            </a:r>
            <a:r>
              <a:rPr lang="en-US" sz="3000" dirty="0" smtClean="0"/>
              <a:t> = -0.209  S</a:t>
            </a:r>
            <a:r>
              <a:rPr lang="en-US" sz="3000" baseline="-25000" dirty="0" smtClean="0"/>
              <a:t>xx</a:t>
            </a:r>
            <a:r>
              <a:rPr lang="en-US" sz="3000" dirty="0" smtClean="0"/>
              <a:t> = 6802.77   </a:t>
            </a:r>
            <a:r>
              <a:rPr lang="en-US" sz="3000" dirty="0" smtClean="0">
                <a:sym typeface="Symbol" panose="05050102010706020507" pitchFamily="18" charset="2"/>
              </a:rPr>
              <a:t> </a:t>
            </a:r>
            <a:r>
              <a:rPr lang="en-US" sz="3000" dirty="0">
                <a:sym typeface="Symbol" panose="05050102010706020507" pitchFamily="18" charset="2"/>
              </a:rPr>
              <a:t>= 0.05 </a:t>
            </a:r>
            <a:endParaRPr lang="en-US" sz="3000" dirty="0" smtClean="0"/>
          </a:p>
        </p:txBody>
      </p:sp>
      <p:sp>
        <p:nvSpPr>
          <p:cNvPr id="5" name="Slide Number Placeholder 4"/>
          <p:cNvSpPr>
            <a:spLocks noGrp="1"/>
          </p:cNvSpPr>
          <p:nvPr>
            <p:ph type="sldNum" sz="quarter" idx="12"/>
          </p:nvPr>
        </p:nvSpPr>
        <p:spPr/>
        <p:txBody>
          <a:bodyPr/>
          <a:lstStyle/>
          <a:p>
            <a:fld id="{D85D01E0-4520-4710-81AB-3D8832D73914}" type="slidenum">
              <a:rPr lang="en-US" smtClean="0"/>
              <a:pPr/>
              <a:t>19</a:t>
            </a:fld>
            <a:endParaRPr lang="en-US"/>
          </a:p>
        </p:txBody>
      </p:sp>
      <p:sp>
        <p:nvSpPr>
          <p:cNvPr id="10" name="Rectangle 9"/>
          <p:cNvSpPr/>
          <p:nvPr/>
        </p:nvSpPr>
        <p:spPr>
          <a:xfrm>
            <a:off x="181494" y="743584"/>
            <a:ext cx="8962506" cy="1039128"/>
          </a:xfrm>
          <a:prstGeom prst="rect">
            <a:avLst/>
          </a:prstGeom>
        </p:spPr>
        <p:txBody>
          <a:bodyPr wrap="square">
            <a:spAutoFit/>
          </a:bodyPr>
          <a:lstStyle/>
          <a:p>
            <a:pPr marL="514350" indent="-514350">
              <a:spcBef>
                <a:spcPts val="0"/>
              </a:spcBef>
              <a:buFont typeface="+mj-lt"/>
              <a:buAutoNum type="alphaLcParenR" startAt="7"/>
            </a:pPr>
            <a:r>
              <a:rPr lang="en-US" sz="3000" dirty="0"/>
              <a:t>What is the 95% Confidence Interval for the population slope?</a:t>
            </a:r>
          </a:p>
        </p:txBody>
      </p:sp>
      <mc:AlternateContent xmlns:mc="http://schemas.openxmlformats.org/markup-compatibility/2006" xmlns:a14="http://schemas.microsoft.com/office/drawing/2010/main">
        <mc:Choice Requires="a14">
          <p:sp>
            <p:nvSpPr>
              <p:cNvPr id="11" name="Rectangle 10"/>
              <p:cNvSpPr/>
              <p:nvPr/>
            </p:nvSpPr>
            <p:spPr>
              <a:xfrm>
                <a:off x="457200" y="1742889"/>
                <a:ext cx="3459730" cy="14563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𝑏</m:t>
                          </m:r>
                        </m:e>
                        <m:sub>
                          <m:r>
                            <a:rPr lang="en-US" sz="3000" i="1">
                              <a:latin typeface="Cambria Math" panose="02040503050406030204" pitchFamily="18" charset="0"/>
                            </a:rPr>
                            <m:t>1</m:t>
                          </m:r>
                        </m:sub>
                      </m:sSub>
                      <m:r>
                        <a:rPr lang="en-US" sz="3000">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𝑡</m:t>
                          </m:r>
                        </m:e>
                        <m:sub>
                          <m:f>
                            <m:fPr>
                              <m:type m:val="lin"/>
                              <m:ctrlPr>
                                <a:rPr lang="en-US" sz="3000" i="1">
                                  <a:latin typeface="Cambria Math" panose="02040503050406030204" pitchFamily="18" charset="0"/>
                                </a:rPr>
                              </m:ctrlPr>
                            </m:fPr>
                            <m:num>
                              <m:r>
                                <a:rPr lang="en-US" sz="3000" i="1">
                                  <a:latin typeface="Cambria Math" panose="02040503050406030204" pitchFamily="18" charset="0"/>
                                  <a:ea typeface="Cambria Math" panose="02040503050406030204" pitchFamily="18" charset="0"/>
                                </a:rPr>
                                <m:t>𝛼</m:t>
                              </m:r>
                            </m:num>
                            <m:den>
                              <m:r>
                                <a:rPr lang="en-US" sz="3000" i="1">
                                  <a:latin typeface="Cambria Math" panose="02040503050406030204" pitchFamily="18" charset="0"/>
                                </a:rPr>
                                <m:t>2,</m:t>
                              </m:r>
                              <m:r>
                                <a:rPr lang="en-US" sz="3000" i="1">
                                  <a:latin typeface="Cambria Math" panose="02040503050406030204" pitchFamily="18" charset="0"/>
                                </a:rPr>
                                <m:t>𝑛</m:t>
                              </m:r>
                              <m:r>
                                <a:rPr lang="en-US" sz="3000" i="1">
                                  <a:latin typeface="Cambria Math" panose="02040503050406030204" pitchFamily="18" charset="0"/>
                                </a:rPr>
                                <m:t>−2</m:t>
                              </m:r>
                            </m:den>
                          </m:f>
                        </m:sub>
                      </m:sSub>
                      <m:rad>
                        <m:radPr>
                          <m:degHide m:val="on"/>
                          <m:ctrlPr>
                            <a:rPr lang="en-US" sz="3000" i="1">
                              <a:latin typeface="Cambria Math" panose="02040503050406030204" pitchFamily="18" charset="0"/>
                            </a:rPr>
                          </m:ctrlPr>
                        </m:radPr>
                        <m:deg/>
                        <m:e>
                          <m:f>
                            <m:fPr>
                              <m:ctrlPr>
                                <a:rPr lang="en-US" sz="3000" i="1">
                                  <a:latin typeface="Cambria Math" panose="02040503050406030204" pitchFamily="18" charset="0"/>
                                </a:rPr>
                              </m:ctrlPr>
                            </m:fPr>
                            <m:num>
                              <m:r>
                                <a:rPr lang="en-US" sz="3000" i="1">
                                  <a:latin typeface="Cambria Math" panose="02040503050406030204" pitchFamily="18" charset="0"/>
                                </a:rPr>
                                <m:t>𝑀𝑆𝐸</m:t>
                              </m:r>
                            </m:num>
                            <m:den>
                              <m:sSub>
                                <m:sSubPr>
                                  <m:ctrlPr>
                                    <a:rPr lang="en-US" sz="3000" i="1">
                                      <a:latin typeface="Cambria Math" panose="02040503050406030204" pitchFamily="18" charset="0"/>
                                    </a:rPr>
                                  </m:ctrlPr>
                                </m:sSubPr>
                                <m:e>
                                  <m:r>
                                    <a:rPr lang="en-US" sz="3000" i="1">
                                      <a:latin typeface="Cambria Math" panose="02040503050406030204" pitchFamily="18" charset="0"/>
                                    </a:rPr>
                                    <m:t>𝑆</m:t>
                                  </m:r>
                                </m:e>
                                <m:sub>
                                  <m:r>
                                    <a:rPr lang="en-US" sz="3000" i="1">
                                      <a:latin typeface="Cambria Math" panose="02040503050406030204" pitchFamily="18" charset="0"/>
                                    </a:rPr>
                                    <m:t>𝑥𝑥</m:t>
                                  </m:r>
                                </m:sub>
                              </m:sSub>
                            </m:den>
                          </m:f>
                        </m:e>
                      </m:rad>
                    </m:oMath>
                  </m:oMathPara>
                </a14:m>
                <a:endParaRPr lang="en-US" sz="3000" dirty="0"/>
              </a:p>
            </p:txBody>
          </p:sp>
        </mc:Choice>
        <mc:Fallback xmlns="">
          <p:sp>
            <p:nvSpPr>
              <p:cNvPr id="11" name="Rectangle 10"/>
              <p:cNvSpPr>
                <a:spLocks noRot="1" noChangeAspect="1" noMove="1" noResize="1" noEditPoints="1" noAdjustHandles="1" noChangeArrowheads="1" noChangeShapeType="1" noTextEdit="1"/>
              </p:cNvSpPr>
              <p:nvPr/>
            </p:nvSpPr>
            <p:spPr>
              <a:xfrm>
                <a:off x="457200" y="1742889"/>
                <a:ext cx="3459730" cy="1456361"/>
              </a:xfrm>
              <a:prstGeom prst="rect">
                <a:avLst/>
              </a:prstGeom>
              <a:blipFill rotWithShape="0">
                <a:blip r:embed="rId3"/>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12.2ah</a:t>
            </a:r>
            <a:endParaRPr lang="en-US"/>
          </a:p>
        </p:txBody>
      </p:sp>
    </p:spTree>
    <p:extLst>
      <p:ext uri="{BB962C8B-B14F-4D97-AF65-F5344CB8AC3E}">
        <p14:creationId xmlns:p14="http://schemas.microsoft.com/office/powerpoint/2010/main" val="443902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Regression Model</a:t>
            </a:r>
            <a:endParaRPr lang="en-US" dirty="0"/>
          </a:p>
        </p:txBody>
      </p:sp>
      <p:sp>
        <p:nvSpPr>
          <p:cNvPr id="3" name="Content Placeholder 2"/>
          <p:cNvSpPr>
            <a:spLocks noGrp="1"/>
          </p:cNvSpPr>
          <p:nvPr>
            <p:ph idx="1"/>
          </p:nvPr>
        </p:nvSpPr>
        <p:spPr>
          <a:xfrm>
            <a:off x="457200" y="1600201"/>
            <a:ext cx="8229600" cy="4114800"/>
          </a:xfrm>
        </p:spPr>
        <p:txBody>
          <a:bodyPr/>
          <a:lstStyle/>
          <a:p>
            <a:pPr marL="0" indent="0">
              <a:buNone/>
            </a:pPr>
            <a:r>
              <a:rPr lang="en-US" dirty="0" smtClean="0"/>
              <a:t>Let (x</a:t>
            </a:r>
            <a:r>
              <a:rPr lang="en-US" baseline="-25000" dirty="0" smtClean="0"/>
              <a:t>i</a:t>
            </a:r>
            <a:r>
              <a:rPr lang="en-US" dirty="0" smtClean="0"/>
              <a:t>, y</a:t>
            </a:r>
            <a:r>
              <a:rPr lang="en-US" baseline="-25000" dirty="0" smtClean="0"/>
              <a:t>i</a:t>
            </a:r>
            <a:r>
              <a:rPr lang="en-US" dirty="0" smtClean="0"/>
              <a:t>) be pairs of observations. We assume that there exists constants </a:t>
            </a:r>
            <a:r>
              <a:rPr lang="en-US" dirty="0" smtClean="0">
                <a:sym typeface="Symbol" panose="05050102010706020507" pitchFamily="18" charset="2"/>
              </a:rPr>
              <a:t></a:t>
            </a:r>
            <a:r>
              <a:rPr lang="en-US" baseline="-25000" dirty="0" smtClean="0">
                <a:sym typeface="Symbol" panose="05050102010706020507" pitchFamily="18" charset="2"/>
              </a:rPr>
              <a:t>0</a:t>
            </a:r>
            <a:r>
              <a:rPr lang="en-US" dirty="0" smtClean="0">
                <a:sym typeface="Symbol" panose="05050102010706020507" pitchFamily="18" charset="2"/>
              </a:rPr>
              <a:t> and </a:t>
            </a:r>
            <a:r>
              <a:rPr lang="en-US" baseline="-25000" dirty="0" smtClean="0">
                <a:sym typeface="Symbol" panose="05050102010706020507" pitchFamily="18" charset="2"/>
              </a:rPr>
              <a:t>1</a:t>
            </a:r>
            <a:r>
              <a:rPr lang="en-US" dirty="0" smtClean="0">
                <a:sym typeface="Symbol" panose="05050102010706020507" pitchFamily="18" charset="2"/>
              </a:rPr>
              <a:t> such that</a:t>
            </a:r>
          </a:p>
          <a:p>
            <a:pPr marL="0" indent="0">
              <a:buNone/>
            </a:pPr>
            <a:r>
              <a:rPr lang="en-US" dirty="0">
                <a:sym typeface="Symbol" panose="05050102010706020507" pitchFamily="18" charset="2"/>
              </a:rPr>
              <a:t>	</a:t>
            </a:r>
            <a:r>
              <a:rPr lang="en-US" dirty="0" smtClean="0">
                <a:sym typeface="Symbol" panose="05050102010706020507" pitchFamily="18" charset="2"/>
              </a:rPr>
              <a:t>Y</a:t>
            </a:r>
            <a:r>
              <a:rPr lang="en-US" baseline="-25000" dirty="0" smtClean="0">
                <a:sym typeface="Symbol" panose="05050102010706020507" pitchFamily="18" charset="2"/>
              </a:rPr>
              <a:t>i</a:t>
            </a:r>
            <a:r>
              <a:rPr lang="en-US" dirty="0" smtClean="0">
                <a:sym typeface="Symbol" panose="05050102010706020507" pitchFamily="18" charset="2"/>
              </a:rPr>
              <a:t> = </a:t>
            </a:r>
            <a:r>
              <a:rPr lang="en-US" baseline="-25000" dirty="0" smtClean="0">
                <a:sym typeface="Symbol" panose="05050102010706020507" pitchFamily="18" charset="2"/>
              </a:rPr>
              <a:t>0</a:t>
            </a:r>
            <a:r>
              <a:rPr lang="en-US" dirty="0" smtClean="0">
                <a:sym typeface="Symbol" panose="05050102010706020507" pitchFamily="18" charset="2"/>
              </a:rPr>
              <a:t> + </a:t>
            </a:r>
            <a:r>
              <a:rPr lang="en-US" baseline="-25000" dirty="0" smtClean="0">
                <a:sym typeface="Symbol" panose="05050102010706020507" pitchFamily="18" charset="2"/>
              </a:rPr>
              <a:t>1</a:t>
            </a:r>
            <a:r>
              <a:rPr lang="en-US" dirty="0" smtClean="0">
                <a:sym typeface="Symbol" panose="05050102010706020507" pitchFamily="18" charset="2"/>
              </a:rPr>
              <a:t>X</a:t>
            </a:r>
            <a:r>
              <a:rPr lang="en-US" baseline="-25000" dirty="0" smtClean="0">
                <a:sym typeface="Symbol" panose="05050102010706020507" pitchFamily="18" charset="2"/>
              </a:rPr>
              <a:t>i</a:t>
            </a:r>
            <a:r>
              <a:rPr lang="en-US" dirty="0" smtClean="0">
                <a:sym typeface="Symbol" panose="05050102010706020507" pitchFamily="18" charset="2"/>
              </a:rPr>
              <a:t> + </a:t>
            </a:r>
            <a:r>
              <a:rPr lang="en-US" baseline="-25000" dirty="0" smtClean="0">
                <a:sym typeface="Symbol" panose="05050102010706020507" pitchFamily="18" charset="2"/>
              </a:rPr>
              <a:t>i</a:t>
            </a:r>
            <a:endParaRPr lang="en-US" dirty="0" smtClean="0">
              <a:sym typeface="Symbol" panose="05050102010706020507" pitchFamily="18" charset="2"/>
            </a:endParaRPr>
          </a:p>
          <a:p>
            <a:pPr marL="0" indent="0">
              <a:buNone/>
            </a:pPr>
            <a:endParaRPr lang="en-US" dirty="0" smtClean="0">
              <a:sym typeface="Symbol" panose="05050102010706020507" pitchFamily="18" charset="2"/>
            </a:endParaRPr>
          </a:p>
          <a:p>
            <a:pPr marL="0" indent="0">
              <a:buNone/>
            </a:pPr>
            <a:r>
              <a:rPr lang="en-US" dirty="0" smtClean="0">
                <a:sym typeface="Symbol" panose="05050102010706020507" pitchFamily="18" charset="2"/>
              </a:rPr>
              <a:t>where </a:t>
            </a:r>
            <a:r>
              <a:rPr lang="en-US" baseline="-25000" dirty="0" smtClean="0">
                <a:sym typeface="Symbol" panose="05050102010706020507" pitchFamily="18" charset="2"/>
              </a:rPr>
              <a:t>I</a:t>
            </a:r>
            <a:r>
              <a:rPr lang="en-US" dirty="0" smtClean="0">
                <a:sym typeface="Symbol" panose="05050102010706020507" pitchFamily="18" charset="2"/>
              </a:rPr>
              <a:t> ~ N(0, </a:t>
            </a:r>
            <a:r>
              <a:rPr lang="el-GR" dirty="0" smtClean="0">
                <a:sym typeface="Symbol" panose="05050102010706020507" pitchFamily="18" charset="2"/>
              </a:rPr>
              <a:t>σ</a:t>
            </a:r>
            <a:r>
              <a:rPr lang="en-US" baseline="30000" dirty="0" smtClean="0">
                <a:sym typeface="Symbol" panose="05050102010706020507" pitchFamily="18" charset="2"/>
              </a:rPr>
              <a:t>2</a:t>
            </a:r>
            <a:r>
              <a:rPr lang="en-US" dirty="0" smtClean="0">
                <a:sym typeface="Symbol" panose="05050102010706020507" pitchFamily="18" charset="2"/>
              </a:rPr>
              <a:t>)</a:t>
            </a:r>
            <a:endParaRPr lang="en-US" dirty="0"/>
          </a:p>
        </p:txBody>
      </p:sp>
      <p:sp>
        <p:nvSpPr>
          <p:cNvPr id="4" name="Slide Number Placeholder 3"/>
          <p:cNvSpPr>
            <a:spLocks noGrp="1"/>
          </p:cNvSpPr>
          <p:nvPr>
            <p:ph type="sldNum" sz="quarter" idx="12"/>
          </p:nvPr>
        </p:nvSpPr>
        <p:spPr/>
        <p:txBody>
          <a:bodyPr/>
          <a:lstStyle/>
          <a:p>
            <a:fld id="{D85D01E0-4520-4710-81AB-3D8832D73914}" type="slidenum">
              <a:rPr lang="en-US" smtClean="0"/>
              <a:pPr/>
              <a:t>2</a:t>
            </a:fld>
            <a:endParaRPr lang="en-US"/>
          </a:p>
        </p:txBody>
      </p:sp>
      <p:sp>
        <p:nvSpPr>
          <p:cNvPr id="5" name="TextBox 4"/>
          <p:cNvSpPr txBox="1"/>
          <p:nvPr/>
        </p:nvSpPr>
        <p:spPr>
          <a:xfrm>
            <a:off x="1828800" y="3429000"/>
            <a:ext cx="590226" cy="584775"/>
          </a:xfrm>
          <a:prstGeom prst="rect">
            <a:avLst/>
          </a:prstGeom>
          <a:noFill/>
        </p:spPr>
        <p:txBody>
          <a:bodyPr wrap="none" rtlCol="0">
            <a:spAutoFit/>
          </a:bodyPr>
          <a:lstStyle/>
          <a:p>
            <a:r>
              <a:rPr lang="en-US" sz="3200" dirty="0" smtClean="0"/>
              <a:t>iid</a:t>
            </a:r>
            <a:endParaRPr lang="en-US" sz="3200" dirty="0"/>
          </a:p>
        </p:txBody>
      </p:sp>
      <p:sp>
        <p:nvSpPr>
          <p:cNvPr id="6" name="Footer Placeholder 5"/>
          <p:cNvSpPr>
            <a:spLocks noGrp="1"/>
          </p:cNvSpPr>
          <p:nvPr>
            <p:ph type="ftr" sz="quarter" idx="11"/>
          </p:nvPr>
        </p:nvSpPr>
        <p:spPr/>
        <p:txBody>
          <a:bodyPr/>
          <a:lstStyle/>
          <a:p>
            <a:r>
              <a:rPr lang="en-US" smtClean="0"/>
              <a:t>12.2aa</a:t>
            </a:r>
            <a:endParaRPr lang="en-US"/>
          </a:p>
        </p:txBody>
      </p:sp>
    </p:spTree>
    <p:extLst>
      <p:ext uri="{BB962C8B-B14F-4D97-AF65-F5344CB8AC3E}">
        <p14:creationId xmlns:p14="http://schemas.microsoft.com/office/powerpoint/2010/main" val="2369512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Example: SLR - CI</a:t>
            </a:r>
            <a:endParaRPr lang="en-US" dirty="0"/>
          </a:p>
        </p:txBody>
      </p:sp>
      <p:sp>
        <p:nvSpPr>
          <p:cNvPr id="3" name="Content Placeholder 2"/>
          <p:cNvSpPr>
            <a:spLocks noGrp="1"/>
          </p:cNvSpPr>
          <p:nvPr>
            <p:ph idx="1"/>
          </p:nvPr>
        </p:nvSpPr>
        <p:spPr>
          <a:xfrm>
            <a:off x="0" y="1066800"/>
            <a:ext cx="9144000" cy="4695036"/>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6" name="Rectangle 1"/>
          <p:cNvSpPr>
            <a:spLocks noChangeArrowheads="1"/>
          </p:cNvSpPr>
          <p:nvPr/>
        </p:nvSpPr>
        <p:spPr bwMode="auto">
          <a:xfrm>
            <a:off x="457200" y="37342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2849" tIns="45720" rIns="42849"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nvPr>
        </p:nvGraphicFramePr>
        <p:xfrm>
          <a:off x="0" y="633811"/>
          <a:ext cx="9067800" cy="3219450"/>
        </p:xfrm>
        <a:graphic>
          <a:graphicData uri="http://schemas.openxmlformats.org/drawingml/2006/table">
            <a:tbl>
              <a:tblPr>
                <a:tableStyleId>{5C22544A-7EE6-4342-B048-85BDC9FD1C3A}</a:tableStyleId>
              </a:tblPr>
              <a:tblGrid>
                <a:gridCol w="2514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tblGrid>
              <a:tr h="0">
                <a:tc gridSpan="6">
                  <a:txBody>
                    <a:bodyPr/>
                    <a:lstStyle/>
                    <a:p>
                      <a:pPr marL="0" marR="0" algn="ctr">
                        <a:lnSpc>
                          <a:spcPct val="100000"/>
                        </a:lnSpc>
                        <a:spcBef>
                          <a:spcPts val="0"/>
                        </a:spcBef>
                        <a:spcAft>
                          <a:spcPts val="0"/>
                        </a:spcAft>
                      </a:pPr>
                      <a:r>
                        <a:rPr lang="en-US" sz="3000" dirty="0">
                          <a:effectLst/>
                          <a:latin typeface="+mn-lt"/>
                        </a:rPr>
                        <a:t>Analysis of Variance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nSpc>
                          <a:spcPct val="100000"/>
                        </a:lnSpc>
                        <a:spcBef>
                          <a:spcPts val="0"/>
                        </a:spcBef>
                        <a:spcAft>
                          <a:spcPts val="0"/>
                        </a:spcAft>
                      </a:pPr>
                      <a:r>
                        <a:rPr lang="en-US" sz="3000" dirty="0">
                          <a:effectLst/>
                          <a:latin typeface="+mn-lt"/>
                        </a:rPr>
                        <a:t>Source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err="1" smtClean="0">
                          <a:effectLst/>
                          <a:latin typeface="+mn-lt"/>
                        </a:rPr>
                        <a:t>df</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Sum of</a:t>
                      </a:r>
                      <a:br>
                        <a:rPr lang="en-US" sz="3000" dirty="0">
                          <a:effectLst/>
                          <a:latin typeface="+mn-lt"/>
                        </a:rPr>
                      </a:br>
                      <a:r>
                        <a:rPr lang="en-US" sz="3000" dirty="0">
                          <a:effectLst/>
                          <a:latin typeface="+mn-lt"/>
                        </a:rPr>
                        <a:t>Squares</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Mean</a:t>
                      </a:r>
                      <a:br>
                        <a:rPr lang="en-US" sz="3000" dirty="0">
                          <a:effectLst/>
                          <a:latin typeface="+mn-lt"/>
                        </a:rPr>
                      </a:br>
                      <a:r>
                        <a:rPr lang="en-US" sz="3000" dirty="0">
                          <a:effectLst/>
                          <a:latin typeface="+mn-lt"/>
                        </a:rPr>
                        <a:t>Square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F Value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a:effectLst/>
                          <a:latin typeface="+mn-lt"/>
                        </a:rPr>
                        <a:t>Pr &gt; F</a:t>
                      </a:r>
                      <a:endParaRPr lang="en-US" sz="3000">
                        <a:effectLst/>
                        <a:latin typeface="+mn-lt"/>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01"/>
                  </a:ext>
                </a:extLst>
              </a:tr>
              <a:tr h="0">
                <a:tc>
                  <a:txBody>
                    <a:bodyPr/>
                    <a:lstStyle/>
                    <a:p>
                      <a:pPr marL="0" marR="0">
                        <a:lnSpc>
                          <a:spcPct val="100000"/>
                        </a:lnSpc>
                        <a:spcBef>
                          <a:spcPts val="0"/>
                        </a:spcBef>
                        <a:spcAft>
                          <a:spcPts val="0"/>
                        </a:spcAft>
                      </a:pPr>
                      <a:r>
                        <a:rPr lang="en-US" sz="3000" dirty="0">
                          <a:effectLst/>
                          <a:latin typeface="+mn-lt"/>
                        </a:rPr>
                        <a:t>Model</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1</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298.254</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298.254</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45.35</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2.091e-5</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02"/>
                  </a:ext>
                </a:extLst>
              </a:tr>
              <a:tr h="0">
                <a:tc>
                  <a:txBody>
                    <a:bodyPr/>
                    <a:lstStyle/>
                    <a:p>
                      <a:pPr marL="0" marR="0">
                        <a:lnSpc>
                          <a:spcPct val="100000"/>
                        </a:lnSpc>
                        <a:spcBef>
                          <a:spcPts val="0"/>
                        </a:spcBef>
                        <a:spcAft>
                          <a:spcPts val="0"/>
                        </a:spcAft>
                      </a:pPr>
                      <a:r>
                        <a:rPr lang="en-US" sz="3000" dirty="0">
                          <a:effectLst/>
                          <a:latin typeface="+mn-lt"/>
                        </a:rPr>
                        <a:t>Error</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a:effectLst/>
                          <a:latin typeface="+mn-lt"/>
                        </a:rPr>
                        <a:t>12</a:t>
                      </a:r>
                      <a:endParaRPr lang="en-US" sz="300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78.920</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6.577</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0000"/>
                        </a:lnSpc>
                      </a:pPr>
                      <a:endParaRPr lang="en-US" sz="3000" dirty="0">
                        <a:effectLst/>
                        <a:latin typeface="+mn-lt"/>
                      </a:endParaRPr>
                    </a:p>
                  </a:txBody>
                  <a:tcPr marL="47625" marR="47625" marT="47625" marB="47625"/>
                </a:tc>
                <a:tc>
                  <a:txBody>
                    <a:bodyPr/>
                    <a:lstStyle/>
                    <a:p>
                      <a:pPr>
                        <a:lnSpc>
                          <a:spcPct val="100000"/>
                        </a:lnSpc>
                      </a:pPr>
                      <a:endParaRPr lang="en-US" sz="3000" dirty="0">
                        <a:effectLst/>
                        <a:latin typeface="+mn-lt"/>
                      </a:endParaRPr>
                    </a:p>
                  </a:txBody>
                  <a:tcPr marL="47625" marR="47625" marT="47625" marB="47625"/>
                </a:tc>
                <a:extLst>
                  <a:ext uri="{0D108BD9-81ED-4DB2-BD59-A6C34878D82A}">
                    <a16:rowId xmlns:a16="http://schemas.microsoft.com/office/drawing/2014/main" val="10003"/>
                  </a:ext>
                </a:extLst>
              </a:tr>
              <a:tr h="0">
                <a:tc>
                  <a:txBody>
                    <a:bodyPr/>
                    <a:lstStyle/>
                    <a:p>
                      <a:pPr marL="0" marR="0">
                        <a:lnSpc>
                          <a:spcPct val="100000"/>
                        </a:lnSpc>
                        <a:spcBef>
                          <a:spcPts val="0"/>
                        </a:spcBef>
                        <a:spcAft>
                          <a:spcPts val="0"/>
                        </a:spcAft>
                      </a:pPr>
                      <a:r>
                        <a:rPr lang="en-US" sz="3000" dirty="0">
                          <a:effectLst/>
                          <a:latin typeface="+mn-lt"/>
                        </a:rPr>
                        <a:t>Corrected Total</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13</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377.174</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0000"/>
                        </a:lnSpc>
                      </a:pPr>
                      <a:endParaRPr lang="en-US" sz="3000" dirty="0">
                        <a:effectLst/>
                        <a:latin typeface="+mn-lt"/>
                      </a:endParaRPr>
                    </a:p>
                  </a:txBody>
                  <a:tcPr marL="47625" marR="47625" marT="47625" marB="47625">
                    <a:noFill/>
                  </a:tcPr>
                </a:tc>
                <a:tc>
                  <a:txBody>
                    <a:bodyPr/>
                    <a:lstStyle/>
                    <a:p>
                      <a:pPr>
                        <a:lnSpc>
                          <a:spcPct val="100000"/>
                        </a:lnSpc>
                      </a:pPr>
                      <a:endParaRPr lang="en-US" sz="3000" dirty="0">
                        <a:effectLst/>
                        <a:latin typeface="+mn-lt"/>
                      </a:endParaRPr>
                    </a:p>
                  </a:txBody>
                  <a:tcPr marL="47625" marR="47625" marT="47625" marB="47625">
                    <a:noFill/>
                  </a:tcPr>
                </a:tc>
                <a:tc>
                  <a:txBody>
                    <a:bodyPr/>
                    <a:lstStyle/>
                    <a:p>
                      <a:pPr>
                        <a:lnSpc>
                          <a:spcPct val="100000"/>
                        </a:lnSpc>
                      </a:pPr>
                      <a:endParaRPr lang="en-US" sz="3000" dirty="0">
                        <a:effectLst/>
                        <a:latin typeface="+mn-lt"/>
                      </a:endParaRPr>
                    </a:p>
                  </a:txBody>
                  <a:tcPr marL="47625" marR="47625" marT="47625" marB="47625">
                    <a:noFill/>
                  </a:tcPr>
                </a:tc>
                <a:extLst>
                  <a:ext uri="{0D108BD9-81ED-4DB2-BD59-A6C34878D82A}">
                    <a16:rowId xmlns:a16="http://schemas.microsoft.com/office/drawing/2014/main" val="10004"/>
                  </a:ext>
                </a:extLst>
              </a:tr>
            </a:tbl>
          </a:graphicData>
        </a:graphic>
      </p:graphicFrame>
      <p:sp>
        <p:nvSpPr>
          <p:cNvPr id="7" name="TextBox 6"/>
          <p:cNvSpPr txBox="1"/>
          <p:nvPr/>
        </p:nvSpPr>
        <p:spPr>
          <a:xfrm>
            <a:off x="16625" y="4378291"/>
            <a:ext cx="9051175" cy="1015663"/>
          </a:xfrm>
          <a:prstGeom prst="rect">
            <a:avLst/>
          </a:prstGeom>
          <a:noFill/>
        </p:spPr>
        <p:txBody>
          <a:bodyPr wrap="square" rtlCol="0">
            <a:spAutoFit/>
          </a:bodyPr>
          <a:lstStyle/>
          <a:p>
            <a:pPr>
              <a:tabLst>
                <a:tab pos="2230438" algn="l"/>
              </a:tabLst>
            </a:pPr>
            <a:r>
              <a:rPr lang="en-US" sz="3000" dirty="0" smtClean="0"/>
              <a:t>b</a:t>
            </a:r>
            <a:r>
              <a:rPr lang="en-US" sz="3000" baseline="-25000" dirty="0" smtClean="0"/>
              <a:t>1</a:t>
            </a:r>
            <a:r>
              <a:rPr lang="en-US" sz="3000" dirty="0" smtClean="0"/>
              <a:t> = -0.209  S</a:t>
            </a:r>
            <a:r>
              <a:rPr lang="en-US" sz="3000" baseline="-25000" dirty="0" smtClean="0"/>
              <a:t>xx</a:t>
            </a:r>
            <a:r>
              <a:rPr lang="en-US" sz="3000" dirty="0" smtClean="0"/>
              <a:t> = </a:t>
            </a:r>
            <a:r>
              <a:rPr lang="en-US" sz="3000" dirty="0"/>
              <a:t>6802.77   </a:t>
            </a:r>
            <a:r>
              <a:rPr lang="en-US" sz="3000" dirty="0">
                <a:sym typeface="Symbol" panose="05050102010706020507" pitchFamily="18" charset="2"/>
              </a:rPr>
              <a:t> = 0.05 </a:t>
            </a:r>
            <a:r>
              <a:rPr lang="en-US" sz="3000" dirty="0" smtClean="0">
                <a:sym typeface="Symbol" panose="05050102010706020507" pitchFamily="18" charset="2"/>
              </a:rPr>
              <a:t> </a:t>
            </a:r>
          </a:p>
          <a:p>
            <a:pPr>
              <a:tabLst>
                <a:tab pos="2230438" algn="l"/>
              </a:tabLst>
            </a:pPr>
            <a:r>
              <a:rPr lang="en-US" sz="3000" dirty="0" smtClean="0">
                <a:sym typeface="Symbol" panose="05050102010706020507" pitchFamily="18" charset="2"/>
              </a:rPr>
              <a:t>MSE = 6.577   n – 2 = 12</a:t>
            </a:r>
            <a:endParaRPr lang="en-US" sz="3000" dirty="0" smtClean="0"/>
          </a:p>
        </p:txBody>
      </p:sp>
      <p:sp>
        <p:nvSpPr>
          <p:cNvPr id="5" name="Slide Number Placeholder 4"/>
          <p:cNvSpPr>
            <a:spLocks noGrp="1"/>
          </p:cNvSpPr>
          <p:nvPr>
            <p:ph type="sldNum" sz="quarter" idx="12"/>
          </p:nvPr>
        </p:nvSpPr>
        <p:spPr/>
        <p:txBody>
          <a:bodyPr/>
          <a:lstStyle/>
          <a:p>
            <a:fld id="{D85D01E0-4520-4710-81AB-3D8832D73914}" type="slidenum">
              <a:rPr lang="en-US" smtClean="0"/>
              <a:pPr/>
              <a:t>20</a:t>
            </a:fld>
            <a:endParaRPr lang="en-US"/>
          </a:p>
        </p:txBody>
      </p:sp>
      <p:sp>
        <p:nvSpPr>
          <p:cNvPr id="4" name="Footer Placeholder 3"/>
          <p:cNvSpPr>
            <a:spLocks noGrp="1"/>
          </p:cNvSpPr>
          <p:nvPr>
            <p:ph type="ftr" sz="quarter" idx="11"/>
          </p:nvPr>
        </p:nvSpPr>
        <p:spPr/>
        <p:txBody>
          <a:bodyPr/>
          <a:lstStyle/>
          <a:p>
            <a:r>
              <a:rPr lang="en-US" smtClean="0"/>
              <a:t>12.2ah</a:t>
            </a:r>
            <a:endParaRPr lang="en-US"/>
          </a:p>
        </p:txBody>
      </p:sp>
    </p:spTree>
    <p:extLst>
      <p:ext uri="{BB962C8B-B14F-4D97-AF65-F5344CB8AC3E}">
        <p14:creationId xmlns:p14="http://schemas.microsoft.com/office/powerpoint/2010/main" val="334241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Example: SLR - CI</a:t>
            </a:r>
            <a:endParaRPr lang="en-US" dirty="0"/>
          </a:p>
        </p:txBody>
      </p:sp>
      <p:sp>
        <p:nvSpPr>
          <p:cNvPr id="3" name="Content Placeholder 2"/>
          <p:cNvSpPr>
            <a:spLocks noGrp="1"/>
          </p:cNvSpPr>
          <p:nvPr>
            <p:ph idx="1"/>
          </p:nvPr>
        </p:nvSpPr>
        <p:spPr>
          <a:xfrm>
            <a:off x="0" y="1066800"/>
            <a:ext cx="9144000" cy="5562600"/>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6" name="Rectangle 1"/>
          <p:cNvSpPr>
            <a:spLocks noChangeArrowheads="1"/>
          </p:cNvSpPr>
          <p:nvPr/>
        </p:nvSpPr>
        <p:spPr bwMode="auto">
          <a:xfrm>
            <a:off x="457200" y="37342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2849" tIns="45720" rIns="42849"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170410" y="941595"/>
            <a:ext cx="5897063" cy="1015663"/>
          </a:xfrm>
          <a:prstGeom prst="rect">
            <a:avLst/>
          </a:prstGeom>
          <a:noFill/>
        </p:spPr>
        <p:txBody>
          <a:bodyPr wrap="square" rtlCol="0">
            <a:spAutoFit/>
          </a:bodyPr>
          <a:lstStyle/>
          <a:p>
            <a:pPr>
              <a:tabLst>
                <a:tab pos="2230438" algn="l"/>
              </a:tabLst>
            </a:pPr>
            <a:r>
              <a:rPr lang="en-US" sz="3000" dirty="0"/>
              <a:t>b</a:t>
            </a:r>
            <a:r>
              <a:rPr lang="en-US" sz="3000" baseline="-25000" dirty="0"/>
              <a:t>1</a:t>
            </a:r>
            <a:r>
              <a:rPr lang="en-US" sz="3000" dirty="0"/>
              <a:t> = -0.209  S</a:t>
            </a:r>
            <a:r>
              <a:rPr lang="en-US" sz="3000" baseline="-25000" dirty="0"/>
              <a:t>xx</a:t>
            </a:r>
            <a:r>
              <a:rPr lang="en-US" sz="3000" dirty="0"/>
              <a:t> = 6802.77   </a:t>
            </a:r>
            <a:r>
              <a:rPr lang="en-US" sz="3000" dirty="0">
                <a:sym typeface="Symbol" panose="05050102010706020507" pitchFamily="18" charset="2"/>
              </a:rPr>
              <a:t> = 0.05  </a:t>
            </a:r>
          </a:p>
          <a:p>
            <a:pPr>
              <a:tabLst>
                <a:tab pos="2230438" algn="l"/>
              </a:tabLst>
            </a:pPr>
            <a:r>
              <a:rPr lang="en-US" sz="3000" dirty="0">
                <a:sym typeface="Symbol" panose="05050102010706020507" pitchFamily="18" charset="2"/>
              </a:rPr>
              <a:t>MSE = 6.577   n – 2 = 12</a:t>
            </a:r>
            <a:endParaRPr lang="en-US" sz="3000" dirty="0"/>
          </a:p>
        </p:txBody>
      </p:sp>
      <p:sp>
        <p:nvSpPr>
          <p:cNvPr id="5" name="Slide Number Placeholder 4"/>
          <p:cNvSpPr>
            <a:spLocks noGrp="1"/>
          </p:cNvSpPr>
          <p:nvPr>
            <p:ph type="sldNum" sz="quarter" idx="12"/>
          </p:nvPr>
        </p:nvSpPr>
        <p:spPr/>
        <p:txBody>
          <a:bodyPr/>
          <a:lstStyle/>
          <a:p>
            <a:fld id="{D85D01E0-4520-4710-81AB-3D8832D73914}" type="slidenum">
              <a:rPr lang="en-US" smtClean="0"/>
              <a:pPr/>
              <a:t>21</a:t>
            </a:fld>
            <a:endParaRPr lang="en-US"/>
          </a:p>
        </p:txBody>
      </p:sp>
      <mc:AlternateContent xmlns:mc="http://schemas.openxmlformats.org/markup-compatibility/2006" xmlns:a14="http://schemas.microsoft.com/office/drawing/2010/main">
        <mc:Choice Requires="a14">
          <p:sp>
            <p:nvSpPr>
              <p:cNvPr id="11" name="Rectangle 10"/>
              <p:cNvSpPr/>
              <p:nvPr/>
            </p:nvSpPr>
            <p:spPr>
              <a:xfrm>
                <a:off x="181494" y="1939156"/>
                <a:ext cx="9016058" cy="1900136"/>
              </a:xfrm>
              <a:prstGeom prst="rect">
                <a:avLst/>
              </a:prstGeom>
            </p:spPr>
            <p:txBody>
              <a:bodyPr wrap="none">
                <a:spAutoFit/>
              </a:bodyPr>
              <a:lstStyle/>
              <a:p>
                <a:r>
                  <a:rPr lang="en-US" sz="2600" dirty="0" smtClean="0">
                    <a:latin typeface="Courier New" panose="02070309020205020404" pitchFamily="49" charset="0"/>
                    <a:cs typeface="Courier New" panose="02070309020205020404" pitchFamily="49" charset="0"/>
                  </a:rPr>
                  <a:t>qt(0.05/2,12,lower.tail=FALSE) </a:t>
                </a:r>
                <a:r>
                  <a:rPr lang="en-US" sz="2600" dirty="0" smtClean="0">
                    <a:latin typeface="Courier New" panose="02070309020205020404" pitchFamily="49" charset="0"/>
                    <a:cs typeface="Courier New" panose="02070309020205020404" pitchFamily="49" charset="0"/>
                    <a:sym typeface="Wingdings" panose="05000000000000000000" pitchFamily="2" charset="2"/>
                  </a:rPr>
                  <a:t>--&gt; 2.178813</a:t>
                </a:r>
                <a:endParaRPr lang="en-US" sz="2600" dirty="0" smtClean="0">
                  <a:latin typeface="Courier New" panose="02070309020205020404" pitchFamily="49" charset="0"/>
                  <a:cs typeface="Courier New" panose="02070309020205020404" pitchFamily="49" charset="0"/>
                </a:endParaRPr>
              </a:p>
              <a:p>
                <a:pPr/>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𝑏</m:t>
                          </m:r>
                        </m:e>
                        <m:sub>
                          <m:r>
                            <a:rPr lang="en-US" sz="3000" i="1">
                              <a:latin typeface="Cambria Math" panose="02040503050406030204" pitchFamily="18" charset="0"/>
                            </a:rPr>
                            <m:t>1</m:t>
                          </m:r>
                        </m:sub>
                      </m:sSub>
                      <m:r>
                        <a:rPr lang="en-US" sz="3000">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𝑡</m:t>
                          </m:r>
                        </m:e>
                        <m:sub>
                          <m:f>
                            <m:fPr>
                              <m:type m:val="lin"/>
                              <m:ctrlPr>
                                <a:rPr lang="en-US" sz="3000" i="1">
                                  <a:latin typeface="Cambria Math" panose="02040503050406030204" pitchFamily="18" charset="0"/>
                                </a:rPr>
                              </m:ctrlPr>
                            </m:fPr>
                            <m:num>
                              <m:r>
                                <a:rPr lang="en-US" sz="3000" i="1">
                                  <a:latin typeface="Cambria Math" panose="02040503050406030204" pitchFamily="18" charset="0"/>
                                  <a:ea typeface="Cambria Math" panose="02040503050406030204" pitchFamily="18" charset="0"/>
                                </a:rPr>
                                <m:t>𝛼</m:t>
                              </m:r>
                            </m:num>
                            <m:den>
                              <m:r>
                                <a:rPr lang="en-US" sz="3000" i="1">
                                  <a:latin typeface="Cambria Math" panose="02040503050406030204" pitchFamily="18" charset="0"/>
                                </a:rPr>
                                <m:t>2,</m:t>
                              </m:r>
                              <m:r>
                                <a:rPr lang="en-US" sz="3000" i="1">
                                  <a:latin typeface="Cambria Math" panose="02040503050406030204" pitchFamily="18" charset="0"/>
                                </a:rPr>
                                <m:t>𝑛</m:t>
                              </m:r>
                              <m:r>
                                <a:rPr lang="en-US" sz="3000" i="1">
                                  <a:latin typeface="Cambria Math" panose="02040503050406030204" pitchFamily="18" charset="0"/>
                                </a:rPr>
                                <m:t>−2</m:t>
                              </m:r>
                            </m:den>
                          </m:f>
                        </m:sub>
                      </m:sSub>
                      <m:rad>
                        <m:radPr>
                          <m:degHide m:val="on"/>
                          <m:ctrlPr>
                            <a:rPr lang="en-US" sz="3000" i="1">
                              <a:latin typeface="Cambria Math" panose="02040503050406030204" pitchFamily="18" charset="0"/>
                            </a:rPr>
                          </m:ctrlPr>
                        </m:radPr>
                        <m:deg/>
                        <m:e>
                          <m:f>
                            <m:fPr>
                              <m:ctrlPr>
                                <a:rPr lang="en-US" sz="3000" i="1">
                                  <a:latin typeface="Cambria Math" panose="02040503050406030204" pitchFamily="18" charset="0"/>
                                </a:rPr>
                              </m:ctrlPr>
                            </m:fPr>
                            <m:num>
                              <m:r>
                                <a:rPr lang="en-US" sz="3000" i="1">
                                  <a:latin typeface="Cambria Math" panose="02040503050406030204" pitchFamily="18" charset="0"/>
                                </a:rPr>
                                <m:t>𝑀𝑆𝐸</m:t>
                              </m:r>
                            </m:num>
                            <m:den>
                              <m:sSub>
                                <m:sSubPr>
                                  <m:ctrlPr>
                                    <a:rPr lang="en-US" sz="3000" i="1">
                                      <a:latin typeface="Cambria Math" panose="02040503050406030204" pitchFamily="18" charset="0"/>
                                    </a:rPr>
                                  </m:ctrlPr>
                                </m:sSubPr>
                                <m:e>
                                  <m:r>
                                    <a:rPr lang="en-US" sz="3000" i="1">
                                      <a:latin typeface="Cambria Math" panose="02040503050406030204" pitchFamily="18" charset="0"/>
                                    </a:rPr>
                                    <m:t>𝑆</m:t>
                                  </m:r>
                                </m:e>
                                <m:sub>
                                  <m:r>
                                    <a:rPr lang="en-US" sz="3000" i="1">
                                      <a:latin typeface="Cambria Math" panose="02040503050406030204" pitchFamily="18" charset="0"/>
                                    </a:rPr>
                                    <m:t>𝑥𝑥</m:t>
                                  </m:r>
                                </m:sub>
                              </m:sSub>
                            </m:den>
                          </m:f>
                        </m:e>
                      </m:rad>
                      <m:r>
                        <a:rPr lang="en-US" sz="3000" b="0" i="1" smtClean="0">
                          <a:latin typeface="Cambria Math" panose="02040503050406030204" pitchFamily="18" charset="0"/>
                        </a:rPr>
                        <m:t>=</m:t>
                      </m:r>
                      <m:r>
                        <a:rPr lang="en-US" sz="3000" b="0" i="0" smtClean="0">
                          <a:latin typeface="Cambria Math" panose="02040503050406030204" pitchFamily="18" charset="0"/>
                        </a:rPr>
                        <m:t>−0.209</m:t>
                      </m:r>
                      <m:r>
                        <a:rPr lang="en-US" sz="3000">
                          <a:latin typeface="Cambria Math" panose="02040503050406030204" pitchFamily="18" charset="0"/>
                        </a:rPr>
                        <m:t>±</m:t>
                      </m:r>
                      <m:r>
                        <a:rPr lang="en-US" sz="3000" b="0" i="1" smtClean="0">
                          <a:latin typeface="Cambria Math" panose="02040503050406030204" pitchFamily="18" charset="0"/>
                        </a:rPr>
                        <m:t>2.1788</m:t>
                      </m:r>
                      <m:rad>
                        <m:radPr>
                          <m:degHide m:val="on"/>
                          <m:ctrlPr>
                            <a:rPr lang="en-US" sz="3000" i="1">
                              <a:latin typeface="Cambria Math" panose="02040503050406030204" pitchFamily="18" charset="0"/>
                            </a:rPr>
                          </m:ctrlPr>
                        </m:radPr>
                        <m:deg/>
                        <m:e>
                          <m:f>
                            <m:fPr>
                              <m:ctrlPr>
                                <a:rPr lang="en-US" sz="3000" i="1">
                                  <a:latin typeface="Cambria Math" panose="02040503050406030204" pitchFamily="18" charset="0"/>
                                </a:rPr>
                              </m:ctrlPr>
                            </m:fPr>
                            <m:num>
                              <m:r>
                                <a:rPr lang="en-US" sz="3000" b="0" i="1" smtClean="0">
                                  <a:latin typeface="Cambria Math" panose="02040503050406030204" pitchFamily="18" charset="0"/>
                                </a:rPr>
                                <m:t>6.577</m:t>
                              </m:r>
                            </m:num>
                            <m:den>
                              <m:r>
                                <a:rPr lang="en-US" sz="3000" b="0" i="1" smtClean="0">
                                  <a:latin typeface="Cambria Math" panose="02040503050406030204" pitchFamily="18" charset="0"/>
                                </a:rPr>
                                <m:t>6802.77</m:t>
                              </m:r>
                            </m:den>
                          </m:f>
                        </m:e>
                      </m:rad>
                    </m:oMath>
                  </m:oMathPara>
                </a14:m>
                <a:endParaRPr lang="en-US" sz="3000" dirty="0"/>
              </a:p>
            </p:txBody>
          </p:sp>
        </mc:Choice>
        <mc:Fallback xmlns="">
          <p:sp>
            <p:nvSpPr>
              <p:cNvPr id="11" name="Rectangle 10"/>
              <p:cNvSpPr>
                <a:spLocks noRot="1" noChangeAspect="1" noMove="1" noResize="1" noEditPoints="1" noAdjustHandles="1" noChangeArrowheads="1" noChangeShapeType="1" noTextEdit="1"/>
              </p:cNvSpPr>
              <p:nvPr/>
            </p:nvSpPr>
            <p:spPr>
              <a:xfrm>
                <a:off x="181494" y="1939156"/>
                <a:ext cx="9016058" cy="1900136"/>
              </a:xfrm>
              <a:prstGeom prst="rect">
                <a:avLst/>
              </a:prstGeom>
              <a:blipFill rotWithShape="0">
                <a:blip r:embed="rId3"/>
                <a:stretch>
                  <a:fillRect l="-1217" t="-28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143000" y="3859483"/>
                <a:ext cx="5162824"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r>
                        <a:rPr lang="en-US" sz="3000" b="0" i="0" smtClean="0">
                          <a:latin typeface="Cambria Math" panose="02040503050406030204" pitchFamily="18" charset="0"/>
                        </a:rPr>
                        <m:t>−0.209</m:t>
                      </m:r>
                      <m:r>
                        <a:rPr lang="en-US" sz="3000">
                          <a:latin typeface="Cambria Math" panose="02040503050406030204" pitchFamily="18" charset="0"/>
                        </a:rPr>
                        <m:t>±</m:t>
                      </m:r>
                      <m:r>
                        <a:rPr lang="en-US" sz="3000" b="0" i="1" smtClean="0">
                          <a:latin typeface="Cambria Math" panose="02040503050406030204" pitchFamily="18" charset="0"/>
                        </a:rPr>
                        <m:t>2.1788</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0.03109</m:t>
                          </m:r>
                        </m:e>
                      </m:d>
                    </m:oMath>
                  </m:oMathPara>
                </a14:m>
                <a:endParaRPr lang="en-US" sz="3000" dirty="0"/>
              </a:p>
            </p:txBody>
          </p:sp>
        </mc:Choice>
        <mc:Fallback xmlns="">
          <p:sp>
            <p:nvSpPr>
              <p:cNvPr id="9" name="Rectangle 8"/>
              <p:cNvSpPr>
                <a:spLocks noRot="1" noChangeAspect="1" noMove="1" noResize="1" noEditPoints="1" noAdjustHandles="1" noChangeArrowheads="1" noChangeShapeType="1" noTextEdit="1"/>
              </p:cNvSpPr>
              <p:nvPr/>
            </p:nvSpPr>
            <p:spPr>
              <a:xfrm>
                <a:off x="1143000" y="3859483"/>
                <a:ext cx="5162824" cy="55399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148470" y="4413481"/>
                <a:ext cx="6932795"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r>
                        <a:rPr lang="en-US" sz="3000" b="0" i="0" smtClean="0">
                          <a:latin typeface="Cambria Math" panose="02040503050406030204" pitchFamily="18" charset="0"/>
                        </a:rPr>
                        <m:t>−0.209</m:t>
                      </m:r>
                      <m:r>
                        <a:rPr lang="en-US" sz="3000">
                          <a:latin typeface="Cambria Math" panose="02040503050406030204" pitchFamily="18" charset="0"/>
                        </a:rPr>
                        <m:t>±</m:t>
                      </m:r>
                      <m:r>
                        <a:rPr lang="en-US" sz="3000" b="0" i="1" smtClean="0">
                          <a:latin typeface="Cambria Math" panose="02040503050406030204" pitchFamily="18" charset="0"/>
                        </a:rPr>
                        <m:t>0.0677</m:t>
                      </m:r>
                      <m:r>
                        <a:rPr lang="en-US" sz="3000" b="0" i="1" smtClean="0">
                          <a:latin typeface="Cambria Math" panose="02040503050406030204" pitchFamily="18" charset="0"/>
                          <a:ea typeface="Cambria Math" panose="02040503050406030204" pitchFamily="18" charset="0"/>
                        </a:rPr>
                        <m:t>⇒(−0.277,−0.141)</m:t>
                      </m:r>
                    </m:oMath>
                  </m:oMathPara>
                </a14:m>
                <a:endParaRPr lang="en-US" sz="3000" dirty="0"/>
              </a:p>
            </p:txBody>
          </p:sp>
        </mc:Choice>
        <mc:Fallback xmlns="">
          <p:sp>
            <p:nvSpPr>
              <p:cNvPr id="12" name="Rectangle 11"/>
              <p:cNvSpPr>
                <a:spLocks noRot="1" noChangeAspect="1" noMove="1" noResize="1" noEditPoints="1" noAdjustHandles="1" noChangeArrowheads="1" noChangeShapeType="1" noTextEdit="1"/>
              </p:cNvSpPr>
              <p:nvPr/>
            </p:nvSpPr>
            <p:spPr>
              <a:xfrm>
                <a:off x="1148470" y="4413481"/>
                <a:ext cx="6932795" cy="553998"/>
              </a:xfrm>
              <a:prstGeom prst="rect">
                <a:avLst/>
              </a:prstGeom>
              <a:blipFill rotWithShape="0">
                <a:blip r:embed="rId5"/>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12.2ah</a:t>
            </a:r>
            <a:endParaRPr lang="en-US"/>
          </a:p>
        </p:txBody>
      </p:sp>
    </p:spTree>
    <p:extLst>
      <p:ext uri="{BB962C8B-B14F-4D97-AF65-F5344CB8AC3E}">
        <p14:creationId xmlns:p14="http://schemas.microsoft.com/office/powerpoint/2010/main" val="38186741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Example: SLR - CI</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marL="0" indent="0">
              <a:buNone/>
            </a:pPr>
            <a:r>
              <a:rPr lang="en-US" sz="3000" dirty="0" smtClean="0"/>
              <a:t>We are 95% confident that the population slope between cetane number and iodine value is covered by the interval -0.277 to -0.141.</a:t>
            </a:r>
            <a:endParaRPr lang="en-US" sz="3000" dirty="0"/>
          </a:p>
        </p:txBody>
      </p:sp>
      <p:sp>
        <p:nvSpPr>
          <p:cNvPr id="5" name="Slide Number Placeholder 4"/>
          <p:cNvSpPr>
            <a:spLocks noGrp="1"/>
          </p:cNvSpPr>
          <p:nvPr>
            <p:ph type="sldNum" sz="quarter" idx="12"/>
          </p:nvPr>
        </p:nvSpPr>
        <p:spPr/>
        <p:txBody>
          <a:bodyPr/>
          <a:lstStyle/>
          <a:p>
            <a:fld id="{D85D01E0-4520-4710-81AB-3D8832D73914}" type="slidenum">
              <a:rPr lang="en-US" smtClean="0"/>
              <a:pPr/>
              <a:t>22</a:t>
            </a:fld>
            <a:endParaRPr lang="en-US"/>
          </a:p>
        </p:txBody>
      </p:sp>
      <p:pic>
        <p:nvPicPr>
          <p:cNvPr id="6" name="Picture 5"/>
          <p:cNvPicPr>
            <a:picLocks noChangeAspect="1"/>
          </p:cNvPicPr>
          <p:nvPr/>
        </p:nvPicPr>
        <p:blipFill>
          <a:blip r:embed="rId3"/>
          <a:stretch>
            <a:fillRect/>
          </a:stretch>
        </p:blipFill>
        <p:spPr>
          <a:xfrm>
            <a:off x="1905000" y="2286000"/>
            <a:ext cx="4213600" cy="3403624"/>
          </a:xfrm>
          <a:prstGeom prst="rect">
            <a:avLst/>
          </a:prstGeom>
        </p:spPr>
      </p:pic>
      <p:sp>
        <p:nvSpPr>
          <p:cNvPr id="4" name="Footer Placeholder 3"/>
          <p:cNvSpPr>
            <a:spLocks noGrp="1"/>
          </p:cNvSpPr>
          <p:nvPr>
            <p:ph type="ftr" sz="quarter" idx="11"/>
          </p:nvPr>
        </p:nvSpPr>
        <p:spPr/>
        <p:txBody>
          <a:bodyPr/>
          <a:lstStyle/>
          <a:p>
            <a:r>
              <a:rPr lang="en-US" smtClean="0"/>
              <a:t>12.2ah</a:t>
            </a:r>
            <a:endParaRPr lang="en-US"/>
          </a:p>
        </p:txBody>
      </p:sp>
    </p:spTree>
    <p:extLst>
      <p:ext uri="{BB962C8B-B14F-4D97-AF65-F5344CB8AC3E}">
        <p14:creationId xmlns:p14="http://schemas.microsoft.com/office/powerpoint/2010/main" val="4255714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Example: SLR - HT</a:t>
            </a:r>
            <a:endParaRPr lang="en-US" dirty="0"/>
          </a:p>
        </p:txBody>
      </p:sp>
      <p:sp>
        <p:nvSpPr>
          <p:cNvPr id="3" name="Content Placeholder 2"/>
          <p:cNvSpPr>
            <a:spLocks noGrp="1"/>
          </p:cNvSpPr>
          <p:nvPr>
            <p:ph idx="1"/>
          </p:nvPr>
        </p:nvSpPr>
        <p:spPr>
          <a:xfrm>
            <a:off x="0" y="762000"/>
            <a:ext cx="9144000" cy="4953000"/>
          </a:xfrm>
        </p:spPr>
        <p:txBody>
          <a:bodyPr>
            <a:normAutofit/>
          </a:bodyPr>
          <a:lstStyle/>
          <a:p>
            <a:pPr marL="565150" indent="-565150">
              <a:buNone/>
            </a:pPr>
            <a:r>
              <a:rPr lang="en-US" sz="3000" dirty="0" smtClean="0">
                <a:sym typeface="Symbol"/>
              </a:rPr>
              <a:t>h)	Is </a:t>
            </a:r>
            <a:r>
              <a:rPr lang="en-US" sz="3000" dirty="0">
                <a:sym typeface="Symbol"/>
              </a:rPr>
              <a:t>there a useful linear relationship between iodine value and cetane number at a 5% significance </a:t>
            </a:r>
            <a:r>
              <a:rPr lang="en-US" sz="3000" dirty="0" smtClean="0">
                <a:sym typeface="Symbol"/>
              </a:rPr>
              <a:t>level using the slope?</a:t>
            </a:r>
            <a:endParaRPr lang="en-US" sz="3000" dirty="0"/>
          </a:p>
          <a:p>
            <a:pPr marL="0" indent="0">
              <a:buNone/>
              <a:tabLst>
                <a:tab pos="2230438" algn="l"/>
              </a:tabLst>
            </a:pPr>
            <a:r>
              <a:rPr lang="en-US" sz="3000" dirty="0"/>
              <a:t> </a:t>
            </a:r>
            <a:r>
              <a:rPr lang="en-US" sz="3000" dirty="0" smtClean="0"/>
              <a:t>     b</a:t>
            </a:r>
            <a:r>
              <a:rPr lang="en-US" sz="3000" baseline="-25000" dirty="0" smtClean="0"/>
              <a:t>1</a:t>
            </a:r>
            <a:r>
              <a:rPr lang="en-US" sz="3000" dirty="0" smtClean="0"/>
              <a:t> </a:t>
            </a:r>
            <a:r>
              <a:rPr lang="en-US" sz="3000" dirty="0"/>
              <a:t>= -0.209  S</a:t>
            </a:r>
            <a:r>
              <a:rPr lang="en-US" sz="3000" baseline="-25000" dirty="0"/>
              <a:t>xx</a:t>
            </a:r>
            <a:r>
              <a:rPr lang="en-US" sz="3000" dirty="0"/>
              <a:t> = 6802.77   </a:t>
            </a:r>
            <a:r>
              <a:rPr lang="en-US" sz="3000" dirty="0">
                <a:sym typeface="Symbol" panose="05050102010706020507" pitchFamily="18" charset="2"/>
              </a:rPr>
              <a:t> = 0.05  </a:t>
            </a:r>
          </a:p>
          <a:p>
            <a:pPr marL="0" indent="0">
              <a:buNone/>
              <a:tabLst>
                <a:tab pos="2230438" algn="l"/>
              </a:tabLst>
            </a:pPr>
            <a:r>
              <a:rPr lang="en-US" sz="3000" dirty="0">
                <a:sym typeface="Symbol" panose="05050102010706020507" pitchFamily="18" charset="2"/>
              </a:rPr>
              <a:t> </a:t>
            </a:r>
            <a:r>
              <a:rPr lang="en-US" sz="3000" dirty="0" smtClean="0">
                <a:sym typeface="Symbol" panose="05050102010706020507" pitchFamily="18" charset="2"/>
              </a:rPr>
              <a:t>     MSE </a:t>
            </a:r>
            <a:r>
              <a:rPr lang="en-US" sz="3000" dirty="0">
                <a:sym typeface="Symbol" panose="05050102010706020507" pitchFamily="18" charset="2"/>
              </a:rPr>
              <a:t>= 6.577   n – 2 = 12</a:t>
            </a:r>
            <a:endParaRPr lang="en-US" sz="3000" dirty="0"/>
          </a:p>
          <a:p>
            <a:pPr>
              <a:buNone/>
            </a:pPr>
            <a:r>
              <a:rPr lang="en-US" sz="3000" dirty="0" smtClean="0"/>
              <a:t>1. </a:t>
            </a:r>
            <a:r>
              <a:rPr lang="en-US" sz="3000" dirty="0" smtClean="0">
                <a:sym typeface="Symbol" panose="05050102010706020507" pitchFamily="18" charset="2"/>
              </a:rPr>
              <a:t></a:t>
            </a:r>
            <a:r>
              <a:rPr lang="en-US" sz="3000" baseline="-25000" dirty="0" smtClean="0">
                <a:sym typeface="Symbol" panose="05050102010706020507" pitchFamily="18" charset="2"/>
              </a:rPr>
              <a:t>1</a:t>
            </a:r>
            <a:r>
              <a:rPr lang="en-US" sz="3000" dirty="0" smtClean="0">
                <a:sym typeface="Symbol" panose="05050102010706020507" pitchFamily="18" charset="2"/>
              </a:rPr>
              <a:t> is the population slope for </a:t>
            </a:r>
            <a:r>
              <a:rPr lang="en-US" sz="3000" dirty="0" err="1">
                <a:sym typeface="Symbol" panose="05050102010706020507" pitchFamily="18" charset="2"/>
              </a:rPr>
              <a:t>cetane</a:t>
            </a:r>
            <a:r>
              <a:rPr lang="en-US" sz="3000" dirty="0">
                <a:sym typeface="Symbol" panose="05050102010706020507" pitchFamily="18" charset="2"/>
              </a:rPr>
              <a:t> </a:t>
            </a:r>
            <a:r>
              <a:rPr lang="en-US" sz="3000" dirty="0" smtClean="0">
                <a:sym typeface="Symbol" panose="05050102010706020507" pitchFamily="18" charset="2"/>
              </a:rPr>
              <a:t>number vs. iodine value</a:t>
            </a:r>
          </a:p>
          <a:p>
            <a:pPr>
              <a:buNone/>
            </a:pPr>
            <a:r>
              <a:rPr lang="en-US" sz="3000" dirty="0" smtClean="0">
                <a:sym typeface="Symbol" panose="05050102010706020507" pitchFamily="18" charset="2"/>
              </a:rPr>
              <a:t>2. H</a:t>
            </a:r>
            <a:r>
              <a:rPr lang="en-US" sz="3000" baseline="-25000" dirty="0" smtClean="0">
                <a:sym typeface="Symbol" panose="05050102010706020507" pitchFamily="18" charset="2"/>
              </a:rPr>
              <a:t>0</a:t>
            </a:r>
            <a:r>
              <a:rPr lang="en-US" sz="3000" dirty="0" smtClean="0">
                <a:sym typeface="Symbol" panose="05050102010706020507" pitchFamily="18" charset="2"/>
              </a:rPr>
              <a:t>: </a:t>
            </a:r>
            <a:r>
              <a:rPr lang="en-US" sz="3000" baseline="-25000" dirty="0" smtClean="0">
                <a:sym typeface="Symbol" panose="05050102010706020507" pitchFamily="18" charset="2"/>
              </a:rPr>
              <a:t>1</a:t>
            </a:r>
            <a:r>
              <a:rPr lang="en-US" sz="3000" dirty="0" smtClean="0">
                <a:sym typeface="Symbol" panose="05050102010706020507" pitchFamily="18" charset="2"/>
              </a:rPr>
              <a:t> = 0            H</a:t>
            </a:r>
            <a:r>
              <a:rPr lang="en-US" sz="3000" baseline="-25000" dirty="0">
                <a:sym typeface="Symbol" panose="05050102010706020507" pitchFamily="18" charset="2"/>
              </a:rPr>
              <a:t>a</a:t>
            </a:r>
            <a:r>
              <a:rPr lang="en-US" sz="3000" dirty="0" smtClean="0">
                <a:sym typeface="Symbol" panose="05050102010706020507" pitchFamily="18" charset="2"/>
              </a:rPr>
              <a:t>: </a:t>
            </a:r>
            <a:r>
              <a:rPr lang="en-US" sz="3000" dirty="0">
                <a:sym typeface="Symbol" panose="05050102010706020507" pitchFamily="18" charset="2"/>
              </a:rPr>
              <a:t></a:t>
            </a:r>
            <a:r>
              <a:rPr lang="en-US" sz="3000" baseline="-25000" dirty="0">
                <a:sym typeface="Symbol" panose="05050102010706020507" pitchFamily="18" charset="2"/>
              </a:rPr>
              <a:t>1</a:t>
            </a:r>
            <a:r>
              <a:rPr lang="en-US" sz="3000" dirty="0">
                <a:sym typeface="Symbol" panose="05050102010706020507" pitchFamily="18" charset="2"/>
              </a:rPr>
              <a:t> </a:t>
            </a:r>
            <a:r>
              <a:rPr lang="en-US" sz="3000" dirty="0" smtClean="0">
                <a:sym typeface="Symbol" panose="05050102010706020507" pitchFamily="18" charset="2"/>
              </a:rPr>
              <a:t> </a:t>
            </a:r>
            <a:r>
              <a:rPr lang="en-US" sz="3000" dirty="0">
                <a:sym typeface="Symbol" panose="05050102010706020507" pitchFamily="18" charset="2"/>
              </a:rPr>
              <a:t>0 </a:t>
            </a:r>
            <a:endParaRPr lang="en-US" sz="3000" dirty="0" smtClean="0">
              <a:sym typeface="Symbol" panose="05050102010706020507" pitchFamily="18" charset="2"/>
            </a:endParaRPr>
          </a:p>
        </p:txBody>
      </p:sp>
      <p:sp>
        <p:nvSpPr>
          <p:cNvPr id="6" name="Rectangle 1"/>
          <p:cNvSpPr>
            <a:spLocks noChangeArrowheads="1"/>
          </p:cNvSpPr>
          <p:nvPr/>
        </p:nvSpPr>
        <p:spPr bwMode="auto">
          <a:xfrm>
            <a:off x="457200" y="37342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2849" tIns="45720" rIns="42849"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Slide Number Placeholder 4"/>
          <p:cNvSpPr>
            <a:spLocks noGrp="1"/>
          </p:cNvSpPr>
          <p:nvPr>
            <p:ph type="sldNum" sz="quarter" idx="12"/>
          </p:nvPr>
        </p:nvSpPr>
        <p:spPr/>
        <p:txBody>
          <a:bodyPr/>
          <a:lstStyle/>
          <a:p>
            <a:fld id="{D85D01E0-4520-4710-81AB-3D8832D73914}" type="slidenum">
              <a:rPr lang="en-US" smtClean="0"/>
              <a:pPr/>
              <a:t>23</a:t>
            </a:fld>
            <a:endParaRPr lang="en-US"/>
          </a:p>
        </p:txBody>
      </p:sp>
      <p:sp>
        <p:nvSpPr>
          <p:cNvPr id="4" name="Footer Placeholder 3"/>
          <p:cNvSpPr>
            <a:spLocks noGrp="1"/>
          </p:cNvSpPr>
          <p:nvPr>
            <p:ph type="ftr" sz="quarter" idx="11"/>
          </p:nvPr>
        </p:nvSpPr>
        <p:spPr/>
        <p:txBody>
          <a:bodyPr/>
          <a:lstStyle/>
          <a:p>
            <a:r>
              <a:rPr lang="en-US" smtClean="0"/>
              <a:t>12.2ai</a:t>
            </a:r>
            <a:endParaRPr lang="en-US"/>
          </a:p>
        </p:txBody>
      </p:sp>
    </p:spTree>
    <p:extLst>
      <p:ext uri="{BB962C8B-B14F-4D97-AF65-F5344CB8AC3E}">
        <p14:creationId xmlns:p14="http://schemas.microsoft.com/office/powerpoint/2010/main" val="37394683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Example: SLR - HT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762000"/>
                <a:ext cx="9144000" cy="4953000"/>
              </a:xfrm>
            </p:spPr>
            <p:txBody>
              <a:bodyPr>
                <a:normAutofit/>
              </a:bodyPr>
              <a:lstStyle/>
              <a:p>
                <a:pPr marL="565150" indent="-565150">
                  <a:buNone/>
                </a:pPr>
                <a:r>
                  <a:rPr lang="en-US" sz="3000" dirty="0" smtClean="0"/>
                  <a:t>b</a:t>
                </a:r>
                <a:r>
                  <a:rPr lang="en-US" sz="3000" baseline="-25000" dirty="0" smtClean="0"/>
                  <a:t>1</a:t>
                </a:r>
                <a:r>
                  <a:rPr lang="en-US" sz="3000" dirty="0" smtClean="0"/>
                  <a:t> </a:t>
                </a:r>
                <a:r>
                  <a:rPr lang="en-US" sz="3000" dirty="0"/>
                  <a:t>= -0.209  S</a:t>
                </a:r>
                <a:r>
                  <a:rPr lang="en-US" sz="3000" baseline="-25000" dirty="0"/>
                  <a:t>xx</a:t>
                </a:r>
                <a:r>
                  <a:rPr lang="en-US" sz="3000" dirty="0"/>
                  <a:t> = 6802.77   </a:t>
                </a:r>
                <a:r>
                  <a:rPr lang="en-US" sz="3000" dirty="0">
                    <a:sym typeface="Symbol" panose="05050102010706020507" pitchFamily="18" charset="2"/>
                  </a:rPr>
                  <a:t> = 0.05  </a:t>
                </a:r>
              </a:p>
              <a:p>
                <a:pPr marL="0" indent="0">
                  <a:buNone/>
                  <a:tabLst>
                    <a:tab pos="2230438" algn="l"/>
                  </a:tabLst>
                </a:pPr>
                <a:r>
                  <a:rPr lang="en-US" sz="3000" dirty="0">
                    <a:sym typeface="Symbol" panose="05050102010706020507" pitchFamily="18" charset="2"/>
                  </a:rPr>
                  <a:t> </a:t>
                </a:r>
                <a:r>
                  <a:rPr lang="en-US" sz="3000" dirty="0" smtClean="0">
                    <a:sym typeface="Symbol" panose="05050102010706020507" pitchFamily="18" charset="2"/>
                  </a:rPr>
                  <a:t>     MSE </a:t>
                </a:r>
                <a:r>
                  <a:rPr lang="en-US" sz="3000" dirty="0">
                    <a:sym typeface="Symbol" panose="05050102010706020507" pitchFamily="18" charset="2"/>
                  </a:rPr>
                  <a:t>= 6.577   n – 2 = 12</a:t>
                </a:r>
                <a:endParaRPr lang="en-US" sz="300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3. 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𝑡𝑠</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num>
                        <m:den>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𝑀𝑆𝐸</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𝑋𝑋</m:t>
                                      </m:r>
                                    </m:sub>
                                  </m:sSub>
                                </m:den>
                              </m:f>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−0.209</m:t>
                          </m:r>
                        </m:num>
                        <m:den>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6.577</m:t>
                                  </m:r>
                                </m:num>
                                <m:den>
                                  <m:r>
                                    <a:rPr lang="en-US" i="1">
                                      <a:latin typeface="Cambria Math" panose="02040503050406030204" pitchFamily="18" charset="0"/>
                                    </a:rPr>
                                    <m:t>6802.77</m:t>
                                  </m:r>
                                </m:den>
                              </m:f>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−0.209</m:t>
                          </m:r>
                        </m:num>
                        <m:den>
                          <m:r>
                            <a:rPr lang="en-US" i="1">
                              <a:latin typeface="Cambria Math" panose="02040503050406030204" pitchFamily="18" charset="0"/>
                            </a:rPr>
                            <m:t>0.03109</m:t>
                          </m:r>
                        </m:den>
                      </m:f>
                      <m:r>
                        <a:rPr lang="en-US" b="0" i="1" smtClean="0">
                          <a:latin typeface="Cambria Math" panose="02040503050406030204" pitchFamily="18" charset="0"/>
                        </a:rPr>
                        <m:t>=−6.722</m:t>
                      </m:r>
                    </m:oMath>
                  </m:oMathPara>
                </a14:m>
                <a:endParaRPr lang="en-US" dirty="0" smtClean="0"/>
              </a:p>
              <a:p>
                <a:pPr marL="0" indent="0">
                  <a:buNone/>
                </a:pPr>
                <a:r>
                  <a:rPr lang="en-US" dirty="0"/>
                  <a:t> </a:t>
                </a:r>
                <a:r>
                  <a:rPr lang="en-US" dirty="0" smtClean="0"/>
                  <a:t>   F</a:t>
                </a:r>
                <a:r>
                  <a:rPr lang="en-US" baseline="-25000" dirty="0" smtClean="0"/>
                  <a:t>ts</a:t>
                </a:r>
                <a:r>
                  <a:rPr lang="en-US" dirty="0" smtClean="0"/>
                  <a:t> = 45.293 </a:t>
                </a:r>
                <a:r>
                  <a:rPr lang="en-US" dirty="0"/>
                  <a:t>?</a:t>
                </a:r>
                <a:r>
                  <a:rPr lang="en-US" dirty="0" smtClean="0"/>
                  <a:t> (-6.722)</a:t>
                </a:r>
                <a:r>
                  <a:rPr lang="en-US" baseline="30000" dirty="0" smtClean="0"/>
                  <a:t>2</a:t>
                </a:r>
                <a:r>
                  <a:rPr lang="en-US" dirty="0" smtClean="0"/>
                  <a:t> = 45.19</a:t>
                </a:r>
              </a:p>
              <a:p>
                <a:pPr marL="0" indent="0">
                  <a:buNone/>
                </a:pPr>
                <a:r>
                  <a:rPr lang="en-US" dirty="0"/>
                  <a:t> </a:t>
                </a:r>
                <a:r>
                  <a:rPr lang="en-US" dirty="0" smtClean="0"/>
                  <a:t>   df = 12</a:t>
                </a:r>
              </a:p>
              <a:p>
                <a:pPr marL="0" indent="0">
                  <a:buNone/>
                </a:pPr>
                <a:r>
                  <a:rPr lang="en-US" dirty="0"/>
                  <a:t> </a:t>
                </a:r>
                <a:r>
                  <a:rPr lang="en-US" dirty="0" smtClean="0"/>
                  <a:t>   p = 2P(T &gt; 6.722) = 2.13 x 10</a:t>
                </a:r>
                <a:r>
                  <a:rPr lang="en-US" baseline="30000" dirty="0" smtClean="0"/>
                  <a:t>-5</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762000"/>
                <a:ext cx="9144000" cy="4953000"/>
              </a:xfrm>
              <a:blipFill rotWithShape="0">
                <a:blip r:embed="rId3"/>
                <a:stretch>
                  <a:fillRect l="-1533" t="-1845"/>
                </a:stretch>
              </a:blipFill>
            </p:spPr>
            <p:txBody>
              <a:bodyPr/>
              <a:lstStyle/>
              <a:p>
                <a:r>
                  <a:rPr lang="en-US">
                    <a:noFill/>
                  </a:rPr>
                  <a:t> </a:t>
                </a:r>
              </a:p>
            </p:txBody>
          </p:sp>
        </mc:Fallback>
      </mc:AlternateContent>
      <p:sp>
        <p:nvSpPr>
          <p:cNvPr id="6" name="Rectangle 1"/>
          <p:cNvSpPr>
            <a:spLocks noChangeArrowheads="1"/>
          </p:cNvSpPr>
          <p:nvPr/>
        </p:nvSpPr>
        <p:spPr bwMode="auto">
          <a:xfrm>
            <a:off x="457200" y="37342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2849" tIns="45720" rIns="42849"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Slide Number Placeholder 4"/>
          <p:cNvSpPr>
            <a:spLocks noGrp="1"/>
          </p:cNvSpPr>
          <p:nvPr>
            <p:ph type="sldNum" sz="quarter" idx="12"/>
          </p:nvPr>
        </p:nvSpPr>
        <p:spPr/>
        <p:txBody>
          <a:bodyPr/>
          <a:lstStyle/>
          <a:p>
            <a:fld id="{D85D01E0-4520-4710-81AB-3D8832D73914}" type="slidenum">
              <a:rPr lang="en-US" smtClean="0"/>
              <a:pPr/>
              <a:t>24</a:t>
            </a:fld>
            <a:endParaRPr lang="en-US"/>
          </a:p>
        </p:txBody>
      </p:sp>
      <p:sp>
        <p:nvSpPr>
          <p:cNvPr id="4" name="TextBox 3"/>
          <p:cNvSpPr txBox="1"/>
          <p:nvPr/>
        </p:nvSpPr>
        <p:spPr>
          <a:xfrm>
            <a:off x="5638800" y="2890382"/>
            <a:ext cx="2762295" cy="523220"/>
          </a:xfrm>
          <a:prstGeom prst="rect">
            <a:avLst/>
          </a:prstGeom>
          <a:noFill/>
        </p:spPr>
        <p:txBody>
          <a:bodyPr wrap="none" rtlCol="0">
            <a:spAutoFit/>
          </a:bodyPr>
          <a:lstStyle/>
          <a:p>
            <a:r>
              <a:rPr lang="en-US" sz="2800" dirty="0" smtClean="0">
                <a:latin typeface="Courier New" panose="02070309020205020404" pitchFamily="49" charset="0"/>
                <a:cs typeface="Courier New" panose="02070309020205020404" pitchFamily="49" charset="0"/>
              </a:rPr>
              <a:t>tts &lt;- b1/SE</a:t>
            </a:r>
            <a:endParaRPr lang="en-US" sz="2800" dirty="0">
              <a:latin typeface="Courier New" panose="02070309020205020404" pitchFamily="49" charset="0"/>
              <a:cs typeface="Courier New" panose="02070309020205020404" pitchFamily="49" charset="0"/>
            </a:endParaRPr>
          </a:p>
        </p:txBody>
      </p:sp>
      <p:sp>
        <p:nvSpPr>
          <p:cNvPr id="7" name="TextBox 6"/>
          <p:cNvSpPr txBox="1"/>
          <p:nvPr/>
        </p:nvSpPr>
        <p:spPr>
          <a:xfrm>
            <a:off x="228600" y="5091514"/>
            <a:ext cx="6843540" cy="523220"/>
          </a:xfrm>
          <a:prstGeom prst="rect">
            <a:avLst/>
          </a:prstGeom>
          <a:noFill/>
        </p:spPr>
        <p:txBody>
          <a:bodyPr wrap="none" rtlCol="0">
            <a:spAutoFit/>
          </a:bodyPr>
          <a:lstStyle/>
          <a:p>
            <a:r>
              <a:rPr lang="en-US" sz="2800" dirty="0" smtClean="0">
                <a:latin typeface="Courier New" panose="02070309020205020404" pitchFamily="49" charset="0"/>
                <a:cs typeface="Courier New" panose="02070309020205020404" pitchFamily="49" charset="0"/>
              </a:rPr>
              <a:t>2*pt(6.722,12,lower.tail=FALSE)</a:t>
            </a:r>
            <a:endParaRPr lang="en-US" sz="2800" dirty="0">
              <a:latin typeface="Courier New" panose="02070309020205020404" pitchFamily="49" charset="0"/>
              <a:cs typeface="Courier New" panose="02070309020205020404" pitchFamily="49" charset="0"/>
            </a:endParaRPr>
          </a:p>
        </p:txBody>
      </p:sp>
      <p:sp>
        <p:nvSpPr>
          <p:cNvPr id="8" name="Footer Placeholder 7"/>
          <p:cNvSpPr>
            <a:spLocks noGrp="1"/>
          </p:cNvSpPr>
          <p:nvPr>
            <p:ph type="ftr" sz="quarter" idx="11"/>
          </p:nvPr>
        </p:nvSpPr>
        <p:spPr/>
        <p:txBody>
          <a:bodyPr/>
          <a:lstStyle/>
          <a:p>
            <a:r>
              <a:rPr lang="en-US" smtClean="0"/>
              <a:t>12.2ai</a:t>
            </a:r>
            <a:endParaRPr lang="en-US"/>
          </a:p>
        </p:txBody>
      </p:sp>
    </p:spTree>
    <p:extLst>
      <p:ext uri="{BB962C8B-B14F-4D97-AF65-F5344CB8AC3E}">
        <p14:creationId xmlns:p14="http://schemas.microsoft.com/office/powerpoint/2010/main" val="24096348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836613"/>
          </a:xfrm>
        </p:spPr>
        <p:txBody>
          <a:bodyPr/>
          <a:lstStyle/>
          <a:p>
            <a:r>
              <a:rPr lang="en-US" dirty="0" smtClean="0"/>
              <a:t>Example: SLR - HT</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marL="565150" indent="-565150">
              <a:buNone/>
            </a:pPr>
            <a:r>
              <a:rPr lang="en-US" sz="3000" dirty="0" smtClean="0">
                <a:sym typeface="Symbol" panose="05050102010706020507" pitchFamily="18" charset="2"/>
              </a:rPr>
              <a:t> </a:t>
            </a:r>
            <a:r>
              <a:rPr lang="en-US" sz="3000" dirty="0">
                <a:sym typeface="Symbol" panose="05050102010706020507" pitchFamily="18" charset="2"/>
              </a:rPr>
              <a:t>= 0.05  </a:t>
            </a:r>
            <a:r>
              <a:rPr lang="en-US" sz="3000" dirty="0" smtClean="0">
                <a:sym typeface="Symbol" panose="05050102010706020507" pitchFamily="18" charset="2"/>
              </a:rPr>
              <a:t>p = 2.13 x 10</a:t>
            </a:r>
            <a:r>
              <a:rPr lang="en-US" sz="3000" baseline="30000" dirty="0" smtClean="0">
                <a:sym typeface="Symbol" panose="05050102010706020507" pitchFamily="18" charset="2"/>
              </a:rPr>
              <a:t>-5</a:t>
            </a:r>
            <a:endParaRPr lang="en-US" sz="3000" dirty="0">
              <a:sym typeface="Symbol" panose="05050102010706020507" pitchFamily="18" charset="2"/>
            </a:endParaRPr>
          </a:p>
          <a:p>
            <a:pPr marL="0" indent="0">
              <a:spcBef>
                <a:spcPts val="0"/>
              </a:spcBef>
              <a:buNone/>
            </a:pPr>
            <a:r>
              <a:rPr lang="en-US" sz="3000" dirty="0" smtClean="0"/>
              <a:t>4. We reject H</a:t>
            </a:r>
            <a:r>
              <a:rPr lang="en-US" sz="3000" baseline="-25000" dirty="0" smtClean="0"/>
              <a:t>0</a:t>
            </a:r>
            <a:r>
              <a:rPr lang="en-US" sz="3000" dirty="0" smtClean="0"/>
              <a:t> because 2.13 x 10</a:t>
            </a:r>
            <a:r>
              <a:rPr lang="en-US" sz="3000" baseline="30000" dirty="0" smtClean="0"/>
              <a:t>-5</a:t>
            </a:r>
            <a:r>
              <a:rPr lang="en-US" sz="3000" dirty="0" smtClean="0"/>
              <a:t> &lt; 0.05</a:t>
            </a:r>
          </a:p>
          <a:p>
            <a:pPr marL="0" indent="0">
              <a:spcBef>
                <a:spcPts val="0"/>
              </a:spcBef>
              <a:buNone/>
            </a:pPr>
            <a:endParaRPr lang="en-US" sz="3000" dirty="0"/>
          </a:p>
          <a:p>
            <a:pPr marL="0" indent="0">
              <a:spcBef>
                <a:spcPts val="0"/>
              </a:spcBef>
              <a:buNone/>
            </a:pPr>
            <a:r>
              <a:rPr lang="en-US" sz="3000" dirty="0" smtClean="0"/>
              <a:t>The data does provide strong support </a:t>
            </a:r>
          </a:p>
          <a:p>
            <a:pPr marL="0" indent="0">
              <a:spcBef>
                <a:spcPts val="0"/>
              </a:spcBef>
              <a:buNone/>
            </a:pPr>
            <a:r>
              <a:rPr lang="en-US" sz="3000" dirty="0" smtClean="0"/>
              <a:t>(p = 2.13 x 10</a:t>
            </a:r>
            <a:r>
              <a:rPr lang="en-US" sz="3000" baseline="30000" dirty="0" smtClean="0"/>
              <a:t>-5</a:t>
            </a:r>
            <a:r>
              <a:rPr lang="en-US" sz="3000" dirty="0" smtClean="0"/>
              <a:t>) to the claim that there is a linear relationship between </a:t>
            </a:r>
            <a:r>
              <a:rPr lang="en-US" sz="3000" dirty="0"/>
              <a:t>cetane </a:t>
            </a:r>
            <a:r>
              <a:rPr lang="en-US" sz="3000" dirty="0" smtClean="0"/>
              <a:t>number and iodine value.</a:t>
            </a:r>
            <a:endParaRPr lang="en-US" sz="3000" dirty="0"/>
          </a:p>
        </p:txBody>
      </p:sp>
      <p:sp>
        <p:nvSpPr>
          <p:cNvPr id="5" name="Slide Number Placeholder 4"/>
          <p:cNvSpPr>
            <a:spLocks noGrp="1"/>
          </p:cNvSpPr>
          <p:nvPr>
            <p:ph type="sldNum" sz="quarter" idx="12"/>
          </p:nvPr>
        </p:nvSpPr>
        <p:spPr/>
        <p:txBody>
          <a:bodyPr/>
          <a:lstStyle/>
          <a:p>
            <a:fld id="{D85D01E0-4520-4710-81AB-3D8832D73914}" type="slidenum">
              <a:rPr lang="en-US" smtClean="0"/>
              <a:pPr/>
              <a:t>25</a:t>
            </a:fld>
            <a:endParaRPr lang="en-US"/>
          </a:p>
        </p:txBody>
      </p:sp>
      <p:sp>
        <p:nvSpPr>
          <p:cNvPr id="4" name="Footer Placeholder 3"/>
          <p:cNvSpPr>
            <a:spLocks noGrp="1"/>
          </p:cNvSpPr>
          <p:nvPr>
            <p:ph type="ftr" sz="quarter" idx="11"/>
          </p:nvPr>
        </p:nvSpPr>
        <p:spPr/>
        <p:txBody>
          <a:bodyPr/>
          <a:lstStyle/>
          <a:p>
            <a:r>
              <a:rPr lang="en-US" smtClean="0"/>
              <a:t>12.2ai</a:t>
            </a:r>
            <a:endParaRPr lang="en-US"/>
          </a:p>
        </p:txBody>
      </p:sp>
    </p:spTree>
    <p:extLst>
      <p:ext uri="{BB962C8B-B14F-4D97-AF65-F5344CB8AC3E}">
        <p14:creationId xmlns:p14="http://schemas.microsoft.com/office/powerpoint/2010/main" val="3656197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657"/>
            <a:ext cx="9144000" cy="1143000"/>
          </a:xfrm>
        </p:spPr>
        <p:txBody>
          <a:bodyPr>
            <a:normAutofit fontScale="90000"/>
          </a:bodyPr>
          <a:lstStyle/>
          <a:p>
            <a:r>
              <a:rPr lang="en-US" dirty="0" smtClean="0"/>
              <a:t>Cautions about Correlation and Regression:</a:t>
            </a:r>
            <a:endParaRPr lang="en-US" dirty="0"/>
          </a:p>
        </p:txBody>
      </p:sp>
      <p:sp>
        <p:nvSpPr>
          <p:cNvPr id="3" name="Content Placeholder 2"/>
          <p:cNvSpPr>
            <a:spLocks noGrp="1"/>
          </p:cNvSpPr>
          <p:nvPr>
            <p:ph idx="1"/>
          </p:nvPr>
        </p:nvSpPr>
        <p:spPr>
          <a:xfrm>
            <a:off x="457200" y="1219200"/>
            <a:ext cx="8229600" cy="4495800"/>
          </a:xfrm>
        </p:spPr>
        <p:txBody>
          <a:bodyPr>
            <a:normAutofit lnSpcReduction="10000"/>
          </a:bodyPr>
          <a:lstStyle/>
          <a:p>
            <a:r>
              <a:rPr lang="en-US" dirty="0" smtClean="0"/>
              <a:t>Good experimental design.</a:t>
            </a:r>
          </a:p>
          <a:p>
            <a:r>
              <a:rPr lang="en-US" dirty="0" smtClean="0"/>
              <a:t>Both describe </a:t>
            </a:r>
            <a:r>
              <a:rPr lang="en-US" u="sng" dirty="0" smtClean="0"/>
              <a:t>linear</a:t>
            </a:r>
            <a:r>
              <a:rPr lang="en-US" dirty="0" smtClean="0"/>
              <a:t> relationship.</a:t>
            </a:r>
          </a:p>
          <a:p>
            <a:r>
              <a:rPr lang="en-US" dirty="0" smtClean="0"/>
              <a:t>Both are affected by outliers.</a:t>
            </a:r>
          </a:p>
          <a:p>
            <a:r>
              <a:rPr lang="en-US" dirty="0" smtClean="0"/>
              <a:t>Always PLOT the data.</a:t>
            </a:r>
          </a:p>
          <a:p>
            <a:r>
              <a:rPr lang="en-US" dirty="0" smtClean="0"/>
              <a:t>Beware of extrapolation.</a:t>
            </a:r>
          </a:p>
          <a:p>
            <a:r>
              <a:rPr lang="en-US" dirty="0" smtClean="0"/>
              <a:t>Beware of lurking variables</a:t>
            </a:r>
          </a:p>
          <a:p>
            <a:r>
              <a:rPr lang="en-US" b="1" dirty="0" smtClean="0"/>
              <a:t>Correlation (association) does NOT imply causation!</a:t>
            </a:r>
          </a:p>
          <a:p>
            <a:pPr marL="0" indent="0">
              <a:buNone/>
            </a:pPr>
            <a:endParaRPr lang="en-US" dirty="0"/>
          </a:p>
        </p:txBody>
      </p:sp>
      <p:sp>
        <p:nvSpPr>
          <p:cNvPr id="5" name="Slide Number Placeholder 4"/>
          <p:cNvSpPr>
            <a:spLocks noGrp="1"/>
          </p:cNvSpPr>
          <p:nvPr>
            <p:ph type="sldNum" sz="quarter" idx="12"/>
          </p:nvPr>
        </p:nvSpPr>
        <p:spPr/>
        <p:txBody>
          <a:bodyPr/>
          <a:lstStyle/>
          <a:p>
            <a:fld id="{D85D01E0-4520-4710-81AB-3D8832D73914}" type="slidenum">
              <a:rPr lang="en-US" smtClean="0"/>
              <a:pPr/>
              <a:t>26</a:t>
            </a:fld>
            <a:endParaRPr lang="en-US"/>
          </a:p>
        </p:txBody>
      </p:sp>
      <p:sp>
        <p:nvSpPr>
          <p:cNvPr id="4" name="Footer Placeholder 3"/>
          <p:cNvSpPr>
            <a:spLocks noGrp="1"/>
          </p:cNvSpPr>
          <p:nvPr>
            <p:ph type="ftr" sz="quarter" idx="11"/>
          </p:nvPr>
        </p:nvSpPr>
        <p:spPr/>
        <p:txBody>
          <a:bodyPr/>
          <a:lstStyle/>
          <a:p>
            <a:r>
              <a:rPr lang="en-US" smtClean="0"/>
              <a:t>12.2aj</a:t>
            </a:r>
            <a:endParaRPr lang="en-US"/>
          </a:p>
        </p:txBody>
      </p:sp>
    </p:spTree>
    <p:extLst>
      <p:ext uri="{BB962C8B-B14F-4D97-AF65-F5344CB8AC3E}">
        <p14:creationId xmlns:p14="http://schemas.microsoft.com/office/powerpoint/2010/main" val="32909003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657"/>
            <a:ext cx="9144000" cy="1143000"/>
          </a:xfrm>
        </p:spPr>
        <p:txBody>
          <a:bodyPr>
            <a:normAutofit fontScale="90000"/>
          </a:bodyPr>
          <a:lstStyle/>
          <a:p>
            <a:r>
              <a:rPr lang="en-US" dirty="0" smtClean="0"/>
              <a:t>Cautions about Correlation and Regression:</a:t>
            </a:r>
            <a:endParaRPr lang="en-US" dirty="0"/>
          </a:p>
        </p:txBody>
      </p:sp>
      <p:sp>
        <p:nvSpPr>
          <p:cNvPr id="3" name="Content Placeholder 2"/>
          <p:cNvSpPr>
            <a:spLocks noGrp="1"/>
          </p:cNvSpPr>
          <p:nvPr>
            <p:ph idx="1"/>
          </p:nvPr>
        </p:nvSpPr>
        <p:spPr>
          <a:xfrm>
            <a:off x="457200" y="1219200"/>
            <a:ext cx="8229600" cy="4495800"/>
          </a:xfrm>
        </p:spPr>
        <p:txBody>
          <a:bodyPr>
            <a:normAutofit/>
          </a:bodyPr>
          <a:lstStyle/>
          <a:p>
            <a:r>
              <a:rPr lang="en-US" dirty="0" smtClean="0"/>
              <a:t>Beware of extrapolation.</a:t>
            </a:r>
          </a:p>
          <a:p>
            <a:pPr marL="0" indent="0">
              <a:buNone/>
            </a:pPr>
            <a:endParaRPr lang="en-US" dirty="0"/>
          </a:p>
        </p:txBody>
      </p:sp>
      <p:sp>
        <p:nvSpPr>
          <p:cNvPr id="5" name="Slide Number Placeholder 4"/>
          <p:cNvSpPr>
            <a:spLocks noGrp="1"/>
          </p:cNvSpPr>
          <p:nvPr>
            <p:ph type="sldNum" sz="quarter" idx="12"/>
          </p:nvPr>
        </p:nvSpPr>
        <p:spPr/>
        <p:txBody>
          <a:bodyPr/>
          <a:lstStyle/>
          <a:p>
            <a:fld id="{D85D01E0-4520-4710-81AB-3D8832D73914}" type="slidenum">
              <a:rPr lang="en-US" smtClean="0"/>
              <a:pPr/>
              <a:t>27</a:t>
            </a:fld>
            <a:endParaRPr lang="en-US"/>
          </a:p>
        </p:txBody>
      </p:sp>
      <p:pic>
        <p:nvPicPr>
          <p:cNvPr id="4" name="Picture 3"/>
          <p:cNvPicPr>
            <a:picLocks noChangeAspect="1"/>
          </p:cNvPicPr>
          <p:nvPr/>
        </p:nvPicPr>
        <p:blipFill>
          <a:blip r:embed="rId3"/>
          <a:stretch>
            <a:fillRect/>
          </a:stretch>
        </p:blipFill>
        <p:spPr>
          <a:xfrm>
            <a:off x="32657" y="2035677"/>
            <a:ext cx="6134100" cy="2138494"/>
          </a:xfrm>
          <a:prstGeom prst="rect">
            <a:avLst/>
          </a:prstGeom>
        </p:spPr>
      </p:pic>
      <p:pic>
        <p:nvPicPr>
          <p:cNvPr id="7" name="Picture 2" descr="Dose response curve showing inhibition of HDAC1 enzyme activity by Trichostatin 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8188" y="1435164"/>
            <a:ext cx="3385812" cy="235775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12.2aj</a:t>
            </a:r>
            <a:endParaRPr lang="en-US"/>
          </a:p>
        </p:txBody>
      </p:sp>
    </p:spTree>
    <p:extLst>
      <p:ext uri="{BB962C8B-B14F-4D97-AF65-F5344CB8AC3E}">
        <p14:creationId xmlns:p14="http://schemas.microsoft.com/office/powerpoint/2010/main" val="91783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657"/>
            <a:ext cx="9144000" cy="1143000"/>
          </a:xfrm>
        </p:spPr>
        <p:txBody>
          <a:bodyPr>
            <a:normAutofit fontScale="90000"/>
          </a:bodyPr>
          <a:lstStyle/>
          <a:p>
            <a:r>
              <a:rPr lang="en-US" dirty="0" smtClean="0"/>
              <a:t>Cautions about Correlation and Regression:</a:t>
            </a:r>
            <a:endParaRPr lang="en-US" dirty="0"/>
          </a:p>
        </p:txBody>
      </p:sp>
      <p:sp>
        <p:nvSpPr>
          <p:cNvPr id="3" name="Content Placeholder 2"/>
          <p:cNvSpPr>
            <a:spLocks noGrp="1"/>
          </p:cNvSpPr>
          <p:nvPr>
            <p:ph idx="1"/>
          </p:nvPr>
        </p:nvSpPr>
        <p:spPr>
          <a:xfrm>
            <a:off x="457200" y="1219200"/>
            <a:ext cx="8229600" cy="5486400"/>
          </a:xfrm>
        </p:spPr>
        <p:txBody>
          <a:bodyPr>
            <a:normAutofit/>
          </a:bodyPr>
          <a:lstStyle/>
          <a:p>
            <a:r>
              <a:rPr lang="en-US" dirty="0" smtClean="0"/>
              <a:t>Beware of lurking variables</a:t>
            </a:r>
          </a:p>
          <a:p>
            <a:r>
              <a:rPr lang="en-US" b="1" dirty="0" smtClean="0"/>
              <a:t>Correlation (association) does NOT imply causation!</a:t>
            </a:r>
          </a:p>
          <a:p>
            <a:pPr marL="0" indent="0">
              <a:buNone/>
            </a:pPr>
            <a:endParaRPr lang="en-US" dirty="0"/>
          </a:p>
        </p:txBody>
      </p:sp>
      <p:sp>
        <p:nvSpPr>
          <p:cNvPr id="5" name="Slide Number Placeholder 4"/>
          <p:cNvSpPr>
            <a:spLocks noGrp="1"/>
          </p:cNvSpPr>
          <p:nvPr>
            <p:ph type="sldNum" sz="quarter" idx="12"/>
          </p:nvPr>
        </p:nvSpPr>
        <p:spPr/>
        <p:txBody>
          <a:bodyPr/>
          <a:lstStyle/>
          <a:p>
            <a:fld id="{D85D01E0-4520-4710-81AB-3D8832D73914}" type="slidenum">
              <a:rPr lang="en-US" smtClean="0"/>
              <a:pPr/>
              <a:t>28</a:t>
            </a:fld>
            <a:endParaRPr lang="en-US"/>
          </a:p>
        </p:txBody>
      </p:sp>
      <p:sp>
        <p:nvSpPr>
          <p:cNvPr id="4" name="Footer Placeholder 3"/>
          <p:cNvSpPr>
            <a:spLocks noGrp="1"/>
          </p:cNvSpPr>
          <p:nvPr>
            <p:ph type="ftr" sz="quarter" idx="11"/>
          </p:nvPr>
        </p:nvSpPr>
        <p:spPr/>
        <p:txBody>
          <a:bodyPr/>
          <a:lstStyle/>
          <a:p>
            <a:r>
              <a:rPr lang="en-US" smtClean="0"/>
              <a:t>12.2aj</a:t>
            </a:r>
            <a:endParaRPr lang="en-US"/>
          </a:p>
        </p:txBody>
      </p:sp>
    </p:spTree>
    <p:extLst>
      <p:ext uri="{BB962C8B-B14F-4D97-AF65-F5344CB8AC3E}">
        <p14:creationId xmlns:p14="http://schemas.microsoft.com/office/powerpoint/2010/main" val="32455017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589429"/>
            <a:ext cx="9144000" cy="1143000"/>
          </a:xfrm>
        </p:spPr>
        <p:txBody>
          <a:bodyPr>
            <a:normAutofit fontScale="90000"/>
          </a:bodyPr>
          <a:lstStyle/>
          <a:p>
            <a:r>
              <a:rPr lang="en-US" dirty="0" smtClean="0"/>
              <a:t>12.3: </a:t>
            </a:r>
            <a:r>
              <a:rPr lang="en-US" dirty="0"/>
              <a:t>Inferences Concerning the Mean Value and an Observed Value of Y for x = x*</a:t>
            </a:r>
            <a:r>
              <a:rPr lang="en-US" dirty="0" smtClean="0"/>
              <a:t> - Goals</a:t>
            </a:r>
            <a:endParaRPr lang="en-US" dirty="0"/>
          </a:p>
        </p:txBody>
      </p:sp>
      <p:sp>
        <p:nvSpPr>
          <p:cNvPr id="3" name="Content Placeholder 2"/>
          <p:cNvSpPr>
            <a:spLocks noGrp="1"/>
          </p:cNvSpPr>
          <p:nvPr>
            <p:ph idx="1"/>
          </p:nvPr>
        </p:nvSpPr>
        <p:spPr>
          <a:xfrm>
            <a:off x="0" y="2057400"/>
            <a:ext cx="9144000" cy="3657600"/>
          </a:xfrm>
        </p:spPr>
        <p:txBody>
          <a:bodyPr>
            <a:normAutofit lnSpcReduction="10000"/>
          </a:bodyPr>
          <a:lstStyle/>
          <a:p>
            <a:r>
              <a:rPr lang="en-US" dirty="0" smtClean="0"/>
              <a:t>Be able to calculate the confidence interval for the mean value of Y for x = x*.</a:t>
            </a:r>
          </a:p>
          <a:p>
            <a:r>
              <a:rPr lang="en-US" dirty="0"/>
              <a:t>Be able to calculate the confidence interval for the </a:t>
            </a:r>
            <a:r>
              <a:rPr lang="en-US" dirty="0" smtClean="0"/>
              <a:t>observed value </a:t>
            </a:r>
            <a:r>
              <a:rPr lang="en-US" dirty="0"/>
              <a:t>of Y for x = x</a:t>
            </a:r>
            <a:r>
              <a:rPr lang="en-US" dirty="0" smtClean="0"/>
              <a:t>* (prediction interval)</a:t>
            </a:r>
          </a:p>
          <a:p>
            <a:r>
              <a:rPr lang="en-US" dirty="0" smtClean="0"/>
              <a:t>Be able to differentiate these two confidence intervals from each other and the confidence interval of the slope.</a:t>
            </a:r>
            <a:endParaRPr lang="en-US" dirty="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D85D01E0-4520-4710-81AB-3D8832D73914}"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12.3a</a:t>
            </a:r>
            <a:endParaRPr lang="en-US"/>
          </a:p>
        </p:txBody>
      </p:sp>
    </p:spTree>
    <p:extLst>
      <p:ext uri="{BB962C8B-B14F-4D97-AF65-F5344CB8AC3E}">
        <p14:creationId xmlns:p14="http://schemas.microsoft.com/office/powerpoint/2010/main" val="2258455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Results</a:t>
            </a:r>
            <a:endParaRPr lang="en-US" dirty="0"/>
          </a:p>
        </p:txBody>
      </p:sp>
      <p:sp>
        <p:nvSpPr>
          <p:cNvPr id="3" name="Slide Number Placeholder 2"/>
          <p:cNvSpPr>
            <a:spLocks noGrp="1"/>
          </p:cNvSpPr>
          <p:nvPr>
            <p:ph type="sldNum" sz="quarter" idx="12"/>
          </p:nvPr>
        </p:nvSpPr>
        <p:spPr/>
        <p:txBody>
          <a:bodyPr/>
          <a:lstStyle/>
          <a:p>
            <a:fld id="{D85D01E0-4520-4710-81AB-3D8832D73914}" type="slidenum">
              <a:rPr lang="en-US" smtClean="0"/>
              <a:pPr/>
              <a:t>3</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228600" y="1891753"/>
                <a:ext cx="8305800" cy="411362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3200" i="1" smtClean="0">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e>
                        <m:sub>
                          <m:r>
                            <a:rPr lang="en-US" sz="3200" i="1">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𝑏</m:t>
                          </m:r>
                        </m:e>
                        <m:sub>
                          <m:r>
                            <a:rPr lang="en-US" sz="3200" b="0" i="1" smtClean="0">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nary>
                            <m:naryPr>
                              <m:chr m:val="∑"/>
                              <m:subHide m:val="on"/>
                              <m:supHide m:val="on"/>
                              <m:ctrlPr>
                                <a:rPr lang="en-US" sz="3200" i="1">
                                  <a:latin typeface="Cambria Math" panose="02040503050406030204" pitchFamily="18" charset="0"/>
                                  <a:ea typeface="Cambria Math" panose="02040503050406030204" pitchFamily="18" charset="0"/>
                                </a:rPr>
                              </m:ctrlPr>
                            </m:naryPr>
                            <m:sub/>
                            <m:sup/>
                            <m:e>
                              <m:d>
                                <m:dPr>
                                  <m:begChr m:val="["/>
                                  <m:endChr m:val="]"/>
                                  <m:ctrlPr>
                                    <a:rPr lang="en-US" sz="3200" i="1">
                                      <a:latin typeface="Cambria Math" panose="02040503050406030204" pitchFamily="18" charset="0"/>
                                      <a:ea typeface="Cambria Math" panose="02040503050406030204" pitchFamily="18" charset="0"/>
                                    </a:rPr>
                                  </m:ctrlPr>
                                </m:dPr>
                                <m:e>
                                  <m:d>
                                    <m:dPr>
                                      <m:ctrlPr>
                                        <a:rPr lang="en-US" sz="3200" i="1">
                                          <a:latin typeface="Cambria Math" panose="02040503050406030204" pitchFamily="18" charset="0"/>
                                          <a:ea typeface="Cambria Math" panose="02040503050406030204" pitchFamily="18" charset="0"/>
                                        </a:rPr>
                                      </m:ctrlPr>
                                    </m:dP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𝑥</m:t>
                                          </m:r>
                                        </m:e>
                                        <m:sub>
                                          <m:r>
                                            <a:rPr lang="en-US" sz="3200" i="1">
                                              <a:latin typeface="Cambria Math" panose="02040503050406030204" pitchFamily="18" charset="0"/>
                                              <a:ea typeface="Cambria Math" panose="02040503050406030204" pitchFamily="18" charset="0"/>
                                            </a:rPr>
                                            <m:t>𝑖</m:t>
                                          </m:r>
                                        </m:sub>
                                      </m:sSub>
                                      <m:r>
                                        <a:rPr lang="en-US" sz="3200" i="1">
                                          <a:latin typeface="Cambria Math" panose="02040503050406030204" pitchFamily="18" charset="0"/>
                                          <a:ea typeface="Cambria Math" panose="02040503050406030204" pitchFamily="18" charset="0"/>
                                        </a:rPr>
                                        <m:t>−</m:t>
                                      </m:r>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𝑥</m:t>
                                          </m:r>
                                        </m:e>
                                      </m:acc>
                                    </m:e>
                                  </m:d>
                                  <m:d>
                                    <m:dPr>
                                      <m:ctrlPr>
                                        <a:rPr lang="en-US" sz="3200" i="1">
                                          <a:latin typeface="Cambria Math" panose="02040503050406030204" pitchFamily="18" charset="0"/>
                                          <a:ea typeface="Cambria Math" panose="02040503050406030204" pitchFamily="18" charset="0"/>
                                        </a:rPr>
                                      </m:ctrlPr>
                                    </m:dP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𝑦</m:t>
                                          </m:r>
                                        </m:e>
                                        <m:sub>
                                          <m:r>
                                            <a:rPr lang="en-US" sz="3200" i="1">
                                              <a:latin typeface="Cambria Math" panose="02040503050406030204" pitchFamily="18" charset="0"/>
                                              <a:ea typeface="Cambria Math" panose="02040503050406030204" pitchFamily="18" charset="0"/>
                                            </a:rPr>
                                            <m:t>𝑖</m:t>
                                          </m:r>
                                        </m:sub>
                                      </m:sSub>
                                      <m:r>
                                        <a:rPr lang="en-US" sz="3200" i="1">
                                          <a:latin typeface="Cambria Math" panose="02040503050406030204" pitchFamily="18" charset="0"/>
                                          <a:ea typeface="Cambria Math" panose="02040503050406030204" pitchFamily="18" charset="0"/>
                                        </a:rPr>
                                        <m:t>−</m:t>
                                      </m:r>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𝑦</m:t>
                                          </m:r>
                                        </m:e>
                                      </m:acc>
                                    </m:e>
                                  </m:d>
                                </m:e>
                              </m:d>
                            </m:e>
                          </m:nary>
                        </m:num>
                        <m:den>
                          <m:nary>
                            <m:naryPr>
                              <m:chr m:val="∑"/>
                              <m:subHide m:val="on"/>
                              <m:supHide m:val="on"/>
                              <m:ctrlPr>
                                <a:rPr lang="en-US" sz="3200" i="1">
                                  <a:latin typeface="Cambria Math" panose="02040503050406030204" pitchFamily="18" charset="0"/>
                                  <a:ea typeface="Cambria Math" panose="02040503050406030204" pitchFamily="18" charset="0"/>
                                </a:rPr>
                              </m:ctrlPr>
                            </m:naryPr>
                            <m:sub/>
                            <m:sup/>
                            <m:e>
                              <m:sSup>
                                <m:sSupPr>
                                  <m:ctrlPr>
                                    <a:rPr lang="en-US" sz="3200" i="1" smtClean="0">
                                      <a:latin typeface="Cambria Math" panose="02040503050406030204" pitchFamily="18" charset="0"/>
                                      <a:ea typeface="Cambria Math" panose="02040503050406030204" pitchFamily="18" charset="0"/>
                                    </a:rPr>
                                  </m:ctrlPr>
                                </m:sSupPr>
                                <m:e>
                                  <m:d>
                                    <m:dPr>
                                      <m:ctrlPr>
                                        <a:rPr lang="en-US" sz="3200" i="1">
                                          <a:latin typeface="Cambria Math" panose="02040503050406030204" pitchFamily="18" charset="0"/>
                                          <a:ea typeface="Cambria Math" panose="02040503050406030204" pitchFamily="18" charset="0"/>
                                        </a:rPr>
                                      </m:ctrlPr>
                                    </m:dP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𝑥</m:t>
                                          </m:r>
                                        </m:e>
                                        <m:sub>
                                          <m:r>
                                            <a:rPr lang="en-US" sz="3200" i="1">
                                              <a:latin typeface="Cambria Math" panose="02040503050406030204" pitchFamily="18" charset="0"/>
                                              <a:ea typeface="Cambria Math" panose="02040503050406030204" pitchFamily="18" charset="0"/>
                                            </a:rPr>
                                            <m:t>𝑖</m:t>
                                          </m:r>
                                        </m:sub>
                                      </m:sSub>
                                      <m:r>
                                        <a:rPr lang="en-US" sz="3200" i="1">
                                          <a:latin typeface="Cambria Math" panose="02040503050406030204" pitchFamily="18" charset="0"/>
                                          <a:ea typeface="Cambria Math" panose="02040503050406030204" pitchFamily="18" charset="0"/>
                                        </a:rPr>
                                        <m:t>−</m:t>
                                      </m:r>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𝑥</m:t>
                                          </m:r>
                                        </m:e>
                                      </m:acc>
                                    </m:e>
                                  </m:d>
                                </m:e>
                                <m:sup>
                                  <m:r>
                                    <a:rPr lang="en-US" sz="3200" b="0" i="1" smtClean="0">
                                      <a:latin typeface="Cambria Math" panose="02040503050406030204" pitchFamily="18" charset="0"/>
                                      <a:ea typeface="Cambria Math" panose="02040503050406030204" pitchFamily="18" charset="0"/>
                                    </a:rPr>
                                    <m:t>2</m:t>
                                  </m:r>
                                </m:sup>
                              </m:sSup>
                            </m:e>
                          </m:nary>
                        </m:den>
                      </m:f>
                      <m:r>
                        <a:rPr lang="en-US" sz="3200" b="0" i="1"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𝑆</m:t>
                              </m:r>
                            </m:e>
                            <m:sub>
                              <m:r>
                                <a:rPr lang="en-US" sz="3200" b="0" i="1" smtClean="0">
                                  <a:latin typeface="Cambria Math" panose="02040503050406030204" pitchFamily="18" charset="0"/>
                                  <a:ea typeface="Cambria Math" panose="02040503050406030204" pitchFamily="18" charset="0"/>
                                </a:rPr>
                                <m:t>𝑋𝑌</m:t>
                              </m:r>
                            </m:sub>
                          </m:sSub>
                        </m:num>
                        <m:den>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𝑆</m:t>
                              </m:r>
                            </m:e>
                            <m:sub>
                              <m:r>
                                <a:rPr lang="en-US" sz="3200" b="0" i="1" smtClean="0">
                                  <a:latin typeface="Cambria Math" panose="02040503050406030204" pitchFamily="18" charset="0"/>
                                  <a:ea typeface="Cambria Math" panose="02040503050406030204" pitchFamily="18" charset="0"/>
                                </a:rPr>
                                <m:t>𝑋𝑋</m:t>
                              </m:r>
                            </m:sub>
                          </m:sSub>
                        </m:den>
                      </m:f>
                    </m:oMath>
                  </m:oMathPara>
                </a14:m>
                <a:endParaRPr lang="en-US" sz="3200" b="0" dirty="0" smtClean="0"/>
              </a:p>
              <a:p>
                <a:endParaRPr lang="en-US" sz="3200" dirty="0"/>
              </a:p>
              <a:p>
                <a:pPr/>
                <a14:m>
                  <m:oMathPara xmlns:m="http://schemas.openxmlformats.org/officeDocument/2006/math">
                    <m:oMathParaPr>
                      <m:jc m:val="left"/>
                    </m:oMathParaPr>
                    <m:oMath xmlns:m="http://schemas.openxmlformats.org/officeDocument/2006/math">
                      <m:sSub>
                        <m:sSubPr>
                          <m:ctrlPr>
                            <a:rPr lang="en-US" sz="3200" i="1">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e>
                        <m:sub>
                          <m:r>
                            <a:rPr lang="en-US" sz="3200" i="1">
                              <a:latin typeface="Cambria Math" panose="02040503050406030204" pitchFamily="18" charset="0"/>
                            </a:rPr>
                            <m:t>0</m:t>
                          </m:r>
                        </m:sub>
                      </m:sSub>
                      <m:r>
                        <a:rPr lang="en-US" sz="3200" b="0" i="1" smtClean="0">
                          <a:latin typeface="Cambria Math" panose="02040503050406030204" pitchFamily="18" charset="0"/>
                        </a:rPr>
                        <m:t>=</m:t>
                      </m:r>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𝑦</m:t>
                          </m:r>
                        </m:e>
                      </m:acc>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e>
                        <m:sub>
                          <m:r>
                            <a:rPr lang="en-US" sz="3200" i="1">
                              <a:latin typeface="Cambria Math" panose="02040503050406030204" pitchFamily="18" charset="0"/>
                              <a:ea typeface="Cambria Math" panose="02040503050406030204" pitchFamily="18" charset="0"/>
                            </a:rPr>
                            <m:t>1</m:t>
                          </m:r>
                        </m:sub>
                      </m:sSub>
                      <m:acc>
                        <m:accPr>
                          <m:chr m:val="̅"/>
                          <m:ctrlPr>
                            <a:rPr lang="en-US" sz="3200" i="1" smtClean="0">
                              <a:latin typeface="Cambria Math" panose="02040503050406030204" pitchFamily="18" charset="0"/>
                              <a:ea typeface="Cambria Math" panose="02040503050406030204" pitchFamily="18" charset="0"/>
                            </a:rPr>
                          </m:ctrlPr>
                        </m:accPr>
                        <m:e>
                          <m:r>
                            <a:rPr lang="en-US" sz="3200" b="0" i="1" smtClean="0">
                              <a:latin typeface="Cambria Math" panose="02040503050406030204" pitchFamily="18" charset="0"/>
                              <a:ea typeface="Cambria Math" panose="02040503050406030204" pitchFamily="18" charset="0"/>
                            </a:rPr>
                            <m:t>𝑥</m:t>
                          </m:r>
                        </m:e>
                      </m:acc>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𝑏</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acc>
                        <m:accPr>
                          <m:chr m:val="̅"/>
                          <m:ctrlPr>
                            <a:rPr lang="en-US" sz="3200" i="1">
                              <a:latin typeface="Cambria Math" panose="02040503050406030204" pitchFamily="18" charset="0"/>
                            </a:rPr>
                          </m:ctrlPr>
                        </m:accPr>
                        <m:e>
                          <m:r>
                            <a:rPr lang="en-US" sz="3200" i="1">
                              <a:latin typeface="Cambria Math" panose="02040503050406030204" pitchFamily="18" charset="0"/>
                            </a:rPr>
                            <m:t>𝑦</m:t>
                          </m:r>
                        </m:e>
                      </m:acc>
                      <m:r>
                        <a:rPr lang="en-US" sz="3200" i="1">
                          <a:latin typeface="Cambria Math" panose="02040503050406030204" pitchFamily="18" charset="0"/>
                        </a:rPr>
                        <m:t>−</m:t>
                      </m:r>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𝑏</m:t>
                          </m:r>
                        </m:e>
                        <m:sub>
                          <m:r>
                            <a:rPr lang="en-US" sz="3200" b="0" i="1" smtClean="0">
                              <a:latin typeface="Cambria Math" panose="02040503050406030204" pitchFamily="18" charset="0"/>
                            </a:rPr>
                            <m:t>1</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𝑥</m:t>
                          </m:r>
                        </m:e>
                      </m:acc>
                    </m:oMath>
                  </m:oMathPara>
                </a14:m>
                <a:endParaRPr lang="en-US" sz="3200" b="0" dirty="0" smtClean="0"/>
              </a:p>
              <a:p>
                <a:endParaRPr lang="en-US" sz="3200" dirty="0"/>
              </a:p>
              <a:p>
                <a:r>
                  <a:rPr lang="en-US" sz="3200" dirty="0" smtClean="0"/>
                  <a:t>s</a:t>
                </a:r>
                <a:r>
                  <a:rPr lang="en-US" sz="3200" b="0" baseline="30000" dirty="0" smtClean="0"/>
                  <a:t>2</a:t>
                </a:r>
                <a:r>
                  <a:rPr lang="en-US" sz="3200" b="0" dirty="0" smtClean="0"/>
                  <a:t> = MSE</a:t>
                </a:r>
              </a:p>
              <a:p>
                <a:endParaRPr lang="en-US" sz="3200" dirty="0"/>
              </a:p>
              <a:p>
                <a:endParaRPr lang="en-US" sz="3200"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228600" y="1891753"/>
                <a:ext cx="8305800" cy="4113627"/>
              </a:xfrm>
              <a:prstGeom prst="rect">
                <a:avLst/>
              </a:prstGeom>
              <a:blipFill rotWithShape="0">
                <a:blip r:embed="rId3"/>
                <a:stretch>
                  <a:fillRect l="-190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12.2aa</a:t>
            </a:r>
            <a:endParaRPr lang="en-US"/>
          </a:p>
        </p:txBody>
      </p:sp>
    </p:spTree>
    <p:extLst>
      <p:ext uri="{BB962C8B-B14F-4D97-AF65-F5344CB8AC3E}">
        <p14:creationId xmlns:p14="http://schemas.microsoft.com/office/powerpoint/2010/main" val="153181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ym typeface="Symbol"/>
              </a:rPr>
              <a:t>µ*</a:t>
            </a:r>
            <a:endParaRPr lang="en-US" dirty="0"/>
          </a:p>
        </p:txBody>
      </p:sp>
      <p:sp>
        <p:nvSpPr>
          <p:cNvPr id="6" name="Slide Number Placeholder 5"/>
          <p:cNvSpPr>
            <a:spLocks noGrp="1"/>
          </p:cNvSpPr>
          <p:nvPr>
            <p:ph type="sldNum" sz="quarter" idx="12"/>
          </p:nvPr>
        </p:nvSpPr>
        <p:spPr/>
        <p:txBody>
          <a:bodyPr/>
          <a:lstStyle/>
          <a:p>
            <a:fld id="{D85D01E0-4520-4710-81AB-3D8832D73914}" type="slidenum">
              <a:rPr lang="en-US" smtClean="0"/>
              <a:pPr/>
              <a:t>30</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0" y="1143001"/>
                <a:ext cx="8229600" cy="4648200"/>
              </a:xfrm>
            </p:spPr>
            <p:txBody>
              <a:bodyPr/>
              <a:lstStyle/>
              <a:p>
                <a:pPr marL="0" indent="0">
                  <a:buNone/>
                </a:pPr>
                <a:r>
                  <a:rPr lang="en-US" dirty="0" smtClean="0"/>
                  <a:t>ŷ* = b</a:t>
                </a:r>
                <a:r>
                  <a:rPr lang="en-US" baseline="-25000" dirty="0" smtClean="0"/>
                  <a:t>0</a:t>
                </a:r>
                <a:r>
                  <a:rPr lang="en-US" dirty="0" smtClean="0"/>
                  <a:t> + b</a:t>
                </a:r>
                <a:r>
                  <a:rPr lang="en-US" baseline="-25000" dirty="0" smtClean="0"/>
                  <a:t>1</a:t>
                </a:r>
                <a:r>
                  <a:rPr lang="en-US" dirty="0" smtClean="0"/>
                  <a:t>x*</a:t>
                </a:r>
              </a:p>
              <a:p>
                <a:pPr marL="0" indent="0">
                  <a:buNone/>
                </a:pPr>
                <a:r>
                  <a:rPr lang="en-US" dirty="0" smtClean="0"/>
                  <a:t>µ̂* </a:t>
                </a:r>
                <a:r>
                  <a:rPr lang="en-US" dirty="0"/>
                  <a:t>= </a:t>
                </a:r>
                <a:r>
                  <a:rPr lang="en-US" dirty="0">
                    <a:sym typeface="Symbol" panose="05050102010706020507" pitchFamily="18" charset="2"/>
                  </a:rPr>
                  <a:t>b</a:t>
                </a:r>
                <a:r>
                  <a:rPr lang="en-US" baseline="-25000" dirty="0" smtClean="0"/>
                  <a:t>0</a:t>
                </a:r>
                <a:r>
                  <a:rPr lang="en-US" dirty="0" smtClean="0"/>
                  <a:t> </a:t>
                </a:r>
                <a:r>
                  <a:rPr lang="en-US" dirty="0"/>
                  <a:t>+ </a:t>
                </a:r>
                <a:r>
                  <a:rPr lang="en-US" dirty="0">
                    <a:sym typeface="Symbol" panose="05050102010706020507" pitchFamily="18" charset="2"/>
                  </a:rPr>
                  <a:t>b</a:t>
                </a:r>
                <a:r>
                  <a:rPr lang="en-US" baseline="-25000" dirty="0" smtClean="0"/>
                  <a:t>1</a:t>
                </a:r>
                <a:r>
                  <a:rPr lang="en-US" dirty="0" smtClean="0"/>
                  <a:t> </a:t>
                </a:r>
                <a:r>
                  <a:rPr lang="en-US" dirty="0"/>
                  <a:t>x</a:t>
                </a:r>
                <a:r>
                  <a:rPr lang="en-US" dirty="0" smtClean="0"/>
                  <a:t>*</a:t>
                </a:r>
                <a:endParaRPr lang="en-US" dirty="0" smtClean="0">
                  <a:sym typeface="Symbol" panose="05050102010706020507" pitchFamily="18" charset="2"/>
                </a:endParaRPr>
              </a:p>
              <a:p>
                <a:pPr marL="0" indent="0">
                  <a:buNone/>
                </a:pPr>
                <a:r>
                  <a:rPr lang="en-US" dirty="0" smtClean="0">
                    <a:sym typeface="Symbol" panose="05050102010706020507" pitchFamily="18" charset="2"/>
                  </a:rPr>
                  <a:t>E(</a:t>
                </a:r>
                <a:r>
                  <a:rPr lang="el-GR" dirty="0" smtClean="0">
                    <a:sym typeface="Symbol" panose="05050102010706020507" pitchFamily="18" charset="2"/>
                  </a:rPr>
                  <a:t>μ̂</a:t>
                </a:r>
                <a:r>
                  <a:rPr lang="en-US" dirty="0" smtClean="0">
                    <a:sym typeface="Symbol" panose="05050102010706020507" pitchFamily="18" charset="2"/>
                  </a:rPr>
                  <a:t>*) = </a:t>
                </a:r>
                <a:r>
                  <a:rPr lang="en-US" dirty="0" smtClean="0"/>
                  <a:t>* = </a:t>
                </a:r>
                <a:r>
                  <a:rPr lang="el-GR" dirty="0" smtClean="0"/>
                  <a:t>β</a:t>
                </a:r>
                <a:r>
                  <a:rPr lang="en-US" baseline="-25000" dirty="0" smtClean="0"/>
                  <a:t>0</a:t>
                </a:r>
                <a:r>
                  <a:rPr lang="en-US" dirty="0" smtClean="0"/>
                  <a:t> </a:t>
                </a:r>
                <a:r>
                  <a:rPr lang="en-US" dirty="0"/>
                  <a:t>+ </a:t>
                </a:r>
                <a:r>
                  <a:rPr lang="el-GR" dirty="0" smtClean="0"/>
                  <a:t>β</a:t>
                </a:r>
                <a:r>
                  <a:rPr lang="en-US" baseline="-25000" dirty="0" smtClean="0"/>
                  <a:t>1</a:t>
                </a:r>
                <a:r>
                  <a:rPr lang="en-US" dirty="0" smtClean="0"/>
                  <a:t>x*</a:t>
                </a:r>
              </a:p>
              <a:p>
                <a:pPr marL="0" indent="0">
                  <a:buNone/>
                </a:pPr>
                <a:r>
                  <a:rPr lang="en-US" dirty="0" smtClean="0"/>
                  <a:t>μ̂* is an unbiased estimator of </a:t>
                </a:r>
                <a:r>
                  <a:rPr lang="el-GR" dirty="0" smtClean="0"/>
                  <a:t>μ</a:t>
                </a:r>
                <a:r>
                  <a:rPr lang="en-US" dirty="0" smtClean="0"/>
                  <a:t>*</a:t>
                </a:r>
                <a:endParaRPr lang="en-US" dirty="0"/>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𝑆𝐸</m:t>
                          </m:r>
                        </m:e>
                        <m: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𝜇</m:t>
                                  </m:r>
                                </m:e>
                              </m:acc>
                            </m:e>
                            <m:sup>
                              <m:r>
                                <a:rPr lang="en-US" i="1">
                                  <a:latin typeface="Cambria Math" panose="02040503050406030204" pitchFamily="18" charset="0"/>
                                </a:rPr>
                                <m:t>∗</m:t>
                              </m:r>
                            </m:sup>
                          </m:sSup>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𝑀𝑆𝐸</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e>
                                      </m:d>
                                    </m:e>
                                    <m:sup>
                                      <m:r>
                                        <a:rPr lang="en-US" i="1">
                                          <a:latin typeface="Cambria Math" panose="02040503050406030204" pitchFamily="18" charset="0"/>
                                        </a:rPr>
                                        <m:t>2</m:t>
                                      </m:r>
                                    </m:sup>
                                  </m:sSup>
                                </m:num>
                                <m:den>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𝑋𝑋</m:t>
                                      </m:r>
                                    </m:sub>
                                  </m:sSub>
                                </m:den>
                              </m:f>
                            </m:e>
                          </m:d>
                        </m:e>
                      </m:rad>
                    </m:oMath>
                  </m:oMathPara>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0" y="1143001"/>
                <a:ext cx="8229600" cy="4648200"/>
              </a:xfrm>
              <a:blipFill rotWithShape="0">
                <a:blip r:embed="rId3"/>
                <a:stretch>
                  <a:fillRect l="-1852" t="-1706"/>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smtClean="0"/>
              <a:t>12.3b</a:t>
            </a:r>
            <a:endParaRPr lang="en-US"/>
          </a:p>
        </p:txBody>
      </p:sp>
    </p:spTree>
    <p:extLst>
      <p:ext uri="{BB962C8B-B14F-4D97-AF65-F5344CB8AC3E}">
        <p14:creationId xmlns:p14="http://schemas.microsoft.com/office/powerpoint/2010/main" val="6526236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ym typeface="Symbol"/>
              </a:rPr>
              <a:t>SE</a:t>
            </a:r>
            <a:r>
              <a:rPr lang="en-US" baseline="-25000" dirty="0" smtClean="0">
                <a:sym typeface="Symbol"/>
              </a:rPr>
              <a:t>µ̂*</a:t>
            </a:r>
            <a:endParaRPr lang="en-US" dirty="0"/>
          </a:p>
        </p:txBody>
      </p:sp>
      <p:pic>
        <p:nvPicPr>
          <p:cNvPr id="4" name="Content Placeholder 3" descr="Fig.2.3.tif"/>
          <p:cNvPicPr>
            <a:picLocks noGrp="1" noChangeAspect="1"/>
          </p:cNvPicPr>
          <p:nvPr>
            <p:ph idx="1"/>
          </p:nvPr>
        </p:nvPicPr>
        <p:blipFill>
          <a:blip r:embed="rId3" cstate="print"/>
          <a:srcRect l="34361" t="6185" r="29651" b="76808"/>
          <a:stretch>
            <a:fillRect/>
          </a:stretch>
        </p:blipFill>
        <p:spPr>
          <a:xfrm>
            <a:off x="1981200" y="2209800"/>
            <a:ext cx="5638800" cy="3445933"/>
          </a:xfrm>
        </p:spPr>
      </p:pic>
      <mc:AlternateContent xmlns:mc="http://schemas.openxmlformats.org/markup-compatibility/2006" xmlns:a14="http://schemas.microsoft.com/office/drawing/2010/main">
        <mc:Choice Requires="a14">
          <p:sp>
            <p:nvSpPr>
              <p:cNvPr id="3" name="TextBox 2"/>
              <p:cNvSpPr txBox="1"/>
              <p:nvPr/>
            </p:nvSpPr>
            <p:spPr>
              <a:xfrm>
                <a:off x="1969396" y="918341"/>
                <a:ext cx="5205207" cy="14563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900" i="1" smtClean="0">
                              <a:latin typeface="Cambria Math" panose="02040503050406030204" pitchFamily="18" charset="0"/>
                            </a:rPr>
                          </m:ctrlPr>
                        </m:sSubPr>
                        <m:e>
                          <m:r>
                            <a:rPr lang="en-US" sz="2900" i="1">
                              <a:latin typeface="Cambria Math" panose="02040503050406030204" pitchFamily="18" charset="0"/>
                            </a:rPr>
                            <m:t>𝑆𝐸</m:t>
                          </m:r>
                        </m:e>
                        <m:sub>
                          <m:sSup>
                            <m:sSupPr>
                              <m:ctrlPr>
                                <a:rPr lang="en-US" sz="2900" i="1" smtClean="0">
                                  <a:latin typeface="Cambria Math" panose="02040503050406030204" pitchFamily="18" charset="0"/>
                                </a:rPr>
                              </m:ctrlPr>
                            </m:sSupPr>
                            <m:e>
                              <m:acc>
                                <m:accPr>
                                  <m:chr m:val="̂"/>
                                  <m:ctrlPr>
                                    <a:rPr lang="en-US" sz="2900" i="1">
                                      <a:latin typeface="Cambria Math" panose="02040503050406030204" pitchFamily="18" charset="0"/>
                                    </a:rPr>
                                  </m:ctrlPr>
                                </m:accPr>
                                <m:e>
                                  <m:r>
                                    <a:rPr lang="en-US" sz="2900" i="1">
                                      <a:latin typeface="Cambria Math" panose="02040503050406030204" pitchFamily="18" charset="0"/>
                                      <a:ea typeface="Cambria Math" panose="02040503050406030204" pitchFamily="18" charset="0"/>
                                    </a:rPr>
                                    <m:t>𝜇</m:t>
                                  </m:r>
                                </m:e>
                              </m:acc>
                            </m:e>
                            <m:sup>
                              <m:r>
                                <a:rPr lang="en-US" sz="2900" b="0" i="1" smtClean="0">
                                  <a:latin typeface="Cambria Math" panose="02040503050406030204" pitchFamily="18" charset="0"/>
                                </a:rPr>
                                <m:t>∗</m:t>
                              </m:r>
                            </m:sup>
                          </m:sSup>
                        </m:sub>
                      </m:sSub>
                      <m:r>
                        <a:rPr lang="en-US" sz="2900" i="1">
                          <a:latin typeface="Cambria Math" panose="02040503050406030204" pitchFamily="18" charset="0"/>
                        </a:rPr>
                        <m:t>=</m:t>
                      </m:r>
                      <m:rad>
                        <m:radPr>
                          <m:degHide m:val="on"/>
                          <m:ctrlPr>
                            <a:rPr lang="en-US" sz="2900" i="1">
                              <a:latin typeface="Cambria Math" panose="02040503050406030204" pitchFamily="18" charset="0"/>
                            </a:rPr>
                          </m:ctrlPr>
                        </m:radPr>
                        <m:deg/>
                        <m:e>
                          <m:r>
                            <a:rPr lang="en-US" sz="2900" i="1">
                              <a:latin typeface="Cambria Math" panose="02040503050406030204" pitchFamily="18" charset="0"/>
                            </a:rPr>
                            <m:t>𝑀𝑆𝐸</m:t>
                          </m:r>
                          <m:d>
                            <m:dPr>
                              <m:begChr m:val="["/>
                              <m:endChr m:val="]"/>
                              <m:ctrlPr>
                                <a:rPr lang="en-US" sz="2900" i="1">
                                  <a:latin typeface="Cambria Math" panose="02040503050406030204" pitchFamily="18" charset="0"/>
                                </a:rPr>
                              </m:ctrlPr>
                            </m:dPr>
                            <m:e>
                              <m:f>
                                <m:fPr>
                                  <m:ctrlPr>
                                    <a:rPr lang="en-US" sz="2900" i="1">
                                      <a:latin typeface="Cambria Math" panose="02040503050406030204" pitchFamily="18" charset="0"/>
                                    </a:rPr>
                                  </m:ctrlPr>
                                </m:fPr>
                                <m:num>
                                  <m:r>
                                    <a:rPr lang="en-US" sz="2900" i="1">
                                      <a:latin typeface="Cambria Math" panose="02040503050406030204" pitchFamily="18" charset="0"/>
                                    </a:rPr>
                                    <m:t>1</m:t>
                                  </m:r>
                                </m:num>
                                <m:den>
                                  <m:r>
                                    <a:rPr lang="en-US" sz="2900" i="1">
                                      <a:latin typeface="Cambria Math" panose="02040503050406030204" pitchFamily="18" charset="0"/>
                                    </a:rPr>
                                    <m:t>𝑛</m:t>
                                  </m:r>
                                </m:den>
                              </m:f>
                              <m:r>
                                <a:rPr lang="en-US" sz="2900" i="1">
                                  <a:latin typeface="Cambria Math" panose="02040503050406030204" pitchFamily="18" charset="0"/>
                                </a:rPr>
                                <m:t>+</m:t>
                              </m:r>
                              <m:f>
                                <m:fPr>
                                  <m:ctrlPr>
                                    <a:rPr lang="en-US" sz="2900" i="1">
                                      <a:latin typeface="Cambria Math" panose="02040503050406030204" pitchFamily="18" charset="0"/>
                                    </a:rPr>
                                  </m:ctrlPr>
                                </m:fPr>
                                <m:num>
                                  <m:sSup>
                                    <m:sSupPr>
                                      <m:ctrlPr>
                                        <a:rPr lang="en-US" sz="2900" i="1">
                                          <a:latin typeface="Cambria Math" panose="02040503050406030204" pitchFamily="18" charset="0"/>
                                        </a:rPr>
                                      </m:ctrlPr>
                                    </m:sSupPr>
                                    <m:e>
                                      <m:d>
                                        <m:dPr>
                                          <m:ctrlPr>
                                            <a:rPr lang="en-US" sz="2900" i="1">
                                              <a:latin typeface="Cambria Math" panose="02040503050406030204" pitchFamily="18" charset="0"/>
                                            </a:rPr>
                                          </m:ctrlPr>
                                        </m:dPr>
                                        <m:e>
                                          <m:sSup>
                                            <m:sSupPr>
                                              <m:ctrlPr>
                                                <a:rPr lang="en-US" sz="2900" i="1" smtClean="0">
                                                  <a:latin typeface="Cambria Math" panose="02040503050406030204" pitchFamily="18" charset="0"/>
                                                </a:rPr>
                                              </m:ctrlPr>
                                            </m:sSupPr>
                                            <m:e>
                                              <m:r>
                                                <a:rPr lang="en-US" sz="2900" b="0" i="1" smtClean="0">
                                                  <a:latin typeface="Cambria Math" panose="02040503050406030204" pitchFamily="18" charset="0"/>
                                                </a:rPr>
                                                <m:t>𝑥</m:t>
                                              </m:r>
                                            </m:e>
                                            <m:sup>
                                              <m:r>
                                                <a:rPr lang="en-US" sz="2900" b="0" i="1" smtClean="0">
                                                  <a:latin typeface="Cambria Math" panose="02040503050406030204" pitchFamily="18" charset="0"/>
                                                </a:rPr>
                                                <m:t>∗</m:t>
                                              </m:r>
                                            </m:sup>
                                          </m:sSup>
                                          <m:r>
                                            <a:rPr lang="en-US" sz="2900" i="1">
                                              <a:latin typeface="Cambria Math" panose="02040503050406030204" pitchFamily="18" charset="0"/>
                                            </a:rPr>
                                            <m:t>−</m:t>
                                          </m:r>
                                          <m:acc>
                                            <m:accPr>
                                              <m:chr m:val="̅"/>
                                              <m:ctrlPr>
                                                <a:rPr lang="en-US" sz="2900" i="1">
                                                  <a:latin typeface="Cambria Math" panose="02040503050406030204" pitchFamily="18" charset="0"/>
                                                </a:rPr>
                                              </m:ctrlPr>
                                            </m:accPr>
                                            <m:e>
                                              <m:r>
                                                <a:rPr lang="en-US" sz="2900" b="0" i="1" smtClean="0">
                                                  <a:latin typeface="Cambria Math" panose="02040503050406030204" pitchFamily="18" charset="0"/>
                                                </a:rPr>
                                                <m:t>𝑥</m:t>
                                              </m:r>
                                            </m:e>
                                          </m:acc>
                                        </m:e>
                                      </m:d>
                                    </m:e>
                                    <m:sup>
                                      <m:r>
                                        <a:rPr lang="en-US" sz="2900" i="1">
                                          <a:latin typeface="Cambria Math" panose="02040503050406030204" pitchFamily="18" charset="0"/>
                                        </a:rPr>
                                        <m:t>2</m:t>
                                      </m:r>
                                    </m:sup>
                                  </m:sSup>
                                </m:num>
                                <m:den>
                                  <m:sSub>
                                    <m:sSubPr>
                                      <m:ctrlPr>
                                        <a:rPr lang="en-US" sz="2900" i="1" smtClean="0">
                                          <a:latin typeface="Cambria Math" panose="02040503050406030204" pitchFamily="18" charset="0"/>
                                        </a:rPr>
                                      </m:ctrlPr>
                                    </m:sSubPr>
                                    <m:e>
                                      <m:r>
                                        <a:rPr lang="en-US" sz="2900" b="0" i="1" smtClean="0">
                                          <a:latin typeface="Cambria Math" panose="02040503050406030204" pitchFamily="18" charset="0"/>
                                        </a:rPr>
                                        <m:t>𝑆</m:t>
                                      </m:r>
                                    </m:e>
                                    <m:sub>
                                      <m:r>
                                        <a:rPr lang="en-US" sz="2900" b="0" i="1" smtClean="0">
                                          <a:latin typeface="Cambria Math" panose="02040503050406030204" pitchFamily="18" charset="0"/>
                                        </a:rPr>
                                        <m:t>𝑋𝑋</m:t>
                                      </m:r>
                                    </m:sub>
                                  </m:sSub>
                                </m:den>
                              </m:f>
                            </m:e>
                          </m:d>
                        </m:e>
                      </m:rad>
                    </m:oMath>
                  </m:oMathPara>
                </a14:m>
                <a:endParaRPr lang="en-US" sz="2900" dirty="0"/>
              </a:p>
            </p:txBody>
          </p:sp>
        </mc:Choice>
        <mc:Fallback xmlns="">
          <p:sp>
            <p:nvSpPr>
              <p:cNvPr id="3" name="TextBox 2"/>
              <p:cNvSpPr txBox="1">
                <a:spLocks noRot="1" noChangeAspect="1" noMove="1" noResize="1" noEditPoints="1" noAdjustHandles="1" noChangeArrowheads="1" noChangeShapeType="1" noTextEdit="1"/>
              </p:cNvSpPr>
              <p:nvPr/>
            </p:nvSpPr>
            <p:spPr>
              <a:xfrm>
                <a:off x="1969396" y="918341"/>
                <a:ext cx="5205207" cy="1456361"/>
              </a:xfrm>
              <a:prstGeom prst="rect">
                <a:avLst/>
              </a:prstGeom>
              <a:blipFill rotWithShape="0">
                <a:blip r:embed="rId4"/>
                <a:stretch>
                  <a:fillRect/>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D85D01E0-4520-4710-81AB-3D8832D73914}"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12.3b</a:t>
            </a:r>
            <a:endParaRPr lang="en-US"/>
          </a:p>
        </p:txBody>
      </p:sp>
    </p:spTree>
    <p:extLst>
      <p:ext uri="{BB962C8B-B14F-4D97-AF65-F5344CB8AC3E}">
        <p14:creationId xmlns:p14="http://schemas.microsoft.com/office/powerpoint/2010/main" val="203566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ym typeface="Symbol"/>
              </a:rPr>
              <a:t>SE</a:t>
            </a:r>
            <a:r>
              <a:rPr lang="en-US" baseline="-25000" dirty="0" smtClean="0">
                <a:sym typeface="Symbol"/>
              </a:rPr>
              <a:t>µ̂*</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969396" y="918341"/>
                <a:ext cx="5205207" cy="14563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900" i="1" smtClean="0">
                              <a:latin typeface="Cambria Math" panose="02040503050406030204" pitchFamily="18" charset="0"/>
                            </a:rPr>
                          </m:ctrlPr>
                        </m:sSubPr>
                        <m:e>
                          <m:r>
                            <a:rPr lang="en-US" sz="2900" i="1">
                              <a:latin typeface="Cambria Math" panose="02040503050406030204" pitchFamily="18" charset="0"/>
                            </a:rPr>
                            <m:t>𝑆𝐸</m:t>
                          </m:r>
                        </m:e>
                        <m:sub>
                          <m:sSup>
                            <m:sSupPr>
                              <m:ctrlPr>
                                <a:rPr lang="en-US" sz="2900" i="1" smtClean="0">
                                  <a:latin typeface="Cambria Math" panose="02040503050406030204" pitchFamily="18" charset="0"/>
                                </a:rPr>
                              </m:ctrlPr>
                            </m:sSupPr>
                            <m:e>
                              <m:acc>
                                <m:accPr>
                                  <m:chr m:val="̂"/>
                                  <m:ctrlPr>
                                    <a:rPr lang="en-US" sz="2900" i="1">
                                      <a:latin typeface="Cambria Math" panose="02040503050406030204" pitchFamily="18" charset="0"/>
                                    </a:rPr>
                                  </m:ctrlPr>
                                </m:accPr>
                                <m:e>
                                  <m:r>
                                    <a:rPr lang="en-US" sz="2900" i="1">
                                      <a:latin typeface="Cambria Math" panose="02040503050406030204" pitchFamily="18" charset="0"/>
                                      <a:ea typeface="Cambria Math" panose="02040503050406030204" pitchFamily="18" charset="0"/>
                                    </a:rPr>
                                    <m:t>𝜇</m:t>
                                  </m:r>
                                </m:e>
                              </m:acc>
                            </m:e>
                            <m:sup>
                              <m:r>
                                <a:rPr lang="en-US" sz="2900" b="0" i="1" smtClean="0">
                                  <a:latin typeface="Cambria Math" panose="02040503050406030204" pitchFamily="18" charset="0"/>
                                </a:rPr>
                                <m:t>∗</m:t>
                              </m:r>
                            </m:sup>
                          </m:sSup>
                        </m:sub>
                      </m:sSub>
                      <m:r>
                        <a:rPr lang="en-US" sz="2900" i="1">
                          <a:latin typeface="Cambria Math" panose="02040503050406030204" pitchFamily="18" charset="0"/>
                        </a:rPr>
                        <m:t>=</m:t>
                      </m:r>
                      <m:rad>
                        <m:radPr>
                          <m:degHide m:val="on"/>
                          <m:ctrlPr>
                            <a:rPr lang="en-US" sz="2900" i="1">
                              <a:latin typeface="Cambria Math" panose="02040503050406030204" pitchFamily="18" charset="0"/>
                            </a:rPr>
                          </m:ctrlPr>
                        </m:radPr>
                        <m:deg/>
                        <m:e>
                          <m:r>
                            <a:rPr lang="en-US" sz="2900" i="1">
                              <a:latin typeface="Cambria Math" panose="02040503050406030204" pitchFamily="18" charset="0"/>
                            </a:rPr>
                            <m:t>𝑀𝑆𝐸</m:t>
                          </m:r>
                          <m:d>
                            <m:dPr>
                              <m:begChr m:val="["/>
                              <m:endChr m:val="]"/>
                              <m:ctrlPr>
                                <a:rPr lang="en-US" sz="2900" i="1">
                                  <a:latin typeface="Cambria Math" panose="02040503050406030204" pitchFamily="18" charset="0"/>
                                </a:rPr>
                              </m:ctrlPr>
                            </m:dPr>
                            <m:e>
                              <m:f>
                                <m:fPr>
                                  <m:ctrlPr>
                                    <a:rPr lang="en-US" sz="2900" i="1">
                                      <a:latin typeface="Cambria Math" panose="02040503050406030204" pitchFamily="18" charset="0"/>
                                    </a:rPr>
                                  </m:ctrlPr>
                                </m:fPr>
                                <m:num>
                                  <m:r>
                                    <a:rPr lang="en-US" sz="2900" i="1">
                                      <a:latin typeface="Cambria Math" panose="02040503050406030204" pitchFamily="18" charset="0"/>
                                    </a:rPr>
                                    <m:t>1</m:t>
                                  </m:r>
                                </m:num>
                                <m:den>
                                  <m:r>
                                    <a:rPr lang="en-US" sz="2900" i="1">
                                      <a:latin typeface="Cambria Math" panose="02040503050406030204" pitchFamily="18" charset="0"/>
                                    </a:rPr>
                                    <m:t>𝑛</m:t>
                                  </m:r>
                                </m:den>
                              </m:f>
                              <m:r>
                                <a:rPr lang="en-US" sz="2900" i="1">
                                  <a:latin typeface="Cambria Math" panose="02040503050406030204" pitchFamily="18" charset="0"/>
                                </a:rPr>
                                <m:t>+</m:t>
                              </m:r>
                              <m:f>
                                <m:fPr>
                                  <m:ctrlPr>
                                    <a:rPr lang="en-US" sz="2900" i="1">
                                      <a:latin typeface="Cambria Math" panose="02040503050406030204" pitchFamily="18" charset="0"/>
                                    </a:rPr>
                                  </m:ctrlPr>
                                </m:fPr>
                                <m:num>
                                  <m:sSup>
                                    <m:sSupPr>
                                      <m:ctrlPr>
                                        <a:rPr lang="en-US" sz="2900" i="1">
                                          <a:latin typeface="Cambria Math" panose="02040503050406030204" pitchFamily="18" charset="0"/>
                                        </a:rPr>
                                      </m:ctrlPr>
                                    </m:sSupPr>
                                    <m:e>
                                      <m:d>
                                        <m:dPr>
                                          <m:ctrlPr>
                                            <a:rPr lang="en-US" sz="2900" i="1">
                                              <a:latin typeface="Cambria Math" panose="02040503050406030204" pitchFamily="18" charset="0"/>
                                            </a:rPr>
                                          </m:ctrlPr>
                                        </m:dPr>
                                        <m:e>
                                          <m:sSup>
                                            <m:sSupPr>
                                              <m:ctrlPr>
                                                <a:rPr lang="en-US" sz="2900" i="1" smtClean="0">
                                                  <a:latin typeface="Cambria Math" panose="02040503050406030204" pitchFamily="18" charset="0"/>
                                                </a:rPr>
                                              </m:ctrlPr>
                                            </m:sSupPr>
                                            <m:e>
                                              <m:r>
                                                <a:rPr lang="en-US" sz="2900" b="0" i="1" smtClean="0">
                                                  <a:latin typeface="Cambria Math" panose="02040503050406030204" pitchFamily="18" charset="0"/>
                                                </a:rPr>
                                                <m:t>𝑥</m:t>
                                              </m:r>
                                            </m:e>
                                            <m:sup>
                                              <m:r>
                                                <a:rPr lang="en-US" sz="2900" b="0" i="1" smtClean="0">
                                                  <a:latin typeface="Cambria Math" panose="02040503050406030204" pitchFamily="18" charset="0"/>
                                                </a:rPr>
                                                <m:t>∗</m:t>
                                              </m:r>
                                            </m:sup>
                                          </m:sSup>
                                          <m:r>
                                            <a:rPr lang="en-US" sz="2900" i="1">
                                              <a:latin typeface="Cambria Math" panose="02040503050406030204" pitchFamily="18" charset="0"/>
                                            </a:rPr>
                                            <m:t>−</m:t>
                                          </m:r>
                                          <m:acc>
                                            <m:accPr>
                                              <m:chr m:val="̅"/>
                                              <m:ctrlPr>
                                                <a:rPr lang="en-US" sz="2900" i="1">
                                                  <a:latin typeface="Cambria Math" panose="02040503050406030204" pitchFamily="18" charset="0"/>
                                                </a:rPr>
                                              </m:ctrlPr>
                                            </m:accPr>
                                            <m:e>
                                              <m:r>
                                                <a:rPr lang="en-US" sz="2900" b="0" i="1" smtClean="0">
                                                  <a:latin typeface="Cambria Math" panose="02040503050406030204" pitchFamily="18" charset="0"/>
                                                </a:rPr>
                                                <m:t>𝑥</m:t>
                                              </m:r>
                                            </m:e>
                                          </m:acc>
                                        </m:e>
                                      </m:d>
                                    </m:e>
                                    <m:sup>
                                      <m:r>
                                        <a:rPr lang="en-US" sz="2900" i="1">
                                          <a:latin typeface="Cambria Math" panose="02040503050406030204" pitchFamily="18" charset="0"/>
                                        </a:rPr>
                                        <m:t>2</m:t>
                                      </m:r>
                                    </m:sup>
                                  </m:sSup>
                                </m:num>
                                <m:den>
                                  <m:sSub>
                                    <m:sSubPr>
                                      <m:ctrlPr>
                                        <a:rPr lang="en-US" sz="2900" i="1" smtClean="0">
                                          <a:latin typeface="Cambria Math" panose="02040503050406030204" pitchFamily="18" charset="0"/>
                                        </a:rPr>
                                      </m:ctrlPr>
                                    </m:sSubPr>
                                    <m:e>
                                      <m:r>
                                        <a:rPr lang="en-US" sz="2900" b="0" i="1" smtClean="0">
                                          <a:latin typeface="Cambria Math" panose="02040503050406030204" pitchFamily="18" charset="0"/>
                                        </a:rPr>
                                        <m:t>𝑆</m:t>
                                      </m:r>
                                    </m:e>
                                    <m:sub>
                                      <m:r>
                                        <a:rPr lang="en-US" sz="2900" b="0" i="1" smtClean="0">
                                          <a:latin typeface="Cambria Math" panose="02040503050406030204" pitchFamily="18" charset="0"/>
                                        </a:rPr>
                                        <m:t>𝑋𝑋</m:t>
                                      </m:r>
                                    </m:sub>
                                  </m:sSub>
                                </m:den>
                              </m:f>
                            </m:e>
                          </m:d>
                        </m:e>
                      </m:rad>
                    </m:oMath>
                  </m:oMathPara>
                </a14:m>
                <a:endParaRPr lang="en-US" sz="2900" dirty="0"/>
              </a:p>
            </p:txBody>
          </p:sp>
        </mc:Choice>
        <mc:Fallback xmlns="">
          <p:sp>
            <p:nvSpPr>
              <p:cNvPr id="3" name="TextBox 2"/>
              <p:cNvSpPr txBox="1">
                <a:spLocks noRot="1" noChangeAspect="1" noMove="1" noResize="1" noEditPoints="1" noAdjustHandles="1" noChangeArrowheads="1" noChangeShapeType="1" noTextEdit="1"/>
              </p:cNvSpPr>
              <p:nvPr/>
            </p:nvSpPr>
            <p:spPr>
              <a:xfrm>
                <a:off x="1969396" y="918341"/>
                <a:ext cx="5205207" cy="1456361"/>
              </a:xfrm>
              <a:prstGeom prst="rect">
                <a:avLst/>
              </a:prstGeom>
              <a:blipFill rotWithShape="0">
                <a:blip r:embed="rId4"/>
                <a:stretch>
                  <a:fillRect/>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D85D01E0-4520-4710-81AB-3D8832D73914}" type="slidenum">
              <a:rPr lang="en-US" smtClean="0"/>
              <a:pPr/>
              <a:t>32</a:t>
            </a:fld>
            <a:endParaRPr lang="en-US"/>
          </a:p>
        </p:txBody>
      </p:sp>
      <p:sp>
        <p:nvSpPr>
          <p:cNvPr id="4" name="TextBox 3"/>
          <p:cNvSpPr txBox="1"/>
          <p:nvPr/>
        </p:nvSpPr>
        <p:spPr>
          <a:xfrm>
            <a:off x="228600" y="2895600"/>
            <a:ext cx="8480207" cy="1569660"/>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newdata &lt;- </a:t>
            </a:r>
            <a:r>
              <a:rPr lang="en-US" sz="2400" dirty="0" smtClean="0">
                <a:latin typeface="Courier New" panose="02070309020205020404" pitchFamily="49" charset="0"/>
                <a:cs typeface="Courier New" panose="02070309020205020404" pitchFamily="49" charset="0"/>
              </a:rPr>
              <a:t>data.frame(XVar </a:t>
            </a: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NewValue)</a:t>
            </a:r>
            <a:endParaRPr lang="en-US" sz="2400" dirty="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predict(Table.lm, </a:t>
            </a:r>
            <a:r>
              <a:rPr lang="en-US" sz="2400" dirty="0">
                <a:latin typeface="Courier New" panose="02070309020205020404" pitchFamily="49" charset="0"/>
                <a:cs typeface="Courier New" panose="02070309020205020404" pitchFamily="49" charset="0"/>
              </a:rPr>
              <a:t>newdata, </a:t>
            </a:r>
            <a:endParaRPr lang="en-US" sz="2400" dirty="0" smtClean="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interval </a:t>
            </a:r>
            <a:r>
              <a:rPr lang="en-US" sz="2400" dirty="0">
                <a:latin typeface="Courier New" panose="02070309020205020404" pitchFamily="49" charset="0"/>
                <a:cs typeface="Courier New" panose="02070309020205020404" pitchFamily="49" charset="0"/>
              </a:rPr>
              <a:t>= "confidence", </a:t>
            </a:r>
            <a:r>
              <a:rPr lang="en-US" sz="2400" dirty="0" smtClean="0">
                <a:latin typeface="Courier New" panose="02070309020205020404" pitchFamily="49" charset="0"/>
                <a:cs typeface="Courier New" panose="02070309020205020404" pitchFamily="49" charset="0"/>
              </a:rPr>
              <a:t>level </a:t>
            </a:r>
            <a:r>
              <a:rPr lang="en-US" sz="2400" dirty="0">
                <a:latin typeface="Courier New" panose="02070309020205020404" pitchFamily="49" charset="0"/>
                <a:cs typeface="Courier New" panose="02070309020205020404" pitchFamily="49" charset="0"/>
              </a:rPr>
              <a:t>= 0.99</a:t>
            </a:r>
            <a:r>
              <a:rPr lang="en-US" sz="2400" dirty="0" smtClean="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SE &lt;- sqrt(MSE*(1/n + (xstar – xbar)^2/Sxx))</a:t>
            </a:r>
            <a:endParaRPr lang="en-US" sz="2400" dirty="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r>
              <a:rPr lang="en-US" smtClean="0"/>
              <a:t>12.3b</a:t>
            </a:r>
            <a:endParaRPr lang="en-US"/>
          </a:p>
        </p:txBody>
      </p:sp>
    </p:spTree>
    <p:extLst>
      <p:ext uri="{BB962C8B-B14F-4D97-AF65-F5344CB8AC3E}">
        <p14:creationId xmlns:p14="http://schemas.microsoft.com/office/powerpoint/2010/main" val="40352693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Confidence Bands</a:t>
            </a:r>
            <a:endParaRPr lang="en-US" dirty="0"/>
          </a:p>
        </p:txBody>
      </p:sp>
      <p:sp>
        <p:nvSpPr>
          <p:cNvPr id="4" name="Slide Number Placeholder 3"/>
          <p:cNvSpPr>
            <a:spLocks noGrp="1"/>
          </p:cNvSpPr>
          <p:nvPr>
            <p:ph type="sldNum" sz="quarter" idx="12"/>
          </p:nvPr>
        </p:nvSpPr>
        <p:spPr/>
        <p:txBody>
          <a:bodyPr/>
          <a:lstStyle/>
          <a:p>
            <a:fld id="{D85D01E0-4520-4710-81AB-3D8832D73914}" type="slidenum">
              <a:rPr lang="en-US" smtClean="0"/>
              <a:pPr/>
              <a:t>33</a:t>
            </a:fld>
            <a:endParaRPr lang="en-US"/>
          </a:p>
        </p:txBody>
      </p:sp>
      <p:pic>
        <p:nvPicPr>
          <p:cNvPr id="5" name="Picture 2" descr="ftp://kokoska:TBis2e@ftp.aptaracorp.com/pub/incoming/JPEGS/CH12/kokos_12_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17638"/>
            <a:ext cx="829530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12.3b</a:t>
            </a:r>
            <a:endParaRPr lang="en-US"/>
          </a:p>
        </p:txBody>
      </p:sp>
    </p:spTree>
    <p:extLst>
      <p:ext uri="{BB962C8B-B14F-4D97-AF65-F5344CB8AC3E}">
        <p14:creationId xmlns:p14="http://schemas.microsoft.com/office/powerpoint/2010/main" val="11388258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Example: LR – </a:t>
            </a:r>
            <a:r>
              <a:rPr lang="el-GR" dirty="0" smtClean="0"/>
              <a:t>μ̂</a:t>
            </a:r>
            <a:r>
              <a:rPr lang="en-US" dirty="0" smtClean="0"/>
              <a:t>*</a:t>
            </a:r>
            <a:endParaRPr lang="en-US" dirty="0"/>
          </a:p>
        </p:txBody>
      </p:sp>
      <p:sp>
        <p:nvSpPr>
          <p:cNvPr id="3" name="Content Placeholder 2"/>
          <p:cNvSpPr>
            <a:spLocks noGrp="1"/>
          </p:cNvSpPr>
          <p:nvPr>
            <p:ph idx="1"/>
          </p:nvPr>
        </p:nvSpPr>
        <p:spPr>
          <a:xfrm>
            <a:off x="0" y="685800"/>
            <a:ext cx="9144000" cy="5029200"/>
          </a:xfrm>
        </p:spPr>
        <p:txBody>
          <a:bodyPr>
            <a:normAutofit/>
          </a:bodyPr>
          <a:lstStyle/>
          <a:p>
            <a:pPr>
              <a:lnSpc>
                <a:spcPct val="80000"/>
              </a:lnSpc>
              <a:spcBef>
                <a:spcPts val="0"/>
              </a:spcBef>
              <a:buNone/>
            </a:pPr>
            <a:r>
              <a:rPr lang="en-US" sz="3000" dirty="0" smtClean="0"/>
              <a:t>The cetane number is a critical property in specifying the ignition quality of a fuel used in a diesel engine. Determination of this number for a biodiesel fuel is expensive and time-consuming. Therefore a way of predicting this number is wanted. The data on the next slide is x = iodine value (g) and y = cetane number for a sample of 14 biofuels. The iodine value is the amount of iodine necessary to saturate a sample of 100g of oil.</a:t>
            </a:r>
          </a:p>
          <a:p>
            <a:pPr>
              <a:lnSpc>
                <a:spcPct val="80000"/>
              </a:lnSpc>
              <a:spcBef>
                <a:spcPts val="0"/>
              </a:spcBef>
              <a:buNone/>
            </a:pPr>
            <a:r>
              <a:rPr lang="en-US" sz="3000" dirty="0" smtClean="0"/>
              <a:t> </a:t>
            </a:r>
            <a:endParaRPr lang="en-US" sz="3000" dirty="0" smtClean="0">
              <a:solidFill>
                <a:schemeClr val="bg1">
                  <a:lumMod val="50000"/>
                </a:schemeClr>
              </a:solidFill>
            </a:endParaRPr>
          </a:p>
          <a:p>
            <a:pPr marL="514350" indent="-514350">
              <a:lnSpc>
                <a:spcPct val="80000"/>
              </a:lnSpc>
              <a:spcBef>
                <a:spcPts val="0"/>
              </a:spcBef>
              <a:buFont typeface="+mj-lt"/>
              <a:buAutoNum type="alphaLcParenR" startAt="9"/>
            </a:pPr>
            <a:r>
              <a:rPr lang="en-US" sz="3000" dirty="0" smtClean="0">
                <a:sym typeface="Symbol"/>
              </a:rPr>
              <a:t>What is the 95% confidence interval for the cetane number with am iodine value of 100.</a:t>
            </a:r>
          </a:p>
          <a:p>
            <a:pPr marL="0" indent="0">
              <a:lnSpc>
                <a:spcPct val="80000"/>
              </a:lnSpc>
              <a:spcBef>
                <a:spcPts val="0"/>
              </a:spcBef>
              <a:buNone/>
            </a:pPr>
            <a:endParaRPr lang="en-US" sz="3000" dirty="0">
              <a:sym typeface="Symbol"/>
            </a:endParaRPr>
          </a:p>
          <a:p>
            <a:pPr marL="0" indent="0">
              <a:lnSpc>
                <a:spcPct val="80000"/>
              </a:lnSpc>
              <a:spcBef>
                <a:spcPts val="0"/>
              </a:spcBef>
              <a:buNone/>
            </a:pPr>
            <a:r>
              <a:rPr lang="en-US" sz="3000" dirty="0" smtClean="0">
                <a:sym typeface="Symbol" panose="05050102010706020507" pitchFamily="18" charset="2"/>
              </a:rPr>
              <a:t>y</a:t>
            </a:r>
            <a:r>
              <a:rPr lang="en-US" sz="3000" baseline="-25000" dirty="0" smtClean="0">
                <a:sym typeface="Symbol" panose="05050102010706020507" pitchFamily="18" charset="2"/>
              </a:rPr>
              <a:t>100</a:t>
            </a:r>
            <a:r>
              <a:rPr lang="en-US" sz="3000" dirty="0" smtClean="0">
                <a:sym typeface="Symbol" panose="05050102010706020507" pitchFamily="18" charset="2"/>
              </a:rPr>
              <a:t>* = ̂</a:t>
            </a:r>
            <a:r>
              <a:rPr lang="en-US" sz="3000" baseline="-25000" dirty="0" smtClean="0">
                <a:sym typeface="Symbol" panose="05050102010706020507" pitchFamily="18" charset="2"/>
              </a:rPr>
              <a:t>100</a:t>
            </a:r>
            <a:r>
              <a:rPr lang="en-US" sz="3000" dirty="0" smtClean="0"/>
              <a:t> = 54.313	n = 14</a:t>
            </a:r>
            <a:endParaRPr lang="en-US" dirty="0" smtClean="0">
              <a:sym typeface="Symbol"/>
            </a:endParaRPr>
          </a:p>
        </p:txBody>
      </p:sp>
      <p:sp>
        <p:nvSpPr>
          <p:cNvPr id="5" name="Slide Number Placeholder 4"/>
          <p:cNvSpPr>
            <a:spLocks noGrp="1"/>
          </p:cNvSpPr>
          <p:nvPr>
            <p:ph type="sldNum" sz="quarter" idx="12"/>
          </p:nvPr>
        </p:nvSpPr>
        <p:spPr/>
        <p:txBody>
          <a:bodyPr/>
          <a:lstStyle/>
          <a:p>
            <a:fld id="{D85D01E0-4520-4710-81AB-3D8832D73914}" type="slidenum">
              <a:rPr lang="en-US" smtClean="0"/>
              <a:pPr/>
              <a:t>34</a:t>
            </a:fld>
            <a:endParaRPr lang="en-US" dirty="0"/>
          </a:p>
        </p:txBody>
      </p:sp>
      <p:sp>
        <p:nvSpPr>
          <p:cNvPr id="4" name="Footer Placeholder 3"/>
          <p:cNvSpPr>
            <a:spLocks noGrp="1"/>
          </p:cNvSpPr>
          <p:nvPr>
            <p:ph type="ftr" sz="quarter" idx="11"/>
          </p:nvPr>
        </p:nvSpPr>
        <p:spPr/>
        <p:txBody>
          <a:bodyPr/>
          <a:lstStyle/>
          <a:p>
            <a:r>
              <a:rPr lang="en-US" smtClean="0"/>
              <a:t>12.3c</a:t>
            </a:r>
            <a:endParaRPr lang="en-US"/>
          </a:p>
        </p:txBody>
      </p:sp>
    </p:spTree>
    <p:extLst>
      <p:ext uri="{BB962C8B-B14F-4D97-AF65-F5344CB8AC3E}">
        <p14:creationId xmlns:p14="http://schemas.microsoft.com/office/powerpoint/2010/main" val="31896509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452"/>
            <a:ext cx="8229600" cy="609600"/>
          </a:xfrm>
        </p:spPr>
        <p:txBody>
          <a:bodyPr>
            <a:normAutofit fontScale="90000"/>
          </a:bodyPr>
          <a:lstStyle/>
          <a:p>
            <a:r>
              <a:rPr lang="en-US" dirty="0"/>
              <a:t>Example: LR – </a:t>
            </a:r>
            <a:r>
              <a:rPr lang="el-GR" dirty="0"/>
              <a:t>μ̂</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692152"/>
                <a:ext cx="8686800" cy="4953000"/>
              </a:xfrm>
            </p:spPr>
            <p:txBody>
              <a:bodyPr>
                <a:noAutofit/>
              </a:bodyPr>
              <a:lstStyle/>
              <a:p>
                <a:pPr marL="0" indent="0">
                  <a:spcBef>
                    <a:spcPts val="0"/>
                  </a:spcBef>
                  <a:buNone/>
                </a:pPr>
                <a:r>
                  <a:rPr lang="en-US" sz="3000" dirty="0">
                    <a:sym typeface="Symbol" panose="05050102010706020507" pitchFamily="18" charset="2"/>
                  </a:rPr>
                  <a:t>y</a:t>
                </a:r>
                <a:r>
                  <a:rPr lang="en-US" sz="3000" baseline="-25000" dirty="0">
                    <a:sym typeface="Symbol" panose="05050102010706020507" pitchFamily="18" charset="2"/>
                  </a:rPr>
                  <a:t>100</a:t>
                </a:r>
                <a:r>
                  <a:rPr lang="en-US" sz="3000" dirty="0">
                    <a:sym typeface="Symbol" panose="05050102010706020507" pitchFamily="18" charset="2"/>
                  </a:rPr>
                  <a:t>* = ̂</a:t>
                </a:r>
                <a:r>
                  <a:rPr lang="en-US" sz="3000" baseline="-25000" dirty="0">
                    <a:sym typeface="Symbol" panose="05050102010706020507" pitchFamily="18" charset="2"/>
                  </a:rPr>
                  <a:t>100</a:t>
                </a:r>
                <a:r>
                  <a:rPr lang="en-US" sz="3000" dirty="0"/>
                  <a:t> = 54.313	n = </a:t>
                </a:r>
                <a:r>
                  <a:rPr lang="en-US" sz="3000" dirty="0" smtClean="0"/>
                  <a:t>14</a:t>
                </a:r>
              </a:p>
              <a:p>
                <a:pPr marL="0" indent="0">
                  <a:spcBef>
                    <a:spcPts val="0"/>
                  </a:spcBef>
                  <a:buNone/>
                </a:pPr>
                <a:r>
                  <a:rPr lang="en-US" sz="3000" dirty="0" smtClean="0">
                    <a:sym typeface="Symbol"/>
                  </a:rPr>
                  <a:t>dfe = n – 2 = 12</a:t>
                </a:r>
              </a:p>
              <a:p>
                <a:pPr marL="0" indent="0">
                  <a:spcBef>
                    <a:spcPts val="0"/>
                  </a:spcBef>
                  <a:buNone/>
                </a:pPr>
                <a:r>
                  <a:rPr lang="en-US" sz="2600" dirty="0">
                    <a:latin typeface="Courier New" panose="02070309020205020404" pitchFamily="49" charset="0"/>
                    <a:cs typeface="Courier New" panose="02070309020205020404" pitchFamily="49" charset="0"/>
                  </a:rPr>
                  <a:t>qt(0.05/2,12,lower.tail=FALSE) </a:t>
                </a:r>
                <a:r>
                  <a:rPr lang="en-US" sz="2600" dirty="0" smtClean="0">
                    <a:latin typeface="Courier New" panose="02070309020205020404" pitchFamily="49" charset="0"/>
                    <a:cs typeface="Courier New" panose="02070309020205020404" pitchFamily="49" charset="0"/>
                  </a:rPr>
                  <a:t>or </a:t>
                </a:r>
                <a:r>
                  <a:rPr lang="en-US" sz="2600" dirty="0" smtClean="0">
                    <a:latin typeface="Courier New" panose="02070309020205020404" pitchFamily="49" charset="0"/>
                    <a:cs typeface="Courier New" panose="02070309020205020404" pitchFamily="49" charset="0"/>
                    <a:sym typeface="Wingdings" panose="05000000000000000000" pitchFamily="2" charset="2"/>
                  </a:rPr>
                  <a:t>2.178813</a:t>
                </a:r>
                <a:endParaRPr lang="en-US" sz="2600" dirty="0">
                  <a:latin typeface="Courier New" panose="02070309020205020404" pitchFamily="49" charset="0"/>
                  <a:cs typeface="Courier New" panose="02070309020205020404" pitchFamily="49" charset="0"/>
                </a:endParaRPr>
              </a:p>
              <a:p>
                <a:pPr marL="0" indent="0">
                  <a:buNone/>
                </a:pPr>
                <a14:m>
                  <m:oMathPara xmlns:m="http://schemas.openxmlformats.org/officeDocument/2006/math">
                    <m:oMathParaPr>
                      <m:jc m:val="left"/>
                    </m:oMathParaPr>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𝑆𝐸</m:t>
                          </m:r>
                        </m:e>
                        <m:sub>
                          <m:acc>
                            <m:accPr>
                              <m:chr m:val="̂"/>
                              <m:ctrlPr>
                                <a:rPr lang="en-US" sz="3000" i="1">
                                  <a:latin typeface="Cambria Math" panose="02040503050406030204" pitchFamily="18" charset="0"/>
                                </a:rPr>
                              </m:ctrlPr>
                            </m:accPr>
                            <m:e>
                              <m:r>
                                <a:rPr lang="en-US" sz="3000" i="1">
                                  <a:latin typeface="Cambria Math" panose="02040503050406030204" pitchFamily="18" charset="0"/>
                                </a:rPr>
                                <m:t>𝜇</m:t>
                              </m:r>
                            </m:e>
                          </m:acc>
                          <m:r>
                            <a:rPr lang="en-US" sz="3000" i="1">
                              <a:latin typeface="Cambria Math" panose="02040503050406030204" pitchFamily="18" charset="0"/>
                            </a:rPr>
                            <m:t>∗</m:t>
                          </m:r>
                        </m:sub>
                      </m:sSub>
                      <m:r>
                        <a:rPr lang="en-US" sz="3000" i="1">
                          <a:latin typeface="Cambria Math" panose="02040503050406030204" pitchFamily="18" charset="0"/>
                        </a:rPr>
                        <m:t>=0.7155</m:t>
                      </m:r>
                    </m:oMath>
                  </m:oMathPara>
                </a14:m>
                <a:endParaRPr lang="en-US" sz="3000" dirty="0" smtClean="0"/>
              </a:p>
              <a:p>
                <a:pPr marL="457200" indent="-457200">
                  <a:buNone/>
                </a:pPr>
                <a:r>
                  <a:rPr lang="en-US" sz="3000" dirty="0" smtClean="0">
                    <a:sym typeface="Symbol" panose="05050102010706020507" pitchFamily="18" charset="2"/>
                  </a:rPr>
                  <a:t></a:t>
                </a:r>
                <a:r>
                  <a:rPr lang="en-US" sz="3000" dirty="0" smtClean="0"/>
                  <a:t>̂</a:t>
                </a:r>
                <a:r>
                  <a:rPr lang="en-US" sz="3000" dirty="0"/>
                  <a:t>* </a:t>
                </a:r>
                <a:r>
                  <a:rPr lang="en-US" sz="3000" dirty="0">
                    <a:sym typeface="Symbol" panose="05050102010706020507" pitchFamily="18" charset="2"/>
                  </a:rPr>
                  <a:t></a:t>
                </a:r>
                <a:r>
                  <a:rPr lang="en-US" sz="3000" dirty="0"/>
                  <a:t> t</a:t>
                </a:r>
                <a:r>
                  <a:rPr lang="en-US" sz="3000" baseline="-25000" dirty="0">
                    <a:sym typeface="Symbol" panose="05050102010706020507" pitchFamily="18" charset="2"/>
                  </a:rPr>
                  <a:t></a:t>
                </a:r>
                <a:r>
                  <a:rPr lang="en-US" sz="3000" baseline="-25000" dirty="0"/>
                  <a:t>/2,n-2</a:t>
                </a:r>
                <a:r>
                  <a:rPr lang="en-US" sz="3000" baseline="30000" dirty="0"/>
                  <a:t> </a:t>
                </a:r>
                <a:r>
                  <a:rPr lang="en-US" sz="3000" dirty="0"/>
                  <a:t>SE</a:t>
                </a:r>
                <a:r>
                  <a:rPr lang="en-US" sz="3000" baseline="-25000" dirty="0"/>
                  <a:t>µ̂* </a:t>
                </a:r>
                <a:r>
                  <a:rPr lang="en-US" sz="3000" dirty="0"/>
                  <a:t>= </a:t>
                </a:r>
                <a:r>
                  <a:rPr lang="en-US" sz="3000" dirty="0" smtClean="0"/>
                  <a:t>54.313 </a:t>
                </a:r>
                <a:r>
                  <a:rPr lang="en-US" sz="3000" dirty="0">
                    <a:sym typeface="Symbol" panose="05050102010706020507" pitchFamily="18" charset="2"/>
                  </a:rPr>
                  <a:t></a:t>
                </a:r>
                <a:r>
                  <a:rPr lang="en-US" sz="3000" dirty="0"/>
                  <a:t> </a:t>
                </a:r>
                <a:r>
                  <a:rPr lang="en-US" sz="3000" dirty="0" smtClean="0"/>
                  <a:t>(2.1788)(0.7155) </a:t>
                </a:r>
                <a14:m>
                  <m:oMath xmlns:m="http://schemas.openxmlformats.org/officeDocument/2006/math">
                    <m:r>
                      <a:rPr lang="en-US" sz="3000" i="1" smtClean="0">
                        <a:latin typeface="Cambria Math" panose="02040503050406030204" pitchFamily="18" charset="0"/>
                        <a:ea typeface="Cambria Math" panose="02040503050406030204" pitchFamily="18" charset="0"/>
                      </a:rPr>
                      <m:t>⇒</m:t>
                    </m:r>
                  </m:oMath>
                </a14:m>
                <a:r>
                  <a:rPr lang="en-US" sz="3000" dirty="0" smtClean="0"/>
                  <a:t> </a:t>
                </a:r>
                <a:r>
                  <a:rPr lang="en-US" sz="3000" dirty="0"/>
                  <a:t>(52.754, 55.872)</a:t>
                </a:r>
              </a:p>
              <a:p>
                <a:pPr marL="0" indent="0">
                  <a:buNone/>
                </a:pPr>
                <a:r>
                  <a:rPr lang="en-US" sz="3000" dirty="0" smtClean="0"/>
                  <a:t>We are 95% confident that the population mean cetane number is covered by the interval            (52.754, 55.872) when the iodine value is 100.</a:t>
                </a:r>
                <a:endParaRPr lang="en-US" sz="3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692152"/>
                <a:ext cx="8686800" cy="4953000"/>
              </a:xfrm>
              <a:blipFill rotWithShape="0">
                <a:blip r:embed="rId3"/>
                <a:stretch>
                  <a:fillRect l="-1684" t="-184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D85D01E0-4520-4710-81AB-3D8832D73914}" type="slidenum">
              <a:rPr lang="en-US" smtClean="0"/>
              <a:pPr/>
              <a:t>35</a:t>
            </a:fld>
            <a:endParaRPr lang="en-US"/>
          </a:p>
        </p:txBody>
      </p:sp>
      <p:sp>
        <p:nvSpPr>
          <p:cNvPr id="4" name="Footer Placeholder 3"/>
          <p:cNvSpPr>
            <a:spLocks noGrp="1"/>
          </p:cNvSpPr>
          <p:nvPr>
            <p:ph type="ftr" sz="quarter" idx="11"/>
          </p:nvPr>
        </p:nvSpPr>
        <p:spPr/>
        <p:txBody>
          <a:bodyPr/>
          <a:lstStyle/>
          <a:p>
            <a:r>
              <a:rPr lang="en-US" smtClean="0"/>
              <a:t>12.3c</a:t>
            </a:r>
            <a:endParaRPr lang="en-US"/>
          </a:p>
        </p:txBody>
      </p:sp>
    </p:spTree>
    <p:extLst>
      <p:ext uri="{BB962C8B-B14F-4D97-AF65-F5344CB8AC3E}">
        <p14:creationId xmlns:p14="http://schemas.microsoft.com/office/powerpoint/2010/main" val="30209611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sym typeface="Symbol"/>
              </a:rPr>
              <a:t>Ŷ*</a:t>
            </a:r>
            <a:endParaRPr lang="en-US" dirty="0"/>
          </a:p>
        </p:txBody>
      </p:sp>
      <p:sp>
        <p:nvSpPr>
          <p:cNvPr id="6" name="Slide Number Placeholder 5"/>
          <p:cNvSpPr>
            <a:spLocks noGrp="1"/>
          </p:cNvSpPr>
          <p:nvPr>
            <p:ph type="sldNum" sz="quarter" idx="12"/>
          </p:nvPr>
        </p:nvSpPr>
        <p:spPr/>
        <p:txBody>
          <a:bodyPr/>
          <a:lstStyle/>
          <a:p>
            <a:fld id="{D85D01E0-4520-4710-81AB-3D8832D73914}" type="slidenum">
              <a:rPr lang="en-US" smtClean="0"/>
              <a:pPr/>
              <a:t>36</a:t>
            </a:fld>
            <a:endParaRPr lang="en-US"/>
          </a:p>
        </p:txBody>
      </p:sp>
      <p:sp>
        <p:nvSpPr>
          <p:cNvPr id="5" name="Content Placeholder 4"/>
          <p:cNvSpPr>
            <a:spLocks noGrp="1"/>
          </p:cNvSpPr>
          <p:nvPr>
            <p:ph idx="1"/>
          </p:nvPr>
        </p:nvSpPr>
        <p:spPr>
          <a:xfrm>
            <a:off x="457200" y="767443"/>
            <a:ext cx="8229600" cy="5023757"/>
          </a:xfrm>
        </p:spPr>
        <p:txBody>
          <a:bodyPr>
            <a:normAutofit/>
          </a:bodyPr>
          <a:lstStyle/>
          <a:p>
            <a:pPr marL="0" indent="0">
              <a:buNone/>
            </a:pPr>
            <a:r>
              <a:rPr lang="en-US" dirty="0" smtClean="0"/>
              <a:t>Y* </a:t>
            </a:r>
            <a:r>
              <a:rPr lang="en-US" dirty="0"/>
              <a:t>= </a:t>
            </a:r>
            <a:r>
              <a:rPr lang="en-US" dirty="0">
                <a:sym typeface="Symbol" panose="05050102010706020507" pitchFamily="18" charset="2"/>
              </a:rPr>
              <a:t></a:t>
            </a:r>
            <a:r>
              <a:rPr lang="en-US" baseline="-25000" dirty="0"/>
              <a:t>0</a:t>
            </a:r>
            <a:r>
              <a:rPr lang="en-US" dirty="0"/>
              <a:t> + </a:t>
            </a:r>
            <a:r>
              <a:rPr lang="en-US" dirty="0">
                <a:sym typeface="Symbol" panose="05050102010706020507" pitchFamily="18" charset="2"/>
              </a:rPr>
              <a:t></a:t>
            </a:r>
            <a:r>
              <a:rPr lang="en-US" baseline="-25000" dirty="0"/>
              <a:t>1</a:t>
            </a:r>
            <a:r>
              <a:rPr lang="en-US" dirty="0"/>
              <a:t>X* + </a:t>
            </a:r>
            <a:r>
              <a:rPr lang="en-US" dirty="0" smtClean="0">
                <a:sym typeface="Symbol" panose="05050102010706020507" pitchFamily="18" charset="2"/>
              </a:rPr>
              <a:t></a:t>
            </a:r>
          </a:p>
          <a:p>
            <a:pPr marL="0" indent="0">
              <a:buNone/>
            </a:pPr>
            <a:r>
              <a:rPr lang="en-US" dirty="0" smtClean="0">
                <a:sym typeface="Symbol" panose="05050102010706020507" pitchFamily="18" charset="2"/>
              </a:rPr>
              <a:t>E(</a:t>
            </a:r>
            <a:r>
              <a:rPr lang="en-US" dirty="0" smtClean="0"/>
              <a:t>Ŷ*) </a:t>
            </a:r>
            <a:r>
              <a:rPr lang="en-US" dirty="0"/>
              <a:t>= </a:t>
            </a:r>
            <a:r>
              <a:rPr lang="en-US" dirty="0">
                <a:sym typeface="Symbol" panose="05050102010706020507" pitchFamily="18" charset="2"/>
              </a:rPr>
              <a:t></a:t>
            </a:r>
            <a:r>
              <a:rPr lang="en-US" baseline="-25000" dirty="0"/>
              <a:t>0</a:t>
            </a:r>
            <a:r>
              <a:rPr lang="en-US" dirty="0"/>
              <a:t> + </a:t>
            </a:r>
            <a:r>
              <a:rPr lang="en-US" dirty="0">
                <a:sym typeface="Symbol" panose="05050102010706020507" pitchFamily="18" charset="2"/>
              </a:rPr>
              <a:t></a:t>
            </a:r>
            <a:r>
              <a:rPr lang="en-US" baseline="-25000" dirty="0"/>
              <a:t>1</a:t>
            </a:r>
            <a:r>
              <a:rPr lang="en-US" dirty="0"/>
              <a:t>X</a:t>
            </a:r>
            <a:r>
              <a:rPr lang="en-US" dirty="0" smtClean="0"/>
              <a:t>*</a:t>
            </a:r>
          </a:p>
          <a:p>
            <a:pPr marL="0" indent="0">
              <a:buNone/>
            </a:pPr>
            <a:r>
              <a:rPr lang="en-US" dirty="0"/>
              <a:t>Var(Ŷ*) = Var(</a:t>
            </a:r>
            <a:r>
              <a:rPr lang="en-US" dirty="0">
                <a:sym typeface="Symbol" panose="05050102010706020507" pitchFamily="18" charset="2"/>
              </a:rPr>
              <a:t></a:t>
            </a:r>
            <a:r>
              <a:rPr lang="en-US" baseline="-25000" dirty="0"/>
              <a:t>0</a:t>
            </a:r>
            <a:r>
              <a:rPr lang="en-US" dirty="0"/>
              <a:t> + </a:t>
            </a:r>
            <a:r>
              <a:rPr lang="en-US" dirty="0">
                <a:sym typeface="Symbol" panose="05050102010706020507" pitchFamily="18" charset="2"/>
              </a:rPr>
              <a:t></a:t>
            </a:r>
            <a:r>
              <a:rPr lang="en-US" baseline="-25000" dirty="0"/>
              <a:t>1</a:t>
            </a:r>
            <a:r>
              <a:rPr lang="en-US" dirty="0"/>
              <a:t>X* + </a:t>
            </a:r>
            <a:r>
              <a:rPr lang="en-US" dirty="0">
                <a:sym typeface="Symbol" panose="05050102010706020507" pitchFamily="18" charset="2"/>
              </a:rPr>
              <a:t></a:t>
            </a:r>
            <a:r>
              <a:rPr lang="en-US" dirty="0"/>
              <a:t>) </a:t>
            </a:r>
            <a:endParaRPr lang="en-US" dirty="0" smtClean="0"/>
          </a:p>
          <a:p>
            <a:pPr marL="0" indent="0">
              <a:buNone/>
            </a:pPr>
            <a:r>
              <a:rPr lang="en-US" dirty="0"/>
              <a:t> </a:t>
            </a:r>
            <a:r>
              <a:rPr lang="en-US" dirty="0" smtClean="0"/>
              <a:t>              = </a:t>
            </a:r>
            <a:r>
              <a:rPr lang="en-US" dirty="0"/>
              <a:t>Var(the mean) + Var(</a:t>
            </a:r>
            <a:r>
              <a:rPr lang="en-US" dirty="0">
                <a:sym typeface="Symbol" panose="05050102010706020507" pitchFamily="18" charset="2"/>
              </a:rPr>
              <a:t></a:t>
            </a:r>
            <a:r>
              <a:rPr lang="en-US" dirty="0"/>
              <a:t>)</a:t>
            </a:r>
            <a:r>
              <a:rPr lang="en-US" dirty="0" smtClean="0"/>
              <a:t> </a:t>
            </a:r>
            <a:endParaRPr lang="en-US" dirty="0"/>
          </a:p>
        </p:txBody>
      </p:sp>
      <p:sp>
        <p:nvSpPr>
          <p:cNvPr id="3" name="Footer Placeholder 2"/>
          <p:cNvSpPr>
            <a:spLocks noGrp="1"/>
          </p:cNvSpPr>
          <p:nvPr>
            <p:ph type="ftr" sz="quarter" idx="11"/>
          </p:nvPr>
        </p:nvSpPr>
        <p:spPr/>
        <p:txBody>
          <a:bodyPr/>
          <a:lstStyle/>
          <a:p>
            <a:r>
              <a:rPr lang="en-US" smtClean="0"/>
              <a:t>12.3d</a:t>
            </a:r>
            <a:endParaRPr lang="en-US"/>
          </a:p>
        </p:txBody>
      </p:sp>
    </p:spTree>
    <p:extLst>
      <p:ext uri="{BB962C8B-B14F-4D97-AF65-F5344CB8AC3E}">
        <p14:creationId xmlns:p14="http://schemas.microsoft.com/office/powerpoint/2010/main" val="2999847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sym typeface="Symbol"/>
              </a:rPr>
              <a:t>SE</a:t>
            </a:r>
            <a:r>
              <a:rPr lang="en-US" baseline="-25000" dirty="0" smtClean="0">
                <a:sym typeface="Symbol"/>
              </a:rPr>
              <a:t>ŷ</a:t>
            </a:r>
            <a:endParaRPr lang="en-US" dirty="0"/>
          </a:p>
        </p:txBody>
      </p:sp>
      <p:sp>
        <p:nvSpPr>
          <p:cNvPr id="6" name="Slide Number Placeholder 5"/>
          <p:cNvSpPr>
            <a:spLocks noGrp="1"/>
          </p:cNvSpPr>
          <p:nvPr>
            <p:ph type="sldNum" sz="quarter" idx="12"/>
          </p:nvPr>
        </p:nvSpPr>
        <p:spPr/>
        <p:txBody>
          <a:bodyPr/>
          <a:lstStyle/>
          <a:p>
            <a:fld id="{D85D01E0-4520-4710-81AB-3D8832D73914}" type="slidenum">
              <a:rPr lang="en-US" smtClean="0"/>
              <a:pPr/>
              <a:t>37</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0" y="767443"/>
                <a:ext cx="8229600" cy="4947557"/>
              </a:xfrm>
            </p:spPr>
            <p:txBody>
              <a:bodyPr>
                <a:normAutofit/>
              </a:bodyPr>
              <a:lstStyle/>
              <a:p>
                <a:pPr marL="0" indent="0">
                  <a:buNone/>
                </a:pPr>
                <a:r>
                  <a:rPr lang="en-US" dirty="0" smtClean="0"/>
                  <a:t>1) Variance associate with the mean response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𝑆𝐸</m:t>
                          </m:r>
                        </m:e>
                        <m:sub>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𝜇</m:t>
                              </m:r>
                            </m:e>
                          </m:acc>
                          <m:r>
                            <a:rPr lang="en-US" b="0" i="1" smtClean="0">
                              <a:latin typeface="Cambria Math" panose="02040503050406030204" pitchFamily="18" charset="0"/>
                              <a:ea typeface="Cambria Math" panose="02040503050406030204" pitchFamily="18" charset="0"/>
                            </a:rPr>
                            <m:t>∗</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𝑀𝑆𝐸</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e>
                                      </m:d>
                                    </m:e>
                                    <m:sup>
                                      <m:r>
                                        <a:rPr lang="en-US" i="1">
                                          <a:latin typeface="Cambria Math" panose="02040503050406030204" pitchFamily="18" charset="0"/>
                                        </a:rPr>
                                        <m:t>2</m:t>
                                      </m:r>
                                    </m:sup>
                                  </m:sSup>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𝑋𝑋</m:t>
                                      </m:r>
                                    </m:sub>
                                  </m:sSub>
                                </m:den>
                              </m:f>
                            </m:e>
                          </m:d>
                        </m:e>
                      </m:rad>
                    </m:oMath>
                  </m:oMathPara>
                </a14:m>
                <a:endParaRPr lang="en-US" dirty="0" smtClean="0"/>
              </a:p>
              <a:p>
                <a:pPr marL="514350" indent="-514350">
                  <a:buFont typeface="+mj-lt"/>
                  <a:buAutoNum type="arabicParenR" startAt="2"/>
                </a:pPr>
                <a:r>
                  <a:rPr lang="en-US" dirty="0" smtClean="0"/>
                  <a:t>Variance associated with the observation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𝑆𝐸</m:t>
                          </m:r>
                        </m:e>
                        <m:sub>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b="0" i="1" smtClean="0">
                              <a:latin typeface="Cambria Math" panose="02040503050406030204" pitchFamily="18" charset="0"/>
                            </a:rPr>
                            <m:t>∗</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𝑀𝑆𝐸</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e>
                                      </m:d>
                                    </m:e>
                                    <m:sup>
                                      <m:r>
                                        <a:rPr lang="en-US" i="1">
                                          <a:latin typeface="Cambria Math" panose="02040503050406030204" pitchFamily="18" charset="0"/>
                                        </a:rPr>
                                        <m:t>2</m:t>
                                      </m:r>
                                    </m:sup>
                                  </m:sSup>
                                </m:num>
                                <m:den>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𝑋𝑋</m:t>
                                      </m:r>
                                    </m:sub>
                                  </m:sSub>
                                </m:den>
                              </m:f>
                            </m:e>
                          </m:d>
                        </m:e>
                      </m:rad>
                    </m:oMath>
                  </m:oMathPara>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0" y="767443"/>
                <a:ext cx="8229600" cy="4947557"/>
              </a:xfrm>
              <a:blipFill rotWithShape="0">
                <a:blip r:embed="rId3"/>
                <a:stretch>
                  <a:fillRect l="-1926" t="-1601"/>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smtClean="0"/>
              <a:t>12.3d</a:t>
            </a:r>
            <a:endParaRPr lang="en-US"/>
          </a:p>
        </p:txBody>
      </p:sp>
    </p:spTree>
    <p:extLst>
      <p:ext uri="{BB962C8B-B14F-4D97-AF65-F5344CB8AC3E}">
        <p14:creationId xmlns:p14="http://schemas.microsoft.com/office/powerpoint/2010/main" val="13794034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ym typeface="Symbol"/>
              </a:rPr>
              <a:t>R code</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228600" y="1996283"/>
                <a:ext cx="999248" cy="574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900" i="1" smtClean="0">
                              <a:latin typeface="Cambria Math" panose="02040503050406030204" pitchFamily="18" charset="0"/>
                            </a:rPr>
                          </m:ctrlPr>
                        </m:sSubPr>
                        <m:e>
                          <m:r>
                            <a:rPr lang="en-US" sz="2900" i="1">
                              <a:latin typeface="Cambria Math" panose="02040503050406030204" pitchFamily="18" charset="0"/>
                            </a:rPr>
                            <m:t>𝑆𝐸</m:t>
                          </m:r>
                        </m:e>
                        <m:sub>
                          <m:sSup>
                            <m:sSupPr>
                              <m:ctrlPr>
                                <a:rPr lang="en-US" sz="2900" i="1" smtClean="0">
                                  <a:latin typeface="Cambria Math" panose="02040503050406030204" pitchFamily="18" charset="0"/>
                                </a:rPr>
                              </m:ctrlPr>
                            </m:sSupPr>
                            <m:e>
                              <m:acc>
                                <m:accPr>
                                  <m:chr m:val="̂"/>
                                  <m:ctrlPr>
                                    <a:rPr lang="en-US" sz="2900" i="1">
                                      <a:latin typeface="Cambria Math" panose="02040503050406030204" pitchFamily="18" charset="0"/>
                                    </a:rPr>
                                  </m:ctrlPr>
                                </m:accPr>
                                <m:e>
                                  <m:r>
                                    <a:rPr lang="en-US" sz="2900" i="1">
                                      <a:latin typeface="Cambria Math" panose="02040503050406030204" pitchFamily="18" charset="0"/>
                                      <a:ea typeface="Cambria Math" panose="02040503050406030204" pitchFamily="18" charset="0"/>
                                    </a:rPr>
                                    <m:t>𝜇</m:t>
                                  </m:r>
                                </m:e>
                              </m:acc>
                            </m:e>
                            <m:sup>
                              <m:r>
                                <a:rPr lang="en-US" sz="2900" b="0" i="1" smtClean="0">
                                  <a:latin typeface="Cambria Math" panose="02040503050406030204" pitchFamily="18" charset="0"/>
                                </a:rPr>
                                <m:t>∗</m:t>
                              </m:r>
                            </m:sup>
                          </m:sSup>
                        </m:sub>
                      </m:sSub>
                    </m:oMath>
                  </m:oMathPara>
                </a14:m>
                <a:endParaRPr lang="en-US" sz="2900" dirty="0"/>
              </a:p>
            </p:txBody>
          </p:sp>
        </mc:Choice>
        <mc:Fallback xmlns="">
          <p:sp>
            <p:nvSpPr>
              <p:cNvPr id="3" name="TextBox 2"/>
              <p:cNvSpPr txBox="1">
                <a:spLocks noRot="1" noChangeAspect="1" noMove="1" noResize="1" noEditPoints="1" noAdjustHandles="1" noChangeArrowheads="1" noChangeShapeType="1" noTextEdit="1"/>
              </p:cNvSpPr>
              <p:nvPr/>
            </p:nvSpPr>
            <p:spPr>
              <a:xfrm>
                <a:off x="228600" y="1996283"/>
                <a:ext cx="999248" cy="574516"/>
              </a:xfrm>
              <a:prstGeom prst="rect">
                <a:avLst/>
              </a:prstGeom>
              <a:blipFill rotWithShape="0">
                <a:blip r:embed="rId3"/>
                <a:stretch>
                  <a:fillRect/>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D85D01E0-4520-4710-81AB-3D8832D73914}" type="slidenum">
              <a:rPr lang="en-US" smtClean="0"/>
              <a:pPr/>
              <a:t>38</a:t>
            </a:fld>
            <a:endParaRPr lang="en-US"/>
          </a:p>
        </p:txBody>
      </p:sp>
      <p:sp>
        <p:nvSpPr>
          <p:cNvPr id="4" name="TextBox 3"/>
          <p:cNvSpPr txBox="1"/>
          <p:nvPr/>
        </p:nvSpPr>
        <p:spPr>
          <a:xfrm>
            <a:off x="215241" y="2577513"/>
            <a:ext cx="8480207" cy="1200329"/>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newdata &lt;- </a:t>
            </a:r>
            <a:r>
              <a:rPr lang="en-US" sz="2400" dirty="0" smtClean="0">
                <a:latin typeface="Courier New" panose="02070309020205020404" pitchFamily="49" charset="0"/>
                <a:cs typeface="Courier New" panose="02070309020205020404" pitchFamily="49" charset="0"/>
              </a:rPr>
              <a:t>data.frame(XVar </a:t>
            </a: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NewValue)</a:t>
            </a:r>
            <a:endParaRPr lang="en-US" sz="2400" dirty="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predict(Table.lm, </a:t>
            </a:r>
            <a:r>
              <a:rPr lang="en-US" sz="2400" dirty="0">
                <a:latin typeface="Courier New" panose="02070309020205020404" pitchFamily="49" charset="0"/>
                <a:cs typeface="Courier New" panose="02070309020205020404" pitchFamily="49" charset="0"/>
              </a:rPr>
              <a:t>newdata, </a:t>
            </a:r>
            <a:endParaRPr lang="en-US" sz="2400" dirty="0" smtClean="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interval </a:t>
            </a:r>
            <a:r>
              <a:rPr lang="en-US" sz="2400" dirty="0">
                <a:latin typeface="Courier New" panose="02070309020205020404" pitchFamily="49" charset="0"/>
                <a:cs typeface="Courier New" panose="02070309020205020404" pitchFamily="49" charset="0"/>
              </a:rPr>
              <a:t>= "confidence", </a:t>
            </a:r>
            <a:r>
              <a:rPr lang="en-US" sz="2400" dirty="0" smtClean="0">
                <a:latin typeface="Courier New" panose="02070309020205020404" pitchFamily="49" charset="0"/>
                <a:cs typeface="Courier New" panose="02070309020205020404" pitchFamily="49" charset="0"/>
              </a:rPr>
              <a:t>level </a:t>
            </a:r>
            <a:r>
              <a:rPr lang="en-US" sz="2400" dirty="0">
                <a:latin typeface="Courier New" panose="02070309020205020404" pitchFamily="49" charset="0"/>
                <a:cs typeface="Courier New" panose="02070309020205020404" pitchFamily="49" charset="0"/>
              </a:rPr>
              <a:t>= 0.99</a:t>
            </a:r>
            <a:r>
              <a:rPr lang="en-US" sz="2400" dirty="0" smtClean="0">
                <a:latin typeface="Courier New" panose="02070309020205020404" pitchFamily="49" charset="0"/>
                <a:cs typeface="Courier New" panose="02070309020205020404" pitchFamily="49" charset="0"/>
              </a:rPr>
              <a:t>)</a:t>
            </a:r>
          </a:p>
        </p:txBody>
      </p:sp>
      <p:sp>
        <p:nvSpPr>
          <p:cNvPr id="5" name="TextBox 4"/>
          <p:cNvSpPr txBox="1"/>
          <p:nvPr/>
        </p:nvSpPr>
        <p:spPr>
          <a:xfrm>
            <a:off x="228600" y="1317060"/>
            <a:ext cx="3917291" cy="584775"/>
          </a:xfrm>
          <a:prstGeom prst="rect">
            <a:avLst/>
          </a:prstGeom>
          <a:noFill/>
        </p:spPr>
        <p:txBody>
          <a:bodyPr wrap="none" rtlCol="0">
            <a:spAutoFit/>
          </a:bodyPr>
          <a:lstStyle/>
          <a:p>
            <a:r>
              <a:rPr lang="en-US" sz="3200" dirty="0" smtClean="0"/>
              <a:t>If the data is available:</a:t>
            </a:r>
            <a:endParaRPr lang="en-US" sz="3200" dirty="0"/>
          </a:p>
        </p:txBody>
      </p:sp>
      <p:sp>
        <p:nvSpPr>
          <p:cNvPr id="8" name="Rectangle 7"/>
          <p:cNvSpPr/>
          <p:nvPr/>
        </p:nvSpPr>
        <p:spPr>
          <a:xfrm>
            <a:off x="215240" y="4328432"/>
            <a:ext cx="8480207" cy="1200329"/>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newdata &lt;- data.frame(XVar = NewValue)</a:t>
            </a:r>
          </a:p>
          <a:p>
            <a:r>
              <a:rPr lang="en-US" sz="2400" dirty="0">
                <a:latin typeface="Courier New" panose="02070309020205020404" pitchFamily="49" charset="0"/>
                <a:cs typeface="Courier New" panose="02070309020205020404" pitchFamily="49" charset="0"/>
              </a:rPr>
              <a:t>predict(Table.lm, newdata, </a:t>
            </a:r>
          </a:p>
          <a:p>
            <a:r>
              <a:rPr lang="en-US" sz="2400" dirty="0">
                <a:latin typeface="Courier New" panose="02070309020205020404" pitchFamily="49" charset="0"/>
                <a:cs typeface="Courier New" panose="02070309020205020404" pitchFamily="49" charset="0"/>
              </a:rPr>
              <a:t>       interval = </a:t>
            </a:r>
            <a:r>
              <a:rPr lang="en-US" sz="2400" dirty="0" smtClean="0">
                <a:latin typeface="Courier New" panose="02070309020205020404" pitchFamily="49" charset="0"/>
                <a:cs typeface="Courier New" panose="02070309020205020404" pitchFamily="49" charset="0"/>
              </a:rPr>
              <a:t>"prediction", </a:t>
            </a:r>
            <a:r>
              <a:rPr lang="en-US" sz="2400" dirty="0">
                <a:latin typeface="Courier New" panose="02070309020205020404" pitchFamily="49" charset="0"/>
                <a:cs typeface="Courier New" panose="02070309020205020404" pitchFamily="49" charset="0"/>
              </a:rPr>
              <a:t>level = 0.99)</a:t>
            </a:r>
          </a:p>
        </p:txBody>
      </p:sp>
      <mc:AlternateContent xmlns:mc="http://schemas.openxmlformats.org/markup-compatibility/2006" xmlns:a14="http://schemas.microsoft.com/office/drawing/2010/main">
        <mc:Choice Requires="a14">
          <p:sp>
            <p:nvSpPr>
              <p:cNvPr id="9" name="Rectangle 8"/>
              <p:cNvSpPr/>
              <p:nvPr/>
            </p:nvSpPr>
            <p:spPr>
              <a:xfrm>
                <a:off x="228600" y="3642016"/>
                <a:ext cx="1002647" cy="5738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𝑆𝐸</m:t>
                          </m:r>
                        </m:e>
                        <m:sub>
                          <m:acc>
                            <m:accPr>
                              <m:chr m:val="̂"/>
                              <m:ctrlPr>
                                <a:rPr lang="en-US" sz="2900" i="1">
                                  <a:latin typeface="Cambria Math" panose="02040503050406030204" pitchFamily="18" charset="0"/>
                                </a:rPr>
                              </m:ctrlPr>
                            </m:accPr>
                            <m:e>
                              <m:r>
                                <a:rPr lang="en-US" sz="2900" i="1">
                                  <a:latin typeface="Cambria Math" panose="02040503050406030204" pitchFamily="18" charset="0"/>
                                </a:rPr>
                                <m:t>𝑦</m:t>
                              </m:r>
                            </m:e>
                          </m:acc>
                          <m:r>
                            <a:rPr lang="en-US" sz="2900" i="1">
                              <a:latin typeface="Cambria Math" panose="02040503050406030204" pitchFamily="18" charset="0"/>
                            </a:rPr>
                            <m:t>∗</m:t>
                          </m:r>
                        </m:sub>
                      </m:sSub>
                    </m:oMath>
                  </m:oMathPara>
                </a14:m>
                <a:endParaRPr lang="en-US" sz="2900" dirty="0"/>
              </a:p>
            </p:txBody>
          </p:sp>
        </mc:Choice>
        <mc:Fallback xmlns="">
          <p:sp>
            <p:nvSpPr>
              <p:cNvPr id="9" name="Rectangle 8"/>
              <p:cNvSpPr>
                <a:spLocks noRot="1" noChangeAspect="1" noMove="1" noResize="1" noEditPoints="1" noAdjustHandles="1" noChangeArrowheads="1" noChangeShapeType="1" noTextEdit="1"/>
              </p:cNvSpPr>
              <p:nvPr/>
            </p:nvSpPr>
            <p:spPr>
              <a:xfrm>
                <a:off x="228600" y="3642016"/>
                <a:ext cx="1002647" cy="573811"/>
              </a:xfrm>
              <a:prstGeom prst="rect">
                <a:avLst/>
              </a:prstGeom>
              <a:blipFill rotWithShape="0">
                <a:blip r:embed="rId4"/>
                <a:stretch>
                  <a:fillRect/>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smtClean="0"/>
              <a:t>12.3d</a:t>
            </a:r>
            <a:endParaRPr lang="en-US"/>
          </a:p>
        </p:txBody>
      </p:sp>
    </p:spTree>
    <p:extLst>
      <p:ext uri="{BB962C8B-B14F-4D97-AF65-F5344CB8AC3E}">
        <p14:creationId xmlns:p14="http://schemas.microsoft.com/office/powerpoint/2010/main" val="23009908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ym typeface="Symbol"/>
              </a:rPr>
              <a:t>R code</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228600" y="1996283"/>
                <a:ext cx="999248" cy="574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900" i="1" smtClean="0">
                              <a:latin typeface="Cambria Math" panose="02040503050406030204" pitchFamily="18" charset="0"/>
                            </a:rPr>
                          </m:ctrlPr>
                        </m:sSubPr>
                        <m:e>
                          <m:r>
                            <a:rPr lang="en-US" sz="2900" i="1">
                              <a:latin typeface="Cambria Math" panose="02040503050406030204" pitchFamily="18" charset="0"/>
                            </a:rPr>
                            <m:t>𝑆𝐸</m:t>
                          </m:r>
                        </m:e>
                        <m:sub>
                          <m:sSup>
                            <m:sSupPr>
                              <m:ctrlPr>
                                <a:rPr lang="en-US" sz="2900" i="1" smtClean="0">
                                  <a:latin typeface="Cambria Math" panose="02040503050406030204" pitchFamily="18" charset="0"/>
                                </a:rPr>
                              </m:ctrlPr>
                            </m:sSupPr>
                            <m:e>
                              <m:acc>
                                <m:accPr>
                                  <m:chr m:val="̂"/>
                                  <m:ctrlPr>
                                    <a:rPr lang="en-US" sz="2900" i="1">
                                      <a:latin typeface="Cambria Math" panose="02040503050406030204" pitchFamily="18" charset="0"/>
                                    </a:rPr>
                                  </m:ctrlPr>
                                </m:accPr>
                                <m:e>
                                  <m:r>
                                    <a:rPr lang="en-US" sz="2900" i="1">
                                      <a:latin typeface="Cambria Math" panose="02040503050406030204" pitchFamily="18" charset="0"/>
                                      <a:ea typeface="Cambria Math" panose="02040503050406030204" pitchFamily="18" charset="0"/>
                                    </a:rPr>
                                    <m:t>𝜇</m:t>
                                  </m:r>
                                </m:e>
                              </m:acc>
                            </m:e>
                            <m:sup>
                              <m:r>
                                <a:rPr lang="en-US" sz="2900" b="0" i="1" smtClean="0">
                                  <a:latin typeface="Cambria Math" panose="02040503050406030204" pitchFamily="18" charset="0"/>
                                </a:rPr>
                                <m:t>∗</m:t>
                              </m:r>
                            </m:sup>
                          </m:sSup>
                        </m:sub>
                      </m:sSub>
                    </m:oMath>
                  </m:oMathPara>
                </a14:m>
                <a:endParaRPr lang="en-US" sz="2900" dirty="0"/>
              </a:p>
            </p:txBody>
          </p:sp>
        </mc:Choice>
        <mc:Fallback xmlns="">
          <p:sp>
            <p:nvSpPr>
              <p:cNvPr id="3" name="TextBox 2"/>
              <p:cNvSpPr txBox="1">
                <a:spLocks noRot="1" noChangeAspect="1" noMove="1" noResize="1" noEditPoints="1" noAdjustHandles="1" noChangeArrowheads="1" noChangeShapeType="1" noTextEdit="1"/>
              </p:cNvSpPr>
              <p:nvPr/>
            </p:nvSpPr>
            <p:spPr>
              <a:xfrm>
                <a:off x="228600" y="1996283"/>
                <a:ext cx="999248" cy="574516"/>
              </a:xfrm>
              <a:prstGeom prst="rect">
                <a:avLst/>
              </a:prstGeom>
              <a:blipFill rotWithShape="0">
                <a:blip r:embed="rId3"/>
                <a:stretch>
                  <a:fillRect/>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D85D01E0-4520-4710-81AB-3D8832D73914}" type="slidenum">
              <a:rPr lang="en-US" smtClean="0"/>
              <a:pPr/>
              <a:t>39</a:t>
            </a:fld>
            <a:endParaRPr lang="en-US"/>
          </a:p>
        </p:txBody>
      </p:sp>
      <p:sp>
        <p:nvSpPr>
          <p:cNvPr id="4" name="TextBox 3"/>
          <p:cNvSpPr txBox="1"/>
          <p:nvPr/>
        </p:nvSpPr>
        <p:spPr>
          <a:xfrm>
            <a:off x="215241" y="2577513"/>
            <a:ext cx="6636753" cy="830997"/>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SE &lt;- sqrt(MSE*(</a:t>
            </a:r>
            <a:r>
              <a:rPr lang="en-US" sz="2400" dirty="0" smtClean="0">
                <a:latin typeface="Courier New" panose="02070309020205020404" pitchFamily="49" charset="0"/>
                <a:cs typeface="Courier New" panose="02070309020205020404" pitchFamily="49" charset="0"/>
              </a:rPr>
              <a:t>1/n </a:t>
            </a:r>
          </a:p>
          <a:p>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 </a:t>
            </a:r>
            <a:r>
              <a:rPr lang="en-US" sz="2400" dirty="0">
                <a:latin typeface="Courier New" panose="02070309020205020404" pitchFamily="49" charset="0"/>
                <a:cs typeface="Courier New" panose="02070309020205020404" pitchFamily="49" charset="0"/>
              </a:rPr>
              <a:t>(</a:t>
            </a:r>
            <a:r>
              <a:rPr lang="en-US" sz="2400" dirty="0" smtClean="0">
                <a:latin typeface="Courier New" panose="02070309020205020404" pitchFamily="49" charset="0"/>
                <a:cs typeface="Courier New" panose="02070309020205020404" pitchFamily="49" charset="0"/>
              </a:rPr>
              <a:t>xstar – xbar</a:t>
            </a:r>
            <a:r>
              <a:rPr lang="en-US" sz="2400" dirty="0">
                <a:latin typeface="Courier New" panose="02070309020205020404" pitchFamily="49" charset="0"/>
                <a:cs typeface="Courier New" panose="02070309020205020404" pitchFamily="49" charset="0"/>
              </a:rPr>
              <a:t>)^2/Sxx))</a:t>
            </a:r>
          </a:p>
        </p:txBody>
      </p:sp>
      <p:sp>
        <p:nvSpPr>
          <p:cNvPr id="5" name="TextBox 4"/>
          <p:cNvSpPr txBox="1"/>
          <p:nvPr/>
        </p:nvSpPr>
        <p:spPr>
          <a:xfrm>
            <a:off x="228600" y="1317060"/>
            <a:ext cx="4580934" cy="584775"/>
          </a:xfrm>
          <a:prstGeom prst="rect">
            <a:avLst/>
          </a:prstGeom>
          <a:noFill/>
        </p:spPr>
        <p:txBody>
          <a:bodyPr wrap="none" rtlCol="0">
            <a:spAutoFit/>
          </a:bodyPr>
          <a:lstStyle/>
          <a:p>
            <a:r>
              <a:rPr lang="en-US" sz="3200" dirty="0" smtClean="0"/>
              <a:t>If the data is not available:</a:t>
            </a:r>
            <a:endParaRPr lang="en-US" sz="3200" dirty="0"/>
          </a:p>
        </p:txBody>
      </p:sp>
      <p:sp>
        <p:nvSpPr>
          <p:cNvPr id="8" name="Rectangle 7"/>
          <p:cNvSpPr/>
          <p:nvPr/>
        </p:nvSpPr>
        <p:spPr>
          <a:xfrm>
            <a:off x="215240" y="4328432"/>
            <a:ext cx="8480207" cy="830997"/>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SE &lt;- sqrt(MSE</a:t>
            </a:r>
            <a:r>
              <a:rPr lang="en-US" sz="2400" dirty="0" smtClean="0">
                <a:latin typeface="Courier New" panose="02070309020205020404" pitchFamily="49" charset="0"/>
                <a:cs typeface="Courier New" panose="02070309020205020404" pitchFamily="49" charset="0"/>
              </a:rPr>
              <a:t>*(1 + 1/n </a:t>
            </a:r>
          </a:p>
          <a:p>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 </a:t>
            </a:r>
            <a:r>
              <a:rPr lang="en-US" sz="2400" dirty="0">
                <a:latin typeface="Courier New" panose="02070309020205020404" pitchFamily="49" charset="0"/>
                <a:cs typeface="Courier New" panose="02070309020205020404" pitchFamily="49" charset="0"/>
              </a:rPr>
              <a:t>(</a:t>
            </a:r>
            <a:r>
              <a:rPr lang="en-US" sz="2400" dirty="0" smtClean="0">
                <a:latin typeface="Courier New" panose="02070309020205020404" pitchFamily="49" charset="0"/>
                <a:cs typeface="Courier New" panose="02070309020205020404" pitchFamily="49" charset="0"/>
              </a:rPr>
              <a:t>xstar – xbar</a:t>
            </a:r>
            <a:r>
              <a:rPr lang="en-US" sz="2400" dirty="0">
                <a:latin typeface="Courier New" panose="02070309020205020404" pitchFamily="49" charset="0"/>
                <a:cs typeface="Courier New" panose="02070309020205020404" pitchFamily="49" charset="0"/>
              </a:rPr>
              <a:t>)^2/Sxx))</a:t>
            </a:r>
          </a:p>
        </p:txBody>
      </p:sp>
      <mc:AlternateContent xmlns:mc="http://schemas.openxmlformats.org/markup-compatibility/2006" xmlns:a14="http://schemas.microsoft.com/office/drawing/2010/main">
        <mc:Choice Requires="a14">
          <p:sp>
            <p:nvSpPr>
              <p:cNvPr id="9" name="Rectangle 8"/>
              <p:cNvSpPr/>
              <p:nvPr/>
            </p:nvSpPr>
            <p:spPr>
              <a:xfrm>
                <a:off x="228600" y="3642016"/>
                <a:ext cx="1002647" cy="5738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𝑆𝐸</m:t>
                          </m:r>
                        </m:e>
                        <m:sub>
                          <m:acc>
                            <m:accPr>
                              <m:chr m:val="̂"/>
                              <m:ctrlPr>
                                <a:rPr lang="en-US" sz="2900" i="1">
                                  <a:latin typeface="Cambria Math" panose="02040503050406030204" pitchFamily="18" charset="0"/>
                                </a:rPr>
                              </m:ctrlPr>
                            </m:accPr>
                            <m:e>
                              <m:r>
                                <a:rPr lang="en-US" sz="2900" i="1">
                                  <a:latin typeface="Cambria Math" panose="02040503050406030204" pitchFamily="18" charset="0"/>
                                </a:rPr>
                                <m:t>𝑦</m:t>
                              </m:r>
                            </m:e>
                          </m:acc>
                          <m:r>
                            <a:rPr lang="en-US" sz="2900" i="1">
                              <a:latin typeface="Cambria Math" panose="02040503050406030204" pitchFamily="18" charset="0"/>
                            </a:rPr>
                            <m:t>∗</m:t>
                          </m:r>
                        </m:sub>
                      </m:sSub>
                    </m:oMath>
                  </m:oMathPara>
                </a14:m>
                <a:endParaRPr lang="en-US" sz="2900" dirty="0"/>
              </a:p>
            </p:txBody>
          </p:sp>
        </mc:Choice>
        <mc:Fallback xmlns="">
          <p:sp>
            <p:nvSpPr>
              <p:cNvPr id="9" name="Rectangle 8"/>
              <p:cNvSpPr>
                <a:spLocks noRot="1" noChangeAspect="1" noMove="1" noResize="1" noEditPoints="1" noAdjustHandles="1" noChangeArrowheads="1" noChangeShapeType="1" noTextEdit="1"/>
              </p:cNvSpPr>
              <p:nvPr/>
            </p:nvSpPr>
            <p:spPr>
              <a:xfrm>
                <a:off x="228600" y="3642016"/>
                <a:ext cx="1002647" cy="573811"/>
              </a:xfrm>
              <a:prstGeom prst="rect">
                <a:avLst/>
              </a:prstGeom>
              <a:blipFill rotWithShape="0">
                <a:blip r:embed="rId4"/>
                <a:stretch>
                  <a:fillRect/>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smtClean="0"/>
              <a:t>12.3d</a:t>
            </a:r>
            <a:endParaRPr lang="en-US"/>
          </a:p>
        </p:txBody>
      </p:sp>
    </p:spTree>
    <p:extLst>
      <p:ext uri="{BB962C8B-B14F-4D97-AF65-F5344CB8AC3E}">
        <p14:creationId xmlns:p14="http://schemas.microsoft.com/office/powerpoint/2010/main" val="87178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a:t>
            </a:r>
            <a:endParaRPr lang="en-US" dirty="0"/>
          </a:p>
        </p:txBody>
      </p:sp>
      <p:sp>
        <p:nvSpPr>
          <p:cNvPr id="3" name="Content Placeholder 2"/>
          <p:cNvSpPr>
            <a:spLocks noGrp="1"/>
          </p:cNvSpPr>
          <p:nvPr>
            <p:ph idx="1"/>
          </p:nvPr>
        </p:nvSpPr>
        <p:spPr>
          <a:xfrm>
            <a:off x="457200" y="1600201"/>
            <a:ext cx="8229600" cy="4114800"/>
          </a:xfrm>
        </p:spPr>
        <p:txBody>
          <a:bodyPr/>
          <a:lstStyle/>
          <a:p>
            <a:r>
              <a:rPr lang="en-US" dirty="0" smtClean="0"/>
              <a:t>Association</a:t>
            </a:r>
          </a:p>
          <a:p>
            <a:r>
              <a:rPr lang="en-US" dirty="0" smtClean="0"/>
              <a:t>Intercept</a:t>
            </a:r>
          </a:p>
          <a:p>
            <a:pPr lvl="1"/>
            <a:r>
              <a:rPr lang="en-US" sz="3200" dirty="0" smtClean="0">
                <a:sym typeface="Symbol" panose="05050102010706020507" pitchFamily="18" charset="2"/>
              </a:rPr>
              <a:t>b</a:t>
            </a:r>
            <a:r>
              <a:rPr lang="en-US" sz="3200" baseline="-25000" dirty="0" smtClean="0">
                <a:sym typeface="Symbol" panose="05050102010706020507" pitchFamily="18" charset="2"/>
              </a:rPr>
              <a:t>0</a:t>
            </a:r>
            <a:r>
              <a:rPr lang="en-US" sz="3200" dirty="0" smtClean="0">
                <a:sym typeface="Symbol" panose="05050102010706020507" pitchFamily="18" charset="2"/>
              </a:rPr>
              <a:t> </a:t>
            </a:r>
            <a:r>
              <a:rPr lang="en-US" sz="3200" dirty="0">
                <a:sym typeface="Symbol" panose="05050102010706020507" pitchFamily="18" charset="2"/>
              </a:rPr>
              <a:t>is an unbiased estimator for </a:t>
            </a:r>
            <a:r>
              <a:rPr lang="en-US" sz="3200" baseline="-25000" dirty="0">
                <a:sym typeface="Symbol" panose="05050102010706020507" pitchFamily="18" charset="2"/>
              </a:rPr>
              <a:t>0</a:t>
            </a:r>
          </a:p>
          <a:p>
            <a:r>
              <a:rPr lang="en-US" dirty="0" smtClean="0"/>
              <a:t>slope</a:t>
            </a:r>
          </a:p>
          <a:p>
            <a:pPr lvl="1"/>
            <a:r>
              <a:rPr lang="en-US" sz="3200" dirty="0"/>
              <a:t>b</a:t>
            </a:r>
            <a:r>
              <a:rPr lang="en-US" sz="3200" baseline="-25000" dirty="0"/>
              <a:t>1</a:t>
            </a:r>
            <a:r>
              <a:rPr lang="en-US" sz="3200" dirty="0"/>
              <a:t> is an unbiased estimator for </a:t>
            </a:r>
            <a:r>
              <a:rPr lang="en-US" sz="3200" dirty="0">
                <a:sym typeface="Symbol" panose="05050102010706020507" pitchFamily="18" charset="2"/>
              </a:rPr>
              <a:t></a:t>
            </a:r>
            <a:r>
              <a:rPr lang="en-US" sz="3200" baseline="-25000" dirty="0">
                <a:sym typeface="Symbol" panose="05050102010706020507" pitchFamily="18" charset="2"/>
              </a:rPr>
              <a:t>1</a:t>
            </a:r>
          </a:p>
          <a:p>
            <a:pPr marL="457200" lvl="1" indent="0">
              <a:buNone/>
            </a:pPr>
            <a:endParaRPr lang="en-US" dirty="0"/>
          </a:p>
        </p:txBody>
      </p:sp>
      <p:sp>
        <p:nvSpPr>
          <p:cNvPr id="4" name="Slide Number Placeholder 3"/>
          <p:cNvSpPr>
            <a:spLocks noGrp="1"/>
          </p:cNvSpPr>
          <p:nvPr>
            <p:ph type="sldNum" sz="quarter" idx="12"/>
          </p:nvPr>
        </p:nvSpPr>
        <p:spPr/>
        <p:txBody>
          <a:bodyPr/>
          <a:lstStyle/>
          <a:p>
            <a:fld id="{D85D01E0-4520-4710-81AB-3D8832D73914}"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12.2ac</a:t>
            </a:r>
            <a:endParaRPr lang="en-US"/>
          </a:p>
        </p:txBody>
      </p:sp>
    </p:spTree>
    <p:extLst>
      <p:ext uri="{BB962C8B-B14F-4D97-AF65-F5344CB8AC3E}">
        <p14:creationId xmlns:p14="http://schemas.microsoft.com/office/powerpoint/2010/main" val="37924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13"/>
            <a:ext cx="9144000" cy="1143000"/>
          </a:xfrm>
        </p:spPr>
        <p:txBody>
          <a:bodyPr>
            <a:normAutofit/>
          </a:bodyPr>
          <a:lstStyle/>
          <a:p>
            <a:r>
              <a:rPr lang="en-US" dirty="0" smtClean="0"/>
              <a:t>Confidence/Prediction Band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47800" y="914400"/>
            <a:ext cx="6309256" cy="4731942"/>
          </a:xfrm>
        </p:spPr>
      </p:pic>
      <p:sp>
        <p:nvSpPr>
          <p:cNvPr id="3" name="Slide Number Placeholder 2"/>
          <p:cNvSpPr>
            <a:spLocks noGrp="1"/>
          </p:cNvSpPr>
          <p:nvPr>
            <p:ph type="sldNum" sz="quarter" idx="12"/>
          </p:nvPr>
        </p:nvSpPr>
        <p:spPr/>
        <p:txBody>
          <a:bodyPr/>
          <a:lstStyle/>
          <a:p>
            <a:fld id="{D85D01E0-4520-4710-81AB-3D8832D73914}"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12.3e</a:t>
            </a:r>
            <a:endParaRPr lang="en-US"/>
          </a:p>
        </p:txBody>
      </p:sp>
    </p:spTree>
    <p:extLst>
      <p:ext uri="{BB962C8B-B14F-4D97-AF65-F5344CB8AC3E}">
        <p14:creationId xmlns:p14="http://schemas.microsoft.com/office/powerpoint/2010/main" val="16042554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Example: LR - ŷ*</a:t>
            </a:r>
            <a:endParaRPr lang="en-US" dirty="0"/>
          </a:p>
        </p:txBody>
      </p:sp>
      <p:sp>
        <p:nvSpPr>
          <p:cNvPr id="3" name="Content Placeholder 2"/>
          <p:cNvSpPr>
            <a:spLocks noGrp="1"/>
          </p:cNvSpPr>
          <p:nvPr>
            <p:ph idx="1"/>
          </p:nvPr>
        </p:nvSpPr>
        <p:spPr>
          <a:xfrm>
            <a:off x="0" y="685800"/>
            <a:ext cx="9144000" cy="5029200"/>
          </a:xfrm>
        </p:spPr>
        <p:txBody>
          <a:bodyPr>
            <a:normAutofit fontScale="92500" lnSpcReduction="20000"/>
          </a:bodyPr>
          <a:lstStyle/>
          <a:p>
            <a:pPr>
              <a:spcBef>
                <a:spcPts val="0"/>
              </a:spcBef>
              <a:buNone/>
            </a:pPr>
            <a:r>
              <a:rPr lang="en-US" dirty="0" smtClean="0"/>
              <a:t>The cetane number is a critical property in specifying the ignition quality of a fuel used in a diesel engine. Determination of this number for a biodiesel fuel is expensive and time-consuming. Therefore a way of predicting this number is wanted. The data on the next slide is x = iodine value (g) and y = cetane number for a sample of 14 biofuels. The iodine value is the amount of iodine necessary to saturate a sample of 100g of oil.</a:t>
            </a:r>
          </a:p>
          <a:p>
            <a:pPr>
              <a:spcBef>
                <a:spcPts val="0"/>
              </a:spcBef>
              <a:buNone/>
            </a:pPr>
            <a:r>
              <a:rPr lang="en-US" dirty="0" smtClean="0"/>
              <a:t> </a:t>
            </a:r>
            <a:endParaRPr lang="en-US" dirty="0" smtClean="0">
              <a:solidFill>
                <a:schemeClr val="bg1">
                  <a:lumMod val="50000"/>
                </a:schemeClr>
              </a:solidFill>
            </a:endParaRPr>
          </a:p>
          <a:p>
            <a:pPr marL="514350" indent="-514350">
              <a:spcBef>
                <a:spcPts val="0"/>
              </a:spcBef>
              <a:buFont typeface="+mj-lt"/>
              <a:buAutoNum type="alphaLcParenR" startAt="10"/>
            </a:pPr>
            <a:r>
              <a:rPr lang="en-US" dirty="0" smtClean="0">
                <a:sym typeface="Symbol"/>
              </a:rPr>
              <a:t>Predict </a:t>
            </a:r>
            <a:r>
              <a:rPr lang="en-US" dirty="0">
                <a:sym typeface="Symbol"/>
              </a:rPr>
              <a:t>the cetane number for the next sample of biofuel that contains an iodine value of </a:t>
            </a:r>
            <a:r>
              <a:rPr lang="en-US" dirty="0" smtClean="0">
                <a:sym typeface="Symbol"/>
              </a:rPr>
              <a:t>100 to a 95% confidence. (Find the 95% prediction interval with an iodine value of 100.)</a:t>
            </a:r>
          </a:p>
        </p:txBody>
      </p:sp>
      <p:sp>
        <p:nvSpPr>
          <p:cNvPr id="5" name="Slide Number Placeholder 4"/>
          <p:cNvSpPr>
            <a:spLocks noGrp="1"/>
          </p:cNvSpPr>
          <p:nvPr>
            <p:ph type="sldNum" sz="quarter" idx="12"/>
          </p:nvPr>
        </p:nvSpPr>
        <p:spPr/>
        <p:txBody>
          <a:bodyPr/>
          <a:lstStyle/>
          <a:p>
            <a:fld id="{D85D01E0-4520-4710-81AB-3D8832D73914}" type="slidenum">
              <a:rPr lang="en-US" smtClean="0"/>
              <a:pPr/>
              <a:t>41</a:t>
            </a:fld>
            <a:endParaRPr lang="en-US"/>
          </a:p>
        </p:txBody>
      </p:sp>
      <p:sp>
        <p:nvSpPr>
          <p:cNvPr id="4" name="Footer Placeholder 3"/>
          <p:cNvSpPr>
            <a:spLocks noGrp="1"/>
          </p:cNvSpPr>
          <p:nvPr>
            <p:ph type="ftr" sz="quarter" idx="11"/>
          </p:nvPr>
        </p:nvSpPr>
        <p:spPr/>
        <p:txBody>
          <a:bodyPr/>
          <a:lstStyle/>
          <a:p>
            <a:r>
              <a:rPr lang="en-US" smtClean="0"/>
              <a:t>12.3f</a:t>
            </a:r>
            <a:endParaRPr lang="en-US"/>
          </a:p>
        </p:txBody>
      </p:sp>
    </p:spTree>
    <p:extLst>
      <p:ext uri="{BB962C8B-B14F-4D97-AF65-F5344CB8AC3E}">
        <p14:creationId xmlns:p14="http://schemas.microsoft.com/office/powerpoint/2010/main" val="21322685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a:t>Example: LR - 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685800"/>
                <a:ext cx="8686800" cy="4983163"/>
              </a:xfrm>
            </p:spPr>
            <p:txBody>
              <a:bodyPr>
                <a:noAutofit/>
              </a:bodyPr>
              <a:lstStyle/>
              <a:p>
                <a:pPr marL="0" indent="0">
                  <a:spcBef>
                    <a:spcPts val="0"/>
                  </a:spcBef>
                  <a:buNone/>
                </a:pPr>
                <a:r>
                  <a:rPr lang="en-US" sz="3000" dirty="0">
                    <a:sym typeface="Symbol" panose="05050102010706020507" pitchFamily="18" charset="2"/>
                  </a:rPr>
                  <a:t>y</a:t>
                </a:r>
                <a:r>
                  <a:rPr lang="en-US" sz="3000" baseline="-25000" dirty="0">
                    <a:sym typeface="Symbol" panose="05050102010706020507" pitchFamily="18" charset="2"/>
                  </a:rPr>
                  <a:t>100</a:t>
                </a:r>
                <a:r>
                  <a:rPr lang="en-US" sz="3000" dirty="0">
                    <a:sym typeface="Symbol" panose="05050102010706020507" pitchFamily="18" charset="2"/>
                  </a:rPr>
                  <a:t>* = ̂</a:t>
                </a:r>
                <a:r>
                  <a:rPr lang="en-US" sz="3000" baseline="-25000" dirty="0">
                    <a:sym typeface="Symbol" panose="05050102010706020507" pitchFamily="18" charset="2"/>
                  </a:rPr>
                  <a:t>100</a:t>
                </a:r>
                <a:r>
                  <a:rPr lang="en-US" sz="3000" dirty="0"/>
                  <a:t> = 54.313	n = 14</a:t>
                </a:r>
              </a:p>
              <a:p>
                <a:pPr marL="0" indent="0">
                  <a:spcBef>
                    <a:spcPts val="0"/>
                  </a:spcBef>
                  <a:buNone/>
                </a:pPr>
                <a:r>
                  <a:rPr lang="en-US" sz="3000" dirty="0">
                    <a:sym typeface="Symbol"/>
                  </a:rPr>
                  <a:t>dfe = n – 2 = 12</a:t>
                </a:r>
              </a:p>
              <a:p>
                <a:pPr marL="0" indent="0">
                  <a:spcBef>
                    <a:spcPts val="0"/>
                  </a:spcBef>
                  <a:buNone/>
                </a:pPr>
                <a:r>
                  <a:rPr lang="en-US" sz="2600" dirty="0">
                    <a:latin typeface="Courier New" panose="02070309020205020404" pitchFamily="49" charset="0"/>
                    <a:cs typeface="Courier New" panose="02070309020205020404" pitchFamily="49" charset="0"/>
                  </a:rPr>
                  <a:t>qt(0.05/2,12,lower.tail=FALSE) or </a:t>
                </a:r>
                <a:r>
                  <a:rPr lang="en-US" sz="2600" dirty="0">
                    <a:latin typeface="Courier New" panose="02070309020205020404" pitchFamily="49" charset="0"/>
                    <a:cs typeface="Courier New" panose="02070309020205020404" pitchFamily="49" charset="0"/>
                    <a:sym typeface="Wingdings" panose="05000000000000000000" pitchFamily="2" charset="2"/>
                  </a:rPr>
                  <a:t>2.178813</a:t>
                </a:r>
                <a:endParaRPr lang="en-US" sz="2600" dirty="0">
                  <a:latin typeface="Courier New" panose="02070309020205020404" pitchFamily="49" charset="0"/>
                  <a:cs typeface="Courier New" panose="02070309020205020404" pitchFamily="49" charset="0"/>
                </a:endParaRPr>
              </a:p>
              <a:p>
                <a:pPr marL="0" indent="0">
                  <a:buNone/>
                </a:pPr>
                <a14:m>
                  <m:oMathPara xmlns:m="http://schemas.openxmlformats.org/officeDocument/2006/math">
                    <m:oMathParaPr>
                      <m:jc m:val="left"/>
                    </m:oMathParaPr>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𝑆𝐸</m:t>
                          </m:r>
                        </m:e>
                        <m:sub>
                          <m:acc>
                            <m:accPr>
                              <m:chr m:val="̂"/>
                              <m:ctrlPr>
                                <a:rPr lang="en-US" sz="2900" i="1">
                                  <a:latin typeface="Cambria Math" panose="02040503050406030204" pitchFamily="18" charset="0"/>
                                </a:rPr>
                              </m:ctrlPr>
                            </m:accPr>
                            <m:e>
                              <m:r>
                                <a:rPr lang="en-US" sz="2900" b="0" i="1" smtClean="0">
                                  <a:latin typeface="Cambria Math" panose="02040503050406030204" pitchFamily="18" charset="0"/>
                                </a:rPr>
                                <m:t>𝑦</m:t>
                              </m:r>
                            </m:e>
                          </m:acc>
                          <m:r>
                            <a:rPr lang="en-US" sz="2900" i="1">
                              <a:latin typeface="Cambria Math" panose="02040503050406030204" pitchFamily="18" charset="0"/>
                            </a:rPr>
                            <m:t>∗</m:t>
                          </m:r>
                        </m:sub>
                      </m:sSub>
                      <m:r>
                        <a:rPr lang="en-US" sz="2900" i="1">
                          <a:latin typeface="Cambria Math" panose="02040503050406030204" pitchFamily="18" charset="0"/>
                        </a:rPr>
                        <m:t>=</m:t>
                      </m:r>
                      <m:r>
                        <a:rPr lang="en-US" sz="2900" b="0" i="1" smtClean="0">
                          <a:latin typeface="Cambria Math" panose="02040503050406030204" pitchFamily="18" charset="0"/>
                        </a:rPr>
                        <m:t>2.662</m:t>
                      </m:r>
                    </m:oMath>
                  </m:oMathPara>
                </a14:m>
                <a:endParaRPr lang="en-US" sz="2900" b="0" dirty="0" smtClean="0"/>
              </a:p>
              <a:p>
                <a:pPr marL="0" indent="0">
                  <a:buNone/>
                </a:pPr>
                <a:r>
                  <a:rPr lang="en-US" sz="3000" dirty="0" smtClean="0">
                    <a:sym typeface="Symbol" panose="05050102010706020507" pitchFamily="18" charset="2"/>
                  </a:rPr>
                  <a:t>y</a:t>
                </a:r>
                <a:r>
                  <a:rPr lang="en-US" sz="3000" dirty="0" smtClean="0"/>
                  <a:t>̂</a:t>
                </a:r>
                <a:r>
                  <a:rPr lang="en-US" sz="3000" dirty="0"/>
                  <a:t>* </a:t>
                </a:r>
                <a:r>
                  <a:rPr lang="en-US" sz="3000" dirty="0">
                    <a:sym typeface="Symbol" panose="05050102010706020507" pitchFamily="18" charset="2"/>
                  </a:rPr>
                  <a:t></a:t>
                </a:r>
                <a:r>
                  <a:rPr lang="en-US" sz="3000" dirty="0"/>
                  <a:t> t</a:t>
                </a:r>
                <a:r>
                  <a:rPr lang="en-US" sz="3000" baseline="-25000" dirty="0">
                    <a:sym typeface="Symbol" panose="05050102010706020507" pitchFamily="18" charset="2"/>
                  </a:rPr>
                  <a:t></a:t>
                </a:r>
                <a:r>
                  <a:rPr lang="en-US" sz="3000" baseline="-25000" dirty="0"/>
                  <a:t>/2,n-2</a:t>
                </a:r>
                <a:r>
                  <a:rPr lang="en-US" sz="3000" baseline="30000" dirty="0"/>
                  <a:t> </a:t>
                </a:r>
                <a:r>
                  <a:rPr lang="en-US" sz="3000" dirty="0"/>
                  <a:t>SE</a:t>
                </a:r>
                <a:r>
                  <a:rPr lang="en-US" sz="3000" baseline="-25000" dirty="0"/>
                  <a:t>µ̂* </a:t>
                </a:r>
                <a:r>
                  <a:rPr lang="en-US" sz="3000" dirty="0"/>
                  <a:t>= 54.313 </a:t>
                </a:r>
                <a:r>
                  <a:rPr lang="en-US" sz="3000" dirty="0">
                    <a:sym typeface="Symbol" panose="05050102010706020507" pitchFamily="18" charset="2"/>
                  </a:rPr>
                  <a:t></a:t>
                </a:r>
                <a:r>
                  <a:rPr lang="en-US" sz="3000" dirty="0"/>
                  <a:t> </a:t>
                </a:r>
                <a:r>
                  <a:rPr lang="en-US" sz="3000" dirty="0" smtClean="0"/>
                  <a:t>(2.1788)(2.662) </a:t>
                </a:r>
                <a14:m>
                  <m:oMath xmlns:m="http://schemas.openxmlformats.org/officeDocument/2006/math">
                    <m:r>
                      <a:rPr lang="en-US" sz="3000" i="1">
                        <a:latin typeface="Cambria Math" panose="02040503050406030204" pitchFamily="18" charset="0"/>
                        <a:ea typeface="Cambria Math" panose="02040503050406030204" pitchFamily="18" charset="0"/>
                      </a:rPr>
                      <m:t>⇒</m:t>
                    </m:r>
                  </m:oMath>
                </a14:m>
                <a:endParaRPr lang="en-US" sz="3000" dirty="0" smtClean="0"/>
              </a:p>
              <a:p>
                <a:pPr marL="0" indent="508000">
                  <a:buNone/>
                </a:pPr>
                <a:r>
                  <a:rPr lang="en-US" sz="3000" dirty="0"/>
                  <a:t> </a:t>
                </a:r>
                <a:r>
                  <a:rPr lang="en-US" sz="3000" dirty="0" smtClean="0"/>
                  <a:t>(48.512, 60.114)</a:t>
                </a:r>
                <a:endParaRPr lang="en-US" sz="3000" dirty="0"/>
              </a:p>
              <a:p>
                <a:pPr marL="0" indent="0">
                  <a:buNone/>
                </a:pPr>
                <a:r>
                  <a:rPr lang="en-US" sz="3000" dirty="0" smtClean="0"/>
                  <a:t>We are 95% confident that the next cetane number is covered by the interval (48.512, 60.114) when the iodine value is 100.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685800"/>
                <a:ext cx="8686800" cy="4983163"/>
              </a:xfrm>
              <a:blipFill rotWithShape="0">
                <a:blip r:embed="rId3"/>
                <a:stretch>
                  <a:fillRect l="-1684" t="-183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D85D01E0-4520-4710-81AB-3D8832D73914}" type="slidenum">
              <a:rPr lang="en-US" smtClean="0"/>
              <a:pPr/>
              <a:t>42</a:t>
            </a:fld>
            <a:endParaRPr lang="en-US"/>
          </a:p>
        </p:txBody>
      </p:sp>
      <p:sp>
        <p:nvSpPr>
          <p:cNvPr id="4" name="Footer Placeholder 3"/>
          <p:cNvSpPr>
            <a:spLocks noGrp="1"/>
          </p:cNvSpPr>
          <p:nvPr>
            <p:ph type="ftr" sz="quarter" idx="11"/>
          </p:nvPr>
        </p:nvSpPr>
        <p:spPr/>
        <p:txBody>
          <a:bodyPr/>
          <a:lstStyle/>
          <a:p>
            <a:r>
              <a:rPr lang="en-US" smtClean="0"/>
              <a:t>12.3f</a:t>
            </a:r>
            <a:endParaRPr lang="en-US"/>
          </a:p>
        </p:txBody>
      </p:sp>
    </p:spTree>
    <p:extLst>
      <p:ext uri="{BB962C8B-B14F-4D97-AF65-F5344CB8AC3E}">
        <p14:creationId xmlns:p14="http://schemas.microsoft.com/office/powerpoint/2010/main" val="23413954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a:t>Example: LR - ŷ*</a:t>
            </a:r>
          </a:p>
        </p:txBody>
      </p:sp>
      <p:sp>
        <p:nvSpPr>
          <p:cNvPr id="3" name="Content Placeholder 2"/>
          <p:cNvSpPr>
            <a:spLocks noGrp="1"/>
          </p:cNvSpPr>
          <p:nvPr>
            <p:ph idx="1"/>
          </p:nvPr>
        </p:nvSpPr>
        <p:spPr>
          <a:xfrm>
            <a:off x="457200" y="990600"/>
            <a:ext cx="8229600" cy="4297363"/>
          </a:xfrm>
        </p:spPr>
        <p:txBody>
          <a:bodyPr/>
          <a:lstStyle/>
          <a:p>
            <a:pPr marL="0" indent="0">
              <a:buNone/>
            </a:pPr>
            <a:r>
              <a:rPr lang="en-US" dirty="0" smtClean="0"/>
              <a:t>Mean </a:t>
            </a:r>
            <a:r>
              <a:rPr lang="en-US" dirty="0"/>
              <a:t>response:      (52.754, 55.872)</a:t>
            </a:r>
          </a:p>
          <a:p>
            <a:pPr marL="0" indent="0">
              <a:buNone/>
            </a:pPr>
            <a:r>
              <a:rPr lang="en-US" dirty="0"/>
              <a:t>Prediction interval: (48.512. 60.114</a:t>
            </a:r>
            <a:r>
              <a:rPr lang="en-US" dirty="0" smtClean="0"/>
              <a:t>)</a:t>
            </a:r>
            <a:endParaRPr lang="en-US" dirty="0"/>
          </a:p>
        </p:txBody>
      </p:sp>
      <p:sp>
        <p:nvSpPr>
          <p:cNvPr id="5" name="Slide Number Placeholder 4"/>
          <p:cNvSpPr>
            <a:spLocks noGrp="1"/>
          </p:cNvSpPr>
          <p:nvPr>
            <p:ph type="sldNum" sz="quarter" idx="12"/>
          </p:nvPr>
        </p:nvSpPr>
        <p:spPr/>
        <p:txBody>
          <a:bodyPr/>
          <a:lstStyle/>
          <a:p>
            <a:fld id="{D85D01E0-4520-4710-81AB-3D8832D73914}" type="slidenum">
              <a:rPr lang="en-US" smtClean="0"/>
              <a:pPr/>
              <a:t>43</a:t>
            </a:fld>
            <a:endParaRPr lang="en-US"/>
          </a:p>
        </p:txBody>
      </p:sp>
      <p:sp>
        <p:nvSpPr>
          <p:cNvPr id="4" name="Footer Placeholder 3"/>
          <p:cNvSpPr>
            <a:spLocks noGrp="1"/>
          </p:cNvSpPr>
          <p:nvPr>
            <p:ph type="ftr" sz="quarter" idx="11"/>
          </p:nvPr>
        </p:nvSpPr>
        <p:spPr/>
        <p:txBody>
          <a:bodyPr/>
          <a:lstStyle/>
          <a:p>
            <a:r>
              <a:rPr lang="en-US" smtClean="0"/>
              <a:t>12.3f</a:t>
            </a:r>
            <a:endParaRPr lang="en-US"/>
          </a:p>
        </p:txBody>
      </p:sp>
    </p:spTree>
    <p:extLst>
      <p:ext uri="{BB962C8B-B14F-4D97-AF65-F5344CB8AC3E}">
        <p14:creationId xmlns:p14="http://schemas.microsoft.com/office/powerpoint/2010/main" val="362383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930"/>
            <a:ext cx="9144000" cy="744070"/>
          </a:xfrm>
        </p:spPr>
        <p:txBody>
          <a:bodyPr>
            <a:normAutofit/>
          </a:bodyPr>
          <a:lstStyle/>
          <a:p>
            <a:r>
              <a:rPr lang="en-US" sz="4000" dirty="0" smtClean="0"/>
              <a:t>12.5: Multiple Linear Regression - Goals</a:t>
            </a:r>
            <a:endParaRPr lang="en-US" sz="4000" dirty="0"/>
          </a:p>
        </p:txBody>
      </p:sp>
      <p:sp>
        <p:nvSpPr>
          <p:cNvPr id="3" name="Content Placeholder 2"/>
          <p:cNvSpPr>
            <a:spLocks noGrp="1"/>
          </p:cNvSpPr>
          <p:nvPr>
            <p:ph idx="1"/>
          </p:nvPr>
        </p:nvSpPr>
        <p:spPr>
          <a:xfrm>
            <a:off x="0" y="762001"/>
            <a:ext cx="9144000" cy="4953000"/>
          </a:xfrm>
        </p:spPr>
        <p:txBody>
          <a:bodyPr>
            <a:normAutofit fontScale="77500" lnSpcReduction="20000"/>
          </a:bodyPr>
          <a:lstStyle/>
          <a:p>
            <a:r>
              <a:rPr lang="en-US" dirty="0" smtClean="0"/>
              <a:t>Be able to state when multiple linear regression should be used.</a:t>
            </a:r>
          </a:p>
          <a:p>
            <a:r>
              <a:rPr lang="en-US" dirty="0" smtClean="0"/>
              <a:t>Given a model, be able to determine if the situation can be analyzed by multiple linear regression.</a:t>
            </a:r>
          </a:p>
          <a:p>
            <a:r>
              <a:rPr lang="en-US" dirty="0" smtClean="0"/>
              <a:t>Using computer output, be able to write down the regression line.</a:t>
            </a:r>
          </a:p>
          <a:p>
            <a:r>
              <a:rPr lang="en-US" dirty="0" smtClean="0"/>
              <a:t>Given the regression line and the values for all of the explanatory variables, be able to predict the response variable.</a:t>
            </a:r>
          </a:p>
          <a:p>
            <a:r>
              <a:rPr lang="en-US" dirty="0" smtClean="0"/>
              <a:t>Be able to write down the ANOVA table.</a:t>
            </a:r>
          </a:p>
          <a:p>
            <a:r>
              <a:rPr lang="en-US" dirty="0" smtClean="0"/>
              <a:t>Be able to perform the hypothesis test to test for a significant multiple linear regression.</a:t>
            </a:r>
          </a:p>
          <a:p>
            <a:r>
              <a:rPr lang="en-US" dirty="0" smtClean="0"/>
              <a:t>Given the appropriate computer output, be able to determine if the response variable is dependent on any of the explanatory variables (hypothesis test)</a:t>
            </a:r>
            <a:endParaRPr lang="en-US" dirty="0"/>
          </a:p>
          <a:p>
            <a:endParaRPr lang="en-US" sz="3000" dirty="0"/>
          </a:p>
        </p:txBody>
      </p:sp>
      <p:sp>
        <p:nvSpPr>
          <p:cNvPr id="4" name="Slide Number Placeholder 3"/>
          <p:cNvSpPr>
            <a:spLocks noGrp="1"/>
          </p:cNvSpPr>
          <p:nvPr>
            <p:ph type="sldNum" sz="quarter" idx="12"/>
          </p:nvPr>
        </p:nvSpPr>
        <p:spPr/>
        <p:txBody>
          <a:bodyPr/>
          <a:lstStyle/>
          <a:p>
            <a:fld id="{D85D01E0-4520-4710-81AB-3D8832D73914}"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12.5a</a:t>
            </a:r>
            <a:endParaRPr lang="en-US"/>
          </a:p>
        </p:txBody>
      </p:sp>
    </p:spTree>
    <p:extLst>
      <p:ext uri="{BB962C8B-B14F-4D97-AF65-F5344CB8AC3E}">
        <p14:creationId xmlns:p14="http://schemas.microsoft.com/office/powerpoint/2010/main" val="11335823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 Model</a:t>
            </a:r>
            <a:endParaRPr lang="en-US" dirty="0"/>
          </a:p>
        </p:txBody>
      </p:sp>
      <p:sp>
        <p:nvSpPr>
          <p:cNvPr id="3" name="Content Placeholder 2"/>
          <p:cNvSpPr>
            <a:spLocks noGrp="1"/>
          </p:cNvSpPr>
          <p:nvPr>
            <p:ph idx="1"/>
          </p:nvPr>
        </p:nvSpPr>
        <p:spPr>
          <a:xfrm>
            <a:off x="457200" y="1600201"/>
            <a:ext cx="8229600" cy="4114800"/>
          </a:xfrm>
        </p:spPr>
        <p:txBody>
          <a:bodyPr/>
          <a:lstStyle/>
          <a:p>
            <a:pPr marL="0" indent="0">
              <a:buNone/>
            </a:pPr>
            <a:r>
              <a:rPr lang="en-US" dirty="0"/>
              <a:t>Y</a:t>
            </a:r>
            <a:r>
              <a:rPr lang="en-US" baseline="-25000" dirty="0" smtClean="0"/>
              <a:t>i</a:t>
            </a:r>
            <a:r>
              <a:rPr lang="en-US" dirty="0" smtClean="0"/>
              <a:t> = </a:t>
            </a:r>
            <a:r>
              <a:rPr lang="en-US" dirty="0" smtClean="0">
                <a:sym typeface="Symbol" panose="05050102010706020507" pitchFamily="18" charset="2"/>
              </a:rPr>
              <a:t></a:t>
            </a:r>
            <a:r>
              <a:rPr lang="en-US" baseline="-25000" dirty="0" smtClean="0">
                <a:sym typeface="Symbol" panose="05050102010706020507" pitchFamily="18" charset="2"/>
              </a:rPr>
              <a:t>0</a:t>
            </a:r>
            <a:r>
              <a:rPr lang="en-US" dirty="0" smtClean="0">
                <a:sym typeface="Symbol" panose="05050102010706020507" pitchFamily="18" charset="2"/>
              </a:rPr>
              <a:t> + </a:t>
            </a:r>
            <a:r>
              <a:rPr lang="en-US" baseline="-25000" dirty="0" smtClean="0">
                <a:sym typeface="Symbol" panose="05050102010706020507" pitchFamily="18" charset="2"/>
              </a:rPr>
              <a:t>1</a:t>
            </a:r>
            <a:r>
              <a:rPr lang="en-US" dirty="0" smtClean="0">
                <a:sym typeface="Symbol" panose="05050102010706020507" pitchFamily="18" charset="2"/>
              </a:rPr>
              <a:t>x</a:t>
            </a:r>
            <a:r>
              <a:rPr lang="en-US" baseline="-25000" dirty="0" smtClean="0">
                <a:sym typeface="Symbol" panose="05050102010706020507" pitchFamily="18" charset="2"/>
              </a:rPr>
              <a:t>1i</a:t>
            </a:r>
            <a:r>
              <a:rPr lang="en-US" dirty="0" smtClean="0">
                <a:sym typeface="Symbol" panose="05050102010706020507" pitchFamily="18" charset="2"/>
              </a:rPr>
              <a:t> + . . . + </a:t>
            </a:r>
            <a:r>
              <a:rPr lang="en-US" baseline="-25000" dirty="0" err="1" smtClean="0">
                <a:sym typeface="Symbol" panose="05050102010706020507" pitchFamily="18" charset="2"/>
              </a:rPr>
              <a:t>k</a:t>
            </a:r>
            <a:r>
              <a:rPr lang="en-US" dirty="0" err="1" smtClean="0">
                <a:sym typeface="Symbol" panose="05050102010706020507" pitchFamily="18" charset="2"/>
              </a:rPr>
              <a:t>x</a:t>
            </a:r>
            <a:r>
              <a:rPr lang="en-US" baseline="-25000" dirty="0" err="1">
                <a:sym typeface="Symbol" panose="05050102010706020507" pitchFamily="18" charset="2"/>
              </a:rPr>
              <a:t>k</a:t>
            </a:r>
            <a:r>
              <a:rPr lang="en-US" baseline="-25000" dirty="0" err="1" smtClean="0">
                <a:sym typeface="Symbol" panose="05050102010706020507" pitchFamily="18" charset="2"/>
              </a:rPr>
              <a:t>i</a:t>
            </a:r>
            <a:r>
              <a:rPr lang="en-US" dirty="0" smtClean="0">
                <a:sym typeface="Symbol" panose="05050102010706020507" pitchFamily="18" charset="2"/>
              </a:rPr>
              <a:t> + </a:t>
            </a:r>
            <a:r>
              <a:rPr lang="el-GR" dirty="0" smtClean="0">
                <a:sym typeface="Symbol" panose="05050102010706020507" pitchFamily="18" charset="2"/>
              </a:rPr>
              <a:t>ε</a:t>
            </a:r>
            <a:r>
              <a:rPr lang="en-US" baseline="-25000" dirty="0" smtClean="0">
                <a:sym typeface="Symbol" panose="05050102010706020507" pitchFamily="18" charset="2"/>
              </a:rPr>
              <a:t>i</a:t>
            </a:r>
          </a:p>
          <a:p>
            <a:pPr marL="0" indent="0">
              <a:buNone/>
            </a:pPr>
            <a:endParaRPr lang="en-US" dirty="0" smtClean="0">
              <a:sym typeface="Symbol" panose="05050102010706020507" pitchFamily="18" charset="2"/>
            </a:endParaRPr>
          </a:p>
          <a:p>
            <a:pPr marL="0" indent="0">
              <a:buNone/>
            </a:pPr>
            <a:r>
              <a:rPr lang="en-US" dirty="0" smtClean="0">
                <a:sym typeface="Symbol" panose="05050102010706020507" pitchFamily="18" charset="2"/>
              </a:rPr>
              <a:t>where </a:t>
            </a:r>
            <a:r>
              <a:rPr lang="en-US" dirty="0">
                <a:sym typeface="Symbol" panose="05050102010706020507" pitchFamily="18" charset="2"/>
              </a:rPr>
              <a:t></a:t>
            </a:r>
            <a:r>
              <a:rPr lang="en-US" baseline="-25000" dirty="0">
                <a:sym typeface="Symbol" panose="05050102010706020507" pitchFamily="18" charset="2"/>
              </a:rPr>
              <a:t>i</a:t>
            </a:r>
            <a:r>
              <a:rPr lang="en-US" dirty="0">
                <a:sym typeface="Symbol" panose="05050102010706020507" pitchFamily="18" charset="2"/>
              </a:rPr>
              <a:t> ~ N(0, </a:t>
            </a:r>
            <a:r>
              <a:rPr lang="el-GR" dirty="0">
                <a:sym typeface="Symbol" panose="05050102010706020507" pitchFamily="18" charset="2"/>
              </a:rPr>
              <a:t>σ</a:t>
            </a:r>
            <a:r>
              <a:rPr lang="en-US" baseline="30000" dirty="0">
                <a:sym typeface="Symbol" panose="05050102010706020507" pitchFamily="18" charset="2"/>
              </a:rPr>
              <a:t>2</a:t>
            </a:r>
            <a:r>
              <a:rPr lang="en-US" dirty="0">
                <a:sym typeface="Symbol" panose="05050102010706020507" pitchFamily="18" charset="2"/>
              </a:rPr>
              <a:t>)</a:t>
            </a:r>
          </a:p>
          <a:p>
            <a:pPr marL="0" indent="0">
              <a:buNone/>
            </a:pPr>
            <a:r>
              <a:rPr lang="en-US" dirty="0" smtClean="0"/>
              <a:t>E(Y</a:t>
            </a:r>
            <a:r>
              <a:rPr lang="en-US" baseline="-25000" dirty="0" smtClean="0"/>
              <a:t>i</a:t>
            </a:r>
            <a:r>
              <a:rPr lang="en-US" dirty="0" smtClean="0"/>
              <a:t>) </a:t>
            </a:r>
            <a:r>
              <a:rPr lang="en-US" dirty="0"/>
              <a:t>= </a:t>
            </a:r>
            <a:r>
              <a:rPr lang="en-US" dirty="0">
                <a:sym typeface="Symbol" panose="05050102010706020507" pitchFamily="18" charset="2"/>
              </a:rPr>
              <a:t></a:t>
            </a:r>
            <a:r>
              <a:rPr lang="en-US" baseline="-25000" dirty="0">
                <a:sym typeface="Symbol" panose="05050102010706020507" pitchFamily="18" charset="2"/>
              </a:rPr>
              <a:t>0</a:t>
            </a:r>
            <a:r>
              <a:rPr lang="en-US" dirty="0">
                <a:sym typeface="Symbol" panose="05050102010706020507" pitchFamily="18" charset="2"/>
              </a:rPr>
              <a:t> + </a:t>
            </a:r>
            <a:r>
              <a:rPr lang="en-US" baseline="-25000" dirty="0">
                <a:sym typeface="Symbol" panose="05050102010706020507" pitchFamily="18" charset="2"/>
              </a:rPr>
              <a:t>1</a:t>
            </a:r>
            <a:r>
              <a:rPr lang="en-US" dirty="0">
                <a:sym typeface="Symbol" panose="05050102010706020507" pitchFamily="18" charset="2"/>
              </a:rPr>
              <a:t>x</a:t>
            </a:r>
            <a:r>
              <a:rPr lang="en-US" baseline="-25000" dirty="0">
                <a:sym typeface="Symbol" panose="05050102010706020507" pitchFamily="18" charset="2"/>
              </a:rPr>
              <a:t>1i</a:t>
            </a:r>
            <a:r>
              <a:rPr lang="en-US" dirty="0">
                <a:sym typeface="Symbol" panose="05050102010706020507" pitchFamily="18" charset="2"/>
              </a:rPr>
              <a:t> + . . . + </a:t>
            </a:r>
            <a:r>
              <a:rPr lang="en-US" baseline="-25000" dirty="0" err="1" smtClean="0">
                <a:sym typeface="Symbol" panose="05050102010706020507" pitchFamily="18" charset="2"/>
              </a:rPr>
              <a:t>k</a:t>
            </a:r>
            <a:r>
              <a:rPr lang="en-US" dirty="0" err="1" smtClean="0">
                <a:sym typeface="Symbol" panose="05050102010706020507" pitchFamily="18" charset="2"/>
              </a:rPr>
              <a:t>x</a:t>
            </a:r>
            <a:r>
              <a:rPr lang="en-US" baseline="-25000" dirty="0" err="1">
                <a:sym typeface="Symbol" panose="05050102010706020507" pitchFamily="18" charset="2"/>
              </a:rPr>
              <a:t>k</a:t>
            </a:r>
            <a:r>
              <a:rPr lang="en-US" baseline="-25000" dirty="0" err="1" smtClean="0">
                <a:sym typeface="Symbol" panose="05050102010706020507" pitchFamily="18" charset="2"/>
              </a:rPr>
              <a:t>i</a:t>
            </a:r>
            <a:endParaRPr lang="en-US" dirty="0" smtClean="0">
              <a:sym typeface="Symbol" panose="05050102010706020507" pitchFamily="18" charset="2"/>
            </a:endParaRPr>
          </a:p>
          <a:p>
            <a:pPr marL="0" indent="0">
              <a:buNone/>
            </a:pPr>
            <a:r>
              <a:rPr lang="en-US" dirty="0" smtClean="0">
                <a:sym typeface="Symbol" panose="05050102010706020507" pitchFamily="18" charset="2"/>
              </a:rPr>
              <a:t>Var(Y</a:t>
            </a:r>
            <a:r>
              <a:rPr lang="en-US" baseline="-25000" dirty="0" smtClean="0">
                <a:sym typeface="Symbol" panose="05050102010706020507" pitchFamily="18" charset="2"/>
              </a:rPr>
              <a:t>i</a:t>
            </a:r>
            <a:r>
              <a:rPr lang="en-US" dirty="0" smtClean="0">
                <a:sym typeface="Symbol" panose="05050102010706020507" pitchFamily="18" charset="2"/>
              </a:rPr>
              <a:t>) = </a:t>
            </a:r>
            <a:r>
              <a:rPr lang="el-GR" dirty="0">
                <a:sym typeface="Symbol" panose="05050102010706020507" pitchFamily="18" charset="2"/>
              </a:rPr>
              <a:t>σ</a:t>
            </a:r>
            <a:r>
              <a:rPr lang="en-US" baseline="30000" dirty="0">
                <a:sym typeface="Symbol" panose="05050102010706020507" pitchFamily="18" charset="2"/>
              </a:rPr>
              <a:t>2</a:t>
            </a:r>
            <a:endParaRPr lang="en-US" dirty="0">
              <a:sym typeface="Symbol" panose="05050102010706020507" pitchFamily="18" charset="2"/>
            </a:endParaRPr>
          </a:p>
          <a:p>
            <a:pPr marL="0" indent="0">
              <a:buNone/>
            </a:pPr>
            <a:endParaRPr lang="en-US" dirty="0"/>
          </a:p>
        </p:txBody>
      </p:sp>
      <p:sp>
        <p:nvSpPr>
          <p:cNvPr id="4" name="TextBox 3"/>
          <p:cNvSpPr txBox="1"/>
          <p:nvPr/>
        </p:nvSpPr>
        <p:spPr>
          <a:xfrm>
            <a:off x="1828800" y="2362200"/>
            <a:ext cx="590226" cy="584775"/>
          </a:xfrm>
          <a:prstGeom prst="rect">
            <a:avLst/>
          </a:prstGeom>
          <a:noFill/>
        </p:spPr>
        <p:txBody>
          <a:bodyPr wrap="none" rtlCol="0">
            <a:spAutoFit/>
          </a:bodyPr>
          <a:lstStyle/>
          <a:p>
            <a:r>
              <a:rPr lang="en-US" sz="3200" dirty="0" smtClean="0"/>
              <a:t>iid</a:t>
            </a:r>
            <a:endParaRPr lang="en-US" sz="3200" dirty="0"/>
          </a:p>
        </p:txBody>
      </p:sp>
      <p:sp>
        <p:nvSpPr>
          <p:cNvPr id="5" name="Footer Placeholder 4"/>
          <p:cNvSpPr>
            <a:spLocks noGrp="1"/>
          </p:cNvSpPr>
          <p:nvPr>
            <p:ph type="ftr" sz="quarter" idx="11"/>
          </p:nvPr>
        </p:nvSpPr>
        <p:spPr/>
        <p:txBody>
          <a:bodyPr/>
          <a:lstStyle/>
          <a:p>
            <a:r>
              <a:rPr lang="en-US" smtClean="0"/>
              <a:t>12.5a</a:t>
            </a:r>
            <a:endParaRPr lang="en-US"/>
          </a:p>
        </p:txBody>
      </p:sp>
      <p:sp>
        <p:nvSpPr>
          <p:cNvPr id="6" name="Slide Number Placeholder 5"/>
          <p:cNvSpPr>
            <a:spLocks noGrp="1"/>
          </p:cNvSpPr>
          <p:nvPr>
            <p:ph type="sldNum" sz="quarter" idx="12"/>
          </p:nvPr>
        </p:nvSpPr>
        <p:spPr/>
        <p:txBody>
          <a:bodyPr/>
          <a:lstStyle/>
          <a:p>
            <a:fld id="{D85D01E0-4520-4710-81AB-3D8832D73914}" type="slidenum">
              <a:rPr lang="en-US" smtClean="0"/>
              <a:pPr/>
              <a:t>45</a:t>
            </a:fld>
            <a:endParaRPr lang="en-US"/>
          </a:p>
        </p:txBody>
      </p:sp>
    </p:spTree>
    <p:extLst>
      <p:ext uri="{BB962C8B-B14F-4D97-AF65-F5344CB8AC3E}">
        <p14:creationId xmlns:p14="http://schemas.microsoft.com/office/powerpoint/2010/main" val="31618142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4114800"/>
              </a:xfrm>
            </p:spPr>
            <p:txBody>
              <a:bodyPr/>
              <a:lstStyle/>
              <a:p>
                <a:pPr marL="0" indent="0">
                  <a:buNone/>
                </a:pPr>
                <a:r>
                  <a:rPr lang="en-US" dirty="0" smtClean="0"/>
                  <a:t>Y</a:t>
                </a:r>
                <a:r>
                  <a:rPr lang="en-US" baseline="-25000" dirty="0"/>
                  <a:t>i</a:t>
                </a:r>
                <a:r>
                  <a:rPr lang="en-US" dirty="0"/>
                  <a:t> = </a:t>
                </a:r>
                <a:r>
                  <a:rPr lang="en-US" dirty="0">
                    <a:sym typeface="Symbol" panose="05050102010706020507" pitchFamily="18" charset="2"/>
                  </a:rPr>
                  <a:t></a:t>
                </a:r>
                <a:r>
                  <a:rPr lang="en-US" baseline="-25000" dirty="0">
                    <a:sym typeface="Symbol" panose="05050102010706020507" pitchFamily="18" charset="2"/>
                  </a:rPr>
                  <a:t>0</a:t>
                </a:r>
                <a:r>
                  <a:rPr lang="en-US" dirty="0">
                    <a:sym typeface="Symbol" panose="05050102010706020507" pitchFamily="18" charset="2"/>
                  </a:rPr>
                  <a:t> + </a:t>
                </a:r>
                <a:r>
                  <a:rPr lang="en-US" baseline="-25000" dirty="0">
                    <a:sym typeface="Symbol" panose="05050102010706020507" pitchFamily="18" charset="2"/>
                  </a:rPr>
                  <a:t>1</a:t>
                </a:r>
                <a:r>
                  <a:rPr lang="en-US" dirty="0">
                    <a:sym typeface="Symbol" panose="05050102010706020507" pitchFamily="18" charset="2"/>
                  </a:rPr>
                  <a:t>x</a:t>
                </a:r>
                <a:r>
                  <a:rPr lang="en-US" baseline="-25000" dirty="0">
                    <a:sym typeface="Symbol" panose="05050102010706020507" pitchFamily="18" charset="2"/>
                  </a:rPr>
                  <a:t>1i</a:t>
                </a:r>
                <a:r>
                  <a:rPr lang="en-US" dirty="0">
                    <a:sym typeface="Symbol" panose="05050102010706020507" pitchFamily="18" charset="2"/>
                  </a:rPr>
                  <a:t> + . . . + </a:t>
                </a:r>
                <a:r>
                  <a:rPr lang="en-US" baseline="-25000" dirty="0" smtClean="0">
                    <a:sym typeface="Symbol" panose="05050102010706020507" pitchFamily="18" charset="2"/>
                  </a:rPr>
                  <a:t>k</a:t>
                </a:r>
                <a:r>
                  <a:rPr lang="en-US" dirty="0" smtClean="0">
                    <a:sym typeface="Symbol" panose="05050102010706020507" pitchFamily="18" charset="2"/>
                  </a:rPr>
                  <a:t>x</a:t>
                </a:r>
                <a:r>
                  <a:rPr lang="en-US" baseline="-25000" dirty="0" smtClean="0">
                    <a:sym typeface="Symbol" panose="05050102010706020507" pitchFamily="18" charset="2"/>
                  </a:rPr>
                  <a:t>ki</a:t>
                </a:r>
                <a:r>
                  <a:rPr lang="en-US" dirty="0" smtClean="0">
                    <a:sym typeface="Symbol" panose="05050102010706020507" pitchFamily="18" charset="2"/>
                  </a:rPr>
                  <a:t> </a:t>
                </a:r>
                <a:r>
                  <a:rPr lang="en-US" dirty="0">
                    <a:sym typeface="Symbol" panose="05050102010706020507" pitchFamily="18" charset="2"/>
                  </a:rPr>
                  <a:t>+ </a:t>
                </a:r>
                <a:r>
                  <a:rPr lang="el-GR" dirty="0">
                    <a:sym typeface="Symbol" panose="05050102010706020507" pitchFamily="18" charset="2"/>
                  </a:rPr>
                  <a:t>ε</a:t>
                </a:r>
                <a:r>
                  <a:rPr lang="en-US" baseline="-25000" dirty="0" err="1">
                    <a:sym typeface="Symbol" panose="05050102010706020507" pitchFamily="18" charset="2"/>
                  </a:rPr>
                  <a:t>i</a:t>
                </a:r>
                <a:endParaRPr lang="en-US" baseline="-25000" dirty="0">
                  <a:sym typeface="Symbol" panose="05050102010706020507" pitchFamily="18" charset="2"/>
                </a:endParaRPr>
              </a:p>
              <a:p>
                <a:pPr marL="0" indent="0">
                  <a:buNone/>
                </a:pPr>
                <a:r>
                  <a:rPr lang="en-US" dirty="0"/>
                  <a:t>Y</a:t>
                </a:r>
                <a:r>
                  <a:rPr lang="en-US" baseline="-25000" dirty="0"/>
                  <a:t>i</a:t>
                </a:r>
                <a:r>
                  <a:rPr lang="en-US" dirty="0"/>
                  <a:t> = </a:t>
                </a:r>
                <a:r>
                  <a:rPr lang="en-US" dirty="0">
                    <a:sym typeface="Symbol" panose="05050102010706020507" pitchFamily="18" charset="2"/>
                  </a:rPr>
                  <a:t></a:t>
                </a:r>
                <a:r>
                  <a:rPr lang="en-US" baseline="-25000" dirty="0">
                    <a:sym typeface="Symbol" panose="05050102010706020507" pitchFamily="18" charset="2"/>
                  </a:rPr>
                  <a:t>0</a:t>
                </a:r>
                <a:r>
                  <a:rPr lang="en-US" dirty="0">
                    <a:sym typeface="Symbol" panose="05050102010706020507" pitchFamily="18" charset="2"/>
                  </a:rPr>
                  <a:t> + </a:t>
                </a:r>
                <a:r>
                  <a:rPr lang="en-US" baseline="-25000" dirty="0">
                    <a:sym typeface="Symbol" panose="05050102010706020507" pitchFamily="18" charset="2"/>
                  </a:rPr>
                  <a:t>1</a:t>
                </a:r>
                <a:r>
                  <a:rPr lang="en-US" dirty="0">
                    <a:sym typeface="Symbol" panose="05050102010706020507" pitchFamily="18" charset="2"/>
                  </a:rPr>
                  <a:t>x</a:t>
                </a:r>
                <a:r>
                  <a:rPr lang="en-US" baseline="-25000" dirty="0">
                    <a:sym typeface="Symbol" panose="05050102010706020507" pitchFamily="18" charset="2"/>
                  </a:rPr>
                  <a:t>1i</a:t>
                </a:r>
                <a:r>
                  <a:rPr lang="en-US" dirty="0">
                    <a:sym typeface="Symbol" panose="05050102010706020507" pitchFamily="18" charset="2"/>
                  </a:rPr>
                  <a:t> + </a:t>
                </a:r>
                <a:r>
                  <a:rPr lang="en-US" dirty="0" smtClean="0">
                    <a:sym typeface="Symbol" panose="05050102010706020507" pitchFamily="18" charset="2"/>
                  </a:rPr>
                  <a:t></a:t>
                </a:r>
                <a:r>
                  <a:rPr lang="en-US" baseline="-25000" dirty="0">
                    <a:sym typeface="Symbol" panose="05050102010706020507" pitchFamily="18" charset="2"/>
                  </a:rPr>
                  <a:t>2</a:t>
                </a:r>
                <a:r>
                  <a:rPr lang="en-US" dirty="0" smtClean="0">
                    <a:sym typeface="Symbol" panose="05050102010706020507" pitchFamily="18" charset="2"/>
                  </a:rPr>
                  <a:t>x</a:t>
                </a:r>
                <a:r>
                  <a:rPr lang="en-US" baseline="-25000" dirty="0" smtClean="0">
                    <a:sym typeface="Symbol" panose="05050102010706020507" pitchFamily="18" charset="2"/>
                  </a:rPr>
                  <a:t>1i</a:t>
                </a:r>
                <a:r>
                  <a:rPr lang="en-US" baseline="30000" dirty="0" smtClean="0">
                    <a:sym typeface="Symbol" panose="05050102010706020507" pitchFamily="18" charset="2"/>
                  </a:rPr>
                  <a:t>2</a:t>
                </a:r>
                <a:r>
                  <a:rPr lang="en-US" dirty="0" smtClean="0">
                    <a:sym typeface="Symbol" panose="05050102010706020507" pitchFamily="18" charset="2"/>
                  </a:rPr>
                  <a:t> + . </a:t>
                </a:r>
                <a:r>
                  <a:rPr lang="en-US" dirty="0">
                    <a:sym typeface="Symbol" panose="05050102010706020507" pitchFamily="18" charset="2"/>
                  </a:rPr>
                  <a:t>. . + </a:t>
                </a:r>
                <a:r>
                  <a:rPr lang="en-US" baseline="-25000" dirty="0" smtClean="0">
                    <a:sym typeface="Symbol" panose="05050102010706020507" pitchFamily="18" charset="2"/>
                  </a:rPr>
                  <a:t>k</a:t>
                </a:r>
                <a:r>
                  <a:rPr lang="en-US" dirty="0" smtClean="0">
                    <a:sym typeface="Symbol" panose="05050102010706020507" pitchFamily="18" charset="2"/>
                  </a:rPr>
                  <a:t>x</a:t>
                </a:r>
                <a:r>
                  <a:rPr lang="en-US" baseline="-25000" dirty="0" smtClean="0">
                    <a:sym typeface="Symbol" panose="05050102010706020507" pitchFamily="18" charset="2"/>
                  </a:rPr>
                  <a:t>ki</a:t>
                </a:r>
                <a:r>
                  <a:rPr lang="en-US" baseline="30000" dirty="0" smtClean="0">
                    <a:sym typeface="Symbol" panose="05050102010706020507" pitchFamily="18" charset="2"/>
                  </a:rPr>
                  <a:t>k</a:t>
                </a:r>
                <a:r>
                  <a:rPr lang="en-US" dirty="0" smtClean="0">
                    <a:sym typeface="Symbol" panose="05050102010706020507" pitchFamily="18" charset="2"/>
                  </a:rPr>
                  <a:t> </a:t>
                </a:r>
                <a:r>
                  <a:rPr lang="en-US" dirty="0">
                    <a:sym typeface="Symbol" panose="05050102010706020507" pitchFamily="18" charset="2"/>
                  </a:rPr>
                  <a:t>+ </a:t>
                </a:r>
                <a:r>
                  <a:rPr lang="el-GR" dirty="0">
                    <a:sym typeface="Symbol" panose="05050102010706020507" pitchFamily="18" charset="2"/>
                  </a:rPr>
                  <a:t>ε</a:t>
                </a:r>
                <a:r>
                  <a:rPr lang="en-US" baseline="-25000" dirty="0" smtClean="0">
                    <a:sym typeface="Symbol" panose="05050102010706020507" pitchFamily="18" charset="2"/>
                  </a:rPr>
                  <a:t>i</a:t>
                </a:r>
              </a:p>
              <a:p>
                <a:pPr marL="0" indent="0">
                  <a:buNone/>
                </a:pPr>
                <a:r>
                  <a:rPr lang="en-US" dirty="0"/>
                  <a:t>Y</a:t>
                </a:r>
                <a:r>
                  <a:rPr lang="en-US" baseline="-25000" dirty="0"/>
                  <a:t>i</a:t>
                </a:r>
                <a:r>
                  <a:rPr lang="en-US" dirty="0"/>
                  <a:t> = </a:t>
                </a:r>
                <a:r>
                  <a:rPr lang="en-US" dirty="0">
                    <a:sym typeface="Symbol" panose="05050102010706020507" pitchFamily="18" charset="2"/>
                  </a:rPr>
                  <a:t></a:t>
                </a:r>
                <a:r>
                  <a:rPr lang="en-US" baseline="-25000" dirty="0">
                    <a:sym typeface="Symbol" panose="05050102010706020507" pitchFamily="18" charset="2"/>
                  </a:rPr>
                  <a:t>0</a:t>
                </a:r>
                <a:r>
                  <a:rPr lang="en-US" dirty="0">
                    <a:sym typeface="Symbol" panose="05050102010706020507" pitchFamily="18" charset="2"/>
                  </a:rPr>
                  <a:t> + </a:t>
                </a:r>
                <a:r>
                  <a:rPr lang="en-US" baseline="-25000" dirty="0">
                    <a:sym typeface="Symbol" panose="05050102010706020507" pitchFamily="18" charset="2"/>
                  </a:rPr>
                  <a:t>1</a:t>
                </a:r>
                <a:r>
                  <a:rPr lang="en-US" dirty="0">
                    <a:sym typeface="Symbol" panose="05050102010706020507" pitchFamily="18" charset="2"/>
                  </a:rPr>
                  <a:t>x</a:t>
                </a:r>
                <a:r>
                  <a:rPr lang="en-US" baseline="-25000" dirty="0">
                    <a:sym typeface="Symbol" panose="05050102010706020507" pitchFamily="18" charset="2"/>
                  </a:rPr>
                  <a:t>1i</a:t>
                </a:r>
                <a:r>
                  <a:rPr lang="en-US" dirty="0">
                    <a:sym typeface="Symbol" panose="05050102010706020507" pitchFamily="18" charset="2"/>
                  </a:rPr>
                  <a:t> + </a:t>
                </a:r>
                <a:r>
                  <a:rPr lang="en-US" baseline="-25000" dirty="0">
                    <a:sym typeface="Symbol" panose="05050102010706020507" pitchFamily="18" charset="2"/>
                  </a:rPr>
                  <a:t>2</a:t>
                </a:r>
                <a:r>
                  <a:rPr lang="en-US" dirty="0">
                    <a:sym typeface="Symbol" panose="05050102010706020507" pitchFamily="18" charset="2"/>
                  </a:rPr>
                  <a:t>x</a:t>
                </a:r>
                <a:r>
                  <a:rPr lang="en-US" baseline="-25000" dirty="0">
                    <a:sym typeface="Symbol" panose="05050102010706020507" pitchFamily="18" charset="2"/>
                  </a:rPr>
                  <a:t>1i</a:t>
                </a:r>
                <a:r>
                  <a:rPr lang="en-US" baseline="30000" dirty="0">
                    <a:sym typeface="Symbol" panose="05050102010706020507" pitchFamily="18" charset="2"/>
                  </a:rPr>
                  <a:t>2</a:t>
                </a:r>
                <a:r>
                  <a:rPr lang="en-US" dirty="0">
                    <a:sym typeface="Symbol" panose="05050102010706020507" pitchFamily="18" charset="2"/>
                  </a:rPr>
                  <a:t> </a:t>
                </a:r>
                <a:r>
                  <a:rPr lang="en-US" dirty="0" smtClean="0">
                    <a:sym typeface="Symbol" panose="05050102010706020507" pitchFamily="18" charset="2"/>
                  </a:rPr>
                  <a:t>+ </a:t>
                </a:r>
                <a:r>
                  <a:rPr lang="el-GR" dirty="0">
                    <a:sym typeface="Symbol" panose="05050102010706020507" pitchFamily="18" charset="2"/>
                  </a:rPr>
                  <a:t>ε</a:t>
                </a:r>
                <a:r>
                  <a:rPr lang="en-US" baseline="-25000" dirty="0" smtClean="0">
                    <a:sym typeface="Symbol" panose="05050102010706020507" pitchFamily="18" charset="2"/>
                  </a:rPr>
                  <a:t>i</a:t>
                </a:r>
                <a:endParaRPr lang="en-US" dirty="0" smtClean="0">
                  <a:sym typeface="Symbol" panose="05050102010706020507" pitchFamily="18" charset="2"/>
                </a:endParaRPr>
              </a:p>
              <a:p>
                <a:pPr marL="0" indent="0">
                  <a:buNone/>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sym typeface="Symbol" panose="05050102010706020507" pitchFamily="18" charset="2"/>
                            </a:rPr>
                          </m:ctrlPr>
                        </m:sSubPr>
                        <m:e>
                          <m:r>
                            <a:rPr lang="en-US" b="0" i="1" smtClean="0">
                              <a:latin typeface="Cambria Math" panose="02040503050406030204" pitchFamily="18" charset="0"/>
                              <a:sym typeface="Symbol" panose="05050102010706020507" pitchFamily="18" charset="2"/>
                            </a:rPr>
                            <m:t>𝑌</m:t>
                          </m:r>
                        </m:e>
                        <m:sub>
                          <m:r>
                            <a:rPr lang="en-US" b="0" i="1" smtClean="0">
                              <a:latin typeface="Cambria Math" panose="02040503050406030204" pitchFamily="18" charset="0"/>
                              <a:sym typeface="Symbol" panose="05050102010706020507" pitchFamily="18" charset="2"/>
                            </a:rPr>
                            <m:t>𝑖</m:t>
                          </m:r>
                        </m:sub>
                      </m:sSub>
                      <m:r>
                        <a:rPr lang="en-US" b="0" i="1" smtClean="0">
                          <a:latin typeface="Cambria Math" panose="02040503050406030204" pitchFamily="18" charset="0"/>
                          <a:sym typeface="Symbol" panose="05050102010706020507" pitchFamily="18" charset="2"/>
                        </a:rPr>
                        <m:t>=</m:t>
                      </m:r>
                      <m:sSub>
                        <m:sSubPr>
                          <m:ctrlPr>
                            <a:rPr lang="en-US" b="0" i="1" smtClean="0">
                              <a:latin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𝛽</m:t>
                          </m:r>
                        </m:e>
                        <m:sub>
                          <m:r>
                            <a:rPr lang="en-US" b="0" i="1" smtClean="0">
                              <a:latin typeface="Cambria Math" panose="02040503050406030204" pitchFamily="18" charset="0"/>
                              <a:sym typeface="Symbol" panose="05050102010706020507" pitchFamily="18" charset="2"/>
                            </a:rPr>
                            <m:t>0</m:t>
                          </m:r>
                        </m:sub>
                      </m:sSub>
                      <m:r>
                        <a:rPr lang="en-US" b="0" i="1" smtClean="0">
                          <a:latin typeface="Cambria Math" panose="02040503050406030204" pitchFamily="18" charset="0"/>
                          <a:sym typeface="Symbol" panose="05050102010706020507" pitchFamily="18" charset="2"/>
                        </a:rPr>
                        <m:t>+</m:t>
                      </m:r>
                      <m:sSub>
                        <m:sSubPr>
                          <m:ctrlPr>
                            <a:rPr lang="en-US" b="0" i="1" smtClean="0">
                              <a:latin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𝛽</m:t>
                          </m:r>
                        </m:e>
                        <m:sub>
                          <m:r>
                            <a:rPr lang="en-US" b="0" i="1" smtClean="0">
                              <a:latin typeface="Cambria Math" panose="02040503050406030204" pitchFamily="18" charset="0"/>
                              <a:sym typeface="Symbol" panose="05050102010706020507" pitchFamily="18" charset="2"/>
                            </a:rPr>
                            <m:t>1</m:t>
                          </m:r>
                        </m:sub>
                      </m:sSub>
                      <m:sSup>
                        <m:sSupPr>
                          <m:ctrlPr>
                            <a:rPr lang="en-US" b="0" i="1" smtClean="0">
                              <a:latin typeface="Cambria Math" panose="02040503050406030204" pitchFamily="18" charset="0"/>
                              <a:sym typeface="Symbol" panose="05050102010706020507" pitchFamily="18" charset="2"/>
                            </a:rPr>
                          </m:ctrlPr>
                        </m:sSupPr>
                        <m:e>
                          <m:r>
                            <a:rPr lang="en-US" b="0" i="1" smtClean="0">
                              <a:latin typeface="Cambria Math" panose="02040503050406030204" pitchFamily="18" charset="0"/>
                              <a:sym typeface="Symbol" panose="05050102010706020507" pitchFamily="18" charset="2"/>
                            </a:rPr>
                            <m:t>𝑒</m:t>
                          </m:r>
                        </m:e>
                        <m:sup>
                          <m:sSub>
                            <m:sSubPr>
                              <m:ctrlPr>
                                <a:rPr lang="en-US" b="0" i="1" smtClean="0">
                                  <a:latin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𝛽</m:t>
                              </m:r>
                            </m:e>
                            <m:sub>
                              <m:r>
                                <a:rPr lang="en-US" b="0" i="1" smtClean="0">
                                  <a:latin typeface="Cambria Math" panose="02040503050406030204" pitchFamily="18" charset="0"/>
                                  <a:sym typeface="Symbol" panose="05050102010706020507" pitchFamily="18" charset="2"/>
                                </a:rPr>
                                <m:t>2</m:t>
                              </m:r>
                            </m:sub>
                          </m:sSub>
                          <m:sSub>
                            <m:sSubPr>
                              <m:ctrlPr>
                                <a:rPr lang="en-US" b="0" i="1" smtClean="0">
                                  <a:latin typeface="Cambria Math" panose="02040503050406030204" pitchFamily="18" charset="0"/>
                                  <a:sym typeface="Symbol" panose="05050102010706020507" pitchFamily="18" charset="2"/>
                                </a:rPr>
                              </m:ctrlPr>
                            </m:sSubPr>
                            <m:e>
                              <m:r>
                                <a:rPr lang="en-US" b="0" i="1" smtClean="0">
                                  <a:latin typeface="Cambria Math" panose="02040503050406030204" pitchFamily="18" charset="0"/>
                                  <a:sym typeface="Symbol" panose="05050102010706020507" pitchFamily="18" charset="2"/>
                                </a:rPr>
                                <m:t>𝑥</m:t>
                              </m:r>
                            </m:e>
                            <m:sub>
                              <m:r>
                                <a:rPr lang="en-US" b="0" i="1" smtClean="0">
                                  <a:latin typeface="Cambria Math" panose="02040503050406030204" pitchFamily="18" charset="0"/>
                                  <a:sym typeface="Symbol" panose="05050102010706020507" pitchFamily="18" charset="2"/>
                                </a:rPr>
                                <m:t>𝑖</m:t>
                              </m:r>
                            </m:sub>
                          </m:sSub>
                        </m:sup>
                      </m:sSup>
                      <m:r>
                        <a:rPr lang="en-US" b="0" i="1" smtClean="0">
                          <a:latin typeface="Cambria Math" panose="02040503050406030204" pitchFamily="18" charset="0"/>
                          <a:sym typeface="Symbol" panose="05050102010706020507" pitchFamily="18" charset="2"/>
                        </a:rPr>
                        <m:t>+</m:t>
                      </m:r>
                      <m:sSub>
                        <m:sSubPr>
                          <m:ctrlPr>
                            <a:rPr lang="en-US" b="0" i="1" smtClean="0">
                              <a:latin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𝜀</m:t>
                          </m:r>
                        </m:e>
                        <m:sub>
                          <m:r>
                            <a:rPr lang="en-US" b="0" i="1" smtClean="0">
                              <a:latin typeface="Cambria Math" panose="02040503050406030204" pitchFamily="18" charset="0"/>
                              <a:sym typeface="Symbol" panose="05050102010706020507" pitchFamily="18" charset="2"/>
                            </a:rPr>
                            <m:t>𝑖</m:t>
                          </m:r>
                        </m:sub>
                      </m:sSub>
                    </m:oMath>
                  </m:oMathPara>
                </a14:m>
                <a:endParaRPr lang="en-US" dirty="0" smtClean="0">
                  <a:sym typeface="Symbol" panose="05050102010706020507" pitchFamily="18" charset="2"/>
                </a:endParaRP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sym typeface="Symbol" panose="05050102010706020507" pitchFamily="18" charset="2"/>
                            </a:rPr>
                          </m:ctrlPr>
                        </m:sSubPr>
                        <m:e>
                          <m:r>
                            <a:rPr lang="en-US" i="1">
                              <a:latin typeface="Cambria Math" panose="02040503050406030204" pitchFamily="18" charset="0"/>
                              <a:sym typeface="Symbol" panose="05050102010706020507" pitchFamily="18" charset="2"/>
                            </a:rPr>
                            <m:t>𝑌</m:t>
                          </m:r>
                        </m:e>
                        <m:sub>
                          <m:r>
                            <a:rPr lang="en-US" i="1">
                              <a:latin typeface="Cambria Math" panose="02040503050406030204" pitchFamily="18" charset="0"/>
                              <a:sym typeface="Symbol" panose="05050102010706020507" pitchFamily="18" charset="2"/>
                            </a:rPr>
                            <m:t>𝑖</m:t>
                          </m:r>
                        </m:sub>
                      </m:sSub>
                      <m:r>
                        <a:rPr lang="en-US" i="1">
                          <a:latin typeface="Cambria Math" panose="02040503050406030204" pitchFamily="18" charset="0"/>
                          <a:sym typeface="Symbol" panose="05050102010706020507" pitchFamily="18" charset="2"/>
                        </a:rPr>
                        <m:t>=</m:t>
                      </m:r>
                      <m:sSub>
                        <m:sSubPr>
                          <m:ctrlPr>
                            <a:rPr lang="en-US" i="1">
                              <a:latin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𝛽</m:t>
                          </m:r>
                        </m:e>
                        <m:sub>
                          <m:r>
                            <a:rPr lang="en-US" b="0" i="1" smtClean="0">
                              <a:latin typeface="Cambria Math" panose="02040503050406030204" pitchFamily="18" charset="0"/>
                              <a:ea typeface="Cambria Math" panose="02040503050406030204" pitchFamily="18" charset="0"/>
                              <a:sym typeface="Symbol" panose="05050102010706020507" pitchFamily="18" charset="2"/>
                            </a:rPr>
                            <m:t>0</m:t>
                          </m:r>
                        </m:sub>
                      </m:sSub>
                      <m:sSup>
                        <m:sSupPr>
                          <m:ctrlPr>
                            <a:rPr lang="en-US" i="1">
                              <a:latin typeface="Cambria Math" panose="02040503050406030204" pitchFamily="18" charset="0"/>
                              <a:sym typeface="Symbol" panose="05050102010706020507" pitchFamily="18" charset="2"/>
                            </a:rPr>
                          </m:ctrlPr>
                        </m:sSupPr>
                        <m:e>
                          <m:r>
                            <a:rPr lang="en-US" i="1">
                              <a:latin typeface="Cambria Math" panose="02040503050406030204" pitchFamily="18" charset="0"/>
                              <a:sym typeface="Symbol" panose="05050102010706020507" pitchFamily="18" charset="2"/>
                            </a:rPr>
                            <m:t>𝑒</m:t>
                          </m:r>
                        </m:e>
                        <m:sup>
                          <m:sSub>
                            <m:sSubPr>
                              <m:ctrlPr>
                                <a:rPr lang="en-US" i="1">
                                  <a:latin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𝛽</m:t>
                              </m:r>
                            </m:e>
                            <m:sub>
                              <m:r>
                                <a:rPr lang="en-US" b="0" i="1" smtClean="0">
                                  <a:latin typeface="Cambria Math" panose="02040503050406030204" pitchFamily="18" charset="0"/>
                                  <a:ea typeface="Cambria Math" panose="02040503050406030204" pitchFamily="18" charset="0"/>
                                  <a:sym typeface="Symbol" panose="05050102010706020507" pitchFamily="18" charset="2"/>
                                </a:rPr>
                                <m:t>1</m:t>
                              </m:r>
                            </m:sub>
                          </m:sSub>
                          <m:sSub>
                            <m:sSubPr>
                              <m:ctrlPr>
                                <a:rPr lang="en-US" i="1">
                                  <a:latin typeface="Cambria Math" panose="02040503050406030204" pitchFamily="18" charset="0"/>
                                  <a:sym typeface="Symbol" panose="05050102010706020507" pitchFamily="18" charset="2"/>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sym typeface="Symbol" panose="05050102010706020507" pitchFamily="18" charset="2"/>
                                </a:rPr>
                                <m:t>𝑖</m:t>
                              </m:r>
                            </m:sub>
                          </m:sSub>
                        </m:sup>
                      </m:sSup>
                      <m:sSub>
                        <m:sSubPr>
                          <m:ctrlPr>
                            <a:rPr lang="en-US" i="1">
                              <a:latin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𝜀</m:t>
                          </m:r>
                        </m:e>
                        <m:sub>
                          <m:r>
                            <a:rPr lang="en-US" i="1">
                              <a:latin typeface="Cambria Math" panose="02040503050406030204" pitchFamily="18" charset="0"/>
                              <a:sym typeface="Symbol" panose="05050102010706020507" pitchFamily="18" charset="2"/>
                            </a:rPr>
                            <m:t>𝑖</m:t>
                          </m:r>
                        </m:sub>
                      </m:sSub>
                    </m:oMath>
                  </m:oMathPara>
                </a14:m>
                <a:endParaRPr lang="en-US" dirty="0" smtClean="0">
                  <a:sym typeface="Symbol" panose="05050102010706020507" pitchFamily="18" charset="2"/>
                </a:endParaRPr>
              </a:p>
              <a:p>
                <a:pPr marL="0" indent="0">
                  <a:buNone/>
                </a:pPr>
                <a:r>
                  <a:rPr lang="en-US" dirty="0" smtClean="0">
                    <a:sym typeface="Symbol" panose="05050102010706020507" pitchFamily="18" charset="2"/>
                  </a:rPr>
                  <a:t>ln Y</a:t>
                </a:r>
                <a:r>
                  <a:rPr lang="en-US" baseline="-25000" dirty="0" smtClean="0">
                    <a:sym typeface="Symbol" panose="05050102010706020507" pitchFamily="18" charset="2"/>
                  </a:rPr>
                  <a:t>i</a:t>
                </a:r>
                <a:r>
                  <a:rPr lang="en-US" dirty="0" smtClean="0">
                    <a:sym typeface="Symbol" panose="05050102010706020507" pitchFamily="18" charset="2"/>
                  </a:rPr>
                  <a:t> = ln </a:t>
                </a:r>
                <a:r>
                  <a:rPr lang="en-US" dirty="0">
                    <a:sym typeface="Symbol" panose="05050102010706020507" pitchFamily="18" charset="2"/>
                  </a:rPr>
                  <a:t></a:t>
                </a:r>
                <a:r>
                  <a:rPr lang="en-US" baseline="-25000" dirty="0" smtClean="0">
                    <a:sym typeface="Symbol" panose="05050102010706020507" pitchFamily="18" charset="2"/>
                  </a:rPr>
                  <a:t>0</a:t>
                </a:r>
                <a:r>
                  <a:rPr lang="en-US" dirty="0" smtClean="0">
                    <a:sym typeface="Symbol" panose="05050102010706020507" pitchFamily="18" charset="2"/>
                  </a:rPr>
                  <a:t> + </a:t>
                </a:r>
                <a:r>
                  <a:rPr lang="en-US" dirty="0">
                    <a:sym typeface="Symbol" panose="05050102010706020507" pitchFamily="18" charset="2"/>
                  </a:rPr>
                  <a:t></a:t>
                </a:r>
                <a:r>
                  <a:rPr lang="en-US" baseline="-25000" dirty="0" smtClean="0">
                    <a:sym typeface="Symbol" panose="05050102010706020507" pitchFamily="18" charset="2"/>
                  </a:rPr>
                  <a:t>1</a:t>
                </a:r>
                <a:r>
                  <a:rPr lang="en-US" dirty="0" smtClean="0">
                    <a:sym typeface="Symbol" panose="05050102010706020507" pitchFamily="18" charset="2"/>
                  </a:rPr>
                  <a:t>x</a:t>
                </a:r>
                <a:r>
                  <a:rPr lang="en-US" baseline="-25000" dirty="0" smtClean="0">
                    <a:sym typeface="Symbol" panose="05050102010706020507" pitchFamily="18" charset="2"/>
                  </a:rPr>
                  <a:t>i</a:t>
                </a:r>
                <a:r>
                  <a:rPr lang="en-US" dirty="0" smtClean="0">
                    <a:sym typeface="Symbol" panose="05050102010706020507" pitchFamily="18" charset="2"/>
                  </a:rPr>
                  <a:t> + ln </a:t>
                </a:r>
                <a:r>
                  <a:rPr lang="el-GR" dirty="0">
                    <a:sym typeface="Symbol" panose="05050102010706020507" pitchFamily="18" charset="2"/>
                  </a:rPr>
                  <a:t>ε</a:t>
                </a:r>
                <a:r>
                  <a:rPr lang="en-US" baseline="-25000" dirty="0">
                    <a:sym typeface="Symbol" panose="05050102010706020507" pitchFamily="18" charset="2"/>
                  </a:rPr>
                  <a:t>i</a:t>
                </a:r>
                <a:endParaRPr lang="en-US" dirty="0">
                  <a:sym typeface="Symbol" panose="05050102010706020507" pitchFamily="18" charset="2"/>
                </a:endParaRPr>
              </a:p>
              <a:p>
                <a:pPr marL="0" indent="0">
                  <a:buNone/>
                </a:pPr>
                <a:endParaRPr lang="en-US" baseline="-25000" dirty="0">
                  <a:sym typeface="Symbol" panose="05050102010706020507" pitchFamily="18" charset="2"/>
                </a:endParaRP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4114800"/>
              </a:xfrm>
              <a:blipFill rotWithShape="0">
                <a:blip r:embed="rId3"/>
                <a:stretch>
                  <a:fillRect l="-1852" t="-222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12.5a</a:t>
            </a:r>
            <a:endParaRPr lang="en-US"/>
          </a:p>
        </p:txBody>
      </p:sp>
      <p:sp>
        <p:nvSpPr>
          <p:cNvPr id="5" name="Slide Number Placeholder 4"/>
          <p:cNvSpPr>
            <a:spLocks noGrp="1"/>
          </p:cNvSpPr>
          <p:nvPr>
            <p:ph type="sldNum" sz="quarter" idx="12"/>
          </p:nvPr>
        </p:nvSpPr>
        <p:spPr/>
        <p:txBody>
          <a:bodyPr/>
          <a:lstStyle/>
          <a:p>
            <a:fld id="{D85D01E0-4520-4710-81AB-3D8832D73914}" type="slidenum">
              <a:rPr lang="en-US" smtClean="0"/>
              <a:pPr/>
              <a:t>46</a:t>
            </a:fld>
            <a:endParaRPr lang="en-US"/>
          </a:p>
        </p:txBody>
      </p:sp>
    </p:spTree>
    <p:extLst>
      <p:ext uri="{BB962C8B-B14F-4D97-AF65-F5344CB8AC3E}">
        <p14:creationId xmlns:p14="http://schemas.microsoft.com/office/powerpoint/2010/main" val="20639355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smtClean="0"/>
              <a:t>Assumptions for Multiple Linear Regression</a:t>
            </a:r>
            <a:endParaRPr lang="en-US" dirty="0"/>
          </a:p>
        </p:txBody>
      </p:sp>
      <p:sp>
        <p:nvSpPr>
          <p:cNvPr id="3" name="Content Placeholder 2"/>
          <p:cNvSpPr>
            <a:spLocks noGrp="1"/>
          </p:cNvSpPr>
          <p:nvPr>
            <p:ph idx="1"/>
          </p:nvPr>
        </p:nvSpPr>
        <p:spPr>
          <a:xfrm>
            <a:off x="457200" y="1143001"/>
            <a:ext cx="8458200" cy="4648200"/>
          </a:xfrm>
        </p:spPr>
        <p:txBody>
          <a:bodyPr>
            <a:normAutofit/>
          </a:bodyPr>
          <a:lstStyle/>
          <a:p>
            <a:pPr marL="514350" indent="-514350">
              <a:buFont typeface="+mj-lt"/>
              <a:buAutoNum type="arabicPeriod"/>
            </a:pPr>
            <a:r>
              <a:rPr lang="en-US" sz="3000" dirty="0" smtClean="0"/>
              <a:t>SRS (k+1-tuples) with the observations independent of each other.</a:t>
            </a:r>
          </a:p>
          <a:p>
            <a:pPr marL="0" indent="0">
              <a:buNone/>
            </a:pPr>
            <a:r>
              <a:rPr lang="en-US" sz="3000" dirty="0"/>
              <a:t>	</a:t>
            </a:r>
            <a:r>
              <a:rPr lang="en-US" sz="3000" dirty="0" smtClean="0"/>
              <a:t>(x</a:t>
            </a:r>
            <a:r>
              <a:rPr lang="en-US" sz="3000" baseline="-25000" dirty="0" smtClean="0"/>
              <a:t>1i</a:t>
            </a:r>
            <a:r>
              <a:rPr lang="en-US" sz="3000" dirty="0" smtClean="0"/>
              <a:t>, x</a:t>
            </a:r>
            <a:r>
              <a:rPr lang="en-US" sz="3000" baseline="-25000" dirty="0" smtClean="0"/>
              <a:t>2i</a:t>
            </a:r>
            <a:r>
              <a:rPr lang="en-US" sz="3000" dirty="0" smtClean="0"/>
              <a:t>, …, x</a:t>
            </a:r>
            <a:r>
              <a:rPr lang="en-US" sz="3000" baseline="-25000" dirty="0" smtClean="0"/>
              <a:t>ki</a:t>
            </a:r>
            <a:r>
              <a:rPr lang="en-US" sz="3000" dirty="0" smtClean="0"/>
              <a:t>, y</a:t>
            </a:r>
            <a:r>
              <a:rPr lang="en-US" sz="3000" baseline="-25000" dirty="0" smtClean="0"/>
              <a:t>i</a:t>
            </a:r>
            <a:r>
              <a:rPr lang="en-US" sz="3000" dirty="0" smtClean="0"/>
              <a:t>)</a:t>
            </a:r>
          </a:p>
          <a:p>
            <a:pPr marL="514350" indent="-514350">
              <a:buFont typeface="+mj-lt"/>
              <a:buAutoNum type="arabicPeriod" startAt="2"/>
            </a:pPr>
            <a:r>
              <a:rPr lang="en-US" sz="3000" dirty="0" smtClean="0"/>
              <a:t>The relationship is linear (k+1 dimensional) in the population.</a:t>
            </a:r>
          </a:p>
          <a:p>
            <a:pPr marL="514350" indent="-514350">
              <a:buFont typeface="+mj-lt"/>
              <a:buAutoNum type="arabicPeriod" startAt="2"/>
            </a:pPr>
            <a:r>
              <a:rPr lang="en-US" sz="3000" dirty="0" smtClean="0"/>
              <a:t>The residuals are normally distribution around the population regression line.</a:t>
            </a:r>
          </a:p>
          <a:p>
            <a:pPr marL="514350" indent="-514350">
              <a:buFont typeface="+mj-lt"/>
              <a:buAutoNum type="arabicPeriod" startAt="2"/>
            </a:pPr>
            <a:r>
              <a:rPr lang="en-US" sz="3000" dirty="0" smtClean="0"/>
              <a:t>The standard deviation of the response is constant.</a:t>
            </a:r>
          </a:p>
        </p:txBody>
      </p:sp>
      <p:sp>
        <p:nvSpPr>
          <p:cNvPr id="4" name="Slide Number Placeholder 3"/>
          <p:cNvSpPr>
            <a:spLocks noGrp="1"/>
          </p:cNvSpPr>
          <p:nvPr>
            <p:ph type="sldNum" sz="quarter" idx="12"/>
          </p:nvPr>
        </p:nvSpPr>
        <p:spPr/>
        <p:txBody>
          <a:bodyPr/>
          <a:lstStyle/>
          <a:p>
            <a:fld id="{D85D01E0-4520-4710-81AB-3D8832D73914}"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12.5b</a:t>
            </a:r>
            <a:endParaRPr lang="en-US"/>
          </a:p>
        </p:txBody>
      </p:sp>
    </p:spTree>
    <p:extLst>
      <p:ext uri="{BB962C8B-B14F-4D97-AF65-F5344CB8AC3E}">
        <p14:creationId xmlns:p14="http://schemas.microsoft.com/office/powerpoint/2010/main" val="7724775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86000" y="609600"/>
            <a:ext cx="6096000" cy="4775477"/>
          </a:xfrm>
          <a:prstGeom prst="rect">
            <a:avLst/>
          </a:prstGeom>
        </p:spPr>
      </p:pic>
      <p:sp>
        <p:nvSpPr>
          <p:cNvPr id="5" name="TextBox 4"/>
          <p:cNvSpPr txBox="1"/>
          <p:nvPr/>
        </p:nvSpPr>
        <p:spPr>
          <a:xfrm>
            <a:off x="152400" y="76200"/>
            <a:ext cx="8686800" cy="1371600"/>
          </a:xfrm>
          <a:prstGeom prst="rect">
            <a:avLst/>
          </a:prstGeom>
          <a:noFill/>
        </p:spPr>
        <p:txBody>
          <a:bodyPr wrap="square" rtlCol="0">
            <a:spAutoFit/>
          </a:bodyPr>
          <a:lstStyle/>
          <a:p>
            <a:r>
              <a:rPr lang="en-US" sz="3200" dirty="0"/>
              <a:t>The relationship is linear (k+1 dimensional) in the population.</a:t>
            </a:r>
          </a:p>
          <a:p>
            <a:endParaRPr lang="en-US" dirty="0"/>
          </a:p>
        </p:txBody>
      </p:sp>
      <p:sp>
        <p:nvSpPr>
          <p:cNvPr id="2" name="Footer Placeholder 1"/>
          <p:cNvSpPr>
            <a:spLocks noGrp="1"/>
          </p:cNvSpPr>
          <p:nvPr>
            <p:ph type="ftr" sz="quarter" idx="11"/>
          </p:nvPr>
        </p:nvSpPr>
        <p:spPr/>
        <p:txBody>
          <a:bodyPr/>
          <a:lstStyle/>
          <a:p>
            <a:r>
              <a:rPr lang="en-US" smtClean="0"/>
              <a:t>12.5b</a:t>
            </a:r>
            <a:endParaRPr lang="en-US"/>
          </a:p>
        </p:txBody>
      </p:sp>
      <p:sp>
        <p:nvSpPr>
          <p:cNvPr id="3" name="Slide Number Placeholder 2"/>
          <p:cNvSpPr>
            <a:spLocks noGrp="1"/>
          </p:cNvSpPr>
          <p:nvPr>
            <p:ph type="sldNum" sz="quarter" idx="12"/>
          </p:nvPr>
        </p:nvSpPr>
        <p:spPr/>
        <p:txBody>
          <a:bodyPr/>
          <a:lstStyle/>
          <a:p>
            <a:fld id="{D85D01E0-4520-4710-81AB-3D8832D73914}" type="slidenum">
              <a:rPr lang="en-US" smtClean="0"/>
              <a:pPr/>
              <a:t>48</a:t>
            </a:fld>
            <a:endParaRPr lang="en-US"/>
          </a:p>
        </p:txBody>
      </p:sp>
    </p:spTree>
    <p:extLst>
      <p:ext uri="{BB962C8B-B14F-4D97-AF65-F5344CB8AC3E}">
        <p14:creationId xmlns:p14="http://schemas.microsoft.com/office/powerpoint/2010/main" val="7183504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Assumptions for Linear Regression</a:t>
            </a:r>
            <a:endParaRPr lang="en-US" dirty="0"/>
          </a:p>
        </p:txBody>
      </p:sp>
      <p:sp>
        <p:nvSpPr>
          <p:cNvPr id="3" name="Content Placeholder 2"/>
          <p:cNvSpPr>
            <a:spLocks noGrp="1"/>
          </p:cNvSpPr>
          <p:nvPr>
            <p:ph idx="1"/>
          </p:nvPr>
        </p:nvSpPr>
        <p:spPr>
          <a:xfrm>
            <a:off x="457200" y="1143001"/>
            <a:ext cx="8458200" cy="4648200"/>
          </a:xfrm>
        </p:spPr>
        <p:txBody>
          <a:bodyPr>
            <a:normAutofit/>
          </a:bodyPr>
          <a:lstStyle/>
          <a:p>
            <a:pPr marL="514350" indent="-514350">
              <a:buFont typeface="+mj-lt"/>
              <a:buAutoNum type="arabicPeriod"/>
            </a:pPr>
            <a:r>
              <a:rPr lang="en-US" sz="3000" dirty="0" smtClean="0"/>
              <a:t>SRS (k+1-tuples) with the observations independent of each other.</a:t>
            </a:r>
          </a:p>
          <a:p>
            <a:pPr marL="0" indent="0">
              <a:buNone/>
            </a:pPr>
            <a:r>
              <a:rPr lang="en-US" sz="3000" dirty="0"/>
              <a:t>	</a:t>
            </a:r>
            <a:r>
              <a:rPr lang="en-US" sz="3000" dirty="0" smtClean="0"/>
              <a:t>(x</a:t>
            </a:r>
            <a:r>
              <a:rPr lang="en-US" sz="3000" baseline="-25000" dirty="0" smtClean="0"/>
              <a:t>1i</a:t>
            </a:r>
            <a:r>
              <a:rPr lang="en-US" sz="3000" dirty="0" smtClean="0"/>
              <a:t>, x</a:t>
            </a:r>
            <a:r>
              <a:rPr lang="en-US" sz="3000" baseline="-25000" dirty="0" smtClean="0"/>
              <a:t>2i</a:t>
            </a:r>
            <a:r>
              <a:rPr lang="en-US" sz="3000" dirty="0" smtClean="0"/>
              <a:t>, …, x</a:t>
            </a:r>
            <a:r>
              <a:rPr lang="en-US" sz="3000" baseline="-25000" dirty="0" smtClean="0"/>
              <a:t>ki</a:t>
            </a:r>
            <a:r>
              <a:rPr lang="en-US" sz="3000" dirty="0" smtClean="0"/>
              <a:t>, y</a:t>
            </a:r>
            <a:r>
              <a:rPr lang="en-US" sz="3000" baseline="-25000" dirty="0" smtClean="0"/>
              <a:t>i</a:t>
            </a:r>
            <a:r>
              <a:rPr lang="en-US" sz="3000" dirty="0" smtClean="0"/>
              <a:t>)</a:t>
            </a:r>
          </a:p>
          <a:p>
            <a:pPr marL="514350" indent="-514350">
              <a:buFont typeface="+mj-lt"/>
              <a:buAutoNum type="arabicPeriod" startAt="2"/>
            </a:pPr>
            <a:r>
              <a:rPr lang="en-US" sz="3000" dirty="0" smtClean="0"/>
              <a:t>The relationship is linear (k+1 dimensional) in the population.</a:t>
            </a:r>
          </a:p>
          <a:p>
            <a:pPr marL="514350" indent="-514350">
              <a:buFont typeface="+mj-lt"/>
              <a:buAutoNum type="arabicPeriod" startAt="2"/>
            </a:pPr>
            <a:r>
              <a:rPr lang="en-US" sz="3000" dirty="0" smtClean="0"/>
              <a:t>The residuals are normally distribution around the population regression line.</a:t>
            </a:r>
          </a:p>
          <a:p>
            <a:pPr marL="514350" indent="-514350">
              <a:buFont typeface="+mj-lt"/>
              <a:buAutoNum type="arabicPeriod" startAt="2"/>
            </a:pPr>
            <a:r>
              <a:rPr lang="en-US" sz="3000" dirty="0" smtClean="0"/>
              <a:t>The standard deviation of the response is constant.</a:t>
            </a:r>
          </a:p>
        </p:txBody>
      </p:sp>
      <p:sp>
        <p:nvSpPr>
          <p:cNvPr id="4" name="Slide Number Placeholder 3"/>
          <p:cNvSpPr>
            <a:spLocks noGrp="1"/>
          </p:cNvSpPr>
          <p:nvPr>
            <p:ph type="sldNum" sz="quarter" idx="12"/>
          </p:nvPr>
        </p:nvSpPr>
        <p:spPr/>
        <p:txBody>
          <a:bodyPr/>
          <a:lstStyle/>
          <a:p>
            <a:fld id="{D85D01E0-4520-4710-81AB-3D8832D73914}"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12.5b</a:t>
            </a:r>
            <a:endParaRPr lang="en-US"/>
          </a:p>
        </p:txBody>
      </p:sp>
    </p:spTree>
    <p:extLst>
      <p:ext uri="{BB962C8B-B14F-4D97-AF65-F5344CB8AC3E}">
        <p14:creationId xmlns:p14="http://schemas.microsoft.com/office/powerpoint/2010/main" val="2724820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69"/>
            <a:ext cx="8229600" cy="1143000"/>
          </a:xfrm>
        </p:spPr>
        <p:txBody>
          <a:bodyPr/>
          <a:lstStyle/>
          <a:p>
            <a:r>
              <a:rPr lang="en-US" dirty="0" smtClean="0"/>
              <a:t>Assumptions</a:t>
            </a:r>
            <a:endParaRPr lang="en-US" dirty="0"/>
          </a:p>
        </p:txBody>
      </p:sp>
      <p:sp>
        <p:nvSpPr>
          <p:cNvPr id="3" name="Content Placeholder 2"/>
          <p:cNvSpPr>
            <a:spLocks noGrp="1"/>
          </p:cNvSpPr>
          <p:nvPr>
            <p:ph idx="1"/>
          </p:nvPr>
        </p:nvSpPr>
        <p:spPr>
          <a:xfrm>
            <a:off x="457200" y="914401"/>
            <a:ext cx="8229600" cy="4876800"/>
          </a:xfrm>
        </p:spPr>
        <p:txBody>
          <a:bodyPr>
            <a:noAutofit/>
          </a:bodyPr>
          <a:lstStyle/>
          <a:p>
            <a:pPr>
              <a:spcBef>
                <a:spcPts val="0"/>
              </a:spcBef>
            </a:pPr>
            <a:r>
              <a:rPr lang="en-US" sz="3500" dirty="0" smtClean="0"/>
              <a:t>SRS</a:t>
            </a:r>
            <a:endParaRPr lang="en-US" sz="3500" dirty="0"/>
          </a:p>
          <a:p>
            <a:pPr>
              <a:spcBef>
                <a:spcPts val="0"/>
              </a:spcBef>
            </a:pPr>
            <a:r>
              <a:rPr lang="en-US" sz="3500" dirty="0"/>
              <a:t>linearity</a:t>
            </a:r>
          </a:p>
          <a:p>
            <a:pPr>
              <a:spcBef>
                <a:spcPts val="0"/>
              </a:spcBef>
            </a:pPr>
            <a:r>
              <a:rPr lang="en-US" sz="3500" dirty="0" smtClean="0"/>
              <a:t>Constant standard deviation of residuals</a:t>
            </a:r>
          </a:p>
          <a:p>
            <a:pPr>
              <a:spcBef>
                <a:spcPts val="0"/>
              </a:spcBef>
            </a:pPr>
            <a:r>
              <a:rPr lang="en-US" sz="3500" dirty="0" smtClean="0"/>
              <a:t>Normality</a:t>
            </a:r>
          </a:p>
          <a:p>
            <a:pPr lvl="1">
              <a:spcBef>
                <a:spcPts val="0"/>
              </a:spcBef>
            </a:pPr>
            <a:r>
              <a:rPr lang="en-US" sz="3500" dirty="0" smtClean="0"/>
              <a:t>If the residuals are normal then y is normal</a:t>
            </a:r>
          </a:p>
          <a:p>
            <a:pPr lvl="1">
              <a:spcBef>
                <a:spcPts val="0"/>
              </a:spcBef>
            </a:pPr>
            <a:r>
              <a:rPr lang="en-US" sz="3500" dirty="0" smtClean="0"/>
              <a:t>If y is normal, then both b</a:t>
            </a:r>
            <a:r>
              <a:rPr lang="en-US" sz="3500" baseline="-25000" dirty="0" smtClean="0"/>
              <a:t>0</a:t>
            </a:r>
            <a:r>
              <a:rPr lang="en-US" sz="3500" dirty="0" smtClean="0"/>
              <a:t> and b</a:t>
            </a:r>
            <a:r>
              <a:rPr lang="en-US" sz="3500" baseline="-25000" dirty="0" smtClean="0"/>
              <a:t>1</a:t>
            </a:r>
            <a:r>
              <a:rPr lang="en-US" sz="3500" dirty="0" smtClean="0"/>
              <a:t> are normal</a:t>
            </a:r>
          </a:p>
          <a:p>
            <a:pPr lvl="1">
              <a:spcBef>
                <a:spcPts val="0"/>
              </a:spcBef>
            </a:pPr>
            <a:r>
              <a:rPr lang="en-US" sz="3500" dirty="0" smtClean="0"/>
              <a:t>If y is not normal, there is still CLT</a:t>
            </a:r>
          </a:p>
        </p:txBody>
      </p:sp>
      <p:sp>
        <p:nvSpPr>
          <p:cNvPr id="4" name="Slide Number Placeholder 3"/>
          <p:cNvSpPr>
            <a:spLocks noGrp="1"/>
          </p:cNvSpPr>
          <p:nvPr>
            <p:ph type="sldNum" sz="quarter" idx="12"/>
          </p:nvPr>
        </p:nvSpPr>
        <p:spPr/>
        <p:txBody>
          <a:bodyPr/>
          <a:lstStyle/>
          <a:p>
            <a:fld id="{D85D01E0-4520-4710-81AB-3D8832D73914}" type="slidenum">
              <a:rPr lang="en-US" smtClean="0"/>
              <a:pPr/>
              <a:t>5</a:t>
            </a:fld>
            <a:endParaRPr lang="en-US" dirty="0"/>
          </a:p>
        </p:txBody>
      </p:sp>
      <p:sp>
        <p:nvSpPr>
          <p:cNvPr id="5" name="Footer Placeholder 4"/>
          <p:cNvSpPr>
            <a:spLocks noGrp="1"/>
          </p:cNvSpPr>
          <p:nvPr>
            <p:ph type="ftr" sz="quarter" idx="11"/>
          </p:nvPr>
        </p:nvSpPr>
        <p:spPr/>
        <p:txBody>
          <a:bodyPr/>
          <a:lstStyle/>
          <a:p>
            <a:r>
              <a:rPr lang="en-US" smtClean="0"/>
              <a:t>12.2ac</a:t>
            </a:r>
            <a:endParaRPr lang="en-US"/>
          </a:p>
        </p:txBody>
      </p:sp>
    </p:spTree>
    <p:extLst>
      <p:ext uri="{BB962C8B-B14F-4D97-AF65-F5344CB8AC3E}">
        <p14:creationId xmlns:p14="http://schemas.microsoft.com/office/powerpoint/2010/main" val="5911620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dirty="0" smtClean="0"/>
              <a:t>Example: MLR - Equation</a:t>
            </a:r>
            <a:endParaRPr lang="en-US" dirty="0"/>
          </a:p>
        </p:txBody>
      </p:sp>
      <p:sp>
        <p:nvSpPr>
          <p:cNvPr id="3" name="Content Placeholder 2"/>
          <p:cNvSpPr>
            <a:spLocks noGrp="1"/>
          </p:cNvSpPr>
          <p:nvPr>
            <p:ph idx="1"/>
          </p:nvPr>
        </p:nvSpPr>
        <p:spPr>
          <a:xfrm>
            <a:off x="0" y="762000"/>
            <a:ext cx="9144000" cy="3200400"/>
          </a:xfrm>
        </p:spPr>
        <p:txBody>
          <a:bodyPr>
            <a:noAutofit/>
          </a:bodyPr>
          <a:lstStyle/>
          <a:p>
            <a:pPr>
              <a:lnSpc>
                <a:spcPct val="90000"/>
              </a:lnSpc>
              <a:spcBef>
                <a:spcPts val="0"/>
              </a:spcBef>
              <a:buNone/>
            </a:pPr>
            <a:r>
              <a:rPr lang="en-US" sz="3000" dirty="0" smtClean="0"/>
              <a:t>It is important to know how long a tool will last (min) in the industrial setting. The cutting tool in this study is used to cut a particular type and size of cold-rolled steel. The predictors of interest are x</a:t>
            </a:r>
            <a:r>
              <a:rPr lang="en-US" sz="3000" baseline="-25000" dirty="0" smtClean="0"/>
              <a:t>1</a:t>
            </a:r>
            <a:r>
              <a:rPr lang="en-US" sz="3000" dirty="0" smtClean="0"/>
              <a:t> = cutting </a:t>
            </a:r>
            <a:r>
              <a:rPr lang="en-US" sz="3000" dirty="0" smtClean="0">
                <a:solidFill>
                  <a:srgbClr val="C00000"/>
                </a:solidFill>
              </a:rPr>
              <a:t>speed</a:t>
            </a:r>
            <a:r>
              <a:rPr lang="en-US" sz="3000" dirty="0" smtClean="0"/>
              <a:t> (feet/min), x</a:t>
            </a:r>
            <a:r>
              <a:rPr lang="en-US" sz="3000" baseline="-25000" dirty="0" smtClean="0"/>
              <a:t>2</a:t>
            </a:r>
            <a:r>
              <a:rPr lang="en-US" sz="3000" dirty="0" smtClean="0"/>
              <a:t> = </a:t>
            </a:r>
            <a:r>
              <a:rPr lang="en-US" sz="3000" dirty="0" smtClean="0">
                <a:solidFill>
                  <a:srgbClr val="C00000"/>
                </a:solidFill>
              </a:rPr>
              <a:t>feed</a:t>
            </a:r>
            <a:r>
              <a:rPr lang="en-US" sz="3000" dirty="0" smtClean="0"/>
              <a:t> rate (in/revolution) and x</a:t>
            </a:r>
            <a:r>
              <a:rPr lang="en-US" sz="3000" baseline="-25000" dirty="0" smtClean="0"/>
              <a:t>3</a:t>
            </a:r>
            <a:r>
              <a:rPr lang="en-US" sz="3000" dirty="0" smtClean="0"/>
              <a:t> = </a:t>
            </a:r>
            <a:r>
              <a:rPr lang="en-US" sz="3000" dirty="0" smtClean="0">
                <a:solidFill>
                  <a:srgbClr val="C00000"/>
                </a:solidFill>
              </a:rPr>
              <a:t>depth</a:t>
            </a:r>
            <a:r>
              <a:rPr lang="en-US" sz="3000" dirty="0" smtClean="0"/>
              <a:t> of cut (in). </a:t>
            </a:r>
          </a:p>
        </p:txBody>
      </p:sp>
      <p:sp>
        <p:nvSpPr>
          <p:cNvPr id="4" name="Footer Placeholder 3"/>
          <p:cNvSpPr>
            <a:spLocks noGrp="1"/>
          </p:cNvSpPr>
          <p:nvPr>
            <p:ph type="ftr" sz="quarter" idx="11"/>
          </p:nvPr>
        </p:nvSpPr>
        <p:spPr/>
        <p:txBody>
          <a:bodyPr/>
          <a:lstStyle/>
          <a:p>
            <a:r>
              <a:rPr lang="en-US" smtClean="0"/>
              <a:t>12.5c</a:t>
            </a:r>
            <a:endParaRPr lang="en-US"/>
          </a:p>
        </p:txBody>
      </p:sp>
      <p:sp>
        <p:nvSpPr>
          <p:cNvPr id="5" name="Slide Number Placeholder 4"/>
          <p:cNvSpPr>
            <a:spLocks noGrp="1"/>
          </p:cNvSpPr>
          <p:nvPr>
            <p:ph type="sldNum" sz="quarter" idx="12"/>
          </p:nvPr>
        </p:nvSpPr>
        <p:spPr/>
        <p:txBody>
          <a:bodyPr/>
          <a:lstStyle/>
          <a:p>
            <a:fld id="{D85D01E0-4520-4710-81AB-3D8832D73914}" type="slidenum">
              <a:rPr lang="en-US" smtClean="0"/>
              <a:pPr/>
              <a:t>50</a:t>
            </a:fld>
            <a:endParaRPr lang="en-US"/>
          </a:p>
        </p:txBody>
      </p:sp>
    </p:spTree>
    <p:extLst>
      <p:ext uri="{BB962C8B-B14F-4D97-AF65-F5344CB8AC3E}">
        <p14:creationId xmlns:p14="http://schemas.microsoft.com/office/powerpoint/2010/main" val="15903360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dirty="0" smtClean="0"/>
              <a:t>Example: MLR - Equation</a:t>
            </a:r>
            <a:endParaRPr lang="en-US" dirty="0"/>
          </a:p>
        </p:txBody>
      </p:sp>
      <p:sp>
        <p:nvSpPr>
          <p:cNvPr id="3" name="Content Placeholder 2"/>
          <p:cNvSpPr>
            <a:spLocks noGrp="1"/>
          </p:cNvSpPr>
          <p:nvPr>
            <p:ph idx="1"/>
          </p:nvPr>
        </p:nvSpPr>
        <p:spPr>
          <a:xfrm>
            <a:off x="0" y="762000"/>
            <a:ext cx="9144000" cy="4953000"/>
          </a:xfrm>
        </p:spPr>
        <p:txBody>
          <a:bodyPr>
            <a:noAutofit/>
          </a:bodyPr>
          <a:lstStyle/>
          <a:p>
            <a:pPr>
              <a:spcBef>
                <a:spcPts val="0"/>
              </a:spcBef>
              <a:buNone/>
            </a:pPr>
            <a:r>
              <a:rPr lang="en-US" sz="3000" dirty="0" smtClean="0"/>
              <a:t>a) What is the equation of the line?</a:t>
            </a:r>
          </a:p>
          <a:p>
            <a:pPr>
              <a:spcBef>
                <a:spcPts val="0"/>
              </a:spcBef>
              <a:buNone/>
            </a:pPr>
            <a:endParaRPr lang="en-US" sz="3000" dirty="0"/>
          </a:p>
          <a:p>
            <a:pPr>
              <a:spcBef>
                <a:spcPts val="0"/>
              </a:spcBef>
              <a:buNone/>
            </a:pPr>
            <a:endParaRPr lang="en-US" sz="3000" dirty="0" smtClean="0"/>
          </a:p>
          <a:p>
            <a:pPr>
              <a:spcBef>
                <a:spcPts val="0"/>
              </a:spcBef>
              <a:buNone/>
            </a:pPr>
            <a:endParaRPr lang="en-US" sz="3000" dirty="0"/>
          </a:p>
          <a:p>
            <a:pPr>
              <a:spcBef>
                <a:spcPts val="0"/>
              </a:spcBef>
              <a:buNone/>
            </a:pPr>
            <a:endParaRPr lang="en-US" sz="3000" dirty="0" smtClean="0"/>
          </a:p>
          <a:p>
            <a:pPr>
              <a:spcBef>
                <a:spcPts val="0"/>
              </a:spcBef>
              <a:buNone/>
            </a:pPr>
            <a:endParaRPr lang="en-US" sz="3000" dirty="0"/>
          </a:p>
          <a:p>
            <a:pPr>
              <a:spcBef>
                <a:spcPts val="0"/>
              </a:spcBef>
              <a:buNone/>
            </a:pPr>
            <a:r>
              <a:rPr lang="en-US" sz="3000" dirty="0" smtClean="0"/>
              <a:t>ŷ </a:t>
            </a:r>
            <a:r>
              <a:rPr lang="en-US" sz="3000" dirty="0"/>
              <a:t>= 101.765 – 0.0958 </a:t>
            </a:r>
            <a:r>
              <a:rPr lang="en-US" sz="3000" dirty="0" smtClean="0"/>
              <a:t>x</a:t>
            </a:r>
            <a:r>
              <a:rPr lang="en-US" sz="3000" baseline="-25000" dirty="0" smtClean="0"/>
              <a:t>1</a:t>
            </a:r>
            <a:r>
              <a:rPr lang="en-US" sz="3000" dirty="0" smtClean="0"/>
              <a:t> </a:t>
            </a:r>
            <a:r>
              <a:rPr lang="en-US" sz="3000" dirty="0"/>
              <a:t>– 667.972 x</a:t>
            </a:r>
            <a:r>
              <a:rPr lang="en-US" sz="3000" baseline="-25000" dirty="0"/>
              <a:t>2</a:t>
            </a:r>
            <a:r>
              <a:rPr lang="en-US" sz="3000" dirty="0"/>
              <a:t> - 472.304 </a:t>
            </a:r>
            <a:r>
              <a:rPr lang="en-US" sz="3000" dirty="0" smtClean="0"/>
              <a:t>x</a:t>
            </a:r>
            <a:r>
              <a:rPr lang="en-US" sz="3000" baseline="-25000" dirty="0" smtClean="0"/>
              <a:t>3</a:t>
            </a:r>
          </a:p>
          <a:p>
            <a:pPr>
              <a:spcBef>
                <a:spcPts val="0"/>
              </a:spcBef>
              <a:buNone/>
            </a:pPr>
            <a:r>
              <a:rPr lang="en-US" sz="2900" dirty="0" smtClean="0"/>
              <a:t>ŷ </a:t>
            </a:r>
            <a:r>
              <a:rPr lang="en-US" sz="2900" dirty="0"/>
              <a:t>= 101.765 – 0.0958 </a:t>
            </a:r>
            <a:r>
              <a:rPr lang="en-US" sz="2900" dirty="0" smtClean="0"/>
              <a:t>speed </a:t>
            </a:r>
            <a:r>
              <a:rPr lang="en-US" sz="2900" dirty="0"/>
              <a:t>– 667.972 </a:t>
            </a:r>
            <a:r>
              <a:rPr lang="en-US" sz="2900" dirty="0" smtClean="0"/>
              <a:t>feed </a:t>
            </a:r>
            <a:r>
              <a:rPr lang="en-US" sz="2900" dirty="0"/>
              <a:t>- 472.304 </a:t>
            </a:r>
            <a:r>
              <a:rPr lang="en-US" sz="2900" dirty="0" smtClean="0"/>
              <a:t>depth</a:t>
            </a:r>
          </a:p>
        </p:txBody>
      </p:sp>
      <p:pic>
        <p:nvPicPr>
          <p:cNvPr id="5" name="Picture 4"/>
          <p:cNvPicPr>
            <a:picLocks noChangeAspect="1"/>
          </p:cNvPicPr>
          <p:nvPr/>
        </p:nvPicPr>
        <p:blipFill>
          <a:blip r:embed="rId3"/>
          <a:stretch>
            <a:fillRect/>
          </a:stretch>
        </p:blipFill>
        <p:spPr>
          <a:xfrm>
            <a:off x="381000" y="1350168"/>
            <a:ext cx="7827081" cy="2002632"/>
          </a:xfrm>
          <a:prstGeom prst="rect">
            <a:avLst/>
          </a:prstGeom>
        </p:spPr>
      </p:pic>
      <p:sp>
        <p:nvSpPr>
          <p:cNvPr id="4" name="Footer Placeholder 3"/>
          <p:cNvSpPr>
            <a:spLocks noGrp="1"/>
          </p:cNvSpPr>
          <p:nvPr>
            <p:ph type="ftr" sz="quarter" idx="11"/>
          </p:nvPr>
        </p:nvSpPr>
        <p:spPr/>
        <p:txBody>
          <a:bodyPr/>
          <a:lstStyle/>
          <a:p>
            <a:r>
              <a:rPr lang="en-US" smtClean="0"/>
              <a:t>12.5c</a:t>
            </a:r>
            <a:endParaRPr lang="en-US"/>
          </a:p>
        </p:txBody>
      </p:sp>
      <p:sp>
        <p:nvSpPr>
          <p:cNvPr id="6" name="Slide Number Placeholder 5"/>
          <p:cNvSpPr>
            <a:spLocks noGrp="1"/>
          </p:cNvSpPr>
          <p:nvPr>
            <p:ph type="sldNum" sz="quarter" idx="12"/>
          </p:nvPr>
        </p:nvSpPr>
        <p:spPr/>
        <p:txBody>
          <a:bodyPr/>
          <a:lstStyle/>
          <a:p>
            <a:fld id="{D85D01E0-4520-4710-81AB-3D8832D73914}" type="slidenum">
              <a:rPr lang="en-US" smtClean="0"/>
              <a:pPr/>
              <a:t>51</a:t>
            </a:fld>
            <a:endParaRPr lang="en-US"/>
          </a:p>
        </p:txBody>
      </p:sp>
    </p:spTree>
    <p:extLst>
      <p:ext uri="{BB962C8B-B14F-4D97-AF65-F5344CB8AC3E}">
        <p14:creationId xmlns:p14="http://schemas.microsoft.com/office/powerpoint/2010/main" val="33007768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dirty="0" smtClean="0"/>
              <a:t>Example: MLR - Equation</a:t>
            </a:r>
            <a:endParaRPr lang="en-US" dirty="0"/>
          </a:p>
        </p:txBody>
      </p:sp>
      <p:sp>
        <p:nvSpPr>
          <p:cNvPr id="3" name="Content Placeholder 2"/>
          <p:cNvSpPr>
            <a:spLocks noGrp="1"/>
          </p:cNvSpPr>
          <p:nvPr>
            <p:ph idx="1"/>
          </p:nvPr>
        </p:nvSpPr>
        <p:spPr>
          <a:xfrm>
            <a:off x="0" y="762000"/>
            <a:ext cx="9144000" cy="4953000"/>
          </a:xfrm>
        </p:spPr>
        <p:txBody>
          <a:bodyPr>
            <a:noAutofit/>
          </a:bodyPr>
          <a:lstStyle/>
          <a:p>
            <a:pPr>
              <a:lnSpc>
                <a:spcPct val="90000"/>
              </a:lnSpc>
              <a:spcBef>
                <a:spcPts val="0"/>
              </a:spcBef>
              <a:buNone/>
            </a:pPr>
            <a:r>
              <a:rPr lang="en-US" sz="2900" dirty="0"/>
              <a:t>ŷ = 101.765 – 0.0958 speed – 667.972 feed - 472.304 depth</a:t>
            </a:r>
          </a:p>
          <a:p>
            <a:pPr>
              <a:lnSpc>
                <a:spcPct val="90000"/>
              </a:lnSpc>
              <a:spcBef>
                <a:spcPts val="0"/>
              </a:spcBef>
              <a:buNone/>
            </a:pPr>
            <a:r>
              <a:rPr lang="en-US" sz="3000" dirty="0" smtClean="0"/>
              <a:t>b) What is the mean life of a tool that is being used to cut depths of 0.03 inch at a speed rate of 450 feet/min with a feed rate of 0.01 in/revolution?</a:t>
            </a:r>
          </a:p>
          <a:p>
            <a:pPr>
              <a:lnSpc>
                <a:spcPct val="90000"/>
              </a:lnSpc>
              <a:spcBef>
                <a:spcPts val="0"/>
              </a:spcBef>
              <a:buNone/>
            </a:pPr>
            <a:r>
              <a:rPr lang="en-US" sz="2900" dirty="0"/>
              <a:t>ŷ = 101.765 – </a:t>
            </a:r>
            <a:r>
              <a:rPr lang="en-US" sz="2900" dirty="0" smtClean="0"/>
              <a:t>(0.0958)(450) </a:t>
            </a:r>
            <a:r>
              <a:rPr lang="en-US" sz="2900" dirty="0"/>
              <a:t>– </a:t>
            </a:r>
            <a:r>
              <a:rPr lang="en-US" sz="2900" dirty="0" smtClean="0"/>
              <a:t>(667.972)(0.01) – (472.304)(0.03) = 37.806</a:t>
            </a:r>
            <a:endParaRPr lang="en-US" sz="2900" dirty="0"/>
          </a:p>
          <a:p>
            <a:pPr>
              <a:lnSpc>
                <a:spcPct val="90000"/>
              </a:lnSpc>
              <a:spcBef>
                <a:spcPts val="0"/>
              </a:spcBef>
              <a:buNone/>
            </a:pPr>
            <a:endParaRPr lang="en-US" sz="3000" dirty="0" smtClean="0"/>
          </a:p>
        </p:txBody>
      </p:sp>
      <p:sp>
        <p:nvSpPr>
          <p:cNvPr id="4" name="Footer Placeholder 3"/>
          <p:cNvSpPr>
            <a:spLocks noGrp="1"/>
          </p:cNvSpPr>
          <p:nvPr>
            <p:ph type="ftr" sz="quarter" idx="11"/>
          </p:nvPr>
        </p:nvSpPr>
        <p:spPr/>
        <p:txBody>
          <a:bodyPr/>
          <a:lstStyle/>
          <a:p>
            <a:r>
              <a:rPr lang="en-US" smtClean="0"/>
              <a:t>12.5c</a:t>
            </a:r>
            <a:endParaRPr lang="en-US"/>
          </a:p>
        </p:txBody>
      </p:sp>
      <p:sp>
        <p:nvSpPr>
          <p:cNvPr id="5" name="Slide Number Placeholder 4"/>
          <p:cNvSpPr>
            <a:spLocks noGrp="1"/>
          </p:cNvSpPr>
          <p:nvPr>
            <p:ph type="sldNum" sz="quarter" idx="12"/>
          </p:nvPr>
        </p:nvSpPr>
        <p:spPr/>
        <p:txBody>
          <a:bodyPr/>
          <a:lstStyle/>
          <a:p>
            <a:fld id="{D85D01E0-4520-4710-81AB-3D8832D73914}" type="slidenum">
              <a:rPr lang="en-US" smtClean="0"/>
              <a:pPr/>
              <a:t>52</a:t>
            </a:fld>
            <a:endParaRPr lang="en-US"/>
          </a:p>
        </p:txBody>
      </p:sp>
    </p:spTree>
    <p:extLst>
      <p:ext uri="{BB962C8B-B14F-4D97-AF65-F5344CB8AC3E}">
        <p14:creationId xmlns:p14="http://schemas.microsoft.com/office/powerpoint/2010/main" val="21879459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dirty="0" smtClean="0"/>
              <a:t>Example: MLR - Equation</a:t>
            </a:r>
            <a:endParaRPr lang="en-US" dirty="0"/>
          </a:p>
        </p:txBody>
      </p:sp>
      <p:sp>
        <p:nvSpPr>
          <p:cNvPr id="3" name="Content Placeholder 2"/>
          <p:cNvSpPr>
            <a:spLocks noGrp="1"/>
          </p:cNvSpPr>
          <p:nvPr>
            <p:ph idx="1"/>
          </p:nvPr>
        </p:nvSpPr>
        <p:spPr>
          <a:xfrm>
            <a:off x="0" y="762000"/>
            <a:ext cx="9144000" cy="6096000"/>
          </a:xfrm>
        </p:spPr>
        <p:txBody>
          <a:bodyPr>
            <a:noAutofit/>
          </a:bodyPr>
          <a:lstStyle/>
          <a:p>
            <a:pPr>
              <a:lnSpc>
                <a:spcPct val="90000"/>
              </a:lnSpc>
              <a:spcBef>
                <a:spcPts val="0"/>
              </a:spcBef>
              <a:buNone/>
            </a:pPr>
            <a:r>
              <a:rPr lang="en-US" sz="3000" dirty="0" smtClean="0"/>
              <a:t>c) What is the interpretation of </a:t>
            </a:r>
            <a:r>
              <a:rPr lang="en-US" sz="3000" dirty="0" smtClean="0">
                <a:sym typeface="Symbol"/>
              </a:rPr>
              <a:t></a:t>
            </a:r>
            <a:r>
              <a:rPr lang="en-US" sz="3000" baseline="-25000" dirty="0" smtClean="0"/>
              <a:t>1</a:t>
            </a:r>
            <a:r>
              <a:rPr lang="en-US" sz="3000" dirty="0" smtClean="0"/>
              <a:t> = -0.0958? Of </a:t>
            </a:r>
            <a:r>
              <a:rPr lang="en-US" sz="3000" dirty="0" smtClean="0">
                <a:sym typeface="Symbol"/>
              </a:rPr>
              <a:t></a:t>
            </a:r>
            <a:r>
              <a:rPr lang="en-US" sz="3000" baseline="-25000" dirty="0" smtClean="0"/>
              <a:t>2</a:t>
            </a:r>
            <a:r>
              <a:rPr lang="en-US" sz="3000" dirty="0" smtClean="0"/>
              <a:t> = -667.972? Of </a:t>
            </a:r>
            <a:r>
              <a:rPr lang="en-US" sz="3000" dirty="0" smtClean="0">
                <a:sym typeface="Symbol"/>
              </a:rPr>
              <a:t></a:t>
            </a:r>
            <a:r>
              <a:rPr lang="en-US" sz="3000" baseline="-25000" dirty="0" smtClean="0"/>
              <a:t>3</a:t>
            </a:r>
            <a:r>
              <a:rPr lang="en-US" sz="3000" dirty="0" smtClean="0"/>
              <a:t> = -472.304?</a:t>
            </a:r>
          </a:p>
          <a:p>
            <a:pPr>
              <a:lnSpc>
                <a:spcPct val="90000"/>
              </a:lnSpc>
              <a:spcBef>
                <a:spcPts val="0"/>
              </a:spcBef>
              <a:buNone/>
            </a:pPr>
            <a:r>
              <a:rPr lang="en-US" sz="2800" dirty="0">
                <a:sym typeface="Symbol" panose="05050102010706020507" pitchFamily="18" charset="2"/>
              </a:rPr>
              <a:t></a:t>
            </a:r>
            <a:r>
              <a:rPr lang="en-US" sz="2800" baseline="-25000" dirty="0"/>
              <a:t>1</a:t>
            </a:r>
            <a:r>
              <a:rPr lang="en-US" sz="2800" dirty="0"/>
              <a:t> = the mean slope of tool life vs cutting speed assuming that the feed rate and depth of cut are constant.</a:t>
            </a:r>
          </a:p>
          <a:p>
            <a:pPr>
              <a:lnSpc>
                <a:spcPct val="90000"/>
              </a:lnSpc>
              <a:spcBef>
                <a:spcPts val="0"/>
              </a:spcBef>
              <a:buNone/>
            </a:pPr>
            <a:r>
              <a:rPr lang="en-US" sz="2800" dirty="0">
                <a:sym typeface="Symbol" panose="05050102010706020507" pitchFamily="18" charset="2"/>
              </a:rPr>
              <a:t></a:t>
            </a:r>
            <a:r>
              <a:rPr lang="en-US" sz="2800" baseline="-25000" dirty="0"/>
              <a:t>2</a:t>
            </a:r>
            <a:r>
              <a:rPr lang="en-US" sz="2800" dirty="0"/>
              <a:t> = the mean slope of tool life vs feed rate assuming that the cutting speed and depth of cut are constant.</a:t>
            </a:r>
          </a:p>
          <a:p>
            <a:pPr>
              <a:lnSpc>
                <a:spcPct val="90000"/>
              </a:lnSpc>
              <a:spcBef>
                <a:spcPts val="0"/>
              </a:spcBef>
              <a:buNone/>
            </a:pPr>
            <a:r>
              <a:rPr lang="en-US" sz="2800" dirty="0">
                <a:sym typeface="Symbol" panose="05050102010706020507" pitchFamily="18" charset="2"/>
              </a:rPr>
              <a:t></a:t>
            </a:r>
            <a:r>
              <a:rPr lang="en-US" sz="2800" baseline="-25000" dirty="0"/>
              <a:t>3</a:t>
            </a:r>
            <a:r>
              <a:rPr lang="en-US" sz="2800" dirty="0"/>
              <a:t> = the means slope of tool life vs depth of cut assuming that the cutting speed and feed rate are constant.</a:t>
            </a:r>
          </a:p>
          <a:p>
            <a:pPr>
              <a:lnSpc>
                <a:spcPct val="90000"/>
              </a:lnSpc>
              <a:spcBef>
                <a:spcPts val="0"/>
              </a:spcBef>
              <a:buNone/>
            </a:pPr>
            <a:endParaRPr lang="en-US" sz="3000" dirty="0"/>
          </a:p>
        </p:txBody>
      </p:sp>
      <p:sp>
        <p:nvSpPr>
          <p:cNvPr id="4" name="Footer Placeholder 3"/>
          <p:cNvSpPr>
            <a:spLocks noGrp="1"/>
          </p:cNvSpPr>
          <p:nvPr>
            <p:ph type="ftr" sz="quarter" idx="11"/>
          </p:nvPr>
        </p:nvSpPr>
        <p:spPr/>
        <p:txBody>
          <a:bodyPr/>
          <a:lstStyle/>
          <a:p>
            <a:r>
              <a:rPr lang="en-US" smtClean="0"/>
              <a:t>12.5c</a:t>
            </a:r>
            <a:endParaRPr lang="en-US"/>
          </a:p>
        </p:txBody>
      </p:sp>
      <p:sp>
        <p:nvSpPr>
          <p:cNvPr id="5" name="Slide Number Placeholder 4"/>
          <p:cNvSpPr>
            <a:spLocks noGrp="1"/>
          </p:cNvSpPr>
          <p:nvPr>
            <p:ph type="sldNum" sz="quarter" idx="12"/>
          </p:nvPr>
        </p:nvSpPr>
        <p:spPr/>
        <p:txBody>
          <a:bodyPr/>
          <a:lstStyle/>
          <a:p>
            <a:fld id="{D85D01E0-4520-4710-81AB-3D8832D73914}" type="slidenum">
              <a:rPr lang="en-US" smtClean="0"/>
              <a:pPr/>
              <a:t>53</a:t>
            </a:fld>
            <a:endParaRPr lang="en-US"/>
          </a:p>
        </p:txBody>
      </p:sp>
    </p:spTree>
    <p:extLst>
      <p:ext uri="{BB962C8B-B14F-4D97-AF65-F5344CB8AC3E}">
        <p14:creationId xmlns:p14="http://schemas.microsoft.com/office/powerpoint/2010/main" val="39592073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633"/>
            <a:ext cx="8229600" cy="1143000"/>
          </a:xfrm>
        </p:spPr>
        <p:txBody>
          <a:bodyPr/>
          <a:lstStyle/>
          <a:p>
            <a:r>
              <a:rPr lang="en-US" dirty="0"/>
              <a:t>ANOVA table for </a:t>
            </a:r>
            <a:r>
              <a:rPr lang="en-US" dirty="0" smtClean="0"/>
              <a:t>MLR</a:t>
            </a:r>
            <a:endParaRPr lang="en-US" dirty="0"/>
          </a:p>
        </p:txBody>
      </p:sp>
      <p:sp>
        <p:nvSpPr>
          <p:cNvPr id="4" name="Slide Number Placeholder 3"/>
          <p:cNvSpPr>
            <a:spLocks noGrp="1"/>
          </p:cNvSpPr>
          <p:nvPr>
            <p:ph type="sldNum" sz="quarter" idx="12"/>
          </p:nvPr>
        </p:nvSpPr>
        <p:spPr/>
        <p:txBody>
          <a:bodyPr/>
          <a:lstStyle/>
          <a:p>
            <a:fld id="{D85D01E0-4520-4710-81AB-3D8832D73914}" type="slidenum">
              <a:rPr lang="en-US" smtClean="0"/>
              <a:pPr/>
              <a:t>54</a:t>
            </a:fld>
            <a:endParaRPr lang="en-US"/>
          </a:p>
        </p:txBody>
      </p:sp>
      <p:graphicFrame>
        <p:nvGraphicFramePr>
          <p:cNvPr id="5" name="Content Placeholder 3"/>
          <p:cNvGraphicFramePr>
            <a:graphicFrameLocks/>
          </p:cNvGraphicFramePr>
          <p:nvPr>
            <p:extLst/>
          </p:nvPr>
        </p:nvGraphicFramePr>
        <p:xfrm>
          <a:off x="228600" y="1078832"/>
          <a:ext cx="8610600" cy="3295048"/>
        </p:xfrm>
        <a:graphic>
          <a:graphicData uri="http://schemas.openxmlformats.org/drawingml/2006/table">
            <a:tbl>
              <a:tblPr>
                <a:tableStyleId>{5C22544A-7EE6-4342-B048-85BDC9FD1C3A}</a:tableStyleId>
              </a:tblPr>
              <a:tblGrid>
                <a:gridCol w="17526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28600">
                <a:tc>
                  <a:txBody>
                    <a:bodyPr/>
                    <a:lstStyle/>
                    <a:p>
                      <a:r>
                        <a:rPr lang="en-US" sz="2800" dirty="0" smtClean="0"/>
                        <a:t>Source</a:t>
                      </a:r>
                      <a:endParaRPr lang="en-US" sz="280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df</a:t>
                      </a:r>
                      <a:endParaRPr lang="en-US" sz="280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SS</a:t>
                      </a:r>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MS </a:t>
                      </a:r>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F</a:t>
                      </a:r>
                      <a:endParaRPr lang="en-US" sz="28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39528">
                <a:tc>
                  <a:txBody>
                    <a:bodyPr/>
                    <a:lstStyle/>
                    <a:p>
                      <a:r>
                        <a:rPr lang="en-US" sz="2800" dirty="0" smtClean="0"/>
                        <a:t>Regression</a:t>
                      </a:r>
                    </a:p>
                  </a:txBody>
                  <a:tcPr anchor="ctr">
                    <a:lnT w="12700" cap="flat" cmpd="sng" algn="ctr">
                      <a:solidFill>
                        <a:schemeClr val="tx1"/>
                      </a:solidFill>
                      <a:prstDash val="solid"/>
                      <a:round/>
                      <a:headEnd type="none" w="med" len="med"/>
                      <a:tailEnd type="none" w="med" len="med"/>
                    </a:lnT>
                  </a:tcPr>
                </a:tc>
                <a:tc>
                  <a:txBody>
                    <a:bodyPr/>
                    <a:lstStyle/>
                    <a:p>
                      <a:pPr algn="ctr"/>
                      <a:r>
                        <a:rPr lang="en-US" sz="2800" dirty="0" smtClean="0"/>
                        <a:t>k</a:t>
                      </a:r>
                      <a:endParaRPr lang="en-US" sz="2800" dirty="0"/>
                    </a:p>
                  </a:txBody>
                  <a:tcPr anchor="ct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dirty="0" smtClean="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97280">
                <a:tc>
                  <a:txBody>
                    <a:bodyPr/>
                    <a:lstStyle/>
                    <a:p>
                      <a:r>
                        <a:rPr lang="en-US" sz="2800" dirty="0" smtClean="0"/>
                        <a:t>Error</a:t>
                      </a:r>
                    </a:p>
                  </a:txBody>
                  <a:tcPr anchor="ctr">
                    <a:lnB w="12700" cap="flat" cmpd="sng" algn="ctr">
                      <a:solidFill>
                        <a:schemeClr val="tx1"/>
                      </a:solidFill>
                      <a:prstDash val="solid"/>
                      <a:round/>
                      <a:headEnd type="none" w="med" len="med"/>
                      <a:tailEnd type="none" w="med" len="med"/>
                    </a:lnB>
                  </a:tcPr>
                </a:tc>
                <a:tc>
                  <a:txBody>
                    <a:bodyPr/>
                    <a:lstStyle/>
                    <a:p>
                      <a:pPr algn="ctr"/>
                      <a:endParaRPr lang="en-US" sz="2800" dirty="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dirty="0" smtClean="0"/>
                    </a:p>
                  </a:txBody>
                  <a:tcPr anchor="ctr">
                    <a:lnB w="12700" cap="flat" cmpd="sng" algn="ctr">
                      <a:solidFill>
                        <a:schemeClr val="tx1"/>
                      </a:solidFill>
                      <a:prstDash val="solid"/>
                      <a:round/>
                      <a:headEnd type="none" w="med" len="med"/>
                      <a:tailEnd type="none" w="med" len="med"/>
                    </a:lnB>
                  </a:tcPr>
                </a:tc>
                <a:tc>
                  <a:txBody>
                    <a:bodyPr/>
                    <a:lstStyle/>
                    <a:p>
                      <a:endParaRPr lang="en-US" sz="2800" dirty="0"/>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2800" dirty="0"/>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0080">
                <a:tc>
                  <a:txBody>
                    <a:bodyPr/>
                    <a:lstStyle/>
                    <a:p>
                      <a:r>
                        <a:rPr lang="en-US" sz="2800" dirty="0" smtClean="0"/>
                        <a:t>Total</a:t>
                      </a:r>
                      <a:endParaRPr lang="en-US" sz="2800"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dirty="0"/>
                    </a:p>
                  </a:txBody>
                  <a:tcPr anchor="ctr">
                    <a:lnT w="12700" cap="flat" cmpd="sng" algn="ctr">
                      <a:solidFill>
                        <a:schemeClr val="tx1"/>
                      </a:solidFill>
                      <a:prstDash val="solid"/>
                      <a:round/>
                      <a:headEnd type="none" w="med" len="med"/>
                      <a:tailEnd type="none" w="med" len="med"/>
                    </a:lnT>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dirty="0"/>
                    </a:p>
                  </a:txBody>
                  <a:tcPr anchor="ctr">
                    <a:lnT w="12700" cap="flat" cmpd="sng" algn="ctr">
                      <a:solidFill>
                        <a:schemeClr val="tx1"/>
                      </a:solidFill>
                      <a:prstDash val="solid"/>
                      <a:round/>
                      <a:headEnd type="none" w="med" len="med"/>
                      <a:tailEnd type="none" w="med" len="med"/>
                    </a:lnT>
                  </a:tcPr>
                </a:tc>
                <a:tc hMerge="1">
                  <a:txBody>
                    <a:bodyPr/>
                    <a:lstStyle/>
                    <a:p>
                      <a:endParaRPr lang="en-US" sz="2800" dirty="0"/>
                    </a:p>
                  </a:txBody>
                  <a:tcPr>
                    <a:lnT w="12700" cap="flat" cmpd="sng" algn="ctr">
                      <a:solidFill>
                        <a:schemeClr val="tx1"/>
                      </a:solidFill>
                      <a:prstDash val="solid"/>
                      <a:round/>
                      <a:headEnd type="none" w="med" len="med"/>
                      <a:tailEnd type="none" w="med" len="med"/>
                    </a:lnT>
                  </a:tcPr>
                </a:tc>
                <a:tc hMerge="1">
                  <a:txBody>
                    <a:bodyPr/>
                    <a:lstStyle/>
                    <a:p>
                      <a:endParaRPr lang="en-US" sz="2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
        <p:nvSpPr>
          <p:cNvPr id="3" name="TextBox 2"/>
          <p:cNvSpPr txBox="1"/>
          <p:nvPr/>
        </p:nvSpPr>
        <p:spPr>
          <a:xfrm>
            <a:off x="493486" y="4516981"/>
            <a:ext cx="3021981" cy="584775"/>
          </a:xfrm>
          <a:prstGeom prst="rect">
            <a:avLst/>
          </a:prstGeom>
          <a:noFill/>
        </p:spPr>
        <p:txBody>
          <a:bodyPr wrap="none" rtlCol="0">
            <a:spAutoFit/>
          </a:bodyPr>
          <a:lstStyle/>
          <a:p>
            <a:r>
              <a:rPr lang="en-US" sz="3200" dirty="0" smtClean="0"/>
              <a:t>dfr = k + 1 – 1 = k</a:t>
            </a:r>
            <a:endParaRPr lang="en-US" sz="3200" dirty="0"/>
          </a:p>
        </p:txBody>
      </p:sp>
      <p:sp>
        <p:nvSpPr>
          <p:cNvPr id="6" name="Footer Placeholder 5"/>
          <p:cNvSpPr>
            <a:spLocks noGrp="1"/>
          </p:cNvSpPr>
          <p:nvPr>
            <p:ph type="ftr" sz="quarter" idx="11"/>
          </p:nvPr>
        </p:nvSpPr>
        <p:spPr/>
        <p:txBody>
          <a:bodyPr/>
          <a:lstStyle/>
          <a:p>
            <a:r>
              <a:rPr lang="en-US" smtClean="0"/>
              <a:t>12.5d</a:t>
            </a:r>
            <a:endParaRPr lang="en-US"/>
          </a:p>
        </p:txBody>
      </p:sp>
    </p:spTree>
    <p:extLst>
      <p:ext uri="{BB962C8B-B14F-4D97-AF65-F5344CB8AC3E}">
        <p14:creationId xmlns:p14="http://schemas.microsoft.com/office/powerpoint/2010/main" val="20406964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633"/>
            <a:ext cx="8229600" cy="1143000"/>
          </a:xfrm>
        </p:spPr>
        <p:txBody>
          <a:bodyPr/>
          <a:lstStyle/>
          <a:p>
            <a:r>
              <a:rPr lang="en-US" dirty="0"/>
              <a:t>ANOVA table for </a:t>
            </a:r>
            <a:r>
              <a:rPr lang="en-US" dirty="0" smtClean="0"/>
              <a:t>MLR</a:t>
            </a:r>
            <a:endParaRPr lang="en-US" dirty="0"/>
          </a:p>
        </p:txBody>
      </p:sp>
      <p:sp>
        <p:nvSpPr>
          <p:cNvPr id="4" name="Slide Number Placeholder 3"/>
          <p:cNvSpPr>
            <a:spLocks noGrp="1"/>
          </p:cNvSpPr>
          <p:nvPr>
            <p:ph type="sldNum" sz="quarter" idx="12"/>
          </p:nvPr>
        </p:nvSpPr>
        <p:spPr/>
        <p:txBody>
          <a:bodyPr/>
          <a:lstStyle/>
          <a:p>
            <a:fld id="{D85D01E0-4520-4710-81AB-3D8832D73914}" type="slidenum">
              <a:rPr lang="en-US" smtClean="0"/>
              <a:pPr/>
              <a:t>55</a:t>
            </a:fld>
            <a:endParaRPr lang="en-US"/>
          </a:p>
        </p:txBody>
      </p:sp>
      <p:graphicFrame>
        <p:nvGraphicFramePr>
          <p:cNvPr id="5" name="Content Placeholder 3"/>
          <p:cNvGraphicFramePr>
            <a:graphicFrameLocks/>
          </p:cNvGraphicFramePr>
          <p:nvPr>
            <p:extLst/>
          </p:nvPr>
        </p:nvGraphicFramePr>
        <p:xfrm>
          <a:off x="228600" y="1078832"/>
          <a:ext cx="8610600" cy="3295048"/>
        </p:xfrm>
        <a:graphic>
          <a:graphicData uri="http://schemas.openxmlformats.org/drawingml/2006/table">
            <a:tbl>
              <a:tblPr>
                <a:tableStyleId>{5C22544A-7EE6-4342-B048-85BDC9FD1C3A}</a:tableStyleId>
              </a:tblPr>
              <a:tblGrid>
                <a:gridCol w="17526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28600">
                <a:tc>
                  <a:txBody>
                    <a:bodyPr/>
                    <a:lstStyle/>
                    <a:p>
                      <a:r>
                        <a:rPr lang="en-US" sz="2800" dirty="0" smtClean="0"/>
                        <a:t>Source</a:t>
                      </a:r>
                      <a:endParaRPr lang="en-US" sz="280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df</a:t>
                      </a:r>
                      <a:endParaRPr lang="en-US" sz="280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SS</a:t>
                      </a:r>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MS </a:t>
                      </a:r>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F</a:t>
                      </a:r>
                      <a:endParaRPr lang="en-US" sz="28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39528">
                <a:tc>
                  <a:txBody>
                    <a:bodyPr/>
                    <a:lstStyle/>
                    <a:p>
                      <a:r>
                        <a:rPr lang="en-US" sz="2800" dirty="0" smtClean="0"/>
                        <a:t>Regression</a:t>
                      </a:r>
                    </a:p>
                  </a:txBody>
                  <a:tcPr anchor="ctr">
                    <a:lnT w="12700" cap="flat" cmpd="sng" algn="ctr">
                      <a:solidFill>
                        <a:schemeClr val="tx1"/>
                      </a:solidFill>
                      <a:prstDash val="solid"/>
                      <a:round/>
                      <a:headEnd type="none" w="med" len="med"/>
                      <a:tailEnd type="none" w="med" len="med"/>
                    </a:lnT>
                  </a:tcPr>
                </a:tc>
                <a:tc>
                  <a:txBody>
                    <a:bodyPr/>
                    <a:lstStyle/>
                    <a:p>
                      <a:pPr algn="ctr"/>
                      <a:r>
                        <a:rPr lang="en-US" sz="2800" dirty="0" smtClean="0"/>
                        <a:t>k</a:t>
                      </a:r>
                      <a:endParaRPr lang="en-US" sz="2800" dirty="0"/>
                    </a:p>
                  </a:txBody>
                  <a:tcPr anchor="ct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dirty="0" smtClean="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97280">
                <a:tc>
                  <a:txBody>
                    <a:bodyPr/>
                    <a:lstStyle/>
                    <a:p>
                      <a:r>
                        <a:rPr lang="en-US" sz="2800" dirty="0" smtClean="0"/>
                        <a:t>Error</a:t>
                      </a:r>
                    </a:p>
                  </a:txBody>
                  <a:tcPr anchor="ctr">
                    <a:lnB w="12700" cap="flat" cmpd="sng" algn="ctr">
                      <a:solidFill>
                        <a:schemeClr val="tx1"/>
                      </a:solidFill>
                      <a:prstDash val="solid"/>
                      <a:round/>
                      <a:headEnd type="none" w="med" len="med"/>
                      <a:tailEnd type="none" w="med" len="med"/>
                    </a:lnB>
                  </a:tcPr>
                </a:tc>
                <a:tc>
                  <a:txBody>
                    <a:bodyPr/>
                    <a:lstStyle/>
                    <a:p>
                      <a:pPr algn="ctr"/>
                      <a:endParaRPr lang="en-US" sz="2800" dirty="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dirty="0" smtClean="0"/>
                    </a:p>
                  </a:txBody>
                  <a:tcPr anchor="ctr">
                    <a:lnB w="12700" cap="flat" cmpd="sng" algn="ctr">
                      <a:solidFill>
                        <a:schemeClr val="tx1"/>
                      </a:solidFill>
                      <a:prstDash val="solid"/>
                      <a:round/>
                      <a:headEnd type="none" w="med" len="med"/>
                      <a:tailEnd type="none" w="med" len="med"/>
                    </a:lnB>
                  </a:tcPr>
                </a:tc>
                <a:tc>
                  <a:txBody>
                    <a:bodyPr/>
                    <a:lstStyle/>
                    <a:p>
                      <a:endParaRPr lang="en-US" sz="2800" dirty="0"/>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2800" dirty="0"/>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0080">
                <a:tc>
                  <a:txBody>
                    <a:bodyPr/>
                    <a:lstStyle/>
                    <a:p>
                      <a:r>
                        <a:rPr lang="en-US" sz="2800" dirty="0" smtClean="0"/>
                        <a:t>Total</a:t>
                      </a:r>
                      <a:endParaRPr lang="en-US" sz="2800" dirty="0"/>
                    </a:p>
                  </a:txBody>
                  <a:tcPr anchor="ctr">
                    <a:lnT w="12700" cap="flat" cmpd="sng" algn="ctr">
                      <a:solidFill>
                        <a:schemeClr val="tx1"/>
                      </a:solidFill>
                      <a:prstDash val="solid"/>
                      <a:round/>
                      <a:headEnd type="none" w="med" len="med"/>
                      <a:tailEnd type="none" w="med" len="med"/>
                    </a:lnT>
                  </a:tcPr>
                </a:tc>
                <a:tc>
                  <a:txBody>
                    <a:bodyPr/>
                    <a:lstStyle/>
                    <a:p>
                      <a:pPr algn="ctr"/>
                      <a:r>
                        <a:rPr lang="en-US" sz="2800" dirty="0" smtClean="0"/>
                        <a:t>n</a:t>
                      </a:r>
                      <a:r>
                        <a:rPr lang="en-US" sz="2800" baseline="0" dirty="0" smtClean="0"/>
                        <a:t> - 1</a:t>
                      </a:r>
                      <a:endParaRPr lang="en-US" sz="2800" dirty="0"/>
                    </a:p>
                  </a:txBody>
                  <a:tcPr anchor="ctr">
                    <a:lnT w="12700" cap="flat" cmpd="sng" algn="ctr">
                      <a:solidFill>
                        <a:schemeClr val="tx1"/>
                      </a:solidFill>
                      <a:prstDash val="solid"/>
                      <a:round/>
                      <a:headEnd type="none" w="med" len="med"/>
                      <a:tailEnd type="none" w="med" len="med"/>
                    </a:lnT>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dirty="0"/>
                    </a:p>
                  </a:txBody>
                  <a:tcPr anchor="ctr">
                    <a:lnT w="12700" cap="flat" cmpd="sng" algn="ctr">
                      <a:solidFill>
                        <a:schemeClr val="tx1"/>
                      </a:solidFill>
                      <a:prstDash val="solid"/>
                      <a:round/>
                      <a:headEnd type="none" w="med" len="med"/>
                      <a:tailEnd type="none" w="med" len="med"/>
                    </a:lnT>
                  </a:tcPr>
                </a:tc>
                <a:tc hMerge="1">
                  <a:txBody>
                    <a:bodyPr/>
                    <a:lstStyle/>
                    <a:p>
                      <a:endParaRPr lang="en-US" sz="2800" dirty="0"/>
                    </a:p>
                  </a:txBody>
                  <a:tcPr>
                    <a:lnT w="12700" cap="flat" cmpd="sng" algn="ctr">
                      <a:solidFill>
                        <a:schemeClr val="tx1"/>
                      </a:solidFill>
                      <a:prstDash val="solid"/>
                      <a:round/>
                      <a:headEnd type="none" w="med" len="med"/>
                      <a:tailEnd type="none" w="med" len="med"/>
                    </a:lnT>
                  </a:tcPr>
                </a:tc>
                <a:tc hMerge="1">
                  <a:txBody>
                    <a:bodyPr/>
                    <a:lstStyle/>
                    <a:p>
                      <a:endParaRPr lang="en-US" sz="2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
        <p:nvSpPr>
          <p:cNvPr id="3" name="TextBox 2"/>
          <p:cNvSpPr txBox="1"/>
          <p:nvPr/>
        </p:nvSpPr>
        <p:spPr>
          <a:xfrm>
            <a:off x="493486" y="4516981"/>
            <a:ext cx="1963999" cy="584775"/>
          </a:xfrm>
          <a:prstGeom prst="rect">
            <a:avLst/>
          </a:prstGeom>
          <a:noFill/>
        </p:spPr>
        <p:txBody>
          <a:bodyPr wrap="none" rtlCol="0">
            <a:spAutoFit/>
          </a:bodyPr>
          <a:lstStyle/>
          <a:p>
            <a:r>
              <a:rPr lang="en-US" sz="3200" dirty="0" smtClean="0"/>
              <a:t>dft = n – 1 </a:t>
            </a:r>
            <a:endParaRPr lang="en-US" sz="3200" dirty="0"/>
          </a:p>
        </p:txBody>
      </p:sp>
      <p:sp>
        <p:nvSpPr>
          <p:cNvPr id="6" name="Footer Placeholder 5"/>
          <p:cNvSpPr>
            <a:spLocks noGrp="1"/>
          </p:cNvSpPr>
          <p:nvPr>
            <p:ph type="ftr" sz="quarter" idx="11"/>
          </p:nvPr>
        </p:nvSpPr>
        <p:spPr/>
        <p:txBody>
          <a:bodyPr/>
          <a:lstStyle/>
          <a:p>
            <a:r>
              <a:rPr lang="en-US" smtClean="0"/>
              <a:t>12.5d</a:t>
            </a:r>
            <a:endParaRPr lang="en-US"/>
          </a:p>
        </p:txBody>
      </p:sp>
    </p:spTree>
    <p:extLst>
      <p:ext uri="{BB962C8B-B14F-4D97-AF65-F5344CB8AC3E}">
        <p14:creationId xmlns:p14="http://schemas.microsoft.com/office/powerpoint/2010/main" val="37345234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633"/>
            <a:ext cx="8229600" cy="1143000"/>
          </a:xfrm>
        </p:spPr>
        <p:txBody>
          <a:bodyPr/>
          <a:lstStyle/>
          <a:p>
            <a:r>
              <a:rPr lang="en-US" dirty="0"/>
              <a:t>ANOVA table for </a:t>
            </a:r>
            <a:r>
              <a:rPr lang="en-US" dirty="0" smtClean="0"/>
              <a:t>MLR</a:t>
            </a:r>
            <a:endParaRPr lang="en-US" dirty="0"/>
          </a:p>
        </p:txBody>
      </p:sp>
      <p:sp>
        <p:nvSpPr>
          <p:cNvPr id="4" name="Slide Number Placeholder 3"/>
          <p:cNvSpPr>
            <a:spLocks noGrp="1"/>
          </p:cNvSpPr>
          <p:nvPr>
            <p:ph type="sldNum" sz="quarter" idx="12"/>
          </p:nvPr>
        </p:nvSpPr>
        <p:spPr/>
        <p:txBody>
          <a:bodyPr/>
          <a:lstStyle/>
          <a:p>
            <a:fld id="{D85D01E0-4520-4710-81AB-3D8832D73914}" type="slidenum">
              <a:rPr lang="en-US" smtClean="0"/>
              <a:pPr/>
              <a:t>56</a:t>
            </a:fld>
            <a:endParaRPr lang="en-US"/>
          </a:p>
        </p:txBody>
      </p:sp>
      <p:graphicFrame>
        <p:nvGraphicFramePr>
          <p:cNvPr id="5" name="Content Placeholder 3"/>
          <p:cNvGraphicFramePr>
            <a:graphicFrameLocks/>
          </p:cNvGraphicFramePr>
          <p:nvPr>
            <p:extLst/>
          </p:nvPr>
        </p:nvGraphicFramePr>
        <p:xfrm>
          <a:off x="228600" y="1078832"/>
          <a:ext cx="8610600" cy="3295048"/>
        </p:xfrm>
        <a:graphic>
          <a:graphicData uri="http://schemas.openxmlformats.org/drawingml/2006/table">
            <a:tbl>
              <a:tblPr>
                <a:tableStyleId>{5C22544A-7EE6-4342-B048-85BDC9FD1C3A}</a:tableStyleId>
              </a:tblPr>
              <a:tblGrid>
                <a:gridCol w="17526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28600">
                <a:tc>
                  <a:txBody>
                    <a:bodyPr/>
                    <a:lstStyle/>
                    <a:p>
                      <a:r>
                        <a:rPr lang="en-US" sz="2800" dirty="0" smtClean="0"/>
                        <a:t>Source</a:t>
                      </a:r>
                      <a:endParaRPr lang="en-US" sz="280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df</a:t>
                      </a:r>
                      <a:endParaRPr lang="en-US" sz="280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SS</a:t>
                      </a:r>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MS </a:t>
                      </a:r>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F</a:t>
                      </a:r>
                      <a:endParaRPr lang="en-US" sz="28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39528">
                <a:tc>
                  <a:txBody>
                    <a:bodyPr/>
                    <a:lstStyle/>
                    <a:p>
                      <a:r>
                        <a:rPr lang="en-US" sz="2800" dirty="0" smtClean="0"/>
                        <a:t>Regression</a:t>
                      </a:r>
                    </a:p>
                  </a:txBody>
                  <a:tcPr anchor="ctr">
                    <a:lnT w="12700" cap="flat" cmpd="sng" algn="ctr">
                      <a:solidFill>
                        <a:schemeClr val="tx1"/>
                      </a:solidFill>
                      <a:prstDash val="solid"/>
                      <a:round/>
                      <a:headEnd type="none" w="med" len="med"/>
                      <a:tailEnd type="none" w="med" len="med"/>
                    </a:lnT>
                  </a:tcPr>
                </a:tc>
                <a:tc>
                  <a:txBody>
                    <a:bodyPr/>
                    <a:lstStyle/>
                    <a:p>
                      <a:pPr algn="ctr"/>
                      <a:r>
                        <a:rPr lang="en-US" sz="2800" dirty="0" smtClean="0"/>
                        <a:t>k</a:t>
                      </a:r>
                      <a:endParaRPr lang="en-US" sz="2800" dirty="0"/>
                    </a:p>
                  </a:txBody>
                  <a:tcPr anchor="ct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dirty="0" smtClean="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97280">
                <a:tc>
                  <a:txBody>
                    <a:bodyPr/>
                    <a:lstStyle/>
                    <a:p>
                      <a:r>
                        <a:rPr lang="en-US" sz="2800" dirty="0" smtClean="0"/>
                        <a:t>Error</a:t>
                      </a:r>
                    </a:p>
                  </a:txBody>
                  <a:tcPr anchor="ctr">
                    <a:lnB w="12700" cap="flat" cmpd="sng" algn="ctr">
                      <a:solidFill>
                        <a:schemeClr val="tx1"/>
                      </a:solidFill>
                      <a:prstDash val="solid"/>
                      <a:round/>
                      <a:headEnd type="none" w="med" len="med"/>
                      <a:tailEnd type="none" w="med" len="med"/>
                    </a:lnB>
                  </a:tcPr>
                </a:tc>
                <a:tc>
                  <a:txBody>
                    <a:bodyPr/>
                    <a:lstStyle/>
                    <a:p>
                      <a:pPr algn="ctr"/>
                      <a:r>
                        <a:rPr lang="en-US" sz="2800" dirty="0" smtClean="0"/>
                        <a:t>n – k – 1 </a:t>
                      </a:r>
                      <a:endParaRPr lang="en-US" sz="2800" dirty="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dirty="0" smtClean="0"/>
                    </a:p>
                  </a:txBody>
                  <a:tcPr anchor="ctr">
                    <a:lnB w="12700" cap="flat" cmpd="sng" algn="ctr">
                      <a:solidFill>
                        <a:schemeClr val="tx1"/>
                      </a:solidFill>
                      <a:prstDash val="solid"/>
                      <a:round/>
                      <a:headEnd type="none" w="med" len="med"/>
                      <a:tailEnd type="none" w="med" len="med"/>
                    </a:lnB>
                  </a:tcPr>
                </a:tc>
                <a:tc>
                  <a:txBody>
                    <a:bodyPr/>
                    <a:lstStyle/>
                    <a:p>
                      <a:endParaRPr lang="en-US" sz="2800" dirty="0"/>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2800" dirty="0"/>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0080">
                <a:tc>
                  <a:txBody>
                    <a:bodyPr/>
                    <a:lstStyle/>
                    <a:p>
                      <a:r>
                        <a:rPr lang="en-US" sz="2800" dirty="0" smtClean="0"/>
                        <a:t>Total</a:t>
                      </a:r>
                      <a:endParaRPr lang="en-US" sz="2800" dirty="0"/>
                    </a:p>
                  </a:txBody>
                  <a:tcPr anchor="ctr">
                    <a:lnT w="12700" cap="flat" cmpd="sng" algn="ctr">
                      <a:solidFill>
                        <a:schemeClr val="tx1"/>
                      </a:solidFill>
                      <a:prstDash val="solid"/>
                      <a:round/>
                      <a:headEnd type="none" w="med" len="med"/>
                      <a:tailEnd type="none" w="med" len="med"/>
                    </a:lnT>
                  </a:tcPr>
                </a:tc>
                <a:tc>
                  <a:txBody>
                    <a:bodyPr/>
                    <a:lstStyle/>
                    <a:p>
                      <a:pPr algn="ctr"/>
                      <a:r>
                        <a:rPr lang="en-US" sz="2800" dirty="0" smtClean="0"/>
                        <a:t>n</a:t>
                      </a:r>
                      <a:r>
                        <a:rPr lang="en-US" sz="2800" baseline="0" dirty="0" smtClean="0"/>
                        <a:t> - 1</a:t>
                      </a:r>
                      <a:endParaRPr lang="en-US" sz="2800" dirty="0"/>
                    </a:p>
                  </a:txBody>
                  <a:tcPr anchor="ctr">
                    <a:lnT w="12700" cap="flat" cmpd="sng" algn="ctr">
                      <a:solidFill>
                        <a:schemeClr val="tx1"/>
                      </a:solidFill>
                      <a:prstDash val="solid"/>
                      <a:round/>
                      <a:headEnd type="none" w="med" len="med"/>
                      <a:tailEnd type="none" w="med" len="med"/>
                    </a:lnT>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dirty="0"/>
                    </a:p>
                  </a:txBody>
                  <a:tcPr anchor="ctr">
                    <a:lnT w="12700" cap="flat" cmpd="sng" algn="ctr">
                      <a:solidFill>
                        <a:schemeClr val="tx1"/>
                      </a:solidFill>
                      <a:prstDash val="solid"/>
                      <a:round/>
                      <a:headEnd type="none" w="med" len="med"/>
                      <a:tailEnd type="none" w="med" len="med"/>
                    </a:lnT>
                  </a:tcPr>
                </a:tc>
                <a:tc hMerge="1">
                  <a:txBody>
                    <a:bodyPr/>
                    <a:lstStyle/>
                    <a:p>
                      <a:endParaRPr lang="en-US" sz="2800" dirty="0"/>
                    </a:p>
                  </a:txBody>
                  <a:tcPr>
                    <a:lnT w="12700" cap="flat" cmpd="sng" algn="ctr">
                      <a:solidFill>
                        <a:schemeClr val="tx1"/>
                      </a:solidFill>
                      <a:prstDash val="solid"/>
                      <a:round/>
                      <a:headEnd type="none" w="med" len="med"/>
                      <a:tailEnd type="none" w="med" len="med"/>
                    </a:lnT>
                  </a:tcPr>
                </a:tc>
                <a:tc hMerge="1">
                  <a:txBody>
                    <a:bodyPr/>
                    <a:lstStyle/>
                    <a:p>
                      <a:endParaRPr lang="en-US" sz="2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
        <p:nvSpPr>
          <p:cNvPr id="3" name="TextBox 2"/>
          <p:cNvSpPr txBox="1"/>
          <p:nvPr/>
        </p:nvSpPr>
        <p:spPr>
          <a:xfrm>
            <a:off x="493486" y="4516981"/>
            <a:ext cx="4435253" cy="584775"/>
          </a:xfrm>
          <a:prstGeom prst="rect">
            <a:avLst/>
          </a:prstGeom>
          <a:noFill/>
        </p:spPr>
        <p:txBody>
          <a:bodyPr wrap="none" rtlCol="0">
            <a:spAutoFit/>
          </a:bodyPr>
          <a:lstStyle/>
          <a:p>
            <a:r>
              <a:rPr lang="en-US" sz="3200" dirty="0" smtClean="0"/>
              <a:t>dfe = dft – dfr = n – 1 – k  </a:t>
            </a:r>
            <a:endParaRPr lang="en-US" sz="3200" dirty="0"/>
          </a:p>
        </p:txBody>
      </p:sp>
      <p:sp>
        <p:nvSpPr>
          <p:cNvPr id="6" name="Footer Placeholder 5"/>
          <p:cNvSpPr>
            <a:spLocks noGrp="1"/>
          </p:cNvSpPr>
          <p:nvPr>
            <p:ph type="ftr" sz="quarter" idx="11"/>
          </p:nvPr>
        </p:nvSpPr>
        <p:spPr/>
        <p:txBody>
          <a:bodyPr/>
          <a:lstStyle/>
          <a:p>
            <a:r>
              <a:rPr lang="en-US" smtClean="0"/>
              <a:t>12.5d</a:t>
            </a:r>
            <a:endParaRPr lang="en-US"/>
          </a:p>
        </p:txBody>
      </p:sp>
    </p:spTree>
    <p:extLst>
      <p:ext uri="{BB962C8B-B14F-4D97-AF65-F5344CB8AC3E}">
        <p14:creationId xmlns:p14="http://schemas.microsoft.com/office/powerpoint/2010/main" val="36862391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633"/>
            <a:ext cx="8229600" cy="1143000"/>
          </a:xfrm>
        </p:spPr>
        <p:txBody>
          <a:bodyPr/>
          <a:lstStyle/>
          <a:p>
            <a:r>
              <a:rPr lang="en-US" dirty="0"/>
              <a:t>ANOVA table for </a:t>
            </a:r>
            <a:r>
              <a:rPr lang="en-US" dirty="0" smtClean="0"/>
              <a:t>MLR</a:t>
            </a:r>
            <a:endParaRPr lang="en-US" dirty="0"/>
          </a:p>
        </p:txBody>
      </p:sp>
      <p:sp>
        <p:nvSpPr>
          <p:cNvPr id="4" name="Slide Number Placeholder 3"/>
          <p:cNvSpPr>
            <a:spLocks noGrp="1"/>
          </p:cNvSpPr>
          <p:nvPr>
            <p:ph type="sldNum" sz="quarter" idx="12"/>
          </p:nvPr>
        </p:nvSpPr>
        <p:spPr/>
        <p:txBody>
          <a:bodyPr/>
          <a:lstStyle/>
          <a:p>
            <a:fld id="{D85D01E0-4520-4710-81AB-3D8832D73914}" type="slidenum">
              <a:rPr lang="en-US" smtClean="0"/>
              <a:pPr/>
              <a:t>57</a:t>
            </a:fld>
            <a:endParaRPr lang="en-US"/>
          </a:p>
        </p:txBody>
      </p:sp>
      <p:graphicFrame>
        <p:nvGraphicFramePr>
          <p:cNvPr id="5" name="Content Placeholder 3"/>
          <p:cNvGraphicFramePr>
            <a:graphicFrameLocks/>
          </p:cNvGraphicFramePr>
          <p:nvPr>
            <p:extLst/>
          </p:nvPr>
        </p:nvGraphicFramePr>
        <p:xfrm>
          <a:off x="228600" y="1078832"/>
          <a:ext cx="8610600" cy="3599848"/>
        </p:xfrm>
        <a:graphic>
          <a:graphicData uri="http://schemas.openxmlformats.org/drawingml/2006/table">
            <a:tbl>
              <a:tblPr>
                <a:tableStyleId>{5C22544A-7EE6-4342-B048-85BDC9FD1C3A}</a:tableStyleId>
              </a:tblPr>
              <a:tblGrid>
                <a:gridCol w="17526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28600">
                <a:tc>
                  <a:txBody>
                    <a:bodyPr/>
                    <a:lstStyle/>
                    <a:p>
                      <a:r>
                        <a:rPr lang="en-US" sz="2800" dirty="0" smtClean="0"/>
                        <a:t>Source</a:t>
                      </a:r>
                      <a:endParaRPr lang="en-US" sz="280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df</a:t>
                      </a:r>
                      <a:endParaRPr lang="en-US" sz="280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SS</a:t>
                      </a:r>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MS </a:t>
                      </a:r>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F</a:t>
                      </a:r>
                      <a:endParaRPr lang="en-US" sz="28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39528">
                <a:tc>
                  <a:txBody>
                    <a:bodyPr/>
                    <a:lstStyle/>
                    <a:p>
                      <a:r>
                        <a:rPr lang="en-US" sz="2800" dirty="0" smtClean="0"/>
                        <a:t>Regression</a:t>
                      </a:r>
                    </a:p>
                  </a:txBody>
                  <a:tcPr anchor="ctr">
                    <a:lnT w="12700" cap="flat" cmpd="sng" algn="ctr">
                      <a:solidFill>
                        <a:schemeClr val="tx1"/>
                      </a:solidFill>
                      <a:prstDash val="solid"/>
                      <a:round/>
                      <a:headEnd type="none" w="med" len="med"/>
                      <a:tailEnd type="none" w="med" len="med"/>
                    </a:lnT>
                  </a:tcPr>
                </a:tc>
                <a:tc>
                  <a:txBody>
                    <a:bodyPr/>
                    <a:lstStyle/>
                    <a:p>
                      <a:pPr algn="ctr"/>
                      <a:r>
                        <a:rPr lang="en-US" sz="2800" dirty="0" smtClean="0"/>
                        <a:t>k</a:t>
                      </a:r>
                      <a:endParaRPr lang="en-US" sz="2800" dirty="0"/>
                    </a:p>
                  </a:txBody>
                  <a:tcPr anchor="ct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SSR</a:t>
                      </a:r>
                    </a:p>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(from data)</a:t>
                      </a:r>
                    </a:p>
                  </a:txBody>
                  <a:tcPr anchor="ctr">
                    <a:lnT w="12700" cap="flat" cmpd="sng" algn="ctr">
                      <a:solidFill>
                        <a:schemeClr val="tx1"/>
                      </a:solidFill>
                      <a:prstDash val="solid"/>
                      <a:round/>
                      <a:headEnd type="none" w="med" len="med"/>
                      <a:tailEnd type="none" w="med" len="med"/>
                    </a:lnT>
                  </a:tcPr>
                </a:tc>
                <a:tc>
                  <a:txBody>
                    <a:bodyPr/>
                    <a:lstStyle/>
                    <a:p>
                      <a:pPr algn="ct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97280">
                <a:tc>
                  <a:txBody>
                    <a:bodyPr/>
                    <a:lstStyle/>
                    <a:p>
                      <a:r>
                        <a:rPr lang="en-US" sz="2800" dirty="0" smtClean="0"/>
                        <a:t>Error</a:t>
                      </a:r>
                    </a:p>
                  </a:txBody>
                  <a:tcPr anchor="ctr">
                    <a:lnB w="12700" cap="flat" cmpd="sng" algn="ctr">
                      <a:solidFill>
                        <a:schemeClr val="tx1"/>
                      </a:solidFill>
                      <a:prstDash val="solid"/>
                      <a:round/>
                      <a:headEnd type="none" w="med" len="med"/>
                      <a:tailEnd type="none" w="med" len="med"/>
                    </a:lnB>
                  </a:tcPr>
                </a:tc>
                <a:tc>
                  <a:txBody>
                    <a:bodyPr/>
                    <a:lstStyle/>
                    <a:p>
                      <a:pPr algn="ctr"/>
                      <a:r>
                        <a:rPr lang="en-US" sz="2800" baseline="0" dirty="0" smtClean="0"/>
                        <a:t>n – k – 1</a:t>
                      </a:r>
                      <a:endParaRPr lang="en-US" sz="2800" dirty="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SSE</a:t>
                      </a:r>
                    </a:p>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(from data)</a:t>
                      </a:r>
                    </a:p>
                  </a:txBody>
                  <a:tcPr anchor="ctr">
                    <a:lnB w="12700" cap="flat" cmpd="sng" algn="ctr">
                      <a:solidFill>
                        <a:schemeClr val="tx1"/>
                      </a:solidFill>
                      <a:prstDash val="solid"/>
                      <a:round/>
                      <a:headEnd type="none" w="med" len="med"/>
                      <a:tailEnd type="none" w="med" len="med"/>
                    </a:lnB>
                  </a:tcPr>
                </a:tc>
                <a:tc>
                  <a:txBody>
                    <a:bodyPr/>
                    <a:lstStyle/>
                    <a:p>
                      <a:endParaRPr lang="en-US" sz="2800" dirty="0"/>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2800" dirty="0"/>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0080">
                <a:tc>
                  <a:txBody>
                    <a:bodyPr/>
                    <a:lstStyle/>
                    <a:p>
                      <a:r>
                        <a:rPr lang="en-US" sz="2800" dirty="0" smtClean="0"/>
                        <a:t>Total</a:t>
                      </a:r>
                      <a:endParaRPr lang="en-US" sz="2800" dirty="0"/>
                    </a:p>
                  </a:txBody>
                  <a:tcPr anchor="ctr">
                    <a:lnT w="12700" cap="flat" cmpd="sng" algn="ctr">
                      <a:solidFill>
                        <a:schemeClr val="tx1"/>
                      </a:solidFill>
                      <a:prstDash val="solid"/>
                      <a:round/>
                      <a:headEnd type="none" w="med" len="med"/>
                      <a:tailEnd type="none" w="med" len="med"/>
                    </a:lnT>
                  </a:tcPr>
                </a:tc>
                <a:tc>
                  <a:txBody>
                    <a:bodyPr/>
                    <a:lstStyle/>
                    <a:p>
                      <a:pPr algn="ctr"/>
                      <a:r>
                        <a:rPr lang="en-US" sz="2800" baseline="0" dirty="0" smtClean="0"/>
                        <a:t>n </a:t>
                      </a:r>
                      <a:r>
                        <a:rPr lang="en-US" sz="2800" dirty="0" smtClean="0"/>
                        <a:t>–</a:t>
                      </a:r>
                      <a:r>
                        <a:rPr lang="en-US" sz="2800" baseline="0" dirty="0" smtClean="0"/>
                        <a:t> 1</a:t>
                      </a:r>
                      <a:endParaRPr lang="en-US" sz="2800" dirty="0"/>
                    </a:p>
                  </a:txBody>
                  <a:tcPr anchor="ctr">
                    <a:lnT w="12700" cap="flat" cmpd="sng" algn="ctr">
                      <a:solidFill>
                        <a:schemeClr val="tx1"/>
                      </a:solidFill>
                      <a:prstDash val="solid"/>
                      <a:round/>
                      <a:headEnd type="none" w="med" len="med"/>
                      <a:tailEnd type="none" w="med" len="med"/>
                    </a:lnT>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        SST</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  (from data)</a:t>
                      </a:r>
                      <a:endParaRPr lang="en-US" sz="2800" dirty="0"/>
                    </a:p>
                  </a:txBody>
                  <a:tcPr anchor="ctr">
                    <a:lnT w="12700" cap="flat" cmpd="sng" algn="ctr">
                      <a:solidFill>
                        <a:schemeClr val="tx1"/>
                      </a:solidFill>
                      <a:prstDash val="solid"/>
                      <a:round/>
                      <a:headEnd type="none" w="med" len="med"/>
                      <a:tailEnd type="none" w="med" len="med"/>
                    </a:lnT>
                  </a:tcPr>
                </a:tc>
                <a:tc hMerge="1">
                  <a:txBody>
                    <a:bodyPr/>
                    <a:lstStyle/>
                    <a:p>
                      <a:endParaRPr lang="en-US" sz="2800" dirty="0"/>
                    </a:p>
                  </a:txBody>
                  <a:tcPr>
                    <a:lnT w="12700" cap="flat" cmpd="sng" algn="ctr">
                      <a:solidFill>
                        <a:schemeClr val="tx1"/>
                      </a:solidFill>
                      <a:prstDash val="solid"/>
                      <a:round/>
                      <a:headEnd type="none" w="med" len="med"/>
                      <a:tailEnd type="none" w="med" len="med"/>
                    </a:lnT>
                  </a:tcPr>
                </a:tc>
                <a:tc hMerge="1">
                  <a:txBody>
                    <a:bodyPr/>
                    <a:lstStyle/>
                    <a:p>
                      <a:endParaRPr lang="en-US" sz="2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graphicFrame>
        <p:nvGraphicFramePr>
          <p:cNvPr id="6" name="Object 5"/>
          <p:cNvGraphicFramePr>
            <a:graphicFrameLocks noChangeAspect="1"/>
          </p:cNvGraphicFramePr>
          <p:nvPr>
            <p:extLst/>
          </p:nvPr>
        </p:nvGraphicFramePr>
        <p:xfrm>
          <a:off x="5642769" y="1794249"/>
          <a:ext cx="1820862" cy="769938"/>
        </p:xfrm>
        <a:graphic>
          <a:graphicData uri="http://schemas.openxmlformats.org/presentationml/2006/ole">
            <mc:AlternateContent xmlns:mc="http://schemas.openxmlformats.org/markup-compatibility/2006">
              <mc:Choice xmlns:v="urn:schemas-microsoft-com:vml" Requires="v">
                <p:oleObj spid="_x0000_s2053" name="Equation" r:id="rId4" imgW="2666880" imgH="1130040" progId="Equation.DSMT4">
                  <p:embed/>
                </p:oleObj>
              </mc:Choice>
              <mc:Fallback>
                <p:oleObj name="Equation" r:id="rId4" imgW="2666880" imgH="1130040" progId="Equation.DSMT4">
                  <p:embed/>
                  <p:pic>
                    <p:nvPicPr>
                      <p:cNvPr id="6" name="Object 5"/>
                      <p:cNvPicPr>
                        <a:picLocks noChangeAspect="1" noChangeArrowheads="1"/>
                      </p:cNvPicPr>
                      <p:nvPr/>
                    </p:nvPicPr>
                    <p:blipFill>
                      <a:blip r:embed="rId5"/>
                      <a:srcRect/>
                      <a:stretch>
                        <a:fillRect/>
                      </a:stretch>
                    </p:blipFill>
                    <p:spPr bwMode="auto">
                      <a:xfrm>
                        <a:off x="5642769" y="1794249"/>
                        <a:ext cx="1820862"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extLst/>
          </p:nvPr>
        </p:nvGraphicFramePr>
        <p:xfrm>
          <a:off x="5424488" y="2797175"/>
          <a:ext cx="2189162" cy="769938"/>
        </p:xfrm>
        <a:graphic>
          <a:graphicData uri="http://schemas.openxmlformats.org/presentationml/2006/ole">
            <mc:AlternateContent xmlns:mc="http://schemas.openxmlformats.org/markup-compatibility/2006">
              <mc:Choice xmlns:v="urn:schemas-microsoft-com:vml" Requires="v">
                <p:oleObj spid="_x0000_s2054" name="Equation" r:id="rId6" imgW="3213000" imgH="1130040" progId="Equation.DSMT4">
                  <p:embed/>
                </p:oleObj>
              </mc:Choice>
              <mc:Fallback>
                <p:oleObj name="Equation" r:id="rId6" imgW="3213000" imgH="1130040" progId="Equation.DSMT4">
                  <p:embed/>
                  <p:pic>
                    <p:nvPicPr>
                      <p:cNvPr id="7" name="Object 7"/>
                      <p:cNvPicPr>
                        <a:picLocks noChangeAspect="1" noChangeArrowheads="1"/>
                      </p:cNvPicPr>
                      <p:nvPr/>
                    </p:nvPicPr>
                    <p:blipFill>
                      <a:blip r:embed="rId7"/>
                      <a:srcRect/>
                      <a:stretch>
                        <a:fillRect/>
                      </a:stretch>
                    </p:blipFill>
                    <p:spPr bwMode="auto">
                      <a:xfrm>
                        <a:off x="5424488" y="2797175"/>
                        <a:ext cx="2189162"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nvPr>
        </p:nvGraphicFramePr>
        <p:xfrm>
          <a:off x="7847919" y="1764880"/>
          <a:ext cx="846138" cy="828675"/>
        </p:xfrm>
        <a:graphic>
          <a:graphicData uri="http://schemas.openxmlformats.org/presentationml/2006/ole">
            <mc:AlternateContent xmlns:mc="http://schemas.openxmlformats.org/markup-compatibility/2006">
              <mc:Choice xmlns:v="urn:schemas-microsoft-com:vml" Requires="v">
                <p:oleObj spid="_x0000_s2055" name="Equation" r:id="rId8" imgW="1155600" imgH="1130040" progId="Equation.DSMT4">
                  <p:embed/>
                </p:oleObj>
              </mc:Choice>
              <mc:Fallback>
                <p:oleObj name="Equation" r:id="rId8" imgW="1155600" imgH="1130040" progId="Equation.DSMT4">
                  <p:embed/>
                  <p:pic>
                    <p:nvPicPr>
                      <p:cNvPr id="8" name="Object 7"/>
                      <p:cNvPicPr>
                        <a:picLocks noChangeAspect="1" noChangeArrowheads="1"/>
                      </p:cNvPicPr>
                      <p:nvPr/>
                    </p:nvPicPr>
                    <p:blipFill>
                      <a:blip r:embed="rId9"/>
                      <a:srcRect/>
                      <a:stretch>
                        <a:fillRect/>
                      </a:stretch>
                    </p:blipFill>
                    <p:spPr bwMode="auto">
                      <a:xfrm>
                        <a:off x="7847919" y="1764880"/>
                        <a:ext cx="846138"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528163" y="4772798"/>
            <a:ext cx="7742825" cy="461665"/>
          </a:xfrm>
          <a:prstGeom prst="rect">
            <a:avLst/>
          </a:prstGeom>
          <a:noFill/>
        </p:spPr>
        <p:txBody>
          <a:bodyPr wrap="none" rtlCol="0">
            <a:spAutoFit/>
          </a:bodyPr>
          <a:lstStyle/>
          <a:p>
            <a:r>
              <a:rPr lang="en-US" sz="2400" dirty="0" smtClean="0">
                <a:latin typeface="Courier New" panose="02070309020205020404" pitchFamily="49" charset="0"/>
                <a:cs typeface="Courier New" panose="02070309020205020404" pitchFamily="49" charset="0"/>
              </a:rPr>
              <a:t>summary(aov(LinearRegressionResultTable))</a:t>
            </a:r>
            <a:endParaRPr lang="en-US" sz="2400"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11"/>
          </p:nvPr>
        </p:nvSpPr>
        <p:spPr/>
        <p:txBody>
          <a:bodyPr/>
          <a:lstStyle/>
          <a:p>
            <a:r>
              <a:rPr lang="en-US" smtClean="0"/>
              <a:t>12.5d</a:t>
            </a:r>
            <a:endParaRPr lang="en-US"/>
          </a:p>
        </p:txBody>
      </p:sp>
    </p:spTree>
    <p:extLst>
      <p:ext uri="{BB962C8B-B14F-4D97-AF65-F5344CB8AC3E}">
        <p14:creationId xmlns:p14="http://schemas.microsoft.com/office/powerpoint/2010/main" val="1879390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633"/>
            <a:ext cx="8229600" cy="1143000"/>
          </a:xfrm>
        </p:spPr>
        <p:txBody>
          <a:bodyPr/>
          <a:lstStyle/>
          <a:p>
            <a:r>
              <a:rPr lang="en-US" dirty="0"/>
              <a:t>ANOVA table for </a:t>
            </a:r>
            <a:r>
              <a:rPr lang="en-US" dirty="0" smtClean="0"/>
              <a:t>MLR</a:t>
            </a:r>
            <a:endParaRPr lang="en-US" dirty="0"/>
          </a:p>
        </p:txBody>
      </p:sp>
      <p:sp>
        <p:nvSpPr>
          <p:cNvPr id="4" name="Slide Number Placeholder 3"/>
          <p:cNvSpPr>
            <a:spLocks noGrp="1"/>
          </p:cNvSpPr>
          <p:nvPr>
            <p:ph type="sldNum" sz="quarter" idx="12"/>
          </p:nvPr>
        </p:nvSpPr>
        <p:spPr/>
        <p:txBody>
          <a:bodyPr/>
          <a:lstStyle/>
          <a:p>
            <a:fld id="{D85D01E0-4520-4710-81AB-3D8832D73914}" type="slidenum">
              <a:rPr lang="en-US" smtClean="0"/>
              <a:pPr/>
              <a:t>58</a:t>
            </a:fld>
            <a:endParaRPr lang="en-US"/>
          </a:p>
        </p:txBody>
      </p:sp>
      <p:graphicFrame>
        <p:nvGraphicFramePr>
          <p:cNvPr id="5" name="Content Placeholder 3"/>
          <p:cNvGraphicFramePr>
            <a:graphicFrameLocks/>
          </p:cNvGraphicFramePr>
          <p:nvPr>
            <p:extLst/>
          </p:nvPr>
        </p:nvGraphicFramePr>
        <p:xfrm>
          <a:off x="228600" y="1078832"/>
          <a:ext cx="8610600" cy="3599848"/>
        </p:xfrm>
        <a:graphic>
          <a:graphicData uri="http://schemas.openxmlformats.org/drawingml/2006/table">
            <a:tbl>
              <a:tblPr>
                <a:tableStyleId>{5C22544A-7EE6-4342-B048-85BDC9FD1C3A}</a:tableStyleId>
              </a:tblPr>
              <a:tblGrid>
                <a:gridCol w="17526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28600">
                <a:tc>
                  <a:txBody>
                    <a:bodyPr/>
                    <a:lstStyle/>
                    <a:p>
                      <a:r>
                        <a:rPr lang="en-US" sz="2800" dirty="0" smtClean="0"/>
                        <a:t>Source</a:t>
                      </a:r>
                      <a:endParaRPr lang="en-US" sz="280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df</a:t>
                      </a:r>
                      <a:endParaRPr lang="en-US" sz="280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SS</a:t>
                      </a:r>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MS </a:t>
                      </a:r>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F</a:t>
                      </a:r>
                      <a:endParaRPr lang="en-US" sz="28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39528">
                <a:tc>
                  <a:txBody>
                    <a:bodyPr/>
                    <a:lstStyle/>
                    <a:p>
                      <a:r>
                        <a:rPr lang="en-US" sz="2800" dirty="0" smtClean="0"/>
                        <a:t>Regression</a:t>
                      </a:r>
                    </a:p>
                  </a:txBody>
                  <a:tcPr anchor="ctr">
                    <a:lnT w="12700" cap="flat" cmpd="sng" algn="ctr">
                      <a:solidFill>
                        <a:schemeClr val="tx1"/>
                      </a:solidFill>
                      <a:prstDash val="solid"/>
                      <a:round/>
                      <a:headEnd type="none" w="med" len="med"/>
                      <a:tailEnd type="none" w="med" len="med"/>
                    </a:lnT>
                  </a:tcPr>
                </a:tc>
                <a:tc>
                  <a:txBody>
                    <a:bodyPr/>
                    <a:lstStyle/>
                    <a:p>
                      <a:pPr algn="ctr"/>
                      <a:r>
                        <a:rPr lang="en-US" sz="2800" dirty="0" smtClean="0"/>
                        <a:t>k</a:t>
                      </a:r>
                      <a:endParaRPr lang="en-US" sz="2800" dirty="0"/>
                    </a:p>
                  </a:txBody>
                  <a:tcPr anchor="ct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SSR</a:t>
                      </a:r>
                    </a:p>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(from data)</a:t>
                      </a:r>
                    </a:p>
                  </a:txBody>
                  <a:tcPr anchor="ctr">
                    <a:lnT w="12700" cap="flat" cmpd="sng" algn="ctr">
                      <a:solidFill>
                        <a:schemeClr val="tx1"/>
                      </a:solidFill>
                      <a:prstDash val="solid"/>
                      <a:round/>
                      <a:headEnd type="none" w="med" len="med"/>
                      <a:tailEnd type="none" w="med" len="med"/>
                    </a:lnT>
                  </a:tcPr>
                </a:tc>
                <a:tc>
                  <a:txBody>
                    <a:bodyPr/>
                    <a:lstStyle/>
                    <a:p>
                      <a:pPr algn="ct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97280">
                <a:tc>
                  <a:txBody>
                    <a:bodyPr/>
                    <a:lstStyle/>
                    <a:p>
                      <a:r>
                        <a:rPr lang="en-US" sz="2800" dirty="0" smtClean="0"/>
                        <a:t>Error</a:t>
                      </a:r>
                    </a:p>
                  </a:txBody>
                  <a:tcPr anchor="ctr">
                    <a:lnB w="12700" cap="flat" cmpd="sng" algn="ctr">
                      <a:solidFill>
                        <a:schemeClr val="tx1"/>
                      </a:solidFill>
                      <a:prstDash val="solid"/>
                      <a:round/>
                      <a:headEnd type="none" w="med" len="med"/>
                      <a:tailEnd type="none" w="med" len="med"/>
                    </a:lnB>
                  </a:tcPr>
                </a:tc>
                <a:tc>
                  <a:txBody>
                    <a:bodyPr/>
                    <a:lstStyle/>
                    <a:p>
                      <a:pPr algn="ctr"/>
                      <a:r>
                        <a:rPr lang="en-US" sz="2800" baseline="0" dirty="0" smtClean="0"/>
                        <a:t>n – k – 1</a:t>
                      </a:r>
                      <a:endParaRPr lang="en-US" sz="2800" dirty="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SSE</a:t>
                      </a:r>
                    </a:p>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(from data)</a:t>
                      </a:r>
                    </a:p>
                  </a:txBody>
                  <a:tcPr anchor="ctr">
                    <a:lnB w="12700" cap="flat" cmpd="sng" algn="ctr">
                      <a:solidFill>
                        <a:schemeClr val="tx1"/>
                      </a:solidFill>
                      <a:prstDash val="solid"/>
                      <a:round/>
                      <a:headEnd type="none" w="med" len="med"/>
                      <a:tailEnd type="none" w="med" len="med"/>
                    </a:lnB>
                  </a:tcPr>
                </a:tc>
                <a:tc>
                  <a:txBody>
                    <a:bodyPr/>
                    <a:lstStyle/>
                    <a:p>
                      <a:endParaRPr lang="en-US" sz="2800" dirty="0"/>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2800" dirty="0"/>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0080">
                <a:tc>
                  <a:txBody>
                    <a:bodyPr/>
                    <a:lstStyle/>
                    <a:p>
                      <a:r>
                        <a:rPr lang="en-US" sz="2800" dirty="0" smtClean="0"/>
                        <a:t>Total</a:t>
                      </a:r>
                      <a:endParaRPr lang="en-US" sz="2800" dirty="0"/>
                    </a:p>
                  </a:txBody>
                  <a:tcPr anchor="ctr">
                    <a:lnT w="12700" cap="flat" cmpd="sng" algn="ctr">
                      <a:solidFill>
                        <a:schemeClr val="tx1"/>
                      </a:solidFill>
                      <a:prstDash val="solid"/>
                      <a:round/>
                      <a:headEnd type="none" w="med" len="med"/>
                      <a:tailEnd type="none" w="med" len="med"/>
                    </a:lnT>
                  </a:tcPr>
                </a:tc>
                <a:tc>
                  <a:txBody>
                    <a:bodyPr/>
                    <a:lstStyle/>
                    <a:p>
                      <a:pPr algn="ctr"/>
                      <a:r>
                        <a:rPr lang="en-US" sz="2800" baseline="0" dirty="0" smtClean="0"/>
                        <a:t>n </a:t>
                      </a:r>
                      <a:r>
                        <a:rPr lang="en-US" sz="2800" dirty="0" smtClean="0"/>
                        <a:t>–</a:t>
                      </a:r>
                      <a:r>
                        <a:rPr lang="en-US" sz="2800" baseline="0" dirty="0" smtClean="0"/>
                        <a:t> 1</a:t>
                      </a:r>
                      <a:endParaRPr lang="en-US" sz="2800" dirty="0"/>
                    </a:p>
                  </a:txBody>
                  <a:tcPr anchor="ctr">
                    <a:lnT w="12700" cap="flat" cmpd="sng" algn="ctr">
                      <a:solidFill>
                        <a:schemeClr val="tx1"/>
                      </a:solidFill>
                      <a:prstDash val="solid"/>
                      <a:round/>
                      <a:headEnd type="none" w="med" len="med"/>
                      <a:tailEnd type="none" w="med" len="med"/>
                    </a:lnT>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        SST</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  (from data)</a:t>
                      </a:r>
                      <a:endParaRPr lang="en-US" sz="2800" dirty="0"/>
                    </a:p>
                  </a:txBody>
                  <a:tcPr anchor="ctr">
                    <a:lnT w="12700" cap="flat" cmpd="sng" algn="ctr">
                      <a:solidFill>
                        <a:schemeClr val="tx1"/>
                      </a:solidFill>
                      <a:prstDash val="solid"/>
                      <a:round/>
                      <a:headEnd type="none" w="med" len="med"/>
                      <a:tailEnd type="none" w="med" len="med"/>
                    </a:lnT>
                  </a:tcPr>
                </a:tc>
                <a:tc hMerge="1">
                  <a:txBody>
                    <a:bodyPr/>
                    <a:lstStyle/>
                    <a:p>
                      <a:endParaRPr lang="en-US" sz="2800" dirty="0"/>
                    </a:p>
                  </a:txBody>
                  <a:tcPr>
                    <a:lnT w="12700" cap="flat" cmpd="sng" algn="ctr">
                      <a:solidFill>
                        <a:schemeClr val="tx1"/>
                      </a:solidFill>
                      <a:prstDash val="solid"/>
                      <a:round/>
                      <a:headEnd type="none" w="med" len="med"/>
                      <a:tailEnd type="none" w="med" len="med"/>
                    </a:lnT>
                  </a:tcPr>
                </a:tc>
                <a:tc hMerge="1">
                  <a:txBody>
                    <a:bodyPr/>
                    <a:lstStyle/>
                    <a:p>
                      <a:endParaRPr lang="en-US" sz="2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graphicFrame>
        <p:nvGraphicFramePr>
          <p:cNvPr id="6" name="Object 5"/>
          <p:cNvGraphicFramePr>
            <a:graphicFrameLocks noChangeAspect="1"/>
          </p:cNvGraphicFramePr>
          <p:nvPr>
            <p:extLst/>
          </p:nvPr>
        </p:nvGraphicFramePr>
        <p:xfrm>
          <a:off x="5642769" y="1794249"/>
          <a:ext cx="1820862" cy="769938"/>
        </p:xfrm>
        <a:graphic>
          <a:graphicData uri="http://schemas.openxmlformats.org/presentationml/2006/ole">
            <mc:AlternateContent xmlns:mc="http://schemas.openxmlformats.org/markup-compatibility/2006">
              <mc:Choice xmlns:v="urn:schemas-microsoft-com:vml" Requires="v">
                <p:oleObj spid="_x0000_s3077" name="Equation" r:id="rId4" imgW="2666880" imgH="1130040" progId="Equation.DSMT4">
                  <p:embed/>
                </p:oleObj>
              </mc:Choice>
              <mc:Fallback>
                <p:oleObj name="Equation" r:id="rId4" imgW="2666880" imgH="1130040" progId="Equation.DSMT4">
                  <p:embed/>
                  <p:pic>
                    <p:nvPicPr>
                      <p:cNvPr id="6" name="Object 5"/>
                      <p:cNvPicPr>
                        <a:picLocks noChangeAspect="1" noChangeArrowheads="1"/>
                      </p:cNvPicPr>
                      <p:nvPr/>
                    </p:nvPicPr>
                    <p:blipFill>
                      <a:blip r:embed="rId5"/>
                      <a:srcRect/>
                      <a:stretch>
                        <a:fillRect/>
                      </a:stretch>
                    </p:blipFill>
                    <p:spPr bwMode="auto">
                      <a:xfrm>
                        <a:off x="5642769" y="1794249"/>
                        <a:ext cx="1820862"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extLst/>
          </p:nvPr>
        </p:nvGraphicFramePr>
        <p:xfrm>
          <a:off x="5424488" y="2797175"/>
          <a:ext cx="2189162" cy="769938"/>
        </p:xfrm>
        <a:graphic>
          <a:graphicData uri="http://schemas.openxmlformats.org/presentationml/2006/ole">
            <mc:AlternateContent xmlns:mc="http://schemas.openxmlformats.org/markup-compatibility/2006">
              <mc:Choice xmlns:v="urn:schemas-microsoft-com:vml" Requires="v">
                <p:oleObj spid="_x0000_s3078" name="Equation" r:id="rId6" imgW="3213000" imgH="1130040" progId="Equation.DSMT4">
                  <p:embed/>
                </p:oleObj>
              </mc:Choice>
              <mc:Fallback>
                <p:oleObj name="Equation" r:id="rId6" imgW="3213000" imgH="1130040" progId="Equation.DSMT4">
                  <p:embed/>
                  <p:pic>
                    <p:nvPicPr>
                      <p:cNvPr id="7" name="Object 7"/>
                      <p:cNvPicPr>
                        <a:picLocks noChangeAspect="1" noChangeArrowheads="1"/>
                      </p:cNvPicPr>
                      <p:nvPr/>
                    </p:nvPicPr>
                    <p:blipFill>
                      <a:blip r:embed="rId7"/>
                      <a:srcRect/>
                      <a:stretch>
                        <a:fillRect/>
                      </a:stretch>
                    </p:blipFill>
                    <p:spPr bwMode="auto">
                      <a:xfrm>
                        <a:off x="5424488" y="2797175"/>
                        <a:ext cx="2189162"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nvPr>
        </p:nvGraphicFramePr>
        <p:xfrm>
          <a:off x="7847919" y="1764880"/>
          <a:ext cx="846138" cy="828675"/>
        </p:xfrm>
        <a:graphic>
          <a:graphicData uri="http://schemas.openxmlformats.org/presentationml/2006/ole">
            <mc:AlternateContent xmlns:mc="http://schemas.openxmlformats.org/markup-compatibility/2006">
              <mc:Choice xmlns:v="urn:schemas-microsoft-com:vml" Requires="v">
                <p:oleObj spid="_x0000_s3079" name="Equation" r:id="rId8" imgW="1155600" imgH="1130040" progId="Equation.DSMT4">
                  <p:embed/>
                </p:oleObj>
              </mc:Choice>
              <mc:Fallback>
                <p:oleObj name="Equation" r:id="rId8" imgW="1155600" imgH="1130040" progId="Equation.DSMT4">
                  <p:embed/>
                  <p:pic>
                    <p:nvPicPr>
                      <p:cNvPr id="8" name="Object 7"/>
                      <p:cNvPicPr>
                        <a:picLocks noChangeAspect="1" noChangeArrowheads="1"/>
                      </p:cNvPicPr>
                      <p:nvPr/>
                    </p:nvPicPr>
                    <p:blipFill>
                      <a:blip r:embed="rId9"/>
                      <a:srcRect/>
                      <a:stretch>
                        <a:fillRect/>
                      </a:stretch>
                    </p:blipFill>
                    <p:spPr bwMode="auto">
                      <a:xfrm>
                        <a:off x="7847919" y="1764880"/>
                        <a:ext cx="846138"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838200" y="4678680"/>
            <a:ext cx="1709122" cy="584775"/>
          </a:xfrm>
          <a:prstGeom prst="rect">
            <a:avLst/>
          </a:prstGeom>
          <a:noFill/>
        </p:spPr>
        <p:txBody>
          <a:bodyPr wrap="none" rtlCol="0">
            <a:spAutoFit/>
          </a:bodyPr>
          <a:lstStyle/>
          <a:p>
            <a:r>
              <a:rPr lang="en-US" sz="3200" dirty="0" smtClean="0"/>
              <a:t>s</a:t>
            </a:r>
            <a:r>
              <a:rPr lang="en-US" sz="3200" baseline="30000" dirty="0" smtClean="0"/>
              <a:t>2</a:t>
            </a:r>
            <a:r>
              <a:rPr lang="en-US" sz="3200" dirty="0" smtClean="0"/>
              <a:t> =  MSE</a:t>
            </a:r>
            <a:endParaRPr lang="en-US" sz="3200" dirty="0"/>
          </a:p>
        </p:txBody>
      </p:sp>
      <p:sp>
        <p:nvSpPr>
          <p:cNvPr id="9" name="Footer Placeholder 8"/>
          <p:cNvSpPr>
            <a:spLocks noGrp="1"/>
          </p:cNvSpPr>
          <p:nvPr>
            <p:ph type="ftr" sz="quarter" idx="11"/>
          </p:nvPr>
        </p:nvSpPr>
        <p:spPr/>
        <p:txBody>
          <a:bodyPr/>
          <a:lstStyle/>
          <a:p>
            <a:r>
              <a:rPr lang="en-US" smtClean="0"/>
              <a:t>12.5d</a:t>
            </a:r>
            <a:endParaRPr lang="en-US"/>
          </a:p>
        </p:txBody>
      </p:sp>
    </p:spTree>
    <p:extLst>
      <p:ext uri="{BB962C8B-B14F-4D97-AF65-F5344CB8AC3E}">
        <p14:creationId xmlns:p14="http://schemas.microsoft.com/office/powerpoint/2010/main" val="20272912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633"/>
            <a:ext cx="8229600" cy="1143000"/>
          </a:xfrm>
        </p:spPr>
        <p:txBody>
          <a:bodyPr/>
          <a:lstStyle/>
          <a:p>
            <a:r>
              <a:rPr lang="en-US" dirty="0"/>
              <a:t>ANOVA table for </a:t>
            </a:r>
            <a:r>
              <a:rPr lang="en-US" dirty="0" smtClean="0"/>
              <a:t>MLR</a:t>
            </a:r>
            <a:endParaRPr lang="en-US" dirty="0"/>
          </a:p>
        </p:txBody>
      </p:sp>
      <p:sp>
        <p:nvSpPr>
          <p:cNvPr id="4" name="Slide Number Placeholder 3"/>
          <p:cNvSpPr>
            <a:spLocks noGrp="1"/>
          </p:cNvSpPr>
          <p:nvPr>
            <p:ph type="sldNum" sz="quarter" idx="12"/>
          </p:nvPr>
        </p:nvSpPr>
        <p:spPr/>
        <p:txBody>
          <a:bodyPr/>
          <a:lstStyle/>
          <a:p>
            <a:fld id="{D85D01E0-4520-4710-81AB-3D8832D73914}" type="slidenum">
              <a:rPr lang="en-US" smtClean="0"/>
              <a:pPr/>
              <a:t>59</a:t>
            </a:fld>
            <a:endParaRPr lang="en-US"/>
          </a:p>
        </p:txBody>
      </p:sp>
      <p:graphicFrame>
        <p:nvGraphicFramePr>
          <p:cNvPr id="5" name="Content Placeholder 3"/>
          <p:cNvGraphicFramePr>
            <a:graphicFrameLocks/>
          </p:cNvGraphicFramePr>
          <p:nvPr>
            <p:extLst/>
          </p:nvPr>
        </p:nvGraphicFramePr>
        <p:xfrm>
          <a:off x="228600" y="1078832"/>
          <a:ext cx="8610600" cy="3599848"/>
        </p:xfrm>
        <a:graphic>
          <a:graphicData uri="http://schemas.openxmlformats.org/drawingml/2006/table">
            <a:tbl>
              <a:tblPr>
                <a:tableStyleId>{5C22544A-7EE6-4342-B048-85BDC9FD1C3A}</a:tableStyleId>
              </a:tblPr>
              <a:tblGrid>
                <a:gridCol w="17526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28600">
                <a:tc>
                  <a:txBody>
                    <a:bodyPr/>
                    <a:lstStyle/>
                    <a:p>
                      <a:r>
                        <a:rPr lang="en-US" sz="2800" dirty="0" smtClean="0"/>
                        <a:t>Source</a:t>
                      </a:r>
                      <a:endParaRPr lang="en-US" sz="280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df</a:t>
                      </a:r>
                      <a:endParaRPr lang="en-US" sz="280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SS</a:t>
                      </a:r>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MS </a:t>
                      </a:r>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F</a:t>
                      </a:r>
                      <a:endParaRPr lang="en-US" sz="28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39528">
                <a:tc>
                  <a:txBody>
                    <a:bodyPr/>
                    <a:lstStyle/>
                    <a:p>
                      <a:r>
                        <a:rPr lang="en-US" sz="2800" dirty="0" smtClean="0"/>
                        <a:t>Regression</a:t>
                      </a:r>
                    </a:p>
                  </a:txBody>
                  <a:tcPr anchor="ctr">
                    <a:lnT w="12700" cap="flat" cmpd="sng" algn="ctr">
                      <a:solidFill>
                        <a:schemeClr val="tx1"/>
                      </a:solidFill>
                      <a:prstDash val="solid"/>
                      <a:round/>
                      <a:headEnd type="none" w="med" len="med"/>
                      <a:tailEnd type="none" w="med" len="med"/>
                    </a:lnT>
                  </a:tcPr>
                </a:tc>
                <a:tc>
                  <a:txBody>
                    <a:bodyPr/>
                    <a:lstStyle/>
                    <a:p>
                      <a:pPr algn="ctr"/>
                      <a:r>
                        <a:rPr lang="en-US" sz="2800" dirty="0" smtClean="0"/>
                        <a:t>k</a:t>
                      </a:r>
                      <a:endParaRPr lang="en-US" sz="2800" dirty="0"/>
                    </a:p>
                  </a:txBody>
                  <a:tcPr anchor="ct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SSR</a:t>
                      </a:r>
                    </a:p>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(from data)</a:t>
                      </a:r>
                    </a:p>
                  </a:txBody>
                  <a:tcPr anchor="ctr">
                    <a:lnT w="12700" cap="flat" cmpd="sng" algn="ctr">
                      <a:solidFill>
                        <a:schemeClr val="tx1"/>
                      </a:solidFill>
                      <a:prstDash val="solid"/>
                      <a:round/>
                      <a:headEnd type="none" w="med" len="med"/>
                      <a:tailEnd type="none" w="med" len="med"/>
                    </a:lnT>
                  </a:tcPr>
                </a:tc>
                <a:tc>
                  <a:txBody>
                    <a:bodyPr/>
                    <a:lstStyle/>
                    <a:p>
                      <a:pPr algn="ct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97280">
                <a:tc>
                  <a:txBody>
                    <a:bodyPr/>
                    <a:lstStyle/>
                    <a:p>
                      <a:r>
                        <a:rPr lang="en-US" sz="2800" dirty="0" smtClean="0"/>
                        <a:t>Error</a:t>
                      </a:r>
                    </a:p>
                  </a:txBody>
                  <a:tcPr anchor="ctr">
                    <a:lnB w="12700" cap="flat" cmpd="sng" algn="ctr">
                      <a:solidFill>
                        <a:schemeClr val="tx1"/>
                      </a:solidFill>
                      <a:prstDash val="solid"/>
                      <a:round/>
                      <a:headEnd type="none" w="med" len="med"/>
                      <a:tailEnd type="none" w="med" len="med"/>
                    </a:lnB>
                  </a:tcPr>
                </a:tc>
                <a:tc>
                  <a:txBody>
                    <a:bodyPr/>
                    <a:lstStyle/>
                    <a:p>
                      <a:pPr algn="ctr"/>
                      <a:r>
                        <a:rPr lang="en-US" sz="2800" baseline="0" dirty="0" smtClean="0"/>
                        <a:t>n – k – 1</a:t>
                      </a:r>
                      <a:endParaRPr lang="en-US" sz="2800" dirty="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SSE</a:t>
                      </a:r>
                    </a:p>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(from data)</a:t>
                      </a:r>
                    </a:p>
                  </a:txBody>
                  <a:tcPr anchor="ctr">
                    <a:lnB w="12700" cap="flat" cmpd="sng" algn="ctr">
                      <a:solidFill>
                        <a:schemeClr val="tx1"/>
                      </a:solidFill>
                      <a:prstDash val="solid"/>
                      <a:round/>
                      <a:headEnd type="none" w="med" len="med"/>
                      <a:tailEnd type="none" w="med" len="med"/>
                    </a:lnB>
                  </a:tcPr>
                </a:tc>
                <a:tc>
                  <a:txBody>
                    <a:bodyPr/>
                    <a:lstStyle/>
                    <a:p>
                      <a:endParaRPr lang="en-US" sz="2800" dirty="0"/>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2800" dirty="0"/>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0080">
                <a:tc>
                  <a:txBody>
                    <a:bodyPr/>
                    <a:lstStyle/>
                    <a:p>
                      <a:r>
                        <a:rPr lang="en-US" sz="2800" dirty="0" smtClean="0"/>
                        <a:t>Total</a:t>
                      </a:r>
                      <a:endParaRPr lang="en-US" sz="2800" dirty="0"/>
                    </a:p>
                  </a:txBody>
                  <a:tcPr anchor="ctr">
                    <a:lnT w="12700" cap="flat" cmpd="sng" algn="ctr">
                      <a:solidFill>
                        <a:schemeClr val="tx1"/>
                      </a:solidFill>
                      <a:prstDash val="solid"/>
                      <a:round/>
                      <a:headEnd type="none" w="med" len="med"/>
                      <a:tailEnd type="none" w="med" len="med"/>
                    </a:lnT>
                  </a:tcPr>
                </a:tc>
                <a:tc>
                  <a:txBody>
                    <a:bodyPr/>
                    <a:lstStyle/>
                    <a:p>
                      <a:pPr algn="ctr"/>
                      <a:r>
                        <a:rPr lang="en-US" sz="2800" baseline="0" dirty="0" smtClean="0"/>
                        <a:t>n </a:t>
                      </a:r>
                      <a:r>
                        <a:rPr lang="en-US" sz="2800" dirty="0" smtClean="0"/>
                        <a:t>–</a:t>
                      </a:r>
                      <a:r>
                        <a:rPr lang="en-US" sz="2800" baseline="0" dirty="0" smtClean="0"/>
                        <a:t> 1</a:t>
                      </a:r>
                      <a:endParaRPr lang="en-US" sz="2800" dirty="0"/>
                    </a:p>
                  </a:txBody>
                  <a:tcPr anchor="ctr">
                    <a:lnT w="12700" cap="flat" cmpd="sng" algn="ctr">
                      <a:solidFill>
                        <a:schemeClr val="tx1"/>
                      </a:solidFill>
                      <a:prstDash val="solid"/>
                      <a:round/>
                      <a:headEnd type="none" w="med" len="med"/>
                      <a:tailEnd type="none" w="med" len="med"/>
                    </a:lnT>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        SST</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  (from data)</a:t>
                      </a:r>
                      <a:endParaRPr lang="en-US" sz="2800" dirty="0"/>
                    </a:p>
                  </a:txBody>
                  <a:tcPr anchor="ctr">
                    <a:lnT w="12700" cap="flat" cmpd="sng" algn="ctr">
                      <a:solidFill>
                        <a:schemeClr val="tx1"/>
                      </a:solidFill>
                      <a:prstDash val="solid"/>
                      <a:round/>
                      <a:headEnd type="none" w="med" len="med"/>
                      <a:tailEnd type="none" w="med" len="med"/>
                    </a:lnT>
                  </a:tcPr>
                </a:tc>
                <a:tc hMerge="1">
                  <a:txBody>
                    <a:bodyPr/>
                    <a:lstStyle/>
                    <a:p>
                      <a:endParaRPr lang="en-US" sz="2800" dirty="0"/>
                    </a:p>
                  </a:txBody>
                  <a:tcPr>
                    <a:lnT w="12700" cap="flat" cmpd="sng" algn="ctr">
                      <a:solidFill>
                        <a:schemeClr val="tx1"/>
                      </a:solidFill>
                      <a:prstDash val="solid"/>
                      <a:round/>
                      <a:headEnd type="none" w="med" len="med"/>
                      <a:tailEnd type="none" w="med" len="med"/>
                    </a:lnT>
                  </a:tcPr>
                </a:tc>
                <a:tc hMerge="1">
                  <a:txBody>
                    <a:bodyPr/>
                    <a:lstStyle/>
                    <a:p>
                      <a:endParaRPr lang="en-US" sz="2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graphicFrame>
        <p:nvGraphicFramePr>
          <p:cNvPr id="6" name="Object 5"/>
          <p:cNvGraphicFramePr>
            <a:graphicFrameLocks noChangeAspect="1"/>
          </p:cNvGraphicFramePr>
          <p:nvPr>
            <p:extLst/>
          </p:nvPr>
        </p:nvGraphicFramePr>
        <p:xfrm>
          <a:off x="5642769" y="1794249"/>
          <a:ext cx="1820862" cy="769938"/>
        </p:xfrm>
        <a:graphic>
          <a:graphicData uri="http://schemas.openxmlformats.org/presentationml/2006/ole">
            <mc:AlternateContent xmlns:mc="http://schemas.openxmlformats.org/markup-compatibility/2006">
              <mc:Choice xmlns:v="urn:schemas-microsoft-com:vml" Requires="v">
                <p:oleObj spid="_x0000_s4101" name="Equation" r:id="rId4" imgW="2666880" imgH="1130040" progId="Equation.DSMT4">
                  <p:embed/>
                </p:oleObj>
              </mc:Choice>
              <mc:Fallback>
                <p:oleObj name="Equation" r:id="rId4" imgW="2666880" imgH="1130040" progId="Equation.DSMT4">
                  <p:embed/>
                  <p:pic>
                    <p:nvPicPr>
                      <p:cNvPr id="6" name="Object 5"/>
                      <p:cNvPicPr>
                        <a:picLocks noChangeAspect="1" noChangeArrowheads="1"/>
                      </p:cNvPicPr>
                      <p:nvPr/>
                    </p:nvPicPr>
                    <p:blipFill>
                      <a:blip r:embed="rId5"/>
                      <a:srcRect/>
                      <a:stretch>
                        <a:fillRect/>
                      </a:stretch>
                    </p:blipFill>
                    <p:spPr bwMode="auto">
                      <a:xfrm>
                        <a:off x="5642769" y="1794249"/>
                        <a:ext cx="1820862"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extLst/>
          </p:nvPr>
        </p:nvGraphicFramePr>
        <p:xfrm>
          <a:off x="5424488" y="2797175"/>
          <a:ext cx="2189162" cy="769938"/>
        </p:xfrm>
        <a:graphic>
          <a:graphicData uri="http://schemas.openxmlformats.org/presentationml/2006/ole">
            <mc:AlternateContent xmlns:mc="http://schemas.openxmlformats.org/markup-compatibility/2006">
              <mc:Choice xmlns:v="urn:schemas-microsoft-com:vml" Requires="v">
                <p:oleObj spid="_x0000_s4102" name="Equation" r:id="rId6" imgW="3213000" imgH="1130040" progId="Equation.DSMT4">
                  <p:embed/>
                </p:oleObj>
              </mc:Choice>
              <mc:Fallback>
                <p:oleObj name="Equation" r:id="rId6" imgW="3213000" imgH="1130040" progId="Equation.DSMT4">
                  <p:embed/>
                  <p:pic>
                    <p:nvPicPr>
                      <p:cNvPr id="7" name="Object 7"/>
                      <p:cNvPicPr>
                        <a:picLocks noChangeAspect="1" noChangeArrowheads="1"/>
                      </p:cNvPicPr>
                      <p:nvPr/>
                    </p:nvPicPr>
                    <p:blipFill>
                      <a:blip r:embed="rId7"/>
                      <a:srcRect/>
                      <a:stretch>
                        <a:fillRect/>
                      </a:stretch>
                    </p:blipFill>
                    <p:spPr bwMode="auto">
                      <a:xfrm>
                        <a:off x="5424488" y="2797175"/>
                        <a:ext cx="2189162"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nvPr>
        </p:nvGraphicFramePr>
        <p:xfrm>
          <a:off x="7847919" y="1764880"/>
          <a:ext cx="846138" cy="828675"/>
        </p:xfrm>
        <a:graphic>
          <a:graphicData uri="http://schemas.openxmlformats.org/presentationml/2006/ole">
            <mc:AlternateContent xmlns:mc="http://schemas.openxmlformats.org/markup-compatibility/2006">
              <mc:Choice xmlns:v="urn:schemas-microsoft-com:vml" Requires="v">
                <p:oleObj spid="_x0000_s4103" name="Equation" r:id="rId8" imgW="1155600" imgH="1130040" progId="Equation.DSMT4">
                  <p:embed/>
                </p:oleObj>
              </mc:Choice>
              <mc:Fallback>
                <p:oleObj name="Equation" r:id="rId8" imgW="1155600" imgH="1130040" progId="Equation.DSMT4">
                  <p:embed/>
                  <p:pic>
                    <p:nvPicPr>
                      <p:cNvPr id="8" name="Object 7"/>
                      <p:cNvPicPr>
                        <a:picLocks noChangeAspect="1" noChangeArrowheads="1"/>
                      </p:cNvPicPr>
                      <p:nvPr/>
                    </p:nvPicPr>
                    <p:blipFill>
                      <a:blip r:embed="rId9"/>
                      <a:srcRect/>
                      <a:stretch>
                        <a:fillRect/>
                      </a:stretch>
                    </p:blipFill>
                    <p:spPr bwMode="auto">
                      <a:xfrm>
                        <a:off x="7847919" y="1764880"/>
                        <a:ext cx="846138"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3" name="TextBox 2"/>
              <p:cNvSpPr txBox="1"/>
              <p:nvPr/>
            </p:nvSpPr>
            <p:spPr>
              <a:xfrm>
                <a:off x="838200" y="4678680"/>
                <a:ext cx="1984710" cy="10177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200" i="1" smtClean="0">
                              <a:latin typeface="Cambria Math" panose="02040503050406030204" pitchFamily="18" charset="0"/>
                            </a:rPr>
                          </m:ctrlPr>
                        </m:sSupPr>
                        <m:e>
                          <m:r>
                            <a:rPr lang="en-US" sz="3200" b="0" i="1" smtClean="0">
                              <a:latin typeface="Cambria Math" panose="02040503050406030204" pitchFamily="18" charset="0"/>
                            </a:rPr>
                            <m:t>𝑅</m:t>
                          </m:r>
                        </m:e>
                        <m:sup>
                          <m:r>
                            <a:rPr lang="en-US" sz="3200" b="0" i="1" smtClean="0">
                              <a:latin typeface="Cambria Math" panose="02040503050406030204" pitchFamily="18" charset="0"/>
                            </a:rPr>
                            <m:t>2</m:t>
                          </m:r>
                        </m:sup>
                      </m:sSup>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𝑆𝑆𝑅</m:t>
                          </m:r>
                        </m:num>
                        <m:den>
                          <m:r>
                            <a:rPr lang="en-US" sz="3200" b="0" i="1" smtClean="0">
                              <a:latin typeface="Cambria Math" panose="02040503050406030204" pitchFamily="18" charset="0"/>
                            </a:rPr>
                            <m:t>𝑆𝑆𝑇</m:t>
                          </m:r>
                        </m:den>
                      </m:f>
                    </m:oMath>
                  </m:oMathPara>
                </a14:m>
                <a:endParaRPr lang="en-US"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838200" y="4678680"/>
                <a:ext cx="1984710" cy="1017715"/>
              </a:xfrm>
              <a:prstGeom prst="rect">
                <a:avLst/>
              </a:prstGeom>
              <a:blipFill rotWithShape="0">
                <a:blip r:embed="rId10"/>
                <a:stretch>
                  <a:fillRect/>
                </a:stretch>
              </a:blipFill>
            </p:spPr>
            <p:txBody>
              <a:bodyPr/>
              <a:lstStyle/>
              <a:p>
                <a:r>
                  <a:rPr lang="en-US">
                    <a:noFill/>
                  </a:rPr>
                  <a:t> </a:t>
                </a:r>
              </a:p>
            </p:txBody>
          </p:sp>
        </mc:Fallback>
      </mc:AlternateContent>
      <p:sp>
        <p:nvSpPr>
          <p:cNvPr id="9" name="Footer Placeholder 8"/>
          <p:cNvSpPr>
            <a:spLocks noGrp="1"/>
          </p:cNvSpPr>
          <p:nvPr>
            <p:ph type="ftr" sz="quarter" idx="11"/>
          </p:nvPr>
        </p:nvSpPr>
        <p:spPr/>
        <p:txBody>
          <a:bodyPr/>
          <a:lstStyle/>
          <a:p>
            <a:r>
              <a:rPr lang="en-US" smtClean="0"/>
              <a:t>12.5d</a:t>
            </a:r>
            <a:endParaRPr lang="en-US"/>
          </a:p>
        </p:txBody>
      </p:sp>
    </p:spTree>
    <p:extLst>
      <p:ext uri="{BB962C8B-B14F-4D97-AF65-F5344CB8AC3E}">
        <p14:creationId xmlns:p14="http://schemas.microsoft.com/office/powerpoint/2010/main" val="3564947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a:t>
            </a:r>
            <a:endParaRPr lang="en-US" dirty="0"/>
          </a:p>
        </p:txBody>
      </p:sp>
      <p:sp>
        <p:nvSpPr>
          <p:cNvPr id="3" name="Content Placeholder 2"/>
          <p:cNvSpPr>
            <a:spLocks noGrp="1"/>
          </p:cNvSpPr>
          <p:nvPr>
            <p:ph idx="1"/>
          </p:nvPr>
        </p:nvSpPr>
        <p:spPr>
          <a:xfrm>
            <a:off x="457200" y="1600201"/>
            <a:ext cx="8229600" cy="4114800"/>
          </a:xfrm>
        </p:spPr>
        <p:txBody>
          <a:bodyPr/>
          <a:lstStyle/>
          <a:p>
            <a:pPr marL="0" indent="0">
              <a:buNone/>
            </a:pPr>
            <a:r>
              <a:rPr lang="en-US" dirty="0" smtClean="0"/>
              <a:t>model linear regression: </a:t>
            </a:r>
            <a:r>
              <a:rPr lang="en-US" dirty="0"/>
              <a:t>y</a:t>
            </a:r>
            <a:r>
              <a:rPr lang="en-US" baseline="-25000" dirty="0"/>
              <a:t>i</a:t>
            </a:r>
            <a:r>
              <a:rPr lang="en-US" dirty="0"/>
              <a:t> = </a:t>
            </a:r>
            <a:r>
              <a:rPr lang="en-US" dirty="0">
                <a:sym typeface="Symbol" panose="05050102010706020507" pitchFamily="18" charset="2"/>
              </a:rPr>
              <a:t></a:t>
            </a:r>
            <a:r>
              <a:rPr lang="en-US" baseline="-25000" dirty="0"/>
              <a:t>0</a:t>
            </a:r>
            <a:r>
              <a:rPr lang="en-US" dirty="0"/>
              <a:t> + </a:t>
            </a:r>
            <a:r>
              <a:rPr lang="en-US" dirty="0">
                <a:sym typeface="Symbol" panose="05050102010706020507" pitchFamily="18" charset="2"/>
              </a:rPr>
              <a:t></a:t>
            </a:r>
            <a:r>
              <a:rPr lang="en-US" baseline="-25000" dirty="0"/>
              <a:t>1</a:t>
            </a:r>
            <a:r>
              <a:rPr lang="en-US" dirty="0"/>
              <a:t>x</a:t>
            </a:r>
            <a:r>
              <a:rPr lang="en-US" baseline="-25000" dirty="0"/>
              <a:t>i</a:t>
            </a:r>
            <a:r>
              <a:rPr lang="en-US" dirty="0"/>
              <a:t> + </a:t>
            </a:r>
            <a:r>
              <a:rPr lang="en-US" dirty="0">
                <a:sym typeface="Symbol" panose="05050102010706020507" pitchFamily="18" charset="2"/>
              </a:rPr>
              <a:t></a:t>
            </a:r>
            <a:r>
              <a:rPr lang="en-US" baseline="-25000" dirty="0"/>
              <a:t>i</a:t>
            </a:r>
            <a:endParaRPr lang="en-US" dirty="0"/>
          </a:p>
          <a:p>
            <a:pPr marL="0" indent="0">
              <a:buNone/>
            </a:pPr>
            <a:r>
              <a:rPr lang="en-US" dirty="0" smtClean="0"/>
              <a:t>E(y</a:t>
            </a:r>
            <a:r>
              <a:rPr lang="en-US" baseline="-25000" dirty="0" smtClean="0"/>
              <a:t>i</a:t>
            </a:r>
            <a:r>
              <a:rPr lang="en-US" dirty="0" smtClean="0"/>
              <a:t>) = </a:t>
            </a:r>
            <a:r>
              <a:rPr lang="en-US" dirty="0">
                <a:sym typeface="Symbol" panose="05050102010706020507" pitchFamily="18" charset="2"/>
              </a:rPr>
              <a:t></a:t>
            </a:r>
            <a:r>
              <a:rPr lang="en-US" baseline="-25000" dirty="0"/>
              <a:t>0</a:t>
            </a:r>
            <a:r>
              <a:rPr lang="en-US" dirty="0"/>
              <a:t> + </a:t>
            </a:r>
            <a:r>
              <a:rPr lang="en-US" dirty="0">
                <a:sym typeface="Symbol" panose="05050102010706020507" pitchFamily="18" charset="2"/>
              </a:rPr>
              <a:t></a:t>
            </a:r>
            <a:r>
              <a:rPr lang="en-US" baseline="-25000" dirty="0"/>
              <a:t>1</a:t>
            </a:r>
            <a:r>
              <a:rPr lang="en-US" dirty="0"/>
              <a:t>x</a:t>
            </a:r>
            <a:r>
              <a:rPr lang="en-US" baseline="-25000" dirty="0"/>
              <a:t>i</a:t>
            </a:r>
            <a:r>
              <a:rPr lang="en-US" dirty="0"/>
              <a:t> </a:t>
            </a:r>
            <a:endParaRPr lang="en-US" dirty="0" smtClean="0"/>
          </a:p>
          <a:p>
            <a:pPr marL="0" indent="0">
              <a:buNone/>
            </a:pPr>
            <a:r>
              <a:rPr lang="en-US" dirty="0" smtClean="0"/>
              <a:t>model ANOVA: X</a:t>
            </a:r>
            <a:r>
              <a:rPr lang="en-US" baseline="-25000" dirty="0" smtClean="0"/>
              <a:t>ij</a:t>
            </a:r>
            <a:r>
              <a:rPr lang="en-US" dirty="0" smtClean="0"/>
              <a:t> = </a:t>
            </a:r>
            <a:r>
              <a:rPr lang="el-GR" dirty="0" smtClean="0"/>
              <a:t>μ</a:t>
            </a:r>
            <a:r>
              <a:rPr lang="en-US" baseline="-25000" dirty="0" smtClean="0"/>
              <a:t>i</a:t>
            </a:r>
            <a:r>
              <a:rPr lang="en-US" dirty="0" smtClean="0"/>
              <a:t> + </a:t>
            </a:r>
            <a:r>
              <a:rPr lang="el-GR" dirty="0" smtClean="0"/>
              <a:t>ε</a:t>
            </a:r>
            <a:r>
              <a:rPr lang="en-US" baseline="-25000" dirty="0" smtClean="0"/>
              <a:t>ij</a:t>
            </a:r>
            <a:endParaRPr lang="en-US" dirty="0" smtClean="0"/>
          </a:p>
          <a:p>
            <a:pPr marL="0" indent="0">
              <a:buNone/>
            </a:pPr>
            <a:endParaRPr lang="en-US" baseline="-25000" dirty="0"/>
          </a:p>
          <a:p>
            <a:pPr marL="0" indent="0">
              <a:buNone/>
            </a:pPr>
            <a:r>
              <a:rPr lang="en-US" dirty="0" smtClean="0"/>
              <a:t>H</a:t>
            </a:r>
            <a:r>
              <a:rPr lang="en-US" baseline="-25000" dirty="0" smtClean="0"/>
              <a:t>0</a:t>
            </a:r>
            <a:r>
              <a:rPr lang="en-US" dirty="0" smtClean="0"/>
              <a:t>: there is no association between X and Y</a:t>
            </a:r>
          </a:p>
          <a:p>
            <a:pPr marL="0" indent="0">
              <a:buNone/>
            </a:pPr>
            <a:r>
              <a:rPr lang="en-US" dirty="0" smtClean="0"/>
              <a:t>H</a:t>
            </a:r>
            <a:r>
              <a:rPr lang="en-US" baseline="-25000" dirty="0" smtClean="0"/>
              <a:t>a</a:t>
            </a:r>
            <a:r>
              <a:rPr lang="en-US" dirty="0" smtClean="0"/>
              <a:t>: there is an association between X and Y</a:t>
            </a:r>
          </a:p>
        </p:txBody>
      </p:sp>
      <p:sp>
        <p:nvSpPr>
          <p:cNvPr id="4" name="Slide Number Placeholder 3"/>
          <p:cNvSpPr>
            <a:spLocks noGrp="1"/>
          </p:cNvSpPr>
          <p:nvPr>
            <p:ph type="sldNum" sz="quarter" idx="12"/>
          </p:nvPr>
        </p:nvSpPr>
        <p:spPr/>
        <p:txBody>
          <a:bodyPr/>
          <a:lstStyle/>
          <a:p>
            <a:fld id="{D85D01E0-4520-4710-81AB-3D8832D73914}"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12.2ad</a:t>
            </a:r>
            <a:endParaRPr lang="en-US"/>
          </a:p>
        </p:txBody>
      </p:sp>
    </p:spTree>
    <p:extLst>
      <p:ext uri="{BB962C8B-B14F-4D97-AF65-F5344CB8AC3E}">
        <p14:creationId xmlns:p14="http://schemas.microsoft.com/office/powerpoint/2010/main" val="18528846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dirty="0" smtClean="0"/>
              <a:t>Example: MLR – ANOVA table</a:t>
            </a:r>
            <a:endParaRPr lang="en-US" dirty="0"/>
          </a:p>
        </p:txBody>
      </p:sp>
      <p:sp>
        <p:nvSpPr>
          <p:cNvPr id="3" name="Content Placeholder 2"/>
          <p:cNvSpPr>
            <a:spLocks noGrp="1"/>
          </p:cNvSpPr>
          <p:nvPr>
            <p:ph idx="1"/>
          </p:nvPr>
        </p:nvSpPr>
        <p:spPr>
          <a:xfrm>
            <a:off x="0" y="762000"/>
            <a:ext cx="9144000" cy="5029200"/>
          </a:xfrm>
        </p:spPr>
        <p:txBody>
          <a:bodyPr>
            <a:noAutofit/>
          </a:bodyPr>
          <a:lstStyle/>
          <a:p>
            <a:pPr>
              <a:lnSpc>
                <a:spcPct val="90000"/>
              </a:lnSpc>
              <a:spcBef>
                <a:spcPts val="0"/>
              </a:spcBef>
              <a:buNone/>
            </a:pPr>
            <a:r>
              <a:rPr lang="en-US" sz="3000" dirty="0" smtClean="0"/>
              <a:t>It is important to know how long a tool will last (min) in the industrial setting. The cutting tool in this study is used to cut a particular type and size of cold-rolled steel. The predictors of interest are x</a:t>
            </a:r>
            <a:r>
              <a:rPr lang="en-US" sz="3000" baseline="-25000" dirty="0" smtClean="0"/>
              <a:t>1</a:t>
            </a:r>
            <a:r>
              <a:rPr lang="en-US" sz="3000" dirty="0" smtClean="0"/>
              <a:t> = cutting </a:t>
            </a:r>
            <a:r>
              <a:rPr lang="en-US" sz="3000" dirty="0" smtClean="0">
                <a:solidFill>
                  <a:srgbClr val="C00000"/>
                </a:solidFill>
              </a:rPr>
              <a:t>speed</a:t>
            </a:r>
            <a:r>
              <a:rPr lang="en-US" sz="3000" dirty="0" smtClean="0"/>
              <a:t> (feet/min), x</a:t>
            </a:r>
            <a:r>
              <a:rPr lang="en-US" sz="3000" baseline="-25000" dirty="0" smtClean="0"/>
              <a:t>2</a:t>
            </a:r>
            <a:r>
              <a:rPr lang="en-US" sz="3000" dirty="0" smtClean="0"/>
              <a:t> = </a:t>
            </a:r>
            <a:r>
              <a:rPr lang="en-US" sz="3000" dirty="0" smtClean="0">
                <a:solidFill>
                  <a:srgbClr val="C00000"/>
                </a:solidFill>
              </a:rPr>
              <a:t>feed</a:t>
            </a:r>
            <a:r>
              <a:rPr lang="en-US" sz="3000" dirty="0" smtClean="0"/>
              <a:t> rate (in/revolution) and x</a:t>
            </a:r>
            <a:r>
              <a:rPr lang="en-US" sz="3000" baseline="-25000" dirty="0" smtClean="0"/>
              <a:t>3</a:t>
            </a:r>
            <a:r>
              <a:rPr lang="en-US" sz="3000" dirty="0" smtClean="0"/>
              <a:t> = </a:t>
            </a:r>
            <a:r>
              <a:rPr lang="en-US" sz="3000" dirty="0" smtClean="0">
                <a:solidFill>
                  <a:srgbClr val="C00000"/>
                </a:solidFill>
              </a:rPr>
              <a:t>depth</a:t>
            </a:r>
            <a:r>
              <a:rPr lang="en-US" sz="3000" dirty="0" smtClean="0"/>
              <a:t> of cut (in). </a:t>
            </a:r>
          </a:p>
          <a:p>
            <a:pPr>
              <a:lnSpc>
                <a:spcPct val="90000"/>
              </a:lnSpc>
              <a:spcBef>
                <a:spcPts val="0"/>
              </a:spcBef>
              <a:buNone/>
            </a:pPr>
            <a:r>
              <a:rPr lang="en-US" sz="3000" dirty="0" smtClean="0"/>
              <a:t>d) What is the ANOVA table for this situation?</a:t>
            </a:r>
          </a:p>
          <a:p>
            <a:pPr>
              <a:lnSpc>
                <a:spcPct val="90000"/>
              </a:lnSpc>
              <a:spcBef>
                <a:spcPts val="0"/>
              </a:spcBef>
              <a:buNone/>
            </a:pPr>
            <a:r>
              <a:rPr lang="en-US" sz="3000" dirty="0" smtClean="0"/>
              <a:t>dfr = k = 3</a:t>
            </a:r>
            <a:r>
              <a:rPr lang="en-US" sz="3000" dirty="0"/>
              <a:t>  </a:t>
            </a:r>
            <a:r>
              <a:rPr lang="en-US" sz="3000" dirty="0" smtClean="0"/>
              <a:t>  n = 24    dft = n – 1 = 24 – 1 = 23</a:t>
            </a:r>
          </a:p>
          <a:p>
            <a:pPr>
              <a:lnSpc>
                <a:spcPct val="90000"/>
              </a:lnSpc>
              <a:spcBef>
                <a:spcPts val="0"/>
              </a:spcBef>
              <a:buNone/>
            </a:pPr>
            <a:r>
              <a:rPr lang="en-US" sz="3000" dirty="0" smtClean="0"/>
              <a:t>dfe = n – k – 1 = 24 – 3 – 1 = 20</a:t>
            </a:r>
          </a:p>
        </p:txBody>
      </p:sp>
      <p:sp>
        <p:nvSpPr>
          <p:cNvPr id="4" name="Footer Placeholder 3"/>
          <p:cNvSpPr>
            <a:spLocks noGrp="1"/>
          </p:cNvSpPr>
          <p:nvPr>
            <p:ph type="ftr" sz="quarter" idx="11"/>
          </p:nvPr>
        </p:nvSpPr>
        <p:spPr/>
        <p:txBody>
          <a:bodyPr/>
          <a:lstStyle/>
          <a:p>
            <a:r>
              <a:rPr lang="en-US" smtClean="0"/>
              <a:t>12.5e</a:t>
            </a:r>
            <a:endParaRPr lang="en-US"/>
          </a:p>
        </p:txBody>
      </p:sp>
      <p:sp>
        <p:nvSpPr>
          <p:cNvPr id="5" name="Slide Number Placeholder 4"/>
          <p:cNvSpPr>
            <a:spLocks noGrp="1"/>
          </p:cNvSpPr>
          <p:nvPr>
            <p:ph type="sldNum" sz="quarter" idx="12"/>
          </p:nvPr>
        </p:nvSpPr>
        <p:spPr/>
        <p:txBody>
          <a:bodyPr/>
          <a:lstStyle/>
          <a:p>
            <a:fld id="{D85D01E0-4520-4710-81AB-3D8832D73914}" type="slidenum">
              <a:rPr lang="en-US" smtClean="0"/>
              <a:pPr/>
              <a:t>60</a:t>
            </a:fld>
            <a:endParaRPr lang="en-US"/>
          </a:p>
        </p:txBody>
      </p:sp>
    </p:spTree>
    <p:extLst>
      <p:ext uri="{BB962C8B-B14F-4D97-AF65-F5344CB8AC3E}">
        <p14:creationId xmlns:p14="http://schemas.microsoft.com/office/powerpoint/2010/main" val="3445090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Example: MLR – ANOVA </a:t>
            </a:r>
            <a:endParaRPr lang="en-US" dirty="0"/>
          </a:p>
        </p:txBody>
      </p:sp>
      <p:sp>
        <p:nvSpPr>
          <p:cNvPr id="3" name="Content Placeholder 2"/>
          <p:cNvSpPr>
            <a:spLocks noGrp="1"/>
          </p:cNvSpPr>
          <p:nvPr>
            <p:ph idx="1"/>
          </p:nvPr>
        </p:nvSpPr>
        <p:spPr>
          <a:xfrm>
            <a:off x="0" y="1066800"/>
            <a:ext cx="9144000" cy="4695036"/>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6" name="Rectangle 1"/>
          <p:cNvSpPr>
            <a:spLocks noChangeArrowheads="1"/>
          </p:cNvSpPr>
          <p:nvPr/>
        </p:nvSpPr>
        <p:spPr bwMode="auto">
          <a:xfrm>
            <a:off x="457200" y="37342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2849" tIns="45720" rIns="42849"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nvPr>
        </p:nvGraphicFramePr>
        <p:xfrm>
          <a:off x="0" y="762000"/>
          <a:ext cx="8991600" cy="3219450"/>
        </p:xfrm>
        <a:graphic>
          <a:graphicData uri="http://schemas.openxmlformats.org/drawingml/2006/table">
            <a:tbl>
              <a:tblPr>
                <a:tableStyleId>{5C22544A-7EE6-4342-B048-85BDC9FD1C3A}</a:tableStyleId>
              </a:tblPr>
              <a:tblGrid>
                <a:gridCol w="2766646">
                  <a:extLst>
                    <a:ext uri="{9D8B030D-6E8A-4147-A177-3AD203B41FA5}">
                      <a16:colId xmlns:a16="http://schemas.microsoft.com/office/drawing/2014/main" val="20000"/>
                    </a:ext>
                  </a:extLst>
                </a:gridCol>
                <a:gridCol w="864577">
                  <a:extLst>
                    <a:ext uri="{9D8B030D-6E8A-4147-A177-3AD203B41FA5}">
                      <a16:colId xmlns:a16="http://schemas.microsoft.com/office/drawing/2014/main" val="20001"/>
                    </a:ext>
                  </a:extLst>
                </a:gridCol>
                <a:gridCol w="1988527">
                  <a:extLst>
                    <a:ext uri="{9D8B030D-6E8A-4147-A177-3AD203B41FA5}">
                      <a16:colId xmlns:a16="http://schemas.microsoft.com/office/drawing/2014/main" val="20002"/>
                    </a:ext>
                  </a:extLst>
                </a:gridCol>
                <a:gridCol w="1988527">
                  <a:extLst>
                    <a:ext uri="{9D8B030D-6E8A-4147-A177-3AD203B41FA5}">
                      <a16:colId xmlns:a16="http://schemas.microsoft.com/office/drawing/2014/main" val="20003"/>
                    </a:ext>
                  </a:extLst>
                </a:gridCol>
                <a:gridCol w="1383323">
                  <a:extLst>
                    <a:ext uri="{9D8B030D-6E8A-4147-A177-3AD203B41FA5}">
                      <a16:colId xmlns:a16="http://schemas.microsoft.com/office/drawing/2014/main" val="20004"/>
                    </a:ext>
                  </a:extLst>
                </a:gridCol>
              </a:tblGrid>
              <a:tr h="0">
                <a:tc gridSpan="5">
                  <a:txBody>
                    <a:bodyPr/>
                    <a:lstStyle/>
                    <a:p>
                      <a:pPr marL="0" marR="0" algn="ctr">
                        <a:lnSpc>
                          <a:spcPct val="100000"/>
                        </a:lnSpc>
                        <a:spcBef>
                          <a:spcPts val="0"/>
                        </a:spcBef>
                        <a:spcAft>
                          <a:spcPts val="0"/>
                        </a:spcAft>
                      </a:pPr>
                      <a:r>
                        <a:rPr lang="en-US" sz="3000" dirty="0">
                          <a:effectLst/>
                          <a:latin typeface="+mn-lt"/>
                        </a:rPr>
                        <a:t>Analysis of Variance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nSpc>
                          <a:spcPct val="100000"/>
                        </a:lnSpc>
                        <a:spcBef>
                          <a:spcPts val="0"/>
                        </a:spcBef>
                        <a:spcAft>
                          <a:spcPts val="0"/>
                        </a:spcAft>
                      </a:pPr>
                      <a:r>
                        <a:rPr lang="en-US" sz="3000" dirty="0">
                          <a:effectLst/>
                          <a:latin typeface="+mn-lt"/>
                        </a:rPr>
                        <a:t>Source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DF</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Sum of</a:t>
                      </a:r>
                      <a:br>
                        <a:rPr lang="en-US" sz="3000" dirty="0">
                          <a:effectLst/>
                          <a:latin typeface="+mn-lt"/>
                        </a:rPr>
                      </a:br>
                      <a:r>
                        <a:rPr lang="en-US" sz="3000" dirty="0">
                          <a:effectLst/>
                          <a:latin typeface="+mn-lt"/>
                        </a:rPr>
                        <a:t>Squares</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Mean</a:t>
                      </a:r>
                      <a:br>
                        <a:rPr lang="en-US" sz="3000" dirty="0">
                          <a:effectLst/>
                          <a:latin typeface="+mn-lt"/>
                        </a:rPr>
                      </a:br>
                      <a:r>
                        <a:rPr lang="en-US" sz="3000" dirty="0">
                          <a:effectLst/>
                          <a:latin typeface="+mn-lt"/>
                        </a:rPr>
                        <a:t>Square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a:effectLst/>
                          <a:latin typeface="+mn-lt"/>
                        </a:rPr>
                        <a:t>F Value</a:t>
                      </a:r>
                      <a:endParaRPr lang="en-US" sz="3000">
                        <a:effectLst/>
                        <a:latin typeface="+mn-lt"/>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01"/>
                  </a:ext>
                </a:extLst>
              </a:tr>
              <a:tr h="0">
                <a:tc>
                  <a:txBody>
                    <a:bodyPr/>
                    <a:lstStyle/>
                    <a:p>
                      <a:pPr marL="0" marR="0">
                        <a:lnSpc>
                          <a:spcPct val="100000"/>
                        </a:lnSpc>
                        <a:spcBef>
                          <a:spcPts val="0"/>
                        </a:spcBef>
                        <a:spcAft>
                          <a:spcPts val="0"/>
                        </a:spcAft>
                      </a:pPr>
                      <a:r>
                        <a:rPr lang="en-US" sz="3000" dirty="0" smtClean="0">
                          <a:effectLst/>
                          <a:latin typeface="+mn-lt"/>
                          <a:ea typeface="+mn-ea"/>
                          <a:cs typeface="+mn-cs"/>
                        </a:rPr>
                        <a:t>Regression</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3</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2743.828</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914.609</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02"/>
                  </a:ext>
                </a:extLst>
              </a:tr>
              <a:tr h="0">
                <a:tc>
                  <a:txBody>
                    <a:bodyPr/>
                    <a:lstStyle/>
                    <a:p>
                      <a:pPr marL="0" marR="0">
                        <a:lnSpc>
                          <a:spcPct val="100000"/>
                        </a:lnSpc>
                        <a:spcBef>
                          <a:spcPts val="0"/>
                        </a:spcBef>
                        <a:spcAft>
                          <a:spcPts val="0"/>
                        </a:spcAft>
                      </a:pPr>
                      <a:r>
                        <a:rPr lang="en-US" sz="3000">
                          <a:effectLst/>
                          <a:latin typeface="+mn-lt"/>
                        </a:rPr>
                        <a:t>Error</a:t>
                      </a:r>
                      <a:endParaRPr lang="en-US" sz="300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20</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ea typeface="+mn-ea"/>
                          <a:cs typeface="+mn-cs"/>
                        </a:rPr>
                        <a:t>874.130</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0000"/>
                        </a:lnSpc>
                      </a:pPr>
                      <a:endParaRPr lang="en-US" sz="3000" dirty="0">
                        <a:effectLst/>
                        <a:latin typeface="+mn-lt"/>
                      </a:endParaRPr>
                    </a:p>
                  </a:txBody>
                  <a:tcPr marL="47625" marR="47625" marT="47625" marB="47625"/>
                </a:tc>
                <a:extLst>
                  <a:ext uri="{0D108BD9-81ED-4DB2-BD59-A6C34878D82A}">
                    <a16:rowId xmlns:a16="http://schemas.microsoft.com/office/drawing/2014/main" val="10003"/>
                  </a:ext>
                </a:extLst>
              </a:tr>
              <a:tr h="0">
                <a:tc>
                  <a:txBody>
                    <a:bodyPr/>
                    <a:lstStyle/>
                    <a:p>
                      <a:pPr marL="0" marR="0">
                        <a:lnSpc>
                          <a:spcPct val="100000"/>
                        </a:lnSpc>
                        <a:spcBef>
                          <a:spcPts val="0"/>
                        </a:spcBef>
                        <a:spcAft>
                          <a:spcPts val="0"/>
                        </a:spcAft>
                      </a:pPr>
                      <a:r>
                        <a:rPr lang="en-US" sz="3000" dirty="0">
                          <a:effectLst/>
                          <a:latin typeface="+mn-lt"/>
                        </a:rPr>
                        <a:t>Corrected Total</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ea typeface="+mn-ea"/>
                          <a:cs typeface="+mn-cs"/>
                        </a:rPr>
                        <a:t>23</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ea typeface="+mn-ea"/>
                          <a:cs typeface="+mn-cs"/>
                        </a:rPr>
                        <a:t>3617.958</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0000"/>
                        </a:lnSpc>
                      </a:pPr>
                      <a:endParaRPr lang="en-US" sz="3000" dirty="0">
                        <a:effectLst/>
                        <a:latin typeface="+mn-lt"/>
                      </a:endParaRPr>
                    </a:p>
                  </a:txBody>
                  <a:tcPr marL="47625" marR="47625" marT="47625" marB="47625">
                    <a:noFill/>
                  </a:tcPr>
                </a:tc>
                <a:tc>
                  <a:txBody>
                    <a:bodyPr/>
                    <a:lstStyle/>
                    <a:p>
                      <a:pPr>
                        <a:lnSpc>
                          <a:spcPct val="100000"/>
                        </a:lnSpc>
                      </a:pPr>
                      <a:endParaRPr lang="en-US" sz="3000" dirty="0">
                        <a:effectLst/>
                        <a:latin typeface="+mn-lt"/>
                      </a:endParaRPr>
                    </a:p>
                  </a:txBody>
                  <a:tcPr marL="47625" marR="47625" marT="47625" marB="47625">
                    <a:no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D85D01E0-4520-4710-81AB-3D8832D73914}" type="slidenum">
              <a:rPr lang="en-US" smtClean="0"/>
              <a:pPr/>
              <a:t>61</a:t>
            </a:fld>
            <a:endParaRPr lang="en-US"/>
          </a:p>
        </p:txBody>
      </p:sp>
      <mc:AlternateContent xmlns:mc="http://schemas.openxmlformats.org/markup-compatibility/2006" xmlns:a14="http://schemas.microsoft.com/office/drawing/2010/main">
        <mc:Choice Requires="a14">
          <p:sp>
            <p:nvSpPr>
              <p:cNvPr id="4" name="TextBox 3"/>
              <p:cNvSpPr txBox="1"/>
              <p:nvPr/>
            </p:nvSpPr>
            <p:spPr>
              <a:xfrm>
                <a:off x="762000" y="4112079"/>
                <a:ext cx="6152902" cy="1040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𝑀𝑆𝑅</m:t>
                      </m:r>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𝑆𝑆𝑅</m:t>
                          </m:r>
                        </m:num>
                        <m:den>
                          <m:r>
                            <a:rPr lang="en-US" sz="3000" b="0" i="1" smtClean="0">
                              <a:latin typeface="Cambria Math" panose="02040503050406030204" pitchFamily="18" charset="0"/>
                            </a:rPr>
                            <m:t>𝑑𝑓𝑟</m:t>
                          </m:r>
                        </m:den>
                      </m:f>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2743.828</m:t>
                          </m:r>
                        </m:num>
                        <m:den>
                          <m:r>
                            <a:rPr lang="en-US" sz="3000" b="0" i="1" smtClean="0">
                              <a:latin typeface="Cambria Math" panose="02040503050406030204" pitchFamily="18" charset="0"/>
                            </a:rPr>
                            <m:t>3</m:t>
                          </m:r>
                        </m:den>
                      </m:f>
                      <m:r>
                        <a:rPr lang="en-US" sz="3000" b="0" i="1" smtClean="0">
                          <a:latin typeface="Cambria Math" panose="02040503050406030204" pitchFamily="18" charset="0"/>
                        </a:rPr>
                        <m:t>=914.609</m:t>
                      </m:r>
                    </m:oMath>
                  </m:oMathPara>
                </a14:m>
                <a:endParaRPr lang="en-US" sz="3000" dirty="0"/>
              </a:p>
            </p:txBody>
          </p:sp>
        </mc:Choice>
        <mc:Fallback xmlns="">
          <p:sp>
            <p:nvSpPr>
              <p:cNvPr id="4" name="TextBox 3"/>
              <p:cNvSpPr txBox="1">
                <a:spLocks noRot="1" noChangeAspect="1" noMove="1" noResize="1" noEditPoints="1" noAdjustHandles="1" noChangeArrowheads="1" noChangeShapeType="1" noTextEdit="1"/>
              </p:cNvSpPr>
              <p:nvPr/>
            </p:nvSpPr>
            <p:spPr>
              <a:xfrm>
                <a:off x="762000" y="4112079"/>
                <a:ext cx="6152902" cy="1040670"/>
              </a:xfrm>
              <a:prstGeom prst="rect">
                <a:avLst/>
              </a:prstGeom>
              <a:blipFill rotWithShape="0">
                <a:blip r:embed="rId3"/>
                <a:stretch>
                  <a:fillRect/>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smtClean="0"/>
              <a:t>12.5e</a:t>
            </a:r>
            <a:endParaRPr lang="en-US"/>
          </a:p>
        </p:txBody>
      </p:sp>
    </p:spTree>
    <p:extLst>
      <p:ext uri="{BB962C8B-B14F-4D97-AF65-F5344CB8AC3E}">
        <p14:creationId xmlns:p14="http://schemas.microsoft.com/office/powerpoint/2010/main" val="6666985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Example: MLR – ANOVA </a:t>
            </a:r>
            <a:endParaRPr lang="en-US" dirty="0"/>
          </a:p>
        </p:txBody>
      </p:sp>
      <p:sp>
        <p:nvSpPr>
          <p:cNvPr id="3" name="Content Placeholder 2"/>
          <p:cNvSpPr>
            <a:spLocks noGrp="1"/>
          </p:cNvSpPr>
          <p:nvPr>
            <p:ph idx="1"/>
          </p:nvPr>
        </p:nvSpPr>
        <p:spPr>
          <a:xfrm>
            <a:off x="0" y="1066800"/>
            <a:ext cx="9144000" cy="4695036"/>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6" name="Rectangle 1"/>
          <p:cNvSpPr>
            <a:spLocks noChangeArrowheads="1"/>
          </p:cNvSpPr>
          <p:nvPr/>
        </p:nvSpPr>
        <p:spPr bwMode="auto">
          <a:xfrm>
            <a:off x="457200" y="37342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2849" tIns="45720" rIns="42849"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nvPr>
        </p:nvGraphicFramePr>
        <p:xfrm>
          <a:off x="0" y="762000"/>
          <a:ext cx="8991600" cy="3219450"/>
        </p:xfrm>
        <a:graphic>
          <a:graphicData uri="http://schemas.openxmlformats.org/drawingml/2006/table">
            <a:tbl>
              <a:tblPr>
                <a:tableStyleId>{5C22544A-7EE6-4342-B048-85BDC9FD1C3A}</a:tableStyleId>
              </a:tblPr>
              <a:tblGrid>
                <a:gridCol w="2766646">
                  <a:extLst>
                    <a:ext uri="{9D8B030D-6E8A-4147-A177-3AD203B41FA5}">
                      <a16:colId xmlns:a16="http://schemas.microsoft.com/office/drawing/2014/main" val="20000"/>
                    </a:ext>
                  </a:extLst>
                </a:gridCol>
                <a:gridCol w="864577">
                  <a:extLst>
                    <a:ext uri="{9D8B030D-6E8A-4147-A177-3AD203B41FA5}">
                      <a16:colId xmlns:a16="http://schemas.microsoft.com/office/drawing/2014/main" val="20001"/>
                    </a:ext>
                  </a:extLst>
                </a:gridCol>
                <a:gridCol w="1988527">
                  <a:extLst>
                    <a:ext uri="{9D8B030D-6E8A-4147-A177-3AD203B41FA5}">
                      <a16:colId xmlns:a16="http://schemas.microsoft.com/office/drawing/2014/main" val="20002"/>
                    </a:ext>
                  </a:extLst>
                </a:gridCol>
                <a:gridCol w="1988527">
                  <a:extLst>
                    <a:ext uri="{9D8B030D-6E8A-4147-A177-3AD203B41FA5}">
                      <a16:colId xmlns:a16="http://schemas.microsoft.com/office/drawing/2014/main" val="20003"/>
                    </a:ext>
                  </a:extLst>
                </a:gridCol>
                <a:gridCol w="1383323">
                  <a:extLst>
                    <a:ext uri="{9D8B030D-6E8A-4147-A177-3AD203B41FA5}">
                      <a16:colId xmlns:a16="http://schemas.microsoft.com/office/drawing/2014/main" val="20004"/>
                    </a:ext>
                  </a:extLst>
                </a:gridCol>
              </a:tblGrid>
              <a:tr h="0">
                <a:tc gridSpan="5">
                  <a:txBody>
                    <a:bodyPr/>
                    <a:lstStyle/>
                    <a:p>
                      <a:pPr marL="0" marR="0" algn="ctr">
                        <a:lnSpc>
                          <a:spcPct val="100000"/>
                        </a:lnSpc>
                        <a:spcBef>
                          <a:spcPts val="0"/>
                        </a:spcBef>
                        <a:spcAft>
                          <a:spcPts val="0"/>
                        </a:spcAft>
                      </a:pPr>
                      <a:r>
                        <a:rPr lang="en-US" sz="3000" dirty="0">
                          <a:effectLst/>
                          <a:latin typeface="+mn-lt"/>
                        </a:rPr>
                        <a:t>Analysis of Variance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nSpc>
                          <a:spcPct val="100000"/>
                        </a:lnSpc>
                        <a:spcBef>
                          <a:spcPts val="0"/>
                        </a:spcBef>
                        <a:spcAft>
                          <a:spcPts val="0"/>
                        </a:spcAft>
                      </a:pPr>
                      <a:r>
                        <a:rPr lang="en-US" sz="3000" dirty="0">
                          <a:effectLst/>
                          <a:latin typeface="+mn-lt"/>
                        </a:rPr>
                        <a:t>Source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DF</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Sum of</a:t>
                      </a:r>
                      <a:br>
                        <a:rPr lang="en-US" sz="3000" dirty="0">
                          <a:effectLst/>
                          <a:latin typeface="+mn-lt"/>
                        </a:rPr>
                      </a:br>
                      <a:r>
                        <a:rPr lang="en-US" sz="3000" dirty="0">
                          <a:effectLst/>
                          <a:latin typeface="+mn-lt"/>
                        </a:rPr>
                        <a:t>Squares</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Mean</a:t>
                      </a:r>
                      <a:br>
                        <a:rPr lang="en-US" sz="3000" dirty="0">
                          <a:effectLst/>
                          <a:latin typeface="+mn-lt"/>
                        </a:rPr>
                      </a:br>
                      <a:r>
                        <a:rPr lang="en-US" sz="3000" dirty="0">
                          <a:effectLst/>
                          <a:latin typeface="+mn-lt"/>
                        </a:rPr>
                        <a:t>Square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a:effectLst/>
                          <a:latin typeface="+mn-lt"/>
                        </a:rPr>
                        <a:t>F Value</a:t>
                      </a:r>
                      <a:endParaRPr lang="en-US" sz="3000">
                        <a:effectLst/>
                        <a:latin typeface="+mn-lt"/>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01"/>
                  </a:ext>
                </a:extLst>
              </a:tr>
              <a:tr h="0">
                <a:tc>
                  <a:txBody>
                    <a:bodyPr/>
                    <a:lstStyle/>
                    <a:p>
                      <a:pPr marL="0" marR="0">
                        <a:lnSpc>
                          <a:spcPct val="100000"/>
                        </a:lnSpc>
                        <a:spcBef>
                          <a:spcPts val="0"/>
                        </a:spcBef>
                        <a:spcAft>
                          <a:spcPts val="0"/>
                        </a:spcAft>
                      </a:pPr>
                      <a:r>
                        <a:rPr lang="en-US" sz="3000" dirty="0" smtClean="0">
                          <a:effectLst/>
                          <a:latin typeface="+mn-lt"/>
                          <a:ea typeface="+mn-ea"/>
                          <a:cs typeface="+mn-cs"/>
                        </a:rPr>
                        <a:t>Regression</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3</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2743.828</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914.609</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02"/>
                  </a:ext>
                </a:extLst>
              </a:tr>
              <a:tr h="0">
                <a:tc>
                  <a:txBody>
                    <a:bodyPr/>
                    <a:lstStyle/>
                    <a:p>
                      <a:pPr marL="0" marR="0">
                        <a:lnSpc>
                          <a:spcPct val="100000"/>
                        </a:lnSpc>
                        <a:spcBef>
                          <a:spcPts val="0"/>
                        </a:spcBef>
                        <a:spcAft>
                          <a:spcPts val="0"/>
                        </a:spcAft>
                      </a:pPr>
                      <a:r>
                        <a:rPr lang="en-US" sz="3000">
                          <a:effectLst/>
                          <a:latin typeface="+mn-lt"/>
                        </a:rPr>
                        <a:t>Error</a:t>
                      </a:r>
                      <a:endParaRPr lang="en-US" sz="300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20</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ea typeface="+mn-ea"/>
                          <a:cs typeface="+mn-cs"/>
                        </a:rPr>
                        <a:t>874.130</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ea typeface="+mn-ea"/>
                          <a:cs typeface="+mn-cs"/>
                        </a:rPr>
                        <a:t>43.707</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0000"/>
                        </a:lnSpc>
                      </a:pPr>
                      <a:endParaRPr lang="en-US" sz="3000" dirty="0">
                        <a:effectLst/>
                        <a:latin typeface="+mn-lt"/>
                      </a:endParaRPr>
                    </a:p>
                  </a:txBody>
                  <a:tcPr marL="47625" marR="47625" marT="47625" marB="47625"/>
                </a:tc>
                <a:extLst>
                  <a:ext uri="{0D108BD9-81ED-4DB2-BD59-A6C34878D82A}">
                    <a16:rowId xmlns:a16="http://schemas.microsoft.com/office/drawing/2014/main" val="10003"/>
                  </a:ext>
                </a:extLst>
              </a:tr>
              <a:tr h="0">
                <a:tc>
                  <a:txBody>
                    <a:bodyPr/>
                    <a:lstStyle/>
                    <a:p>
                      <a:pPr marL="0" marR="0">
                        <a:lnSpc>
                          <a:spcPct val="100000"/>
                        </a:lnSpc>
                        <a:spcBef>
                          <a:spcPts val="0"/>
                        </a:spcBef>
                        <a:spcAft>
                          <a:spcPts val="0"/>
                        </a:spcAft>
                      </a:pPr>
                      <a:r>
                        <a:rPr lang="en-US" sz="3000" dirty="0">
                          <a:effectLst/>
                          <a:latin typeface="+mn-lt"/>
                        </a:rPr>
                        <a:t>Corrected Total</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ea typeface="+mn-ea"/>
                          <a:cs typeface="+mn-cs"/>
                        </a:rPr>
                        <a:t>23</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ea typeface="+mn-ea"/>
                          <a:cs typeface="+mn-cs"/>
                        </a:rPr>
                        <a:t>3617.958</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0000"/>
                        </a:lnSpc>
                      </a:pPr>
                      <a:endParaRPr lang="en-US" sz="3000" dirty="0">
                        <a:effectLst/>
                        <a:latin typeface="+mn-lt"/>
                      </a:endParaRPr>
                    </a:p>
                  </a:txBody>
                  <a:tcPr marL="47625" marR="47625" marT="47625" marB="47625">
                    <a:noFill/>
                  </a:tcPr>
                </a:tc>
                <a:tc>
                  <a:txBody>
                    <a:bodyPr/>
                    <a:lstStyle/>
                    <a:p>
                      <a:pPr>
                        <a:lnSpc>
                          <a:spcPct val="100000"/>
                        </a:lnSpc>
                      </a:pPr>
                      <a:endParaRPr lang="en-US" sz="3000" dirty="0">
                        <a:effectLst/>
                        <a:latin typeface="+mn-lt"/>
                      </a:endParaRPr>
                    </a:p>
                  </a:txBody>
                  <a:tcPr marL="47625" marR="47625" marT="47625" marB="47625">
                    <a:no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D85D01E0-4520-4710-81AB-3D8832D73914}" type="slidenum">
              <a:rPr lang="en-US" smtClean="0"/>
              <a:pPr/>
              <a:t>62</a:t>
            </a:fld>
            <a:endParaRPr lang="en-US"/>
          </a:p>
        </p:txBody>
      </p:sp>
      <mc:AlternateContent xmlns:mc="http://schemas.openxmlformats.org/markup-compatibility/2006" xmlns:a14="http://schemas.microsoft.com/office/drawing/2010/main">
        <mc:Choice Requires="a14">
          <p:sp>
            <p:nvSpPr>
              <p:cNvPr id="4" name="TextBox 3"/>
              <p:cNvSpPr txBox="1"/>
              <p:nvPr/>
            </p:nvSpPr>
            <p:spPr>
              <a:xfrm>
                <a:off x="762000" y="4112079"/>
                <a:ext cx="5722720" cy="1040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ea typeface="Cambria Math" panose="02040503050406030204" pitchFamily="18" charset="0"/>
                        </a:rPr>
                        <m:t>𝑀𝑆𝐸</m:t>
                      </m:r>
                      <m:r>
                        <a:rPr lang="en-US" sz="3000" b="0" i="1" smtClean="0">
                          <a:latin typeface="Cambria Math" panose="02040503050406030204" pitchFamily="18" charset="0"/>
                          <a:ea typeface="Cambria Math" panose="02040503050406030204" pitchFamily="18" charset="0"/>
                        </a:rPr>
                        <m:t>=</m:t>
                      </m:r>
                      <m:f>
                        <m:fPr>
                          <m:ctrlPr>
                            <a:rPr lang="en-US" sz="3000" b="0" i="1" smtClean="0">
                              <a:latin typeface="Cambria Math" panose="02040503050406030204" pitchFamily="18" charset="0"/>
                              <a:ea typeface="Cambria Math" panose="02040503050406030204" pitchFamily="18" charset="0"/>
                            </a:rPr>
                          </m:ctrlPr>
                        </m:fPr>
                        <m:num>
                          <m:r>
                            <a:rPr lang="en-US" sz="3000" b="0" i="1" smtClean="0">
                              <a:latin typeface="Cambria Math" panose="02040503050406030204" pitchFamily="18" charset="0"/>
                              <a:ea typeface="Cambria Math" panose="02040503050406030204" pitchFamily="18" charset="0"/>
                            </a:rPr>
                            <m:t>𝑆𝑆𝐸</m:t>
                          </m:r>
                        </m:num>
                        <m:den>
                          <m:r>
                            <a:rPr lang="en-US" sz="3000" b="0" i="1" smtClean="0">
                              <a:latin typeface="Cambria Math" panose="02040503050406030204" pitchFamily="18" charset="0"/>
                              <a:ea typeface="Cambria Math" panose="02040503050406030204" pitchFamily="18" charset="0"/>
                            </a:rPr>
                            <m:t>𝑑𝑓𝑒</m:t>
                          </m:r>
                        </m:den>
                      </m:f>
                      <m:r>
                        <a:rPr lang="en-US" sz="3000" b="0" i="1" smtClean="0">
                          <a:latin typeface="Cambria Math" panose="02040503050406030204" pitchFamily="18" charset="0"/>
                          <a:ea typeface="Cambria Math" panose="02040503050406030204" pitchFamily="18" charset="0"/>
                        </a:rPr>
                        <m:t>=</m:t>
                      </m:r>
                      <m:f>
                        <m:fPr>
                          <m:ctrlPr>
                            <a:rPr lang="en-US" sz="3000" b="0" i="1" smtClean="0">
                              <a:latin typeface="Cambria Math" panose="02040503050406030204" pitchFamily="18" charset="0"/>
                              <a:ea typeface="Cambria Math" panose="02040503050406030204" pitchFamily="18" charset="0"/>
                            </a:rPr>
                          </m:ctrlPr>
                        </m:fPr>
                        <m:num>
                          <m:r>
                            <a:rPr lang="en-US" sz="3000" b="0" i="1" smtClean="0">
                              <a:latin typeface="Cambria Math" panose="02040503050406030204" pitchFamily="18" charset="0"/>
                              <a:ea typeface="Cambria Math" panose="02040503050406030204" pitchFamily="18" charset="0"/>
                            </a:rPr>
                            <m:t>874.130</m:t>
                          </m:r>
                        </m:num>
                        <m:den>
                          <m:r>
                            <a:rPr lang="en-US" sz="3000" b="0" i="1" smtClean="0">
                              <a:latin typeface="Cambria Math" panose="02040503050406030204" pitchFamily="18" charset="0"/>
                              <a:ea typeface="Cambria Math" panose="02040503050406030204" pitchFamily="18" charset="0"/>
                            </a:rPr>
                            <m:t>20</m:t>
                          </m:r>
                        </m:den>
                      </m:f>
                      <m:r>
                        <a:rPr lang="en-US" sz="3000" b="0" i="1" smtClean="0">
                          <a:latin typeface="Cambria Math" panose="02040503050406030204" pitchFamily="18" charset="0"/>
                          <a:ea typeface="Cambria Math" panose="02040503050406030204" pitchFamily="18" charset="0"/>
                        </a:rPr>
                        <m:t>=43.707</m:t>
                      </m:r>
                    </m:oMath>
                  </m:oMathPara>
                </a14:m>
                <a:endParaRPr lang="en-US" sz="3000" dirty="0">
                  <a:latin typeface="Cambria Math" panose="02040503050406030204" pitchFamily="18" charset="0"/>
                  <a:ea typeface="Cambria Math" panose="020405030504060302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62000" y="4112079"/>
                <a:ext cx="5722720" cy="1040670"/>
              </a:xfrm>
              <a:prstGeom prst="rect">
                <a:avLst/>
              </a:prstGeom>
              <a:blipFill rotWithShape="0">
                <a:blip r:embed="rId3"/>
                <a:stretch>
                  <a:fillRect/>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smtClean="0"/>
              <a:t>12.5e</a:t>
            </a:r>
            <a:endParaRPr lang="en-US"/>
          </a:p>
        </p:txBody>
      </p:sp>
    </p:spTree>
    <p:extLst>
      <p:ext uri="{BB962C8B-B14F-4D97-AF65-F5344CB8AC3E}">
        <p14:creationId xmlns:p14="http://schemas.microsoft.com/office/powerpoint/2010/main" val="126280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Example: MLR – ANOVA </a:t>
            </a:r>
            <a:endParaRPr lang="en-US" dirty="0"/>
          </a:p>
        </p:txBody>
      </p:sp>
      <p:sp>
        <p:nvSpPr>
          <p:cNvPr id="3" name="Content Placeholder 2"/>
          <p:cNvSpPr>
            <a:spLocks noGrp="1"/>
          </p:cNvSpPr>
          <p:nvPr>
            <p:ph idx="1"/>
          </p:nvPr>
        </p:nvSpPr>
        <p:spPr>
          <a:xfrm>
            <a:off x="0" y="1066800"/>
            <a:ext cx="9144000" cy="4695036"/>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6" name="Rectangle 1"/>
          <p:cNvSpPr>
            <a:spLocks noChangeArrowheads="1"/>
          </p:cNvSpPr>
          <p:nvPr/>
        </p:nvSpPr>
        <p:spPr bwMode="auto">
          <a:xfrm>
            <a:off x="457200" y="37342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2849" tIns="45720" rIns="42849"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nvPr>
        </p:nvGraphicFramePr>
        <p:xfrm>
          <a:off x="0" y="762000"/>
          <a:ext cx="8991600" cy="3219450"/>
        </p:xfrm>
        <a:graphic>
          <a:graphicData uri="http://schemas.openxmlformats.org/drawingml/2006/table">
            <a:tbl>
              <a:tblPr>
                <a:tableStyleId>{5C22544A-7EE6-4342-B048-85BDC9FD1C3A}</a:tableStyleId>
              </a:tblPr>
              <a:tblGrid>
                <a:gridCol w="2766646">
                  <a:extLst>
                    <a:ext uri="{9D8B030D-6E8A-4147-A177-3AD203B41FA5}">
                      <a16:colId xmlns:a16="http://schemas.microsoft.com/office/drawing/2014/main" val="20000"/>
                    </a:ext>
                  </a:extLst>
                </a:gridCol>
                <a:gridCol w="864577">
                  <a:extLst>
                    <a:ext uri="{9D8B030D-6E8A-4147-A177-3AD203B41FA5}">
                      <a16:colId xmlns:a16="http://schemas.microsoft.com/office/drawing/2014/main" val="20001"/>
                    </a:ext>
                  </a:extLst>
                </a:gridCol>
                <a:gridCol w="1988527">
                  <a:extLst>
                    <a:ext uri="{9D8B030D-6E8A-4147-A177-3AD203B41FA5}">
                      <a16:colId xmlns:a16="http://schemas.microsoft.com/office/drawing/2014/main" val="20002"/>
                    </a:ext>
                  </a:extLst>
                </a:gridCol>
                <a:gridCol w="1988527">
                  <a:extLst>
                    <a:ext uri="{9D8B030D-6E8A-4147-A177-3AD203B41FA5}">
                      <a16:colId xmlns:a16="http://schemas.microsoft.com/office/drawing/2014/main" val="20003"/>
                    </a:ext>
                  </a:extLst>
                </a:gridCol>
                <a:gridCol w="1383323">
                  <a:extLst>
                    <a:ext uri="{9D8B030D-6E8A-4147-A177-3AD203B41FA5}">
                      <a16:colId xmlns:a16="http://schemas.microsoft.com/office/drawing/2014/main" val="20004"/>
                    </a:ext>
                  </a:extLst>
                </a:gridCol>
              </a:tblGrid>
              <a:tr h="0">
                <a:tc gridSpan="5">
                  <a:txBody>
                    <a:bodyPr/>
                    <a:lstStyle/>
                    <a:p>
                      <a:pPr marL="0" marR="0" algn="ctr">
                        <a:lnSpc>
                          <a:spcPct val="100000"/>
                        </a:lnSpc>
                        <a:spcBef>
                          <a:spcPts val="0"/>
                        </a:spcBef>
                        <a:spcAft>
                          <a:spcPts val="0"/>
                        </a:spcAft>
                      </a:pPr>
                      <a:r>
                        <a:rPr lang="en-US" sz="3000" dirty="0">
                          <a:effectLst/>
                          <a:latin typeface="+mn-lt"/>
                        </a:rPr>
                        <a:t>Analysis of Variance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nSpc>
                          <a:spcPct val="100000"/>
                        </a:lnSpc>
                        <a:spcBef>
                          <a:spcPts val="0"/>
                        </a:spcBef>
                        <a:spcAft>
                          <a:spcPts val="0"/>
                        </a:spcAft>
                      </a:pPr>
                      <a:r>
                        <a:rPr lang="en-US" sz="3000" dirty="0">
                          <a:effectLst/>
                          <a:latin typeface="+mn-lt"/>
                        </a:rPr>
                        <a:t>Source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DF</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Sum of</a:t>
                      </a:r>
                      <a:br>
                        <a:rPr lang="en-US" sz="3000" dirty="0">
                          <a:effectLst/>
                          <a:latin typeface="+mn-lt"/>
                        </a:rPr>
                      </a:br>
                      <a:r>
                        <a:rPr lang="en-US" sz="3000" dirty="0">
                          <a:effectLst/>
                          <a:latin typeface="+mn-lt"/>
                        </a:rPr>
                        <a:t>Squares</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Mean</a:t>
                      </a:r>
                      <a:br>
                        <a:rPr lang="en-US" sz="3000" dirty="0">
                          <a:effectLst/>
                          <a:latin typeface="+mn-lt"/>
                        </a:rPr>
                      </a:br>
                      <a:r>
                        <a:rPr lang="en-US" sz="3000" dirty="0">
                          <a:effectLst/>
                          <a:latin typeface="+mn-lt"/>
                        </a:rPr>
                        <a:t>Square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a:effectLst/>
                          <a:latin typeface="+mn-lt"/>
                        </a:rPr>
                        <a:t>F Value</a:t>
                      </a:r>
                      <a:endParaRPr lang="en-US" sz="3000">
                        <a:effectLst/>
                        <a:latin typeface="+mn-lt"/>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01"/>
                  </a:ext>
                </a:extLst>
              </a:tr>
              <a:tr h="0">
                <a:tc>
                  <a:txBody>
                    <a:bodyPr/>
                    <a:lstStyle/>
                    <a:p>
                      <a:pPr marL="0" marR="0">
                        <a:lnSpc>
                          <a:spcPct val="100000"/>
                        </a:lnSpc>
                        <a:spcBef>
                          <a:spcPts val="0"/>
                        </a:spcBef>
                        <a:spcAft>
                          <a:spcPts val="0"/>
                        </a:spcAft>
                      </a:pPr>
                      <a:r>
                        <a:rPr lang="en-US" sz="3000" dirty="0" smtClean="0">
                          <a:effectLst/>
                          <a:latin typeface="+mn-lt"/>
                          <a:ea typeface="+mn-ea"/>
                          <a:cs typeface="+mn-cs"/>
                        </a:rPr>
                        <a:t>Regression</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3</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2743.828</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914.609</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20.93</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02"/>
                  </a:ext>
                </a:extLst>
              </a:tr>
              <a:tr h="0">
                <a:tc>
                  <a:txBody>
                    <a:bodyPr/>
                    <a:lstStyle/>
                    <a:p>
                      <a:pPr marL="0" marR="0">
                        <a:lnSpc>
                          <a:spcPct val="100000"/>
                        </a:lnSpc>
                        <a:spcBef>
                          <a:spcPts val="0"/>
                        </a:spcBef>
                        <a:spcAft>
                          <a:spcPts val="0"/>
                        </a:spcAft>
                      </a:pPr>
                      <a:r>
                        <a:rPr lang="en-US" sz="3000">
                          <a:effectLst/>
                          <a:latin typeface="+mn-lt"/>
                        </a:rPr>
                        <a:t>Error</a:t>
                      </a:r>
                      <a:endParaRPr lang="en-US" sz="300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20</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ea typeface="+mn-ea"/>
                          <a:cs typeface="+mn-cs"/>
                        </a:rPr>
                        <a:t>874.130</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ea typeface="+mn-ea"/>
                          <a:cs typeface="+mn-cs"/>
                        </a:rPr>
                        <a:t>43.707</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0000"/>
                        </a:lnSpc>
                      </a:pPr>
                      <a:endParaRPr lang="en-US" sz="3000" dirty="0">
                        <a:effectLst/>
                        <a:latin typeface="+mn-lt"/>
                      </a:endParaRPr>
                    </a:p>
                  </a:txBody>
                  <a:tcPr marL="47625" marR="47625" marT="47625" marB="47625"/>
                </a:tc>
                <a:extLst>
                  <a:ext uri="{0D108BD9-81ED-4DB2-BD59-A6C34878D82A}">
                    <a16:rowId xmlns:a16="http://schemas.microsoft.com/office/drawing/2014/main" val="10003"/>
                  </a:ext>
                </a:extLst>
              </a:tr>
              <a:tr h="0">
                <a:tc>
                  <a:txBody>
                    <a:bodyPr/>
                    <a:lstStyle/>
                    <a:p>
                      <a:pPr marL="0" marR="0">
                        <a:lnSpc>
                          <a:spcPct val="100000"/>
                        </a:lnSpc>
                        <a:spcBef>
                          <a:spcPts val="0"/>
                        </a:spcBef>
                        <a:spcAft>
                          <a:spcPts val="0"/>
                        </a:spcAft>
                      </a:pPr>
                      <a:r>
                        <a:rPr lang="en-US" sz="3000" dirty="0">
                          <a:effectLst/>
                          <a:latin typeface="+mn-lt"/>
                        </a:rPr>
                        <a:t>Corrected Total</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ea typeface="+mn-ea"/>
                          <a:cs typeface="+mn-cs"/>
                        </a:rPr>
                        <a:t>23</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ea typeface="+mn-ea"/>
                          <a:cs typeface="+mn-cs"/>
                        </a:rPr>
                        <a:t>3617.958</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0000"/>
                        </a:lnSpc>
                      </a:pPr>
                      <a:endParaRPr lang="en-US" sz="3000" dirty="0">
                        <a:effectLst/>
                        <a:latin typeface="+mn-lt"/>
                      </a:endParaRPr>
                    </a:p>
                  </a:txBody>
                  <a:tcPr marL="47625" marR="47625" marT="47625" marB="47625">
                    <a:noFill/>
                  </a:tcPr>
                </a:tc>
                <a:tc>
                  <a:txBody>
                    <a:bodyPr/>
                    <a:lstStyle/>
                    <a:p>
                      <a:pPr>
                        <a:lnSpc>
                          <a:spcPct val="100000"/>
                        </a:lnSpc>
                      </a:pPr>
                      <a:endParaRPr lang="en-US" sz="3000" dirty="0">
                        <a:effectLst/>
                        <a:latin typeface="+mn-lt"/>
                      </a:endParaRPr>
                    </a:p>
                  </a:txBody>
                  <a:tcPr marL="47625" marR="47625" marT="47625" marB="47625">
                    <a:no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D85D01E0-4520-4710-81AB-3D8832D73914}" type="slidenum">
              <a:rPr lang="en-US" smtClean="0"/>
              <a:pPr/>
              <a:t>63</a:t>
            </a:fld>
            <a:endParaRPr lang="en-US"/>
          </a:p>
        </p:txBody>
      </p:sp>
      <mc:AlternateContent xmlns:mc="http://schemas.openxmlformats.org/markup-compatibility/2006" xmlns:a14="http://schemas.microsoft.com/office/drawing/2010/main">
        <mc:Choice Requires="a14">
          <p:sp>
            <p:nvSpPr>
              <p:cNvPr id="4" name="TextBox 3"/>
              <p:cNvSpPr txBox="1"/>
              <p:nvPr/>
            </p:nvSpPr>
            <p:spPr>
              <a:xfrm>
                <a:off x="762000" y="4112079"/>
                <a:ext cx="5100242" cy="959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𝐹</m:t>
                      </m:r>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𝑀𝑆𝑅</m:t>
                          </m:r>
                        </m:num>
                        <m:den>
                          <m:r>
                            <a:rPr lang="en-US" sz="3000" b="0" i="1" smtClean="0">
                              <a:latin typeface="Cambria Math" panose="02040503050406030204" pitchFamily="18" charset="0"/>
                            </a:rPr>
                            <m:t>𝑀𝑆𝐸</m:t>
                          </m:r>
                        </m:den>
                      </m:f>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914.609</m:t>
                          </m:r>
                        </m:num>
                        <m:den>
                          <m:r>
                            <a:rPr lang="en-US" sz="3000" b="0" i="1" smtClean="0">
                              <a:latin typeface="Cambria Math" panose="02040503050406030204" pitchFamily="18" charset="0"/>
                            </a:rPr>
                            <m:t>43.707</m:t>
                          </m:r>
                        </m:den>
                      </m:f>
                      <m:r>
                        <a:rPr lang="en-US" sz="3000" b="0" i="1" smtClean="0">
                          <a:latin typeface="Cambria Math" panose="02040503050406030204" pitchFamily="18" charset="0"/>
                        </a:rPr>
                        <m:t>=20.93</m:t>
                      </m:r>
                    </m:oMath>
                  </m:oMathPara>
                </a14:m>
                <a:endParaRPr lang="en-US" sz="3000" dirty="0"/>
              </a:p>
            </p:txBody>
          </p:sp>
        </mc:Choice>
        <mc:Fallback xmlns="">
          <p:sp>
            <p:nvSpPr>
              <p:cNvPr id="4" name="TextBox 3"/>
              <p:cNvSpPr txBox="1">
                <a:spLocks noRot="1" noChangeAspect="1" noMove="1" noResize="1" noEditPoints="1" noAdjustHandles="1" noChangeArrowheads="1" noChangeShapeType="1" noTextEdit="1"/>
              </p:cNvSpPr>
              <p:nvPr/>
            </p:nvSpPr>
            <p:spPr>
              <a:xfrm>
                <a:off x="762000" y="4112079"/>
                <a:ext cx="5100242" cy="959878"/>
              </a:xfrm>
              <a:prstGeom prst="rect">
                <a:avLst/>
              </a:prstGeom>
              <a:blipFill rotWithShape="0">
                <a:blip r:embed="rId3"/>
                <a:stretch>
                  <a:fillRect/>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smtClean="0"/>
              <a:t>12.5e</a:t>
            </a:r>
            <a:endParaRPr lang="en-US"/>
          </a:p>
        </p:txBody>
      </p:sp>
    </p:spTree>
    <p:extLst>
      <p:ext uri="{BB962C8B-B14F-4D97-AF65-F5344CB8AC3E}">
        <p14:creationId xmlns:p14="http://schemas.microsoft.com/office/powerpoint/2010/main" val="6664017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Example: MLR – ANOVA </a:t>
            </a:r>
            <a:endParaRPr lang="en-US" dirty="0"/>
          </a:p>
        </p:txBody>
      </p:sp>
      <p:sp>
        <p:nvSpPr>
          <p:cNvPr id="3" name="Content Placeholder 2"/>
          <p:cNvSpPr>
            <a:spLocks noGrp="1"/>
          </p:cNvSpPr>
          <p:nvPr>
            <p:ph idx="1"/>
          </p:nvPr>
        </p:nvSpPr>
        <p:spPr>
          <a:xfrm>
            <a:off x="0" y="1066800"/>
            <a:ext cx="9144000" cy="4695036"/>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6" name="Rectangle 1"/>
          <p:cNvSpPr>
            <a:spLocks noChangeArrowheads="1"/>
          </p:cNvSpPr>
          <p:nvPr/>
        </p:nvSpPr>
        <p:spPr bwMode="auto">
          <a:xfrm>
            <a:off x="457200" y="37342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2849" tIns="45720" rIns="42849"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nvPr>
        </p:nvGraphicFramePr>
        <p:xfrm>
          <a:off x="76200" y="1352550"/>
          <a:ext cx="8991600" cy="3219450"/>
        </p:xfrm>
        <a:graphic>
          <a:graphicData uri="http://schemas.openxmlformats.org/drawingml/2006/table">
            <a:tbl>
              <a:tblPr>
                <a:tableStyleId>{5C22544A-7EE6-4342-B048-85BDC9FD1C3A}</a:tableStyleId>
              </a:tblPr>
              <a:tblGrid>
                <a:gridCol w="2766646">
                  <a:extLst>
                    <a:ext uri="{9D8B030D-6E8A-4147-A177-3AD203B41FA5}">
                      <a16:colId xmlns:a16="http://schemas.microsoft.com/office/drawing/2014/main" val="20000"/>
                    </a:ext>
                  </a:extLst>
                </a:gridCol>
                <a:gridCol w="864577">
                  <a:extLst>
                    <a:ext uri="{9D8B030D-6E8A-4147-A177-3AD203B41FA5}">
                      <a16:colId xmlns:a16="http://schemas.microsoft.com/office/drawing/2014/main" val="20001"/>
                    </a:ext>
                  </a:extLst>
                </a:gridCol>
                <a:gridCol w="1988527">
                  <a:extLst>
                    <a:ext uri="{9D8B030D-6E8A-4147-A177-3AD203B41FA5}">
                      <a16:colId xmlns:a16="http://schemas.microsoft.com/office/drawing/2014/main" val="20002"/>
                    </a:ext>
                  </a:extLst>
                </a:gridCol>
                <a:gridCol w="1988527">
                  <a:extLst>
                    <a:ext uri="{9D8B030D-6E8A-4147-A177-3AD203B41FA5}">
                      <a16:colId xmlns:a16="http://schemas.microsoft.com/office/drawing/2014/main" val="20003"/>
                    </a:ext>
                  </a:extLst>
                </a:gridCol>
                <a:gridCol w="1383323">
                  <a:extLst>
                    <a:ext uri="{9D8B030D-6E8A-4147-A177-3AD203B41FA5}">
                      <a16:colId xmlns:a16="http://schemas.microsoft.com/office/drawing/2014/main" val="20004"/>
                    </a:ext>
                  </a:extLst>
                </a:gridCol>
              </a:tblGrid>
              <a:tr h="0">
                <a:tc gridSpan="5">
                  <a:txBody>
                    <a:bodyPr/>
                    <a:lstStyle/>
                    <a:p>
                      <a:pPr marL="0" marR="0" algn="ctr">
                        <a:lnSpc>
                          <a:spcPct val="100000"/>
                        </a:lnSpc>
                        <a:spcBef>
                          <a:spcPts val="0"/>
                        </a:spcBef>
                        <a:spcAft>
                          <a:spcPts val="0"/>
                        </a:spcAft>
                      </a:pPr>
                      <a:r>
                        <a:rPr lang="en-US" sz="3000" dirty="0">
                          <a:effectLst/>
                          <a:latin typeface="+mn-lt"/>
                        </a:rPr>
                        <a:t>Analysis of Variance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nSpc>
                          <a:spcPct val="100000"/>
                        </a:lnSpc>
                        <a:spcBef>
                          <a:spcPts val="0"/>
                        </a:spcBef>
                        <a:spcAft>
                          <a:spcPts val="0"/>
                        </a:spcAft>
                      </a:pPr>
                      <a:r>
                        <a:rPr lang="en-US" sz="3000" dirty="0">
                          <a:effectLst/>
                          <a:latin typeface="+mn-lt"/>
                        </a:rPr>
                        <a:t>Source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DF</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Sum of</a:t>
                      </a:r>
                      <a:br>
                        <a:rPr lang="en-US" sz="3000" dirty="0">
                          <a:effectLst/>
                          <a:latin typeface="+mn-lt"/>
                        </a:rPr>
                      </a:br>
                      <a:r>
                        <a:rPr lang="en-US" sz="3000" dirty="0">
                          <a:effectLst/>
                          <a:latin typeface="+mn-lt"/>
                        </a:rPr>
                        <a:t>Squares</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Mean</a:t>
                      </a:r>
                      <a:br>
                        <a:rPr lang="en-US" sz="3000" dirty="0">
                          <a:effectLst/>
                          <a:latin typeface="+mn-lt"/>
                        </a:rPr>
                      </a:br>
                      <a:r>
                        <a:rPr lang="en-US" sz="3000" dirty="0">
                          <a:effectLst/>
                          <a:latin typeface="+mn-lt"/>
                        </a:rPr>
                        <a:t>Square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a:effectLst/>
                          <a:latin typeface="+mn-lt"/>
                        </a:rPr>
                        <a:t>F Value</a:t>
                      </a:r>
                      <a:endParaRPr lang="en-US" sz="3000">
                        <a:effectLst/>
                        <a:latin typeface="+mn-lt"/>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01"/>
                  </a:ext>
                </a:extLst>
              </a:tr>
              <a:tr h="0">
                <a:tc>
                  <a:txBody>
                    <a:bodyPr/>
                    <a:lstStyle/>
                    <a:p>
                      <a:pPr marL="0" marR="0">
                        <a:lnSpc>
                          <a:spcPct val="100000"/>
                        </a:lnSpc>
                        <a:spcBef>
                          <a:spcPts val="0"/>
                        </a:spcBef>
                        <a:spcAft>
                          <a:spcPts val="0"/>
                        </a:spcAft>
                      </a:pPr>
                      <a:r>
                        <a:rPr lang="en-US" sz="3000" dirty="0" smtClean="0">
                          <a:effectLst/>
                          <a:latin typeface="+mn-lt"/>
                          <a:ea typeface="+mn-ea"/>
                          <a:cs typeface="+mn-cs"/>
                        </a:rPr>
                        <a:t>Regression</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3</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2743.828</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914.609</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20.93</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02"/>
                  </a:ext>
                </a:extLst>
              </a:tr>
              <a:tr h="0">
                <a:tc>
                  <a:txBody>
                    <a:bodyPr/>
                    <a:lstStyle/>
                    <a:p>
                      <a:pPr marL="0" marR="0">
                        <a:lnSpc>
                          <a:spcPct val="100000"/>
                        </a:lnSpc>
                        <a:spcBef>
                          <a:spcPts val="0"/>
                        </a:spcBef>
                        <a:spcAft>
                          <a:spcPts val="0"/>
                        </a:spcAft>
                      </a:pPr>
                      <a:r>
                        <a:rPr lang="en-US" sz="3000">
                          <a:effectLst/>
                          <a:latin typeface="+mn-lt"/>
                        </a:rPr>
                        <a:t>Error</a:t>
                      </a:r>
                      <a:endParaRPr lang="en-US" sz="300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20</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ea typeface="+mn-ea"/>
                          <a:cs typeface="+mn-cs"/>
                        </a:rPr>
                        <a:t>874.130</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ea typeface="+mn-ea"/>
                          <a:cs typeface="+mn-cs"/>
                        </a:rPr>
                        <a:t>43.707</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0000"/>
                        </a:lnSpc>
                      </a:pPr>
                      <a:endParaRPr lang="en-US" sz="3000" dirty="0">
                        <a:effectLst/>
                        <a:latin typeface="+mn-lt"/>
                      </a:endParaRPr>
                    </a:p>
                  </a:txBody>
                  <a:tcPr marL="47625" marR="47625" marT="47625" marB="47625"/>
                </a:tc>
                <a:extLst>
                  <a:ext uri="{0D108BD9-81ED-4DB2-BD59-A6C34878D82A}">
                    <a16:rowId xmlns:a16="http://schemas.microsoft.com/office/drawing/2014/main" val="10003"/>
                  </a:ext>
                </a:extLst>
              </a:tr>
              <a:tr h="0">
                <a:tc>
                  <a:txBody>
                    <a:bodyPr/>
                    <a:lstStyle/>
                    <a:p>
                      <a:pPr marL="0" marR="0">
                        <a:lnSpc>
                          <a:spcPct val="100000"/>
                        </a:lnSpc>
                        <a:spcBef>
                          <a:spcPts val="0"/>
                        </a:spcBef>
                        <a:spcAft>
                          <a:spcPts val="0"/>
                        </a:spcAft>
                      </a:pPr>
                      <a:r>
                        <a:rPr lang="en-US" sz="3000">
                          <a:effectLst/>
                          <a:latin typeface="+mn-lt"/>
                        </a:rPr>
                        <a:t>Corrected Total</a:t>
                      </a:r>
                      <a:endParaRPr lang="en-US" sz="300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ea typeface="+mn-ea"/>
                          <a:cs typeface="+mn-cs"/>
                        </a:rPr>
                        <a:t>23</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ea typeface="+mn-ea"/>
                          <a:cs typeface="+mn-cs"/>
                        </a:rPr>
                        <a:t>3617.958</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0000"/>
                        </a:lnSpc>
                      </a:pPr>
                      <a:endParaRPr lang="en-US" sz="3000" dirty="0">
                        <a:effectLst/>
                        <a:latin typeface="+mn-lt"/>
                      </a:endParaRPr>
                    </a:p>
                  </a:txBody>
                  <a:tcPr marL="47625" marR="47625" marT="47625" marB="47625">
                    <a:noFill/>
                  </a:tcPr>
                </a:tc>
                <a:tc>
                  <a:txBody>
                    <a:bodyPr/>
                    <a:lstStyle/>
                    <a:p>
                      <a:pPr>
                        <a:lnSpc>
                          <a:spcPct val="100000"/>
                        </a:lnSpc>
                      </a:pPr>
                      <a:endParaRPr lang="en-US" sz="3000" dirty="0">
                        <a:effectLst/>
                        <a:latin typeface="+mn-lt"/>
                      </a:endParaRPr>
                    </a:p>
                  </a:txBody>
                  <a:tcPr marL="47625" marR="47625" marT="47625" marB="47625">
                    <a:no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D85D01E0-4520-4710-81AB-3D8832D73914}" type="slidenum">
              <a:rPr lang="en-US" smtClean="0"/>
              <a:pPr/>
              <a:t>64</a:t>
            </a:fld>
            <a:endParaRPr lang="en-US"/>
          </a:p>
        </p:txBody>
      </p:sp>
      <p:sp>
        <p:nvSpPr>
          <p:cNvPr id="7" name="Rectangle 6"/>
          <p:cNvSpPr/>
          <p:nvPr/>
        </p:nvSpPr>
        <p:spPr>
          <a:xfrm>
            <a:off x="-765" y="826578"/>
            <a:ext cx="6402330" cy="507831"/>
          </a:xfrm>
          <a:prstGeom prst="rect">
            <a:avLst/>
          </a:prstGeom>
        </p:spPr>
        <p:txBody>
          <a:bodyPr wrap="none">
            <a:spAutoFit/>
          </a:bodyPr>
          <a:lstStyle/>
          <a:p>
            <a:pPr>
              <a:lnSpc>
                <a:spcPct val="90000"/>
              </a:lnSpc>
              <a:spcBef>
                <a:spcPts val="0"/>
              </a:spcBef>
              <a:buNone/>
            </a:pPr>
            <a:r>
              <a:rPr lang="en-US" sz="3000" dirty="0"/>
              <a:t>e) What is the estimate of the variance?</a:t>
            </a:r>
          </a:p>
        </p:txBody>
      </p:sp>
      <p:sp>
        <p:nvSpPr>
          <p:cNvPr id="9" name="TextBox 8"/>
          <p:cNvSpPr txBox="1"/>
          <p:nvPr/>
        </p:nvSpPr>
        <p:spPr>
          <a:xfrm>
            <a:off x="87086" y="4626427"/>
            <a:ext cx="2318263" cy="553998"/>
          </a:xfrm>
          <a:prstGeom prst="rect">
            <a:avLst/>
          </a:prstGeom>
          <a:noFill/>
        </p:spPr>
        <p:txBody>
          <a:bodyPr wrap="none" rtlCol="0">
            <a:spAutoFit/>
          </a:bodyPr>
          <a:lstStyle/>
          <a:p>
            <a:r>
              <a:rPr lang="en-US" sz="3000" dirty="0" smtClean="0"/>
              <a:t>MSE = 43.707</a:t>
            </a:r>
            <a:endParaRPr lang="en-US" sz="3000" dirty="0"/>
          </a:p>
        </p:txBody>
      </p:sp>
      <p:sp>
        <p:nvSpPr>
          <p:cNvPr id="4" name="Footer Placeholder 3"/>
          <p:cNvSpPr>
            <a:spLocks noGrp="1"/>
          </p:cNvSpPr>
          <p:nvPr>
            <p:ph type="ftr" sz="quarter" idx="11"/>
          </p:nvPr>
        </p:nvSpPr>
        <p:spPr/>
        <p:txBody>
          <a:bodyPr/>
          <a:lstStyle/>
          <a:p>
            <a:r>
              <a:rPr lang="en-US" smtClean="0"/>
              <a:t>12.5e</a:t>
            </a:r>
            <a:endParaRPr lang="en-US"/>
          </a:p>
        </p:txBody>
      </p:sp>
    </p:spTree>
    <p:extLst>
      <p:ext uri="{BB962C8B-B14F-4D97-AF65-F5344CB8AC3E}">
        <p14:creationId xmlns:p14="http://schemas.microsoft.com/office/powerpoint/2010/main" val="28958200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Example: MLR – ANOVA </a:t>
            </a:r>
            <a:endParaRPr lang="en-US" dirty="0"/>
          </a:p>
        </p:txBody>
      </p:sp>
      <p:sp>
        <p:nvSpPr>
          <p:cNvPr id="3" name="Content Placeholder 2"/>
          <p:cNvSpPr>
            <a:spLocks noGrp="1"/>
          </p:cNvSpPr>
          <p:nvPr>
            <p:ph idx="1"/>
          </p:nvPr>
        </p:nvSpPr>
        <p:spPr>
          <a:xfrm>
            <a:off x="0" y="1066800"/>
            <a:ext cx="9144000" cy="4695036"/>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6" name="Rectangle 1"/>
          <p:cNvSpPr>
            <a:spLocks noChangeArrowheads="1"/>
          </p:cNvSpPr>
          <p:nvPr/>
        </p:nvSpPr>
        <p:spPr bwMode="auto">
          <a:xfrm>
            <a:off x="457200" y="37342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2849" tIns="45720" rIns="42849"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nvPr>
        </p:nvGraphicFramePr>
        <p:xfrm>
          <a:off x="37717" y="1621384"/>
          <a:ext cx="8991600" cy="3219450"/>
        </p:xfrm>
        <a:graphic>
          <a:graphicData uri="http://schemas.openxmlformats.org/drawingml/2006/table">
            <a:tbl>
              <a:tblPr>
                <a:tableStyleId>{5C22544A-7EE6-4342-B048-85BDC9FD1C3A}</a:tableStyleId>
              </a:tblPr>
              <a:tblGrid>
                <a:gridCol w="2766646">
                  <a:extLst>
                    <a:ext uri="{9D8B030D-6E8A-4147-A177-3AD203B41FA5}">
                      <a16:colId xmlns:a16="http://schemas.microsoft.com/office/drawing/2014/main" val="20000"/>
                    </a:ext>
                  </a:extLst>
                </a:gridCol>
                <a:gridCol w="864577">
                  <a:extLst>
                    <a:ext uri="{9D8B030D-6E8A-4147-A177-3AD203B41FA5}">
                      <a16:colId xmlns:a16="http://schemas.microsoft.com/office/drawing/2014/main" val="20001"/>
                    </a:ext>
                  </a:extLst>
                </a:gridCol>
                <a:gridCol w="1988527">
                  <a:extLst>
                    <a:ext uri="{9D8B030D-6E8A-4147-A177-3AD203B41FA5}">
                      <a16:colId xmlns:a16="http://schemas.microsoft.com/office/drawing/2014/main" val="20002"/>
                    </a:ext>
                  </a:extLst>
                </a:gridCol>
                <a:gridCol w="1988527">
                  <a:extLst>
                    <a:ext uri="{9D8B030D-6E8A-4147-A177-3AD203B41FA5}">
                      <a16:colId xmlns:a16="http://schemas.microsoft.com/office/drawing/2014/main" val="20003"/>
                    </a:ext>
                  </a:extLst>
                </a:gridCol>
                <a:gridCol w="1383323">
                  <a:extLst>
                    <a:ext uri="{9D8B030D-6E8A-4147-A177-3AD203B41FA5}">
                      <a16:colId xmlns:a16="http://schemas.microsoft.com/office/drawing/2014/main" val="20004"/>
                    </a:ext>
                  </a:extLst>
                </a:gridCol>
              </a:tblGrid>
              <a:tr h="0">
                <a:tc gridSpan="5">
                  <a:txBody>
                    <a:bodyPr/>
                    <a:lstStyle/>
                    <a:p>
                      <a:pPr marL="0" marR="0" algn="ctr">
                        <a:lnSpc>
                          <a:spcPct val="100000"/>
                        </a:lnSpc>
                        <a:spcBef>
                          <a:spcPts val="0"/>
                        </a:spcBef>
                        <a:spcAft>
                          <a:spcPts val="0"/>
                        </a:spcAft>
                      </a:pPr>
                      <a:r>
                        <a:rPr lang="en-US" sz="3000" dirty="0">
                          <a:effectLst/>
                          <a:latin typeface="+mn-lt"/>
                        </a:rPr>
                        <a:t>Analysis of Variance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nSpc>
                          <a:spcPct val="100000"/>
                        </a:lnSpc>
                        <a:spcBef>
                          <a:spcPts val="0"/>
                        </a:spcBef>
                        <a:spcAft>
                          <a:spcPts val="0"/>
                        </a:spcAft>
                      </a:pPr>
                      <a:r>
                        <a:rPr lang="en-US" sz="3000" dirty="0">
                          <a:effectLst/>
                          <a:latin typeface="+mn-lt"/>
                        </a:rPr>
                        <a:t>Source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DF</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Sum of</a:t>
                      </a:r>
                      <a:br>
                        <a:rPr lang="en-US" sz="3000" dirty="0">
                          <a:effectLst/>
                          <a:latin typeface="+mn-lt"/>
                        </a:rPr>
                      </a:br>
                      <a:r>
                        <a:rPr lang="en-US" sz="3000" dirty="0">
                          <a:effectLst/>
                          <a:latin typeface="+mn-lt"/>
                        </a:rPr>
                        <a:t>Squares</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a:effectLst/>
                          <a:latin typeface="+mn-lt"/>
                        </a:rPr>
                        <a:t>Mean</a:t>
                      </a:r>
                      <a:br>
                        <a:rPr lang="en-US" sz="3000" dirty="0">
                          <a:effectLst/>
                          <a:latin typeface="+mn-lt"/>
                        </a:rPr>
                      </a:br>
                      <a:r>
                        <a:rPr lang="en-US" sz="3000" dirty="0">
                          <a:effectLst/>
                          <a:latin typeface="+mn-lt"/>
                        </a:rPr>
                        <a:t>Square</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a:effectLst/>
                          <a:latin typeface="+mn-lt"/>
                        </a:rPr>
                        <a:t>F Value</a:t>
                      </a:r>
                      <a:endParaRPr lang="en-US" sz="3000">
                        <a:effectLst/>
                        <a:latin typeface="+mn-lt"/>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01"/>
                  </a:ext>
                </a:extLst>
              </a:tr>
              <a:tr h="0">
                <a:tc>
                  <a:txBody>
                    <a:bodyPr/>
                    <a:lstStyle/>
                    <a:p>
                      <a:pPr marL="0" marR="0">
                        <a:lnSpc>
                          <a:spcPct val="100000"/>
                        </a:lnSpc>
                        <a:spcBef>
                          <a:spcPts val="0"/>
                        </a:spcBef>
                        <a:spcAft>
                          <a:spcPts val="0"/>
                        </a:spcAft>
                      </a:pPr>
                      <a:r>
                        <a:rPr lang="en-US" sz="3000" dirty="0" smtClean="0">
                          <a:effectLst/>
                          <a:latin typeface="+mn-lt"/>
                          <a:ea typeface="+mn-ea"/>
                          <a:cs typeface="+mn-cs"/>
                        </a:rPr>
                        <a:t>Regression</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3</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2743.828</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914.609</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20.93</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02"/>
                  </a:ext>
                </a:extLst>
              </a:tr>
              <a:tr h="0">
                <a:tc>
                  <a:txBody>
                    <a:bodyPr/>
                    <a:lstStyle/>
                    <a:p>
                      <a:pPr marL="0" marR="0">
                        <a:lnSpc>
                          <a:spcPct val="100000"/>
                        </a:lnSpc>
                        <a:spcBef>
                          <a:spcPts val="0"/>
                        </a:spcBef>
                        <a:spcAft>
                          <a:spcPts val="0"/>
                        </a:spcAft>
                      </a:pPr>
                      <a:r>
                        <a:rPr lang="en-US" sz="3000">
                          <a:effectLst/>
                          <a:latin typeface="+mn-lt"/>
                        </a:rPr>
                        <a:t>Error</a:t>
                      </a:r>
                      <a:endParaRPr lang="en-US" sz="300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rPr>
                        <a:t>20</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ea typeface="+mn-ea"/>
                          <a:cs typeface="+mn-cs"/>
                        </a:rPr>
                        <a:t>874.130</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ea typeface="+mn-ea"/>
                          <a:cs typeface="+mn-cs"/>
                        </a:rPr>
                        <a:t>43.707</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0000"/>
                        </a:lnSpc>
                      </a:pPr>
                      <a:endParaRPr lang="en-US" sz="3000" dirty="0">
                        <a:effectLst/>
                        <a:latin typeface="+mn-lt"/>
                      </a:endParaRPr>
                    </a:p>
                  </a:txBody>
                  <a:tcPr marL="47625" marR="47625" marT="47625" marB="47625"/>
                </a:tc>
                <a:extLst>
                  <a:ext uri="{0D108BD9-81ED-4DB2-BD59-A6C34878D82A}">
                    <a16:rowId xmlns:a16="http://schemas.microsoft.com/office/drawing/2014/main" val="10003"/>
                  </a:ext>
                </a:extLst>
              </a:tr>
              <a:tr h="0">
                <a:tc>
                  <a:txBody>
                    <a:bodyPr/>
                    <a:lstStyle/>
                    <a:p>
                      <a:pPr marL="0" marR="0">
                        <a:lnSpc>
                          <a:spcPct val="100000"/>
                        </a:lnSpc>
                        <a:spcBef>
                          <a:spcPts val="0"/>
                        </a:spcBef>
                        <a:spcAft>
                          <a:spcPts val="0"/>
                        </a:spcAft>
                      </a:pPr>
                      <a:r>
                        <a:rPr lang="en-US" sz="3000">
                          <a:effectLst/>
                          <a:latin typeface="+mn-lt"/>
                        </a:rPr>
                        <a:t>Corrected Total</a:t>
                      </a:r>
                      <a:endParaRPr lang="en-US" sz="300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ea typeface="+mn-ea"/>
                          <a:cs typeface="+mn-cs"/>
                        </a:rPr>
                        <a:t>23</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marL="0" marR="0" algn="r">
                        <a:lnSpc>
                          <a:spcPct val="100000"/>
                        </a:lnSpc>
                        <a:spcBef>
                          <a:spcPts val="0"/>
                        </a:spcBef>
                        <a:spcAft>
                          <a:spcPts val="0"/>
                        </a:spcAft>
                      </a:pPr>
                      <a:r>
                        <a:rPr lang="en-US" sz="3000" dirty="0" smtClean="0">
                          <a:effectLst/>
                          <a:latin typeface="+mn-lt"/>
                          <a:ea typeface="+mn-ea"/>
                          <a:cs typeface="+mn-cs"/>
                        </a:rPr>
                        <a:t>3617.958</a:t>
                      </a:r>
                      <a:endParaRPr lang="en-US" sz="3000" dirty="0">
                        <a:effectLst/>
                        <a:latin typeface="+mn-lt"/>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0000"/>
                        </a:lnSpc>
                      </a:pPr>
                      <a:endParaRPr lang="en-US" sz="3000" dirty="0">
                        <a:effectLst/>
                        <a:latin typeface="+mn-lt"/>
                      </a:endParaRPr>
                    </a:p>
                  </a:txBody>
                  <a:tcPr marL="47625" marR="47625" marT="47625" marB="47625">
                    <a:noFill/>
                  </a:tcPr>
                </a:tc>
                <a:tc>
                  <a:txBody>
                    <a:bodyPr/>
                    <a:lstStyle/>
                    <a:p>
                      <a:pPr>
                        <a:lnSpc>
                          <a:spcPct val="100000"/>
                        </a:lnSpc>
                      </a:pPr>
                      <a:endParaRPr lang="en-US" sz="3000" dirty="0">
                        <a:effectLst/>
                        <a:latin typeface="+mn-lt"/>
                      </a:endParaRPr>
                    </a:p>
                  </a:txBody>
                  <a:tcPr marL="47625" marR="47625" marT="47625" marB="47625">
                    <a:no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D85D01E0-4520-4710-81AB-3D8832D73914}" type="slidenum">
              <a:rPr lang="en-US" smtClean="0"/>
              <a:pPr/>
              <a:t>65</a:t>
            </a:fld>
            <a:endParaRPr lang="en-US"/>
          </a:p>
        </p:txBody>
      </p:sp>
      <p:sp>
        <p:nvSpPr>
          <p:cNvPr id="7" name="Rectangle 6"/>
          <p:cNvSpPr/>
          <p:nvPr/>
        </p:nvSpPr>
        <p:spPr>
          <a:xfrm>
            <a:off x="-765" y="826578"/>
            <a:ext cx="9068565" cy="923330"/>
          </a:xfrm>
          <a:prstGeom prst="rect">
            <a:avLst/>
          </a:prstGeom>
        </p:spPr>
        <p:txBody>
          <a:bodyPr wrap="square">
            <a:spAutoFit/>
          </a:bodyPr>
          <a:lstStyle/>
          <a:p>
            <a:pPr marL="396875" indent="-396875">
              <a:lnSpc>
                <a:spcPct val="90000"/>
              </a:lnSpc>
              <a:spcBef>
                <a:spcPts val="0"/>
              </a:spcBef>
              <a:buNone/>
            </a:pPr>
            <a:r>
              <a:rPr lang="en-US" sz="3000" dirty="0"/>
              <a:t>f) What is the total variation of how long the tool will last that is due to the speed, feed, and depth?</a:t>
            </a:r>
          </a:p>
        </p:txBody>
      </p:sp>
      <mc:AlternateContent xmlns:mc="http://schemas.openxmlformats.org/markup-compatibility/2006" xmlns:a14="http://schemas.microsoft.com/office/drawing/2010/main">
        <mc:Choice Requires="a14">
          <p:sp>
            <p:nvSpPr>
              <p:cNvPr id="10" name="TextBox 9"/>
              <p:cNvSpPr txBox="1"/>
              <p:nvPr/>
            </p:nvSpPr>
            <p:spPr>
              <a:xfrm>
                <a:off x="450551" y="4851102"/>
                <a:ext cx="5134867" cy="809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𝑅</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𝑆𝑆𝑅</m:t>
                          </m:r>
                        </m:num>
                        <m:den>
                          <m:r>
                            <a:rPr lang="en-US" sz="2800" b="0" i="1" smtClean="0">
                              <a:latin typeface="Cambria Math" panose="02040503050406030204" pitchFamily="18" charset="0"/>
                            </a:rPr>
                            <m:t>𝑆𝑆𝑇</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2743</m:t>
                          </m:r>
                          <m:r>
                            <a:rPr lang="en-US" sz="2800" b="0" i="1" smtClean="0">
                              <a:latin typeface="Cambria Math" panose="02040503050406030204" pitchFamily="18" charset="0"/>
                            </a:rPr>
                            <m:t>.</m:t>
                          </m:r>
                          <m:r>
                            <a:rPr lang="en-US" sz="2800" b="0" i="1" smtClean="0">
                              <a:latin typeface="Cambria Math" panose="02040503050406030204" pitchFamily="18" charset="0"/>
                            </a:rPr>
                            <m:t>828</m:t>
                          </m:r>
                        </m:num>
                        <m:den>
                          <m:r>
                            <a:rPr lang="en-US" sz="2800" b="0" i="1" smtClean="0">
                              <a:latin typeface="Cambria Math" panose="02040503050406030204" pitchFamily="18" charset="0"/>
                            </a:rPr>
                            <m:t>3617</m:t>
                          </m:r>
                          <m:r>
                            <a:rPr lang="en-US" sz="2800" b="0" i="1" smtClean="0">
                              <a:latin typeface="Cambria Math" panose="02040503050406030204" pitchFamily="18" charset="0"/>
                            </a:rPr>
                            <m:t>.</m:t>
                          </m:r>
                          <m:r>
                            <a:rPr lang="en-US" sz="2800" b="0" i="1" smtClean="0">
                              <a:latin typeface="Cambria Math" panose="02040503050406030204" pitchFamily="18" charset="0"/>
                            </a:rPr>
                            <m:t>958</m:t>
                          </m:r>
                        </m:den>
                      </m:f>
                      <m:r>
                        <a:rPr lang="en-US" sz="2800" b="0" i="1" smtClean="0">
                          <a:latin typeface="Cambria Math" panose="02040503050406030204" pitchFamily="18" charset="0"/>
                        </a:rPr>
                        <m:t>=</m:t>
                      </m:r>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7584</m:t>
                      </m:r>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450551" y="4851102"/>
                <a:ext cx="5134867" cy="809645"/>
              </a:xfrm>
              <a:prstGeom prst="rect">
                <a:avLst/>
              </a:prstGeom>
              <a:blipFill rotWithShape="0">
                <a:blip r:embed="rId3"/>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12.5e</a:t>
            </a:r>
            <a:endParaRPr lang="en-US"/>
          </a:p>
        </p:txBody>
      </p:sp>
    </p:spTree>
    <p:extLst>
      <p:ext uri="{BB962C8B-B14F-4D97-AF65-F5344CB8AC3E}">
        <p14:creationId xmlns:p14="http://schemas.microsoft.com/office/powerpoint/2010/main" val="21512322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a:t>
            </a:r>
            <a:endParaRPr lang="en-US" dirty="0"/>
          </a:p>
        </p:txBody>
      </p:sp>
      <p:sp>
        <p:nvSpPr>
          <p:cNvPr id="3" name="Content Placeholder 2"/>
          <p:cNvSpPr>
            <a:spLocks noGrp="1"/>
          </p:cNvSpPr>
          <p:nvPr>
            <p:ph idx="1"/>
          </p:nvPr>
        </p:nvSpPr>
        <p:spPr>
          <a:xfrm>
            <a:off x="457200" y="1600201"/>
            <a:ext cx="8229600" cy="4114800"/>
          </a:xfrm>
        </p:spPr>
        <p:txBody>
          <a:bodyPr/>
          <a:lstStyle/>
          <a:p>
            <a:r>
              <a:rPr lang="en-US" dirty="0" smtClean="0"/>
              <a:t>Association</a:t>
            </a:r>
          </a:p>
          <a:p>
            <a:r>
              <a:rPr lang="en-US" dirty="0" smtClean="0"/>
              <a:t>slope of each of the explanatory variables</a:t>
            </a:r>
          </a:p>
        </p:txBody>
      </p:sp>
      <p:sp>
        <p:nvSpPr>
          <p:cNvPr id="4" name="Slide Number Placeholder 3"/>
          <p:cNvSpPr>
            <a:spLocks noGrp="1"/>
          </p:cNvSpPr>
          <p:nvPr>
            <p:ph type="sldNum" sz="quarter" idx="12"/>
          </p:nvPr>
        </p:nvSpPr>
        <p:spPr/>
        <p:txBody>
          <a:bodyPr/>
          <a:lstStyle/>
          <a:p>
            <a:fld id="{D85D01E0-4520-4710-81AB-3D8832D73914}" type="slidenum">
              <a:rPr lang="en-US" smtClean="0"/>
              <a:pPr/>
              <a:t>66</a:t>
            </a:fld>
            <a:endParaRPr lang="en-US"/>
          </a:p>
        </p:txBody>
      </p:sp>
      <p:sp>
        <p:nvSpPr>
          <p:cNvPr id="5" name="Footer Placeholder 4"/>
          <p:cNvSpPr>
            <a:spLocks noGrp="1"/>
          </p:cNvSpPr>
          <p:nvPr>
            <p:ph type="ftr" sz="quarter" idx="11"/>
          </p:nvPr>
        </p:nvSpPr>
        <p:spPr/>
        <p:txBody>
          <a:bodyPr/>
          <a:lstStyle/>
          <a:p>
            <a:r>
              <a:rPr lang="en-US" smtClean="0"/>
              <a:t>12.5f</a:t>
            </a:r>
            <a:endParaRPr lang="en-US"/>
          </a:p>
        </p:txBody>
      </p:sp>
    </p:spTree>
    <p:extLst>
      <p:ext uri="{BB962C8B-B14F-4D97-AF65-F5344CB8AC3E}">
        <p14:creationId xmlns:p14="http://schemas.microsoft.com/office/powerpoint/2010/main" val="34045167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dirty="0" smtClean="0"/>
              <a:t>LR Hypothesis Test: Summary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914400"/>
                <a:ext cx="8763000" cy="4800600"/>
              </a:xfrm>
            </p:spPr>
            <p:txBody>
              <a:bodyPr>
                <a:normAutofit/>
              </a:bodyPr>
              <a:lstStyle/>
              <a:p>
                <a:pPr>
                  <a:lnSpc>
                    <a:spcPct val="110000"/>
                  </a:lnSpc>
                  <a:buNone/>
                </a:pPr>
                <a:r>
                  <a:rPr lang="en-US" dirty="0" smtClean="0"/>
                  <a:t>H</a:t>
                </a:r>
                <a:r>
                  <a:rPr lang="en-US" baseline="-25000" dirty="0" smtClean="0"/>
                  <a:t>0</a:t>
                </a:r>
                <a:r>
                  <a:rPr lang="en-US" dirty="0" smtClean="0"/>
                  <a:t>: </a:t>
                </a:r>
                <a:r>
                  <a:rPr lang="en-US" dirty="0" smtClean="0">
                    <a:sym typeface="Symbol" panose="05050102010706020507" pitchFamily="18" charset="2"/>
                  </a:rPr>
                  <a:t></a:t>
                </a:r>
                <a:r>
                  <a:rPr lang="en-US" baseline="-25000" dirty="0" smtClean="0">
                    <a:sym typeface="Symbol" panose="05050102010706020507" pitchFamily="18" charset="2"/>
                  </a:rPr>
                  <a:t>1</a:t>
                </a:r>
                <a:r>
                  <a:rPr lang="en-US" dirty="0" smtClean="0">
                    <a:sym typeface="Symbol" panose="05050102010706020507" pitchFamily="18" charset="2"/>
                  </a:rPr>
                  <a:t> = </a:t>
                </a:r>
                <a:r>
                  <a:rPr lang="en-US" baseline="-25000" dirty="0" smtClean="0">
                    <a:sym typeface="Symbol" panose="05050102010706020507" pitchFamily="18" charset="2"/>
                  </a:rPr>
                  <a:t>2</a:t>
                </a:r>
                <a:r>
                  <a:rPr lang="en-US" dirty="0" smtClean="0">
                    <a:sym typeface="Symbol" panose="05050102010706020507" pitchFamily="18" charset="2"/>
                  </a:rPr>
                  <a:t> = … = </a:t>
                </a:r>
                <a:r>
                  <a:rPr lang="en-US" baseline="-25000" dirty="0" smtClean="0">
                    <a:sym typeface="Symbol" panose="05050102010706020507" pitchFamily="18" charset="2"/>
                  </a:rPr>
                  <a:t>k</a:t>
                </a:r>
                <a:r>
                  <a:rPr lang="en-US" dirty="0" smtClean="0">
                    <a:sym typeface="Symbol" panose="05050102010706020507" pitchFamily="18" charset="2"/>
                  </a:rPr>
                  <a:t> = 0</a:t>
                </a:r>
                <a:r>
                  <a:rPr lang="en-US" dirty="0" smtClean="0"/>
                  <a:t> </a:t>
                </a:r>
              </a:p>
              <a:p>
                <a:pPr>
                  <a:lnSpc>
                    <a:spcPct val="110000"/>
                  </a:lnSpc>
                  <a:buNone/>
                </a:pPr>
                <a:r>
                  <a:rPr lang="en-US" dirty="0" smtClean="0">
                    <a:sym typeface="Symbol" panose="05050102010706020507" pitchFamily="18" charset="2"/>
                  </a:rPr>
                  <a:t>H</a:t>
                </a:r>
                <a:r>
                  <a:rPr lang="en-US" baseline="-25000" dirty="0" smtClean="0">
                    <a:sym typeface="Symbol" panose="05050102010706020507" pitchFamily="18" charset="2"/>
                  </a:rPr>
                  <a:t>a</a:t>
                </a:r>
                <a:r>
                  <a:rPr lang="en-US" dirty="0" smtClean="0">
                    <a:sym typeface="Symbol" panose="05050102010706020507" pitchFamily="18" charset="2"/>
                  </a:rPr>
                  <a:t>: At least </a:t>
                </a:r>
                <a:r>
                  <a:rPr lang="en-US" dirty="0">
                    <a:sym typeface="Symbol" panose="05050102010706020507" pitchFamily="18" charset="2"/>
                  </a:rPr>
                  <a:t>one </a:t>
                </a:r>
                <a:r>
                  <a:rPr lang="en-US" dirty="0" smtClean="0">
                    <a:sym typeface="Symbol" panose="05050102010706020507" pitchFamily="18" charset="2"/>
                  </a:rPr>
                  <a:t></a:t>
                </a:r>
                <a:r>
                  <a:rPr lang="en-US" baseline="-25000" dirty="0" smtClean="0">
                    <a:sym typeface="Symbol" panose="05050102010706020507" pitchFamily="18" charset="2"/>
                  </a:rPr>
                  <a:t>i</a:t>
                </a:r>
                <a:r>
                  <a:rPr lang="en-US" dirty="0" smtClean="0">
                    <a:sym typeface="Symbol" panose="05050102010706020507" pitchFamily="18" charset="2"/>
                  </a:rPr>
                  <a:t>  0</a:t>
                </a:r>
                <a:endParaRPr lang="en-US" dirty="0" smtClean="0"/>
              </a:p>
              <a:p>
                <a:pPr>
                  <a:lnSpc>
                    <a:spcPct val="110000"/>
                  </a:lnSpc>
                  <a:buNone/>
                </a:pPr>
                <a:r>
                  <a:rPr lang="en-US" dirty="0" smtClean="0"/>
                  <a:t>Test statistic: F</a:t>
                </a:r>
                <a:r>
                  <a:rPr lang="en-US" baseline="-25000" dirty="0" smtClean="0"/>
                  <a:t>ts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𝑀𝑆𝑅</m:t>
                        </m:r>
                      </m:num>
                      <m:den>
                        <m:r>
                          <a:rPr lang="en-US" b="0" i="1" smtClean="0">
                            <a:latin typeface="Cambria Math" panose="02040503050406030204" pitchFamily="18" charset="0"/>
                          </a:rPr>
                          <m:t>𝑀𝑆𝐸</m:t>
                        </m:r>
                      </m:den>
                    </m:f>
                  </m:oMath>
                </a14:m>
                <a:endParaRPr lang="en-US" dirty="0" smtClean="0"/>
              </a:p>
              <a:p>
                <a:pPr>
                  <a:lnSpc>
                    <a:spcPct val="110000"/>
                  </a:lnSpc>
                  <a:buNone/>
                </a:pPr>
                <a:r>
                  <a:rPr lang="en-US" dirty="0"/>
                  <a:t>p</a:t>
                </a:r>
                <a:r>
                  <a:rPr lang="en-US" dirty="0" smtClean="0"/>
                  <a:t>-value: p = P(F &gt; F</a:t>
                </a:r>
                <a:r>
                  <a:rPr lang="en-US" baseline="-25000" dirty="0" smtClean="0"/>
                  <a:t>ts</a:t>
                </a:r>
                <a:r>
                  <a:rPr lang="en-US" dirty="0" smtClean="0"/>
                  <a:t>)</a:t>
                </a:r>
              </a:p>
              <a:p>
                <a:pPr>
                  <a:lnSpc>
                    <a:spcPct val="110000"/>
                  </a:lnSpc>
                  <a:buNone/>
                </a:pPr>
                <a:endParaRPr lang="en-US" dirty="0" smtClean="0"/>
              </a:p>
              <a:p>
                <a:pPr>
                  <a:lnSpc>
                    <a:spcPct val="110000"/>
                  </a:lnSpc>
                  <a:buNone/>
                </a:pPr>
                <a:endParaRPr lang="en-US" dirty="0" smtClean="0"/>
              </a:p>
              <a:p>
                <a:pPr>
                  <a:lnSpc>
                    <a:spcPct val="110000"/>
                  </a:lnSpc>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914400"/>
                <a:ext cx="8763000" cy="4800600"/>
              </a:xfrm>
              <a:blipFill rotWithShape="0">
                <a:blip r:embed="rId3"/>
                <a:stretch>
                  <a:fillRect l="-1809" t="-152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D85D01E0-4520-4710-81AB-3D8832D73914}" type="slidenum">
              <a:rPr lang="en-US" smtClean="0"/>
              <a:pPr/>
              <a:t>67</a:t>
            </a:fld>
            <a:endParaRPr lang="en-US"/>
          </a:p>
        </p:txBody>
      </p:sp>
      <p:sp>
        <p:nvSpPr>
          <p:cNvPr id="4" name="Footer Placeholder 3"/>
          <p:cNvSpPr>
            <a:spLocks noGrp="1"/>
          </p:cNvSpPr>
          <p:nvPr>
            <p:ph type="ftr" sz="quarter" idx="11"/>
          </p:nvPr>
        </p:nvSpPr>
        <p:spPr/>
        <p:txBody>
          <a:bodyPr/>
          <a:lstStyle/>
          <a:p>
            <a:r>
              <a:rPr lang="en-US" smtClean="0"/>
              <a:t>12.5f</a:t>
            </a:r>
            <a:endParaRPr lang="en-US"/>
          </a:p>
        </p:txBody>
      </p:sp>
    </p:spTree>
    <p:extLst>
      <p:ext uri="{BB962C8B-B14F-4D97-AF65-F5344CB8AC3E}">
        <p14:creationId xmlns:p14="http://schemas.microsoft.com/office/powerpoint/2010/main" val="22121748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633"/>
            <a:ext cx="8229600" cy="1143000"/>
          </a:xfrm>
        </p:spPr>
        <p:txBody>
          <a:bodyPr/>
          <a:lstStyle/>
          <a:p>
            <a:r>
              <a:rPr lang="en-US" dirty="0"/>
              <a:t>ANOVA table for </a:t>
            </a:r>
            <a:r>
              <a:rPr lang="en-US" dirty="0" smtClean="0"/>
              <a:t>MLR</a:t>
            </a:r>
            <a:endParaRPr lang="en-US" dirty="0"/>
          </a:p>
        </p:txBody>
      </p:sp>
      <p:sp>
        <p:nvSpPr>
          <p:cNvPr id="4" name="Slide Number Placeholder 3"/>
          <p:cNvSpPr>
            <a:spLocks noGrp="1"/>
          </p:cNvSpPr>
          <p:nvPr>
            <p:ph type="sldNum" sz="quarter" idx="12"/>
          </p:nvPr>
        </p:nvSpPr>
        <p:spPr/>
        <p:txBody>
          <a:bodyPr/>
          <a:lstStyle/>
          <a:p>
            <a:fld id="{D85D01E0-4520-4710-81AB-3D8832D73914}" type="slidenum">
              <a:rPr lang="en-US" smtClean="0"/>
              <a:pPr/>
              <a:t>68</a:t>
            </a:fld>
            <a:endParaRPr lang="en-US"/>
          </a:p>
        </p:txBody>
      </p:sp>
      <p:graphicFrame>
        <p:nvGraphicFramePr>
          <p:cNvPr id="5" name="Content Placeholder 3"/>
          <p:cNvGraphicFramePr>
            <a:graphicFrameLocks/>
          </p:cNvGraphicFramePr>
          <p:nvPr>
            <p:extLst/>
          </p:nvPr>
        </p:nvGraphicFramePr>
        <p:xfrm>
          <a:off x="228600" y="1078832"/>
          <a:ext cx="8610600" cy="3599848"/>
        </p:xfrm>
        <a:graphic>
          <a:graphicData uri="http://schemas.openxmlformats.org/drawingml/2006/table">
            <a:tbl>
              <a:tblPr>
                <a:tableStyleId>{5C22544A-7EE6-4342-B048-85BDC9FD1C3A}</a:tableStyleId>
              </a:tblPr>
              <a:tblGrid>
                <a:gridCol w="17526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28600">
                <a:tc>
                  <a:txBody>
                    <a:bodyPr/>
                    <a:lstStyle/>
                    <a:p>
                      <a:r>
                        <a:rPr lang="en-US" sz="2800" dirty="0" smtClean="0"/>
                        <a:t>Source</a:t>
                      </a:r>
                      <a:endParaRPr lang="en-US" sz="280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df</a:t>
                      </a:r>
                      <a:endParaRPr lang="en-US" sz="280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SS</a:t>
                      </a:r>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MS </a:t>
                      </a:r>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F</a:t>
                      </a:r>
                      <a:endParaRPr lang="en-US" sz="28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39528">
                <a:tc>
                  <a:txBody>
                    <a:bodyPr/>
                    <a:lstStyle/>
                    <a:p>
                      <a:r>
                        <a:rPr lang="en-US" sz="2800" dirty="0" smtClean="0"/>
                        <a:t>Regression</a:t>
                      </a:r>
                    </a:p>
                  </a:txBody>
                  <a:tcPr anchor="ctr">
                    <a:lnT w="12700" cap="flat" cmpd="sng" algn="ctr">
                      <a:solidFill>
                        <a:schemeClr val="tx1"/>
                      </a:solidFill>
                      <a:prstDash val="solid"/>
                      <a:round/>
                      <a:headEnd type="none" w="med" len="med"/>
                      <a:tailEnd type="none" w="med" len="med"/>
                    </a:lnT>
                  </a:tcPr>
                </a:tc>
                <a:tc>
                  <a:txBody>
                    <a:bodyPr/>
                    <a:lstStyle/>
                    <a:p>
                      <a:pPr algn="ctr"/>
                      <a:r>
                        <a:rPr lang="en-US" sz="2800" dirty="0" smtClean="0"/>
                        <a:t>k</a:t>
                      </a:r>
                      <a:endParaRPr lang="en-US" sz="2800" dirty="0"/>
                    </a:p>
                  </a:txBody>
                  <a:tcPr anchor="ct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SSR</a:t>
                      </a:r>
                    </a:p>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(from data)</a:t>
                      </a:r>
                    </a:p>
                  </a:txBody>
                  <a:tcPr anchor="ctr">
                    <a:lnT w="12700" cap="flat" cmpd="sng" algn="ctr">
                      <a:solidFill>
                        <a:schemeClr val="tx1"/>
                      </a:solidFill>
                      <a:prstDash val="solid"/>
                      <a:round/>
                      <a:headEnd type="none" w="med" len="med"/>
                      <a:tailEnd type="none" w="med" len="med"/>
                    </a:lnT>
                  </a:tcPr>
                </a:tc>
                <a:tc>
                  <a:txBody>
                    <a:bodyPr/>
                    <a:lstStyle/>
                    <a:p>
                      <a:pPr algn="ct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97280">
                <a:tc>
                  <a:txBody>
                    <a:bodyPr/>
                    <a:lstStyle/>
                    <a:p>
                      <a:r>
                        <a:rPr lang="en-US" sz="2800" dirty="0" smtClean="0"/>
                        <a:t>Error</a:t>
                      </a:r>
                    </a:p>
                  </a:txBody>
                  <a:tcPr anchor="ctr">
                    <a:lnB w="12700" cap="flat" cmpd="sng" algn="ctr">
                      <a:solidFill>
                        <a:schemeClr val="tx1"/>
                      </a:solidFill>
                      <a:prstDash val="solid"/>
                      <a:round/>
                      <a:headEnd type="none" w="med" len="med"/>
                      <a:tailEnd type="none" w="med" len="med"/>
                    </a:lnB>
                  </a:tcPr>
                </a:tc>
                <a:tc>
                  <a:txBody>
                    <a:bodyPr/>
                    <a:lstStyle/>
                    <a:p>
                      <a:pPr algn="ctr"/>
                      <a:r>
                        <a:rPr lang="en-US" sz="2800" baseline="0" dirty="0" smtClean="0"/>
                        <a:t>n – k – 1</a:t>
                      </a:r>
                      <a:endParaRPr lang="en-US" sz="2800" dirty="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SSE</a:t>
                      </a:r>
                    </a:p>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(from data)</a:t>
                      </a:r>
                    </a:p>
                  </a:txBody>
                  <a:tcPr anchor="ctr">
                    <a:lnB w="12700" cap="flat" cmpd="sng" algn="ctr">
                      <a:solidFill>
                        <a:schemeClr val="tx1"/>
                      </a:solidFill>
                      <a:prstDash val="solid"/>
                      <a:round/>
                      <a:headEnd type="none" w="med" len="med"/>
                      <a:tailEnd type="none" w="med" len="med"/>
                    </a:lnB>
                  </a:tcPr>
                </a:tc>
                <a:tc>
                  <a:txBody>
                    <a:bodyPr/>
                    <a:lstStyle/>
                    <a:p>
                      <a:endParaRPr lang="en-US" sz="2800" dirty="0"/>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2800" dirty="0"/>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0080">
                <a:tc>
                  <a:txBody>
                    <a:bodyPr/>
                    <a:lstStyle/>
                    <a:p>
                      <a:r>
                        <a:rPr lang="en-US" sz="2800" dirty="0" smtClean="0"/>
                        <a:t>Total</a:t>
                      </a:r>
                      <a:endParaRPr lang="en-US" sz="2800" dirty="0"/>
                    </a:p>
                  </a:txBody>
                  <a:tcPr anchor="ctr">
                    <a:lnT w="12700" cap="flat" cmpd="sng" algn="ctr">
                      <a:solidFill>
                        <a:schemeClr val="tx1"/>
                      </a:solidFill>
                      <a:prstDash val="solid"/>
                      <a:round/>
                      <a:headEnd type="none" w="med" len="med"/>
                      <a:tailEnd type="none" w="med" len="med"/>
                    </a:lnT>
                  </a:tcPr>
                </a:tc>
                <a:tc>
                  <a:txBody>
                    <a:bodyPr/>
                    <a:lstStyle/>
                    <a:p>
                      <a:pPr algn="ctr"/>
                      <a:r>
                        <a:rPr lang="en-US" sz="2800" baseline="0" dirty="0" smtClean="0"/>
                        <a:t>n </a:t>
                      </a:r>
                      <a:r>
                        <a:rPr lang="en-US" sz="2800" dirty="0" smtClean="0"/>
                        <a:t>–</a:t>
                      </a:r>
                      <a:r>
                        <a:rPr lang="en-US" sz="2800" baseline="0" dirty="0" smtClean="0"/>
                        <a:t> 1</a:t>
                      </a:r>
                      <a:endParaRPr lang="en-US" sz="2800" dirty="0"/>
                    </a:p>
                  </a:txBody>
                  <a:tcPr anchor="ctr">
                    <a:lnT w="12700" cap="flat" cmpd="sng" algn="ctr">
                      <a:solidFill>
                        <a:schemeClr val="tx1"/>
                      </a:solidFill>
                      <a:prstDash val="solid"/>
                      <a:round/>
                      <a:headEnd type="none" w="med" len="med"/>
                      <a:tailEnd type="none" w="med" len="med"/>
                    </a:lnT>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        SST</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  (from data)</a:t>
                      </a:r>
                      <a:endParaRPr lang="en-US" sz="2800" dirty="0"/>
                    </a:p>
                  </a:txBody>
                  <a:tcPr anchor="ctr">
                    <a:lnT w="12700" cap="flat" cmpd="sng" algn="ctr">
                      <a:solidFill>
                        <a:schemeClr val="tx1"/>
                      </a:solidFill>
                      <a:prstDash val="solid"/>
                      <a:round/>
                      <a:headEnd type="none" w="med" len="med"/>
                      <a:tailEnd type="none" w="med" len="med"/>
                    </a:lnT>
                  </a:tcPr>
                </a:tc>
                <a:tc hMerge="1">
                  <a:txBody>
                    <a:bodyPr/>
                    <a:lstStyle/>
                    <a:p>
                      <a:endParaRPr lang="en-US" sz="2800" dirty="0"/>
                    </a:p>
                  </a:txBody>
                  <a:tcPr>
                    <a:lnT w="12700" cap="flat" cmpd="sng" algn="ctr">
                      <a:solidFill>
                        <a:schemeClr val="tx1"/>
                      </a:solidFill>
                      <a:prstDash val="solid"/>
                      <a:round/>
                      <a:headEnd type="none" w="med" len="med"/>
                      <a:tailEnd type="none" w="med" len="med"/>
                    </a:lnT>
                  </a:tcPr>
                </a:tc>
                <a:tc hMerge="1">
                  <a:txBody>
                    <a:bodyPr/>
                    <a:lstStyle/>
                    <a:p>
                      <a:endParaRPr lang="en-US" sz="2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graphicFrame>
        <p:nvGraphicFramePr>
          <p:cNvPr id="6" name="Object 5"/>
          <p:cNvGraphicFramePr>
            <a:graphicFrameLocks noChangeAspect="1"/>
          </p:cNvGraphicFramePr>
          <p:nvPr>
            <p:extLst/>
          </p:nvPr>
        </p:nvGraphicFramePr>
        <p:xfrm>
          <a:off x="5642769" y="1794249"/>
          <a:ext cx="1820862" cy="769938"/>
        </p:xfrm>
        <a:graphic>
          <a:graphicData uri="http://schemas.openxmlformats.org/presentationml/2006/ole">
            <mc:AlternateContent xmlns:mc="http://schemas.openxmlformats.org/markup-compatibility/2006">
              <mc:Choice xmlns:v="urn:schemas-microsoft-com:vml" Requires="v">
                <p:oleObj spid="_x0000_s5125" name="Equation" r:id="rId4" imgW="2666880" imgH="1130040" progId="Equation.DSMT4">
                  <p:embed/>
                </p:oleObj>
              </mc:Choice>
              <mc:Fallback>
                <p:oleObj name="Equation" r:id="rId4" imgW="2666880" imgH="1130040" progId="Equation.DSMT4">
                  <p:embed/>
                  <p:pic>
                    <p:nvPicPr>
                      <p:cNvPr id="6" name="Object 5"/>
                      <p:cNvPicPr>
                        <a:picLocks noChangeAspect="1" noChangeArrowheads="1"/>
                      </p:cNvPicPr>
                      <p:nvPr/>
                    </p:nvPicPr>
                    <p:blipFill>
                      <a:blip r:embed="rId5"/>
                      <a:srcRect/>
                      <a:stretch>
                        <a:fillRect/>
                      </a:stretch>
                    </p:blipFill>
                    <p:spPr bwMode="auto">
                      <a:xfrm>
                        <a:off x="5642769" y="1794249"/>
                        <a:ext cx="1820862"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extLst/>
          </p:nvPr>
        </p:nvGraphicFramePr>
        <p:xfrm>
          <a:off x="5628255" y="2796448"/>
          <a:ext cx="1782762" cy="769938"/>
        </p:xfrm>
        <a:graphic>
          <a:graphicData uri="http://schemas.openxmlformats.org/presentationml/2006/ole">
            <mc:AlternateContent xmlns:mc="http://schemas.openxmlformats.org/markup-compatibility/2006">
              <mc:Choice xmlns:v="urn:schemas-microsoft-com:vml" Requires="v">
                <p:oleObj spid="_x0000_s5126" name="Equation" r:id="rId6" imgW="2616120" imgH="1130040" progId="Equation.DSMT4">
                  <p:embed/>
                </p:oleObj>
              </mc:Choice>
              <mc:Fallback>
                <p:oleObj name="Equation" r:id="rId6" imgW="2616120" imgH="1130040" progId="Equation.DSMT4">
                  <p:embed/>
                  <p:pic>
                    <p:nvPicPr>
                      <p:cNvPr id="7" name="Object 7"/>
                      <p:cNvPicPr>
                        <a:picLocks noChangeAspect="1" noChangeArrowheads="1"/>
                      </p:cNvPicPr>
                      <p:nvPr/>
                    </p:nvPicPr>
                    <p:blipFill>
                      <a:blip r:embed="rId7"/>
                      <a:srcRect/>
                      <a:stretch>
                        <a:fillRect/>
                      </a:stretch>
                    </p:blipFill>
                    <p:spPr bwMode="auto">
                      <a:xfrm>
                        <a:off x="5628255" y="2796448"/>
                        <a:ext cx="1782762"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nvPr>
        </p:nvGraphicFramePr>
        <p:xfrm>
          <a:off x="7847919" y="1764880"/>
          <a:ext cx="846138" cy="828675"/>
        </p:xfrm>
        <a:graphic>
          <a:graphicData uri="http://schemas.openxmlformats.org/presentationml/2006/ole">
            <mc:AlternateContent xmlns:mc="http://schemas.openxmlformats.org/markup-compatibility/2006">
              <mc:Choice xmlns:v="urn:schemas-microsoft-com:vml" Requires="v">
                <p:oleObj spid="_x0000_s5127" name="Equation" r:id="rId8" imgW="1155600" imgH="1130040" progId="Equation.DSMT4">
                  <p:embed/>
                </p:oleObj>
              </mc:Choice>
              <mc:Fallback>
                <p:oleObj name="Equation" r:id="rId8" imgW="1155600" imgH="1130040" progId="Equation.DSMT4">
                  <p:embed/>
                  <p:pic>
                    <p:nvPicPr>
                      <p:cNvPr id="8" name="Object 7"/>
                      <p:cNvPicPr>
                        <a:picLocks noChangeAspect="1" noChangeArrowheads="1"/>
                      </p:cNvPicPr>
                      <p:nvPr/>
                    </p:nvPicPr>
                    <p:blipFill>
                      <a:blip r:embed="rId9"/>
                      <a:srcRect/>
                      <a:stretch>
                        <a:fillRect/>
                      </a:stretch>
                    </p:blipFill>
                    <p:spPr bwMode="auto">
                      <a:xfrm>
                        <a:off x="7847919" y="1764880"/>
                        <a:ext cx="846138"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Footer Placeholder 2"/>
          <p:cNvSpPr>
            <a:spLocks noGrp="1"/>
          </p:cNvSpPr>
          <p:nvPr>
            <p:ph type="ftr" sz="quarter" idx="11"/>
          </p:nvPr>
        </p:nvSpPr>
        <p:spPr/>
        <p:txBody>
          <a:bodyPr/>
          <a:lstStyle/>
          <a:p>
            <a:r>
              <a:rPr lang="en-US" smtClean="0"/>
              <a:t>12.5f</a:t>
            </a:r>
            <a:endParaRPr lang="en-US"/>
          </a:p>
        </p:txBody>
      </p:sp>
    </p:spTree>
    <p:extLst>
      <p:ext uri="{BB962C8B-B14F-4D97-AF65-F5344CB8AC3E}">
        <p14:creationId xmlns:p14="http://schemas.microsoft.com/office/powerpoint/2010/main" val="38344573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dirty="0" smtClean="0"/>
              <a:t>LR Hypothesis Test: Summary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914400"/>
                <a:ext cx="8763000" cy="4800600"/>
              </a:xfrm>
            </p:spPr>
            <p:txBody>
              <a:bodyPr>
                <a:normAutofit/>
              </a:bodyPr>
              <a:lstStyle/>
              <a:p>
                <a:pPr>
                  <a:lnSpc>
                    <a:spcPct val="110000"/>
                  </a:lnSpc>
                  <a:buNone/>
                </a:pPr>
                <a:r>
                  <a:rPr lang="en-US" dirty="0" smtClean="0"/>
                  <a:t>H</a:t>
                </a:r>
                <a:r>
                  <a:rPr lang="en-US" baseline="-25000" dirty="0" smtClean="0"/>
                  <a:t>0</a:t>
                </a:r>
                <a:r>
                  <a:rPr lang="en-US" dirty="0" smtClean="0"/>
                  <a:t>: </a:t>
                </a:r>
                <a:r>
                  <a:rPr lang="en-US" dirty="0" smtClean="0">
                    <a:sym typeface="Symbol" panose="05050102010706020507" pitchFamily="18" charset="2"/>
                  </a:rPr>
                  <a:t></a:t>
                </a:r>
                <a:r>
                  <a:rPr lang="en-US" baseline="-25000" dirty="0" smtClean="0">
                    <a:sym typeface="Symbol" panose="05050102010706020507" pitchFamily="18" charset="2"/>
                  </a:rPr>
                  <a:t>1</a:t>
                </a:r>
                <a:r>
                  <a:rPr lang="en-US" dirty="0" smtClean="0">
                    <a:sym typeface="Symbol" panose="05050102010706020507" pitchFamily="18" charset="2"/>
                  </a:rPr>
                  <a:t> = </a:t>
                </a:r>
                <a:r>
                  <a:rPr lang="en-US" baseline="-25000" dirty="0" smtClean="0">
                    <a:sym typeface="Symbol" panose="05050102010706020507" pitchFamily="18" charset="2"/>
                  </a:rPr>
                  <a:t>2</a:t>
                </a:r>
                <a:r>
                  <a:rPr lang="en-US" dirty="0" smtClean="0">
                    <a:sym typeface="Symbol" panose="05050102010706020507" pitchFamily="18" charset="2"/>
                  </a:rPr>
                  <a:t> = … = </a:t>
                </a:r>
                <a:r>
                  <a:rPr lang="en-US" baseline="-25000" dirty="0" smtClean="0">
                    <a:sym typeface="Symbol" panose="05050102010706020507" pitchFamily="18" charset="2"/>
                  </a:rPr>
                  <a:t>k</a:t>
                </a:r>
                <a:r>
                  <a:rPr lang="en-US" dirty="0" smtClean="0">
                    <a:sym typeface="Symbol" panose="05050102010706020507" pitchFamily="18" charset="2"/>
                  </a:rPr>
                  <a:t> = 0</a:t>
                </a:r>
                <a:r>
                  <a:rPr lang="en-US" dirty="0" smtClean="0"/>
                  <a:t> </a:t>
                </a:r>
              </a:p>
              <a:p>
                <a:pPr>
                  <a:lnSpc>
                    <a:spcPct val="110000"/>
                  </a:lnSpc>
                  <a:buNone/>
                </a:pPr>
                <a:r>
                  <a:rPr lang="en-US" dirty="0" smtClean="0">
                    <a:sym typeface="Symbol" panose="05050102010706020507" pitchFamily="18" charset="2"/>
                  </a:rPr>
                  <a:t>H</a:t>
                </a:r>
                <a:r>
                  <a:rPr lang="en-US" baseline="-25000" dirty="0" smtClean="0">
                    <a:sym typeface="Symbol" panose="05050102010706020507" pitchFamily="18" charset="2"/>
                  </a:rPr>
                  <a:t>a</a:t>
                </a:r>
                <a:r>
                  <a:rPr lang="en-US" dirty="0" smtClean="0">
                    <a:sym typeface="Symbol" panose="05050102010706020507" pitchFamily="18" charset="2"/>
                  </a:rPr>
                  <a:t>: At least </a:t>
                </a:r>
                <a:r>
                  <a:rPr lang="en-US" dirty="0">
                    <a:sym typeface="Symbol" panose="05050102010706020507" pitchFamily="18" charset="2"/>
                  </a:rPr>
                  <a:t>one </a:t>
                </a:r>
                <a:r>
                  <a:rPr lang="en-US" dirty="0" smtClean="0">
                    <a:sym typeface="Symbol" panose="05050102010706020507" pitchFamily="18" charset="2"/>
                  </a:rPr>
                  <a:t></a:t>
                </a:r>
                <a:r>
                  <a:rPr lang="en-US" baseline="-25000" dirty="0" smtClean="0">
                    <a:sym typeface="Symbol" panose="05050102010706020507" pitchFamily="18" charset="2"/>
                  </a:rPr>
                  <a:t>i</a:t>
                </a:r>
                <a:r>
                  <a:rPr lang="en-US" dirty="0" smtClean="0">
                    <a:sym typeface="Symbol" panose="05050102010706020507" pitchFamily="18" charset="2"/>
                  </a:rPr>
                  <a:t>  0</a:t>
                </a:r>
                <a:endParaRPr lang="en-US" dirty="0" smtClean="0"/>
              </a:p>
              <a:p>
                <a:pPr>
                  <a:lnSpc>
                    <a:spcPct val="110000"/>
                  </a:lnSpc>
                  <a:buNone/>
                </a:pPr>
                <a:r>
                  <a:rPr lang="en-US" dirty="0" smtClean="0"/>
                  <a:t>Test statistic: F</a:t>
                </a:r>
                <a:r>
                  <a:rPr lang="en-US" baseline="-25000" dirty="0" smtClean="0"/>
                  <a:t>ts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𝑀𝑆𝑅</m:t>
                        </m:r>
                      </m:num>
                      <m:den>
                        <m:r>
                          <a:rPr lang="en-US" b="0" i="1" smtClean="0">
                            <a:latin typeface="Cambria Math" panose="02040503050406030204" pitchFamily="18" charset="0"/>
                          </a:rPr>
                          <m:t>𝑀𝑆𝐸</m:t>
                        </m:r>
                      </m:den>
                    </m:f>
                  </m:oMath>
                </a14:m>
                <a:endParaRPr lang="en-US" dirty="0" smtClean="0"/>
              </a:p>
              <a:p>
                <a:pPr>
                  <a:lnSpc>
                    <a:spcPct val="110000"/>
                  </a:lnSpc>
                  <a:buNone/>
                </a:pPr>
                <a:r>
                  <a:rPr lang="en-US" dirty="0"/>
                  <a:t>p</a:t>
                </a:r>
                <a:r>
                  <a:rPr lang="en-US" dirty="0" smtClean="0"/>
                  <a:t>-value: p = P(F &gt; F</a:t>
                </a:r>
                <a:r>
                  <a:rPr lang="en-US" baseline="-25000" dirty="0" smtClean="0"/>
                  <a:t>ts</a:t>
                </a:r>
                <a:r>
                  <a:rPr lang="en-US" dirty="0" smtClean="0"/>
                  <a:t>), </a:t>
                </a:r>
              </a:p>
              <a:p>
                <a:pPr>
                  <a:lnSpc>
                    <a:spcPct val="110000"/>
                  </a:lnSpc>
                  <a:buNone/>
                </a:pPr>
                <a:r>
                  <a:rPr lang="en-US" dirty="0"/>
                  <a:t> </a:t>
                </a:r>
                <a:r>
                  <a:rPr lang="en-US" dirty="0" smtClean="0"/>
                  <a:t>       df1 = dfr = k, df2 = dfe = n – k - 1</a:t>
                </a:r>
              </a:p>
              <a:p>
                <a:pPr>
                  <a:lnSpc>
                    <a:spcPct val="110000"/>
                  </a:lnSpc>
                  <a:buNone/>
                </a:pPr>
                <a:endParaRPr lang="en-US" dirty="0" smtClean="0"/>
              </a:p>
              <a:p>
                <a:pPr>
                  <a:lnSpc>
                    <a:spcPct val="110000"/>
                  </a:lnSpc>
                  <a:buNone/>
                </a:pPr>
                <a:endParaRPr lang="en-US" dirty="0" smtClean="0"/>
              </a:p>
              <a:p>
                <a:pPr>
                  <a:lnSpc>
                    <a:spcPct val="110000"/>
                  </a:lnSpc>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914400"/>
                <a:ext cx="8763000" cy="4800600"/>
              </a:xfrm>
              <a:blipFill rotWithShape="0">
                <a:blip r:embed="rId3"/>
                <a:stretch>
                  <a:fillRect l="-1809" t="-152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D85D01E0-4520-4710-81AB-3D8832D73914}" type="slidenum">
              <a:rPr lang="en-US" smtClean="0"/>
              <a:pPr/>
              <a:t>69</a:t>
            </a:fld>
            <a:endParaRPr lang="en-US"/>
          </a:p>
        </p:txBody>
      </p:sp>
      <p:sp>
        <p:nvSpPr>
          <p:cNvPr id="4" name="Footer Placeholder 3"/>
          <p:cNvSpPr>
            <a:spLocks noGrp="1"/>
          </p:cNvSpPr>
          <p:nvPr>
            <p:ph type="ftr" sz="quarter" idx="11"/>
          </p:nvPr>
        </p:nvSpPr>
        <p:spPr/>
        <p:txBody>
          <a:bodyPr/>
          <a:lstStyle/>
          <a:p>
            <a:r>
              <a:rPr lang="en-US" smtClean="0"/>
              <a:t>12.5f</a:t>
            </a:r>
            <a:endParaRPr lang="en-US"/>
          </a:p>
        </p:txBody>
      </p:sp>
    </p:spTree>
    <p:extLst>
      <p:ext uri="{BB962C8B-B14F-4D97-AF65-F5344CB8AC3E}">
        <p14:creationId xmlns:p14="http://schemas.microsoft.com/office/powerpoint/2010/main" val="2727878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 test statistic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𝑣𝑎𝑟𝑖𝑎𝑛𝑐𝑒</m:t>
                          </m:r>
                          <m:r>
                            <a:rPr lang="en-US" b="0" i="1" smtClean="0">
                              <a:latin typeface="Cambria Math" panose="02040503050406030204" pitchFamily="18" charset="0"/>
                            </a:rPr>
                            <m:t> </m:t>
                          </m:r>
                          <m:r>
                            <a:rPr lang="en-US" b="0" i="1" smtClean="0">
                              <a:latin typeface="Cambria Math" panose="02040503050406030204" pitchFamily="18" charset="0"/>
                            </a:rPr>
                            <m:t>𝑑𝑢𝑒</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𝑚𝑜𝑑𝑒𝑙</m:t>
                          </m:r>
                        </m:num>
                        <m:den>
                          <m:r>
                            <a:rPr lang="en-US" b="0" i="1" smtClean="0">
                              <a:latin typeface="Cambria Math" panose="02040503050406030204" pitchFamily="18" charset="0"/>
                            </a:rPr>
                            <m:t>𝑣𝑎𝑟𝑖𝑎𝑛𝑐𝑒</m:t>
                          </m:r>
                          <m:r>
                            <a:rPr lang="en-US" b="0" i="1" smtClean="0">
                              <a:latin typeface="Cambria Math" panose="02040503050406030204" pitchFamily="18" charset="0"/>
                            </a:rPr>
                            <m:t> </m:t>
                          </m:r>
                          <m:r>
                            <a:rPr lang="en-US" b="0" i="1" smtClean="0">
                              <a:latin typeface="Cambria Math" panose="02040503050406030204" pitchFamily="18" charset="0"/>
                            </a:rPr>
                            <m:t>𝑑𝑢𝑒</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𝑟𝑒𝑠𝑖𝑑𝑢𝑎𝑙𝑠</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𝑀𝑆𝑅</m:t>
                          </m:r>
                        </m:num>
                        <m:den>
                          <m:r>
                            <a:rPr lang="en-US" b="0" i="1" smtClean="0">
                              <a:latin typeface="Cambria Math" panose="02040503050406030204" pitchFamily="18" charset="0"/>
                            </a:rPr>
                            <m:t>𝑀𝑆𝐸</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85D01E0-4520-4710-81AB-3D8832D73914}"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12.2ad</a:t>
            </a:r>
            <a:endParaRPr lang="en-US"/>
          </a:p>
        </p:txBody>
      </p:sp>
    </p:spTree>
    <p:extLst>
      <p:ext uri="{BB962C8B-B14F-4D97-AF65-F5344CB8AC3E}">
        <p14:creationId xmlns:p14="http://schemas.microsoft.com/office/powerpoint/2010/main" val="36556980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dirty="0" smtClean="0"/>
              <a:t>Example: MLR – Association</a:t>
            </a:r>
            <a:endParaRPr lang="en-US" dirty="0"/>
          </a:p>
        </p:txBody>
      </p:sp>
      <p:sp>
        <p:nvSpPr>
          <p:cNvPr id="3" name="Content Placeholder 2"/>
          <p:cNvSpPr>
            <a:spLocks noGrp="1"/>
          </p:cNvSpPr>
          <p:nvPr>
            <p:ph idx="1"/>
          </p:nvPr>
        </p:nvSpPr>
        <p:spPr>
          <a:xfrm>
            <a:off x="0" y="762000"/>
            <a:ext cx="9144000" cy="5029200"/>
          </a:xfrm>
        </p:spPr>
        <p:txBody>
          <a:bodyPr>
            <a:noAutofit/>
          </a:bodyPr>
          <a:lstStyle/>
          <a:p>
            <a:pPr>
              <a:lnSpc>
                <a:spcPct val="90000"/>
              </a:lnSpc>
              <a:spcBef>
                <a:spcPts val="0"/>
              </a:spcBef>
              <a:buNone/>
            </a:pPr>
            <a:r>
              <a:rPr lang="en-US" sz="3000" dirty="0" smtClean="0"/>
              <a:t>It is important to know how long a tool will last (min) in the industrial setting. The cutting tool in this study is used to cut a particular type and size of cold-rolled steel. The predictors of interest are x</a:t>
            </a:r>
            <a:r>
              <a:rPr lang="en-US" sz="3000" baseline="-25000" dirty="0" smtClean="0"/>
              <a:t>1</a:t>
            </a:r>
            <a:r>
              <a:rPr lang="en-US" sz="3000" dirty="0" smtClean="0"/>
              <a:t> = cutting </a:t>
            </a:r>
            <a:r>
              <a:rPr lang="en-US" sz="3000" dirty="0" smtClean="0">
                <a:solidFill>
                  <a:srgbClr val="C00000"/>
                </a:solidFill>
              </a:rPr>
              <a:t>speed</a:t>
            </a:r>
            <a:r>
              <a:rPr lang="en-US" sz="3000" dirty="0" smtClean="0"/>
              <a:t> (feet/min), x</a:t>
            </a:r>
            <a:r>
              <a:rPr lang="en-US" sz="3000" baseline="-25000" dirty="0" smtClean="0"/>
              <a:t>2</a:t>
            </a:r>
            <a:r>
              <a:rPr lang="en-US" sz="3000" dirty="0" smtClean="0"/>
              <a:t> = </a:t>
            </a:r>
            <a:r>
              <a:rPr lang="en-US" sz="3000" dirty="0" smtClean="0">
                <a:solidFill>
                  <a:srgbClr val="C00000"/>
                </a:solidFill>
              </a:rPr>
              <a:t>feed</a:t>
            </a:r>
            <a:r>
              <a:rPr lang="en-US" sz="3000" dirty="0" smtClean="0"/>
              <a:t> rate (in/revolution) and x</a:t>
            </a:r>
            <a:r>
              <a:rPr lang="en-US" sz="3000" baseline="-25000" dirty="0" smtClean="0"/>
              <a:t>3</a:t>
            </a:r>
            <a:r>
              <a:rPr lang="en-US" sz="3000" dirty="0" smtClean="0"/>
              <a:t> = </a:t>
            </a:r>
            <a:r>
              <a:rPr lang="en-US" sz="3000" dirty="0" smtClean="0">
                <a:solidFill>
                  <a:srgbClr val="C00000"/>
                </a:solidFill>
              </a:rPr>
              <a:t>depth</a:t>
            </a:r>
            <a:r>
              <a:rPr lang="en-US" sz="3000" dirty="0" smtClean="0"/>
              <a:t> of cut (in). </a:t>
            </a:r>
          </a:p>
          <a:p>
            <a:pPr>
              <a:lnSpc>
                <a:spcPct val="90000"/>
              </a:lnSpc>
              <a:spcBef>
                <a:spcPts val="0"/>
              </a:spcBef>
              <a:buNone/>
            </a:pPr>
            <a:r>
              <a:rPr lang="en-US" sz="3000" dirty="0"/>
              <a:t>g</a:t>
            </a:r>
            <a:r>
              <a:rPr lang="en-US" sz="3000" dirty="0" smtClean="0"/>
              <a:t>) Is the overall regression significant at a significance level of </a:t>
            </a:r>
            <a:r>
              <a:rPr lang="en-US" sz="3000" dirty="0" smtClean="0">
                <a:sym typeface="Symbol" panose="05050102010706020507" pitchFamily="18" charset="2"/>
              </a:rPr>
              <a:t>0.05?</a:t>
            </a:r>
            <a:endParaRPr lang="en-US" sz="3000" dirty="0" smtClean="0"/>
          </a:p>
        </p:txBody>
      </p:sp>
      <p:sp>
        <p:nvSpPr>
          <p:cNvPr id="4" name="Footer Placeholder 3"/>
          <p:cNvSpPr>
            <a:spLocks noGrp="1"/>
          </p:cNvSpPr>
          <p:nvPr>
            <p:ph type="ftr" sz="quarter" idx="11"/>
          </p:nvPr>
        </p:nvSpPr>
        <p:spPr/>
        <p:txBody>
          <a:bodyPr/>
          <a:lstStyle/>
          <a:p>
            <a:r>
              <a:rPr lang="en-US" smtClean="0"/>
              <a:t>12.5g</a:t>
            </a:r>
            <a:endParaRPr lang="en-US"/>
          </a:p>
        </p:txBody>
      </p:sp>
      <p:sp>
        <p:nvSpPr>
          <p:cNvPr id="5" name="Slide Number Placeholder 4"/>
          <p:cNvSpPr>
            <a:spLocks noGrp="1"/>
          </p:cNvSpPr>
          <p:nvPr>
            <p:ph type="sldNum" sz="quarter" idx="12"/>
          </p:nvPr>
        </p:nvSpPr>
        <p:spPr/>
        <p:txBody>
          <a:bodyPr/>
          <a:lstStyle/>
          <a:p>
            <a:fld id="{D85D01E0-4520-4710-81AB-3D8832D73914}" type="slidenum">
              <a:rPr lang="en-US" smtClean="0"/>
              <a:pPr/>
              <a:t>70</a:t>
            </a:fld>
            <a:endParaRPr lang="en-US"/>
          </a:p>
        </p:txBody>
      </p:sp>
    </p:spTree>
    <p:extLst>
      <p:ext uri="{BB962C8B-B14F-4D97-AF65-F5344CB8AC3E}">
        <p14:creationId xmlns:p14="http://schemas.microsoft.com/office/powerpoint/2010/main" val="40364032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dirty="0" smtClean="0"/>
              <a:t>Example: MLR – Association</a:t>
            </a:r>
            <a:endParaRPr lang="en-US" dirty="0"/>
          </a:p>
        </p:txBody>
      </p:sp>
      <p:sp>
        <p:nvSpPr>
          <p:cNvPr id="3" name="Content Placeholder 2"/>
          <p:cNvSpPr>
            <a:spLocks noGrp="1"/>
          </p:cNvSpPr>
          <p:nvPr>
            <p:ph idx="1"/>
          </p:nvPr>
        </p:nvSpPr>
        <p:spPr>
          <a:xfrm>
            <a:off x="0" y="762000"/>
            <a:ext cx="9144000" cy="5029200"/>
          </a:xfrm>
        </p:spPr>
        <p:txBody>
          <a:bodyPr>
            <a:noAutofit/>
          </a:bodyPr>
          <a:lstStyle/>
          <a:p>
            <a:pPr>
              <a:lnSpc>
                <a:spcPct val="90000"/>
              </a:lnSpc>
              <a:spcBef>
                <a:spcPts val="0"/>
              </a:spcBef>
              <a:buNone/>
            </a:pPr>
            <a:r>
              <a:rPr lang="en-US" sz="2800" dirty="0"/>
              <a:t>Let </a:t>
            </a:r>
            <a:r>
              <a:rPr lang="en-US" sz="2800" dirty="0">
                <a:sym typeface="Symbol" panose="05050102010706020507" pitchFamily="18" charset="2"/>
              </a:rPr>
              <a:t></a:t>
            </a:r>
            <a:r>
              <a:rPr lang="en-US" sz="2800" baseline="-25000" dirty="0"/>
              <a:t>1</a:t>
            </a:r>
            <a:r>
              <a:rPr lang="en-US" sz="2800" dirty="0"/>
              <a:t> be the true mean slope of speed assuming that feed and depth are constant. </a:t>
            </a:r>
            <a:endParaRPr lang="en-US" sz="2800" dirty="0" smtClean="0"/>
          </a:p>
          <a:p>
            <a:pPr>
              <a:lnSpc>
                <a:spcPct val="90000"/>
              </a:lnSpc>
              <a:spcBef>
                <a:spcPts val="0"/>
              </a:spcBef>
              <a:buNone/>
            </a:pPr>
            <a:r>
              <a:rPr lang="en-US" sz="2800" dirty="0"/>
              <a:t>Let </a:t>
            </a:r>
            <a:r>
              <a:rPr lang="en-US" sz="2800" dirty="0">
                <a:sym typeface="Symbol" panose="05050102010706020507" pitchFamily="18" charset="2"/>
              </a:rPr>
              <a:t></a:t>
            </a:r>
            <a:r>
              <a:rPr lang="en-US" sz="2800" baseline="-25000" dirty="0"/>
              <a:t>2</a:t>
            </a:r>
            <a:r>
              <a:rPr lang="en-US" sz="2800" dirty="0"/>
              <a:t> be the true mean slope of feed assuming that speed and depth are constant. </a:t>
            </a:r>
          </a:p>
          <a:p>
            <a:pPr>
              <a:lnSpc>
                <a:spcPct val="90000"/>
              </a:lnSpc>
              <a:spcBef>
                <a:spcPts val="0"/>
              </a:spcBef>
              <a:buNone/>
            </a:pPr>
            <a:r>
              <a:rPr lang="en-US" sz="2800" dirty="0"/>
              <a:t>Let </a:t>
            </a:r>
            <a:r>
              <a:rPr lang="en-US" sz="2800" dirty="0">
                <a:sym typeface="Symbol" panose="05050102010706020507" pitchFamily="18" charset="2"/>
              </a:rPr>
              <a:t></a:t>
            </a:r>
            <a:r>
              <a:rPr lang="en-US" sz="2800" baseline="-25000" dirty="0"/>
              <a:t>3</a:t>
            </a:r>
            <a:r>
              <a:rPr lang="en-US" sz="2800" dirty="0"/>
              <a:t> be the true mean slope of depth assuming that speed and feed are constant. </a:t>
            </a:r>
            <a:endParaRPr lang="en-US" sz="2800" dirty="0" smtClean="0"/>
          </a:p>
          <a:p>
            <a:pPr>
              <a:lnSpc>
                <a:spcPct val="90000"/>
              </a:lnSpc>
              <a:spcBef>
                <a:spcPts val="0"/>
              </a:spcBef>
              <a:buNone/>
            </a:pPr>
            <a:endParaRPr lang="en-US" sz="2800" dirty="0"/>
          </a:p>
          <a:p>
            <a:pPr>
              <a:lnSpc>
                <a:spcPct val="90000"/>
              </a:lnSpc>
              <a:spcBef>
                <a:spcPts val="0"/>
              </a:spcBef>
              <a:buNone/>
            </a:pPr>
            <a:r>
              <a:rPr lang="en-US" sz="2800" dirty="0"/>
              <a:t>H</a:t>
            </a:r>
            <a:r>
              <a:rPr lang="en-US" sz="2800" baseline="-25000" dirty="0"/>
              <a:t>0</a:t>
            </a:r>
            <a:r>
              <a:rPr lang="en-US" sz="2800" dirty="0"/>
              <a:t>: </a:t>
            </a:r>
            <a:r>
              <a:rPr lang="en-US" sz="2800" dirty="0">
                <a:sym typeface="Symbol" panose="05050102010706020507" pitchFamily="18" charset="2"/>
              </a:rPr>
              <a:t></a:t>
            </a:r>
            <a:r>
              <a:rPr lang="en-US" sz="2800" baseline="-25000" dirty="0"/>
              <a:t>1</a:t>
            </a:r>
            <a:r>
              <a:rPr lang="en-US" sz="2800" dirty="0"/>
              <a:t> = </a:t>
            </a:r>
            <a:r>
              <a:rPr lang="en-US" sz="2800" dirty="0">
                <a:sym typeface="Symbol" panose="05050102010706020507" pitchFamily="18" charset="2"/>
              </a:rPr>
              <a:t></a:t>
            </a:r>
            <a:r>
              <a:rPr lang="en-US" sz="2800" baseline="-25000" dirty="0"/>
              <a:t>2</a:t>
            </a:r>
            <a:r>
              <a:rPr lang="en-US" sz="2800" dirty="0"/>
              <a:t> = </a:t>
            </a:r>
            <a:r>
              <a:rPr lang="en-US" sz="2800" dirty="0">
                <a:sym typeface="Symbol" panose="05050102010706020507" pitchFamily="18" charset="2"/>
              </a:rPr>
              <a:t></a:t>
            </a:r>
            <a:r>
              <a:rPr lang="en-US" sz="2800" baseline="-25000" dirty="0"/>
              <a:t>3</a:t>
            </a:r>
            <a:r>
              <a:rPr lang="en-US" sz="2800" dirty="0"/>
              <a:t> = 0 </a:t>
            </a:r>
            <a:endParaRPr lang="en-US" sz="2800" dirty="0" smtClean="0"/>
          </a:p>
          <a:p>
            <a:pPr>
              <a:lnSpc>
                <a:spcPct val="90000"/>
              </a:lnSpc>
              <a:spcBef>
                <a:spcPts val="0"/>
              </a:spcBef>
              <a:buNone/>
            </a:pPr>
            <a:r>
              <a:rPr lang="en-US" sz="2800" dirty="0" smtClean="0"/>
              <a:t>There is no linear relationship between any of the explanatory variables and the response variable.</a:t>
            </a:r>
          </a:p>
          <a:p>
            <a:pPr>
              <a:lnSpc>
                <a:spcPct val="90000"/>
              </a:lnSpc>
              <a:spcBef>
                <a:spcPts val="0"/>
              </a:spcBef>
              <a:buNone/>
            </a:pPr>
            <a:r>
              <a:rPr lang="en-US" sz="2800" dirty="0" smtClean="0"/>
              <a:t>H</a:t>
            </a:r>
            <a:r>
              <a:rPr lang="en-US" sz="2800" baseline="-25000" dirty="0" smtClean="0"/>
              <a:t>a</a:t>
            </a:r>
            <a:r>
              <a:rPr lang="en-US" sz="2800" dirty="0" smtClean="0"/>
              <a:t>: </a:t>
            </a:r>
            <a:r>
              <a:rPr lang="en-US" sz="2800" dirty="0"/>
              <a:t>at least one </a:t>
            </a:r>
            <a:r>
              <a:rPr lang="en-US" sz="2800" dirty="0" smtClean="0">
                <a:sym typeface="Symbol" panose="05050102010706020507" pitchFamily="18" charset="2"/>
              </a:rPr>
              <a:t></a:t>
            </a:r>
            <a:r>
              <a:rPr lang="en-US" sz="2800" baseline="-25000" dirty="0">
                <a:sym typeface="Symbol" panose="05050102010706020507" pitchFamily="18" charset="2"/>
              </a:rPr>
              <a:t>i</a:t>
            </a:r>
            <a:r>
              <a:rPr lang="en-US" sz="2800" dirty="0" smtClean="0"/>
              <a:t> </a:t>
            </a:r>
            <a:r>
              <a:rPr lang="en-US" sz="2800" dirty="0"/>
              <a:t>≠ 0 </a:t>
            </a:r>
            <a:endParaRPr lang="en-US" sz="2800" dirty="0" smtClean="0"/>
          </a:p>
          <a:p>
            <a:pPr>
              <a:lnSpc>
                <a:spcPct val="90000"/>
              </a:lnSpc>
              <a:spcBef>
                <a:spcPts val="0"/>
              </a:spcBef>
              <a:buNone/>
            </a:pPr>
            <a:r>
              <a:rPr lang="en-US" sz="2800" dirty="0"/>
              <a:t>T</a:t>
            </a:r>
            <a:r>
              <a:rPr lang="en-US" sz="2800" dirty="0" smtClean="0"/>
              <a:t>here </a:t>
            </a:r>
            <a:r>
              <a:rPr lang="en-US" sz="2800" dirty="0"/>
              <a:t>is a linear relationship between </a:t>
            </a:r>
            <a:r>
              <a:rPr lang="en-US" sz="2800" dirty="0" smtClean="0"/>
              <a:t>at least one explanatory variable and the response variable.</a:t>
            </a:r>
            <a:endParaRPr lang="en-US" sz="2800" dirty="0"/>
          </a:p>
          <a:p>
            <a:pPr>
              <a:lnSpc>
                <a:spcPct val="90000"/>
              </a:lnSpc>
              <a:spcBef>
                <a:spcPts val="0"/>
              </a:spcBef>
              <a:buNone/>
            </a:pPr>
            <a:endParaRPr lang="en-US" sz="3000" dirty="0" smtClean="0"/>
          </a:p>
        </p:txBody>
      </p:sp>
      <p:sp>
        <p:nvSpPr>
          <p:cNvPr id="4" name="Footer Placeholder 3"/>
          <p:cNvSpPr>
            <a:spLocks noGrp="1"/>
          </p:cNvSpPr>
          <p:nvPr>
            <p:ph type="ftr" sz="quarter" idx="11"/>
          </p:nvPr>
        </p:nvSpPr>
        <p:spPr/>
        <p:txBody>
          <a:bodyPr/>
          <a:lstStyle/>
          <a:p>
            <a:r>
              <a:rPr lang="en-US" smtClean="0"/>
              <a:t>12.5g</a:t>
            </a:r>
            <a:endParaRPr lang="en-US"/>
          </a:p>
        </p:txBody>
      </p:sp>
      <p:sp>
        <p:nvSpPr>
          <p:cNvPr id="5" name="Slide Number Placeholder 4"/>
          <p:cNvSpPr>
            <a:spLocks noGrp="1"/>
          </p:cNvSpPr>
          <p:nvPr>
            <p:ph type="sldNum" sz="quarter" idx="12"/>
          </p:nvPr>
        </p:nvSpPr>
        <p:spPr/>
        <p:txBody>
          <a:bodyPr/>
          <a:lstStyle/>
          <a:p>
            <a:fld id="{D85D01E0-4520-4710-81AB-3D8832D73914}" type="slidenum">
              <a:rPr lang="en-US" smtClean="0"/>
              <a:pPr/>
              <a:t>71</a:t>
            </a:fld>
            <a:endParaRPr lang="en-US"/>
          </a:p>
        </p:txBody>
      </p:sp>
    </p:spTree>
    <p:extLst>
      <p:ext uri="{BB962C8B-B14F-4D97-AF65-F5344CB8AC3E}">
        <p14:creationId xmlns:p14="http://schemas.microsoft.com/office/powerpoint/2010/main" val="12170837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dirty="0" smtClean="0"/>
              <a:t>Example: MLR – Association</a:t>
            </a:r>
            <a:endParaRPr lang="en-US" dirty="0"/>
          </a:p>
        </p:txBody>
      </p:sp>
      <p:pic>
        <p:nvPicPr>
          <p:cNvPr id="4" name="Content Placeholder 3"/>
          <p:cNvPicPr>
            <a:picLocks noGrp="1" noChangeAspect="1"/>
          </p:cNvPicPr>
          <p:nvPr>
            <p:ph idx="1"/>
          </p:nvPr>
        </p:nvPicPr>
        <p:blipFill>
          <a:blip r:embed="rId3"/>
          <a:stretch>
            <a:fillRect/>
          </a:stretch>
        </p:blipFill>
        <p:spPr>
          <a:xfrm>
            <a:off x="894578" y="935444"/>
            <a:ext cx="7395143" cy="2880986"/>
          </a:xfrm>
          <a:prstGeom prst="rect">
            <a:avLst/>
          </a:prstGeom>
        </p:spPr>
      </p:pic>
      <p:sp>
        <p:nvSpPr>
          <p:cNvPr id="5" name="TextBox 4"/>
          <p:cNvSpPr txBox="1"/>
          <p:nvPr/>
        </p:nvSpPr>
        <p:spPr>
          <a:xfrm>
            <a:off x="1752600" y="3962400"/>
            <a:ext cx="4506362" cy="553998"/>
          </a:xfrm>
          <a:prstGeom prst="rect">
            <a:avLst/>
          </a:prstGeom>
          <a:noFill/>
        </p:spPr>
        <p:txBody>
          <a:bodyPr wrap="none" rtlCol="0">
            <a:spAutoFit/>
          </a:bodyPr>
          <a:lstStyle/>
          <a:p>
            <a:r>
              <a:rPr lang="en-US" sz="3000" dirty="0" smtClean="0"/>
              <a:t>F</a:t>
            </a:r>
            <a:r>
              <a:rPr lang="en-US" sz="3000" baseline="-25000" dirty="0" smtClean="0"/>
              <a:t>ts</a:t>
            </a:r>
            <a:r>
              <a:rPr lang="en-US" sz="3000" dirty="0" smtClean="0"/>
              <a:t> = 20.93, df1 = 3, df2 = 20</a:t>
            </a:r>
            <a:endParaRPr lang="en-US" sz="3000" dirty="0"/>
          </a:p>
        </p:txBody>
      </p:sp>
      <p:sp>
        <p:nvSpPr>
          <p:cNvPr id="6" name="TextBox 5"/>
          <p:cNvSpPr txBox="1"/>
          <p:nvPr/>
        </p:nvSpPr>
        <p:spPr>
          <a:xfrm>
            <a:off x="392121" y="4416146"/>
            <a:ext cx="8400056" cy="492443"/>
          </a:xfrm>
          <a:prstGeom prst="rect">
            <a:avLst/>
          </a:prstGeom>
          <a:noFill/>
        </p:spPr>
        <p:txBody>
          <a:bodyPr wrap="none" rtlCol="0">
            <a:spAutoFit/>
          </a:bodyPr>
          <a:lstStyle/>
          <a:p>
            <a:r>
              <a:rPr lang="en-US" sz="2600" dirty="0" smtClean="0">
                <a:latin typeface="Courier New" panose="02070309020205020404" pitchFamily="49" charset="0"/>
                <a:cs typeface="Courier New" panose="02070309020205020404" pitchFamily="49" charset="0"/>
              </a:rPr>
              <a:t>pf(20.93,3,20,lower.tail=FALSE)  2.212e-6</a:t>
            </a:r>
            <a:endParaRPr lang="en-US" sz="2600"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11"/>
          </p:nvPr>
        </p:nvSpPr>
        <p:spPr/>
        <p:txBody>
          <a:bodyPr/>
          <a:lstStyle/>
          <a:p>
            <a:r>
              <a:rPr lang="en-US" smtClean="0"/>
              <a:t>12.5g</a:t>
            </a:r>
            <a:endParaRPr lang="en-US"/>
          </a:p>
        </p:txBody>
      </p:sp>
      <p:sp>
        <p:nvSpPr>
          <p:cNvPr id="7" name="Slide Number Placeholder 6"/>
          <p:cNvSpPr>
            <a:spLocks noGrp="1"/>
          </p:cNvSpPr>
          <p:nvPr>
            <p:ph type="sldNum" sz="quarter" idx="12"/>
          </p:nvPr>
        </p:nvSpPr>
        <p:spPr/>
        <p:txBody>
          <a:bodyPr/>
          <a:lstStyle/>
          <a:p>
            <a:fld id="{D85D01E0-4520-4710-81AB-3D8832D73914}" type="slidenum">
              <a:rPr lang="en-US" smtClean="0"/>
              <a:pPr/>
              <a:t>72</a:t>
            </a:fld>
            <a:endParaRPr lang="en-US"/>
          </a:p>
        </p:txBody>
      </p:sp>
    </p:spTree>
    <p:extLst>
      <p:ext uri="{BB962C8B-B14F-4D97-AF65-F5344CB8AC3E}">
        <p14:creationId xmlns:p14="http://schemas.microsoft.com/office/powerpoint/2010/main" val="14417371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dirty="0" smtClean="0"/>
              <a:t>Example: MLR – Association</a:t>
            </a:r>
            <a:endParaRPr lang="en-US" dirty="0"/>
          </a:p>
        </p:txBody>
      </p:sp>
      <p:sp>
        <p:nvSpPr>
          <p:cNvPr id="3" name="Content Placeholder 2"/>
          <p:cNvSpPr>
            <a:spLocks noGrp="1"/>
          </p:cNvSpPr>
          <p:nvPr>
            <p:ph idx="1"/>
          </p:nvPr>
        </p:nvSpPr>
        <p:spPr>
          <a:xfrm>
            <a:off x="0" y="762000"/>
            <a:ext cx="9144000" cy="5029200"/>
          </a:xfrm>
        </p:spPr>
        <p:txBody>
          <a:bodyPr>
            <a:noAutofit/>
          </a:bodyPr>
          <a:lstStyle/>
          <a:p>
            <a:pPr marL="228600" indent="-228600">
              <a:lnSpc>
                <a:spcPct val="90000"/>
              </a:lnSpc>
              <a:buNone/>
            </a:pPr>
            <a:r>
              <a:rPr lang="en-US" sz="2800" dirty="0"/>
              <a:t>p = 2.212e-6</a:t>
            </a:r>
          </a:p>
          <a:p>
            <a:pPr marL="228600" indent="-228600">
              <a:lnSpc>
                <a:spcPct val="90000"/>
              </a:lnSpc>
              <a:buNone/>
            </a:pPr>
            <a:r>
              <a:rPr lang="en-US" sz="2800" dirty="0"/>
              <a:t>reject H</a:t>
            </a:r>
            <a:r>
              <a:rPr lang="en-US" sz="2800" baseline="-25000" dirty="0"/>
              <a:t>0</a:t>
            </a:r>
            <a:r>
              <a:rPr lang="en-US" sz="2800" dirty="0"/>
              <a:t>    2.212e-6 &lt; 0.05</a:t>
            </a:r>
          </a:p>
          <a:p>
            <a:pPr marL="228600" indent="-228600">
              <a:lnSpc>
                <a:spcPct val="90000"/>
              </a:lnSpc>
              <a:buNone/>
            </a:pPr>
            <a:endParaRPr lang="en-US" sz="2800" dirty="0"/>
          </a:p>
          <a:p>
            <a:pPr marL="228600" indent="-228600">
              <a:lnSpc>
                <a:spcPct val="90000"/>
              </a:lnSpc>
              <a:buNone/>
            </a:pPr>
            <a:r>
              <a:rPr lang="en-US" sz="2800" dirty="0" smtClean="0"/>
              <a:t>The data does </a:t>
            </a:r>
            <a:r>
              <a:rPr lang="en-US" sz="2800" dirty="0"/>
              <a:t>give strong support </a:t>
            </a:r>
            <a:r>
              <a:rPr lang="en-US" sz="2800" dirty="0" smtClean="0"/>
              <a:t>(p = 2.212e-6) </a:t>
            </a:r>
            <a:r>
              <a:rPr lang="en-US" sz="2800" dirty="0"/>
              <a:t>to the claim that there is a linear relationship between </a:t>
            </a:r>
            <a:r>
              <a:rPr lang="en-US" sz="2800" dirty="0" smtClean="0"/>
              <a:t>the length of time that the cutting tool lasts </a:t>
            </a:r>
            <a:r>
              <a:rPr lang="en-US" sz="2800" dirty="0"/>
              <a:t>and at least one </a:t>
            </a:r>
            <a:r>
              <a:rPr lang="en-US" sz="2800" dirty="0" smtClean="0"/>
              <a:t>of speed, feed, and depth.</a:t>
            </a:r>
            <a:endParaRPr lang="en-US" sz="3000" dirty="0" smtClean="0"/>
          </a:p>
        </p:txBody>
      </p:sp>
      <p:sp>
        <p:nvSpPr>
          <p:cNvPr id="4" name="Footer Placeholder 3"/>
          <p:cNvSpPr>
            <a:spLocks noGrp="1"/>
          </p:cNvSpPr>
          <p:nvPr>
            <p:ph type="ftr" sz="quarter" idx="11"/>
          </p:nvPr>
        </p:nvSpPr>
        <p:spPr/>
        <p:txBody>
          <a:bodyPr/>
          <a:lstStyle/>
          <a:p>
            <a:r>
              <a:rPr lang="en-US" smtClean="0"/>
              <a:t>12.5g</a:t>
            </a:r>
            <a:endParaRPr lang="en-US"/>
          </a:p>
        </p:txBody>
      </p:sp>
      <p:sp>
        <p:nvSpPr>
          <p:cNvPr id="5" name="Slide Number Placeholder 4"/>
          <p:cNvSpPr>
            <a:spLocks noGrp="1"/>
          </p:cNvSpPr>
          <p:nvPr>
            <p:ph type="sldNum" sz="quarter" idx="12"/>
          </p:nvPr>
        </p:nvSpPr>
        <p:spPr/>
        <p:txBody>
          <a:bodyPr/>
          <a:lstStyle/>
          <a:p>
            <a:fld id="{D85D01E0-4520-4710-81AB-3D8832D73914}" type="slidenum">
              <a:rPr lang="en-US" smtClean="0"/>
              <a:pPr/>
              <a:t>73</a:t>
            </a:fld>
            <a:endParaRPr lang="en-US"/>
          </a:p>
        </p:txBody>
      </p:sp>
    </p:spTree>
    <p:extLst>
      <p:ext uri="{BB962C8B-B14F-4D97-AF65-F5344CB8AC3E}">
        <p14:creationId xmlns:p14="http://schemas.microsoft.com/office/powerpoint/2010/main" val="323142607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dirty="0" smtClean="0"/>
              <a:t>MLR Hypothesis t Test: Summary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914400"/>
                <a:ext cx="8763000" cy="4800600"/>
              </a:xfrm>
            </p:spPr>
            <p:txBody>
              <a:bodyPr>
                <a:normAutofit/>
              </a:bodyPr>
              <a:lstStyle/>
              <a:p>
                <a:pPr>
                  <a:buNone/>
                </a:pPr>
                <a:r>
                  <a:rPr lang="en-US" dirty="0" smtClean="0"/>
                  <a:t>Null hypothesis: H</a:t>
                </a:r>
                <a:r>
                  <a:rPr lang="en-US" baseline="-25000" dirty="0" smtClean="0"/>
                  <a:t>0</a:t>
                </a:r>
                <a:r>
                  <a:rPr lang="en-US" dirty="0" smtClean="0"/>
                  <a:t>: </a:t>
                </a:r>
                <a:r>
                  <a:rPr lang="el-GR" dirty="0" smtClean="0">
                    <a:sym typeface="Symbol" panose="05050102010706020507" pitchFamily="18" charset="2"/>
                  </a:rPr>
                  <a:t></a:t>
                </a:r>
                <a:r>
                  <a:rPr lang="en-US" baseline="-25000" dirty="0">
                    <a:sym typeface="Symbol" panose="05050102010706020507" pitchFamily="18" charset="2"/>
                  </a:rPr>
                  <a:t>i</a:t>
                </a:r>
                <a:r>
                  <a:rPr lang="en-US" dirty="0" smtClean="0"/>
                  <a:t> = </a:t>
                </a:r>
                <a:r>
                  <a:rPr lang="el-GR" dirty="0" smtClean="0">
                    <a:sym typeface="Symbol" panose="05050102010706020507" pitchFamily="18" charset="2"/>
                  </a:rPr>
                  <a:t></a:t>
                </a:r>
                <a:r>
                  <a:rPr lang="en-US" baseline="-25000" dirty="0" smtClean="0">
                    <a:sym typeface="Symbol" panose="05050102010706020507" pitchFamily="18" charset="2"/>
                  </a:rPr>
                  <a:t>i</a:t>
                </a:r>
                <a:r>
                  <a:rPr lang="en-US" baseline="-25000" dirty="0" smtClean="0"/>
                  <a:t>0</a:t>
                </a:r>
                <a:r>
                  <a:rPr lang="en-US" dirty="0" smtClean="0"/>
                  <a:t> </a:t>
                </a:r>
                <a:r>
                  <a:rPr lang="en-US" dirty="0" smtClean="0">
                    <a:solidFill>
                      <a:schemeClr val="bg1"/>
                    </a:solidFill>
                  </a:rPr>
                  <a:t>= 0</a:t>
                </a:r>
              </a:p>
              <a:p>
                <a:pPr>
                  <a:buNone/>
                </a:pPr>
                <a:r>
                  <a:rPr lang="en-US" dirty="0" smtClean="0"/>
                  <a:t>Test statistic: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𝑆𝐸</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sub>
                        </m:sSub>
                      </m:den>
                    </m:f>
                  </m:oMath>
                </a14:m>
                <a:endParaRPr lang="en-US" dirty="0" smtClean="0"/>
              </a:p>
              <a:p>
                <a:pPr>
                  <a:lnSpc>
                    <a:spcPct val="110000"/>
                  </a:lnSpc>
                  <a:buNone/>
                </a:pPr>
                <a:endParaRPr lang="en-US" dirty="0" smtClean="0"/>
              </a:p>
              <a:p>
                <a:pPr>
                  <a:lnSpc>
                    <a:spcPct val="110000"/>
                  </a:lnSpc>
                  <a:buNone/>
                </a:pPr>
                <a:endParaRPr lang="en-US" dirty="0" smtClean="0"/>
              </a:p>
              <a:p>
                <a:pPr>
                  <a:lnSpc>
                    <a:spcPct val="110000"/>
                  </a:lnSpc>
                  <a:buNone/>
                </a:pPr>
                <a:endParaRPr lang="en-US" dirty="0" smtClean="0"/>
              </a:p>
              <a:p>
                <a:pPr>
                  <a:lnSpc>
                    <a:spcPct val="110000"/>
                  </a:lnSpc>
                  <a:buNone/>
                </a:pPr>
                <a:endParaRPr lang="en-US" dirty="0" smtClean="0"/>
              </a:p>
              <a:p>
                <a:pPr>
                  <a:lnSpc>
                    <a:spcPct val="110000"/>
                  </a:lnSpc>
                  <a:buNone/>
                </a:pPr>
                <a:r>
                  <a:rPr lang="en-US" dirty="0" smtClean="0"/>
                  <a:t>dfe = n – k </a:t>
                </a:r>
                <a:r>
                  <a:rPr lang="en-US" dirty="0"/>
                  <a:t>– </a:t>
                </a:r>
                <a:r>
                  <a:rPr lang="en-US" dirty="0" smtClean="0"/>
                  <a:t>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914400"/>
                <a:ext cx="8763000" cy="4800600"/>
              </a:xfrm>
              <a:blipFill rotWithShape="0">
                <a:blip r:embed="rId3"/>
                <a:stretch>
                  <a:fillRect l="-1809" t="-1904" b="-3299"/>
                </a:stretch>
              </a:blipFill>
            </p:spPr>
            <p:txBody>
              <a:bodyPr/>
              <a:lstStyle/>
              <a:p>
                <a:r>
                  <a:rPr lang="en-US">
                    <a:noFill/>
                  </a:rPr>
                  <a:t> </a:t>
                </a:r>
              </a:p>
            </p:txBody>
          </p:sp>
        </mc:Fallback>
      </mc:AlternateContent>
      <p:graphicFrame>
        <p:nvGraphicFramePr>
          <p:cNvPr id="5" name="Table 4"/>
          <p:cNvGraphicFramePr>
            <a:graphicFrameLocks noGrp="1"/>
          </p:cNvGraphicFramePr>
          <p:nvPr>
            <p:extLst/>
          </p:nvPr>
        </p:nvGraphicFramePr>
        <p:xfrm>
          <a:off x="266700" y="2667000"/>
          <a:ext cx="8610600" cy="2316480"/>
        </p:xfrm>
        <a:graphic>
          <a:graphicData uri="http://schemas.openxmlformats.org/drawingml/2006/table">
            <a:tbl>
              <a:tblPr>
                <a:tableStyleId>{5C22544A-7EE6-4342-B048-85BDC9FD1C3A}</a:tableStyleId>
              </a:tblPr>
              <a:tblGrid>
                <a:gridCol w="2493818">
                  <a:extLst>
                    <a:ext uri="{9D8B030D-6E8A-4147-A177-3AD203B41FA5}">
                      <a16:colId xmlns:a16="http://schemas.microsoft.com/office/drawing/2014/main" val="20000"/>
                    </a:ext>
                  </a:extLst>
                </a:gridCol>
                <a:gridCol w="4059382">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70840">
                <a:tc>
                  <a:txBody>
                    <a:bodyPr/>
                    <a:lstStyle/>
                    <a:p>
                      <a:endParaRPr lang="en-US" sz="3200" dirty="0"/>
                    </a:p>
                  </a:txBody>
                  <a:tcPr/>
                </a:tc>
                <a:tc>
                  <a:txBody>
                    <a:bodyPr/>
                    <a:lstStyle/>
                    <a:p>
                      <a:r>
                        <a:rPr lang="en-US" sz="3200" dirty="0" smtClean="0"/>
                        <a:t>Alternative Hypothesis</a:t>
                      </a:r>
                      <a:endParaRPr lang="en-US" sz="3200" dirty="0"/>
                    </a:p>
                  </a:txBody>
                  <a:tcPr/>
                </a:tc>
                <a:tc>
                  <a:txBody>
                    <a:bodyPr/>
                    <a:lstStyle/>
                    <a:p>
                      <a:r>
                        <a:rPr lang="en-US" sz="3200" dirty="0" smtClean="0"/>
                        <a:t>P-Value</a:t>
                      </a:r>
                      <a:endParaRPr lang="en-US" sz="3200" dirty="0"/>
                    </a:p>
                  </a:txBody>
                  <a:tcPr/>
                </a:tc>
                <a:extLst>
                  <a:ext uri="{0D108BD9-81ED-4DB2-BD59-A6C34878D82A}">
                    <a16:rowId xmlns:a16="http://schemas.microsoft.com/office/drawing/2014/main" val="10000"/>
                  </a:ext>
                </a:extLst>
              </a:tr>
              <a:tr h="370840">
                <a:tc>
                  <a:txBody>
                    <a:bodyPr/>
                    <a:lstStyle/>
                    <a:p>
                      <a:r>
                        <a:rPr lang="en-US" sz="3200" dirty="0" smtClean="0"/>
                        <a:t>Upper-tailed</a:t>
                      </a:r>
                      <a:endParaRPr lang="en-US" sz="3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H</a:t>
                      </a:r>
                      <a:r>
                        <a:rPr lang="en-US" sz="3200" baseline="-25000" dirty="0" smtClean="0"/>
                        <a:t>a</a:t>
                      </a:r>
                      <a:r>
                        <a:rPr lang="en-US" sz="3200" baseline="0" dirty="0" smtClean="0"/>
                        <a:t>: </a:t>
                      </a:r>
                      <a:r>
                        <a:rPr lang="el-GR" sz="3200" baseline="0" dirty="0" smtClean="0">
                          <a:sym typeface="Symbol" panose="05050102010706020507" pitchFamily="18" charset="2"/>
                        </a:rPr>
                        <a:t></a:t>
                      </a:r>
                      <a:r>
                        <a:rPr lang="en-US" sz="3200" baseline="-25000" dirty="0" smtClean="0">
                          <a:sym typeface="Symbol" panose="05050102010706020507" pitchFamily="18" charset="2"/>
                        </a:rPr>
                        <a:t>i</a:t>
                      </a:r>
                      <a:r>
                        <a:rPr lang="en-US" sz="3200" dirty="0" smtClean="0"/>
                        <a:t> &gt; </a:t>
                      </a:r>
                      <a:r>
                        <a:rPr lang="el-GR" sz="3200" baseline="0" dirty="0" smtClean="0">
                          <a:sym typeface="Symbol" panose="05050102010706020507" pitchFamily="18" charset="2"/>
                        </a:rPr>
                        <a:t></a:t>
                      </a:r>
                      <a:r>
                        <a:rPr lang="en-US" sz="3200" baseline="-25000" dirty="0" smtClean="0">
                          <a:sym typeface="Symbol" panose="05050102010706020507" pitchFamily="18" charset="2"/>
                        </a:rPr>
                        <a:t>i</a:t>
                      </a:r>
                      <a:r>
                        <a:rPr lang="en-US" sz="3200" baseline="-25000" dirty="0" smtClean="0"/>
                        <a:t>0</a:t>
                      </a:r>
                      <a:r>
                        <a:rPr lang="en-US" sz="3200" baseline="0" dirty="0" smtClean="0"/>
                        <a:t> </a:t>
                      </a:r>
                      <a:r>
                        <a:rPr lang="en-US" sz="3200" baseline="0" dirty="0" smtClean="0">
                          <a:solidFill>
                            <a:srgbClr val="E9EDF4"/>
                          </a:solidFill>
                        </a:rPr>
                        <a:t>(0)</a:t>
                      </a:r>
                      <a:endParaRPr lang="en-US" sz="3200" dirty="0" smtClean="0">
                        <a:solidFill>
                          <a:srgbClr val="E9EDF4"/>
                        </a:solidFill>
                      </a:endParaRPr>
                    </a:p>
                  </a:txBody>
                  <a:tcPr/>
                </a:tc>
                <a:tc>
                  <a:txBody>
                    <a:bodyPr/>
                    <a:lstStyle/>
                    <a:p>
                      <a:r>
                        <a:rPr lang="en-US" sz="3200" dirty="0" smtClean="0"/>
                        <a:t>P(T ≥ t)</a:t>
                      </a:r>
                      <a:endParaRPr lang="en-US" sz="3200" dirty="0"/>
                    </a:p>
                  </a:txBody>
                  <a:tcPr/>
                </a:tc>
                <a:extLst>
                  <a:ext uri="{0D108BD9-81ED-4DB2-BD59-A6C34878D82A}">
                    <a16:rowId xmlns:a16="http://schemas.microsoft.com/office/drawing/2014/main" val="10001"/>
                  </a:ext>
                </a:extLst>
              </a:tr>
              <a:tr h="370840">
                <a:tc>
                  <a:txBody>
                    <a:bodyPr/>
                    <a:lstStyle/>
                    <a:p>
                      <a:r>
                        <a:rPr lang="en-US" sz="3200" dirty="0" smtClean="0"/>
                        <a:t>Lower-tailed</a:t>
                      </a:r>
                      <a:endParaRPr lang="en-US" sz="3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H</a:t>
                      </a:r>
                      <a:r>
                        <a:rPr lang="en-US" sz="3200" baseline="-25000" dirty="0" smtClean="0"/>
                        <a:t>a</a:t>
                      </a:r>
                      <a:r>
                        <a:rPr lang="en-US" sz="3200" baseline="0" dirty="0" smtClean="0"/>
                        <a:t>: </a:t>
                      </a:r>
                      <a:r>
                        <a:rPr lang="el-GR" sz="3200" baseline="0" dirty="0" smtClean="0">
                          <a:sym typeface="Symbol" panose="05050102010706020507" pitchFamily="18" charset="2"/>
                        </a:rPr>
                        <a:t></a:t>
                      </a:r>
                      <a:r>
                        <a:rPr lang="en-US" sz="3200" baseline="-25000" dirty="0" smtClean="0">
                          <a:sym typeface="Symbol" panose="05050102010706020507" pitchFamily="18" charset="2"/>
                        </a:rPr>
                        <a:t>i</a:t>
                      </a:r>
                      <a:r>
                        <a:rPr lang="en-US" sz="3200" baseline="-25000" dirty="0" smtClean="0"/>
                        <a:t> </a:t>
                      </a:r>
                      <a:r>
                        <a:rPr lang="en-US" sz="3200" dirty="0" smtClean="0"/>
                        <a:t>&lt; </a:t>
                      </a:r>
                      <a:r>
                        <a:rPr lang="el-GR" sz="3200" baseline="0" dirty="0" smtClean="0">
                          <a:sym typeface="Symbol" panose="05050102010706020507" pitchFamily="18" charset="2"/>
                        </a:rPr>
                        <a:t></a:t>
                      </a:r>
                      <a:r>
                        <a:rPr lang="en-US" sz="3200" baseline="-25000" dirty="0" smtClean="0">
                          <a:sym typeface="Symbol" panose="05050102010706020507" pitchFamily="18" charset="2"/>
                        </a:rPr>
                        <a:t>i</a:t>
                      </a:r>
                      <a:r>
                        <a:rPr lang="en-US" sz="3200" baseline="-25000" dirty="0" smtClean="0"/>
                        <a:t>0</a:t>
                      </a:r>
                      <a:r>
                        <a:rPr lang="en-US" sz="3200" baseline="0" dirty="0" smtClean="0"/>
                        <a:t> </a:t>
                      </a:r>
                      <a:r>
                        <a:rPr lang="en-US" sz="3200" baseline="0" dirty="0" smtClean="0">
                          <a:solidFill>
                            <a:srgbClr val="E9EDF4"/>
                          </a:solidFill>
                        </a:rPr>
                        <a:t>(0)</a:t>
                      </a:r>
                      <a:endParaRPr lang="en-US" sz="3200" dirty="0" smtClean="0">
                        <a:solidFill>
                          <a:srgbClr val="E9EDF4"/>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P(T ≤ t)</a:t>
                      </a:r>
                    </a:p>
                  </a:txBody>
                  <a:tcPr/>
                </a:tc>
                <a:extLst>
                  <a:ext uri="{0D108BD9-81ED-4DB2-BD59-A6C34878D82A}">
                    <a16:rowId xmlns:a16="http://schemas.microsoft.com/office/drawing/2014/main" val="10002"/>
                  </a:ext>
                </a:extLst>
              </a:tr>
              <a:tr h="370840">
                <a:tc>
                  <a:txBody>
                    <a:bodyPr/>
                    <a:lstStyle/>
                    <a:p>
                      <a:r>
                        <a:rPr lang="en-US" sz="3200" dirty="0" smtClean="0"/>
                        <a:t>two-sided</a:t>
                      </a:r>
                      <a:endParaRPr lang="en-US" sz="3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H</a:t>
                      </a:r>
                      <a:r>
                        <a:rPr lang="en-US" sz="3200" baseline="-25000" dirty="0" smtClean="0"/>
                        <a:t>a</a:t>
                      </a:r>
                      <a:r>
                        <a:rPr lang="en-US" sz="3200" baseline="0" dirty="0" smtClean="0"/>
                        <a:t>: </a:t>
                      </a:r>
                      <a:r>
                        <a:rPr lang="el-GR" sz="3200" baseline="0" dirty="0" smtClean="0">
                          <a:sym typeface="Symbol" panose="05050102010706020507" pitchFamily="18" charset="2"/>
                        </a:rPr>
                        <a:t></a:t>
                      </a:r>
                      <a:r>
                        <a:rPr lang="en-US" sz="3200" baseline="-25000" dirty="0" smtClean="0">
                          <a:sym typeface="Symbol" panose="05050102010706020507" pitchFamily="18" charset="2"/>
                        </a:rPr>
                        <a:t>i</a:t>
                      </a:r>
                      <a:r>
                        <a:rPr lang="en-US" sz="3200" baseline="-25000" dirty="0" smtClean="0"/>
                        <a:t> </a:t>
                      </a:r>
                      <a:r>
                        <a:rPr lang="en-US" sz="3200" dirty="0" smtClean="0"/>
                        <a:t>≠ </a:t>
                      </a:r>
                      <a:r>
                        <a:rPr lang="el-GR" sz="3200" baseline="0" dirty="0" smtClean="0">
                          <a:sym typeface="Symbol" panose="05050102010706020507" pitchFamily="18" charset="2"/>
                        </a:rPr>
                        <a:t></a:t>
                      </a:r>
                      <a:r>
                        <a:rPr lang="en-US" sz="3200" baseline="-25000" dirty="0" smtClean="0">
                          <a:sym typeface="Symbol" panose="05050102010706020507" pitchFamily="18" charset="2"/>
                        </a:rPr>
                        <a:t>i</a:t>
                      </a:r>
                      <a:r>
                        <a:rPr lang="en-US" sz="3200" baseline="-25000" dirty="0" smtClean="0"/>
                        <a:t>0</a:t>
                      </a:r>
                      <a:r>
                        <a:rPr lang="en-US" sz="3200" baseline="0" dirty="0" smtClean="0"/>
                        <a:t> </a:t>
                      </a:r>
                      <a:r>
                        <a:rPr lang="en-US" sz="3200" baseline="0" dirty="0" smtClean="0">
                          <a:solidFill>
                            <a:srgbClr val="E9EDF4"/>
                          </a:solidFill>
                        </a:rPr>
                        <a:t>(0)</a:t>
                      </a:r>
                      <a:endParaRPr lang="en-US" sz="3200" dirty="0" smtClean="0">
                        <a:solidFill>
                          <a:srgbClr val="E9EDF4"/>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2P(T</a:t>
                      </a:r>
                      <a:r>
                        <a:rPr lang="en-US" sz="3200" baseline="0" dirty="0" smtClean="0"/>
                        <a:t> ≥ |t|)  </a:t>
                      </a:r>
                      <a:endParaRPr lang="en-US" sz="3200" dirty="0" smtClean="0"/>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D85D01E0-4520-4710-81AB-3D8832D73914}" type="slidenum">
              <a:rPr lang="en-US" smtClean="0"/>
              <a:pPr/>
              <a:t>74</a:t>
            </a:fld>
            <a:endParaRPr lang="en-US"/>
          </a:p>
        </p:txBody>
      </p:sp>
      <p:sp>
        <p:nvSpPr>
          <p:cNvPr id="6" name="Footer Placeholder 5"/>
          <p:cNvSpPr>
            <a:spLocks noGrp="1"/>
          </p:cNvSpPr>
          <p:nvPr>
            <p:ph type="ftr" sz="quarter" idx="11"/>
          </p:nvPr>
        </p:nvSpPr>
        <p:spPr/>
        <p:txBody>
          <a:bodyPr/>
          <a:lstStyle/>
          <a:p>
            <a:r>
              <a:rPr lang="en-US" smtClean="0"/>
              <a:t>12.5h</a:t>
            </a:r>
            <a:endParaRPr lang="en-US"/>
          </a:p>
        </p:txBody>
      </p:sp>
    </p:spTree>
    <p:extLst>
      <p:ext uri="{BB962C8B-B14F-4D97-AF65-F5344CB8AC3E}">
        <p14:creationId xmlns:p14="http://schemas.microsoft.com/office/powerpoint/2010/main" val="344435581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dirty="0" smtClean="0"/>
              <a:t>MLR Hypothesis t Test: Summary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914400"/>
                <a:ext cx="8763000" cy="4800600"/>
              </a:xfrm>
            </p:spPr>
            <p:txBody>
              <a:bodyPr>
                <a:normAutofit/>
              </a:bodyPr>
              <a:lstStyle/>
              <a:p>
                <a:pPr>
                  <a:buNone/>
                </a:pPr>
                <a:r>
                  <a:rPr lang="en-US" dirty="0" smtClean="0"/>
                  <a:t>Null hypothesis: H</a:t>
                </a:r>
                <a:r>
                  <a:rPr lang="en-US" baseline="-25000" dirty="0" smtClean="0"/>
                  <a:t>0</a:t>
                </a:r>
                <a:r>
                  <a:rPr lang="en-US" dirty="0" smtClean="0"/>
                  <a:t>: </a:t>
                </a:r>
                <a:r>
                  <a:rPr lang="el-GR" dirty="0" smtClean="0">
                    <a:sym typeface="Symbol" panose="05050102010706020507" pitchFamily="18" charset="2"/>
                  </a:rPr>
                  <a:t></a:t>
                </a:r>
                <a:r>
                  <a:rPr lang="en-US" baseline="-25000" dirty="0">
                    <a:sym typeface="Symbol" panose="05050102010706020507" pitchFamily="18" charset="2"/>
                  </a:rPr>
                  <a:t>i</a:t>
                </a:r>
                <a:r>
                  <a:rPr lang="en-US" dirty="0" smtClean="0"/>
                  <a:t> = </a:t>
                </a:r>
                <a:r>
                  <a:rPr lang="el-GR" dirty="0" smtClean="0">
                    <a:sym typeface="Symbol" panose="05050102010706020507" pitchFamily="18" charset="2"/>
                  </a:rPr>
                  <a:t></a:t>
                </a:r>
                <a:r>
                  <a:rPr lang="en-US" baseline="-25000" dirty="0" smtClean="0">
                    <a:sym typeface="Symbol" panose="05050102010706020507" pitchFamily="18" charset="2"/>
                  </a:rPr>
                  <a:t>i</a:t>
                </a:r>
                <a:r>
                  <a:rPr lang="en-US" baseline="-25000" dirty="0" smtClean="0"/>
                  <a:t>0</a:t>
                </a:r>
                <a:r>
                  <a:rPr lang="en-US" dirty="0" smtClean="0"/>
                  <a:t> = 0 </a:t>
                </a:r>
                <a:r>
                  <a:rPr lang="en-US" dirty="0" smtClean="0">
                    <a:solidFill>
                      <a:schemeClr val="bg1"/>
                    </a:solidFill>
                  </a:rPr>
                  <a:t>= 0</a:t>
                </a:r>
              </a:p>
              <a:p>
                <a:pPr>
                  <a:buNone/>
                </a:pPr>
                <a:r>
                  <a:rPr lang="en-US" dirty="0" smtClean="0"/>
                  <a:t>Test statistic: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𝑆𝐸</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sub>
                        </m:sSub>
                      </m:den>
                    </m:f>
                  </m:oMath>
                </a14:m>
                <a:endParaRPr lang="en-US" dirty="0" smtClean="0"/>
              </a:p>
              <a:p>
                <a:pPr>
                  <a:lnSpc>
                    <a:spcPct val="110000"/>
                  </a:lnSpc>
                  <a:buNone/>
                </a:pPr>
                <a:endParaRPr lang="en-US" dirty="0" smtClean="0"/>
              </a:p>
              <a:p>
                <a:pPr>
                  <a:lnSpc>
                    <a:spcPct val="110000"/>
                  </a:lnSpc>
                  <a:buNone/>
                </a:pPr>
                <a:endParaRPr lang="en-US" dirty="0" smtClean="0"/>
              </a:p>
              <a:p>
                <a:pPr>
                  <a:lnSpc>
                    <a:spcPct val="110000"/>
                  </a:lnSpc>
                  <a:buNone/>
                </a:pPr>
                <a:endParaRPr lang="en-US" dirty="0" smtClean="0"/>
              </a:p>
              <a:p>
                <a:pPr>
                  <a:lnSpc>
                    <a:spcPct val="110000"/>
                  </a:lnSpc>
                  <a:buNone/>
                </a:pPr>
                <a:endParaRPr lang="en-US" dirty="0" smtClean="0"/>
              </a:p>
              <a:p>
                <a:pPr>
                  <a:lnSpc>
                    <a:spcPct val="110000"/>
                  </a:lnSpc>
                  <a:buNone/>
                </a:pPr>
                <a:r>
                  <a:rPr lang="en-US" dirty="0" smtClean="0"/>
                  <a:t>dfe = n – k </a:t>
                </a:r>
                <a:r>
                  <a:rPr lang="en-US" dirty="0"/>
                  <a:t>– </a:t>
                </a:r>
                <a:r>
                  <a:rPr lang="en-US" dirty="0" smtClean="0"/>
                  <a:t>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914400"/>
                <a:ext cx="8763000" cy="4800600"/>
              </a:xfrm>
              <a:blipFill rotWithShape="0">
                <a:blip r:embed="rId3"/>
                <a:stretch>
                  <a:fillRect l="-1809" t="-1904" b="-3299"/>
                </a:stretch>
              </a:blipFill>
            </p:spPr>
            <p:txBody>
              <a:bodyPr/>
              <a:lstStyle/>
              <a:p>
                <a:r>
                  <a:rPr lang="en-US">
                    <a:noFill/>
                  </a:rPr>
                  <a:t> </a:t>
                </a:r>
              </a:p>
            </p:txBody>
          </p:sp>
        </mc:Fallback>
      </mc:AlternateContent>
      <p:graphicFrame>
        <p:nvGraphicFramePr>
          <p:cNvPr id="5" name="Table 4"/>
          <p:cNvGraphicFramePr>
            <a:graphicFrameLocks noGrp="1"/>
          </p:cNvGraphicFramePr>
          <p:nvPr>
            <p:extLst/>
          </p:nvPr>
        </p:nvGraphicFramePr>
        <p:xfrm>
          <a:off x="266700" y="2667000"/>
          <a:ext cx="8610600" cy="2316480"/>
        </p:xfrm>
        <a:graphic>
          <a:graphicData uri="http://schemas.openxmlformats.org/drawingml/2006/table">
            <a:tbl>
              <a:tblPr>
                <a:tableStyleId>{5C22544A-7EE6-4342-B048-85BDC9FD1C3A}</a:tableStyleId>
              </a:tblPr>
              <a:tblGrid>
                <a:gridCol w="2493818">
                  <a:extLst>
                    <a:ext uri="{9D8B030D-6E8A-4147-A177-3AD203B41FA5}">
                      <a16:colId xmlns:a16="http://schemas.microsoft.com/office/drawing/2014/main" val="20000"/>
                    </a:ext>
                  </a:extLst>
                </a:gridCol>
                <a:gridCol w="4059382">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70840">
                <a:tc>
                  <a:txBody>
                    <a:bodyPr/>
                    <a:lstStyle/>
                    <a:p>
                      <a:endParaRPr lang="en-US" sz="3200" dirty="0"/>
                    </a:p>
                  </a:txBody>
                  <a:tcPr/>
                </a:tc>
                <a:tc>
                  <a:txBody>
                    <a:bodyPr/>
                    <a:lstStyle/>
                    <a:p>
                      <a:r>
                        <a:rPr lang="en-US" sz="3200" dirty="0" smtClean="0"/>
                        <a:t>Alternative Hypothesis</a:t>
                      </a:r>
                      <a:endParaRPr lang="en-US" sz="3200" dirty="0"/>
                    </a:p>
                  </a:txBody>
                  <a:tcPr/>
                </a:tc>
                <a:tc>
                  <a:txBody>
                    <a:bodyPr/>
                    <a:lstStyle/>
                    <a:p>
                      <a:r>
                        <a:rPr lang="en-US" sz="3200" dirty="0" smtClean="0"/>
                        <a:t>P-Value</a:t>
                      </a:r>
                      <a:endParaRPr lang="en-US" sz="3200" dirty="0"/>
                    </a:p>
                  </a:txBody>
                  <a:tcPr/>
                </a:tc>
                <a:extLst>
                  <a:ext uri="{0D108BD9-81ED-4DB2-BD59-A6C34878D82A}">
                    <a16:rowId xmlns:a16="http://schemas.microsoft.com/office/drawing/2014/main" val="10000"/>
                  </a:ext>
                </a:extLst>
              </a:tr>
              <a:tr h="370840">
                <a:tc>
                  <a:txBody>
                    <a:bodyPr/>
                    <a:lstStyle/>
                    <a:p>
                      <a:r>
                        <a:rPr lang="en-US" sz="3200" dirty="0" smtClean="0"/>
                        <a:t>Upper-tailed</a:t>
                      </a:r>
                      <a:endParaRPr lang="en-US" sz="3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H</a:t>
                      </a:r>
                      <a:r>
                        <a:rPr lang="en-US" sz="3200" baseline="-25000" dirty="0" smtClean="0"/>
                        <a:t>a</a:t>
                      </a:r>
                      <a:r>
                        <a:rPr lang="en-US" sz="3200" baseline="0" dirty="0" smtClean="0"/>
                        <a:t>: </a:t>
                      </a:r>
                      <a:r>
                        <a:rPr lang="el-GR" sz="3200" baseline="0" dirty="0" smtClean="0">
                          <a:sym typeface="Symbol" panose="05050102010706020507" pitchFamily="18" charset="2"/>
                        </a:rPr>
                        <a:t></a:t>
                      </a:r>
                      <a:r>
                        <a:rPr lang="en-US" sz="3200" baseline="-25000" dirty="0" smtClean="0">
                          <a:sym typeface="Symbol" panose="05050102010706020507" pitchFamily="18" charset="2"/>
                        </a:rPr>
                        <a:t>i</a:t>
                      </a:r>
                      <a:r>
                        <a:rPr lang="en-US" sz="3200" dirty="0" smtClean="0"/>
                        <a:t> &gt; </a:t>
                      </a:r>
                      <a:r>
                        <a:rPr lang="el-GR" sz="3200" baseline="0" dirty="0" smtClean="0">
                          <a:sym typeface="Symbol" panose="05050102010706020507" pitchFamily="18" charset="2"/>
                        </a:rPr>
                        <a:t></a:t>
                      </a:r>
                      <a:r>
                        <a:rPr lang="en-US" sz="3200" baseline="-25000" dirty="0" smtClean="0">
                          <a:sym typeface="Symbol" panose="05050102010706020507" pitchFamily="18" charset="2"/>
                        </a:rPr>
                        <a:t>i</a:t>
                      </a:r>
                      <a:r>
                        <a:rPr lang="en-US" sz="3200" baseline="-25000" dirty="0" smtClean="0"/>
                        <a:t>0</a:t>
                      </a:r>
                      <a:r>
                        <a:rPr lang="en-US" sz="3200" baseline="0" dirty="0" smtClean="0"/>
                        <a:t> </a:t>
                      </a:r>
                      <a:r>
                        <a:rPr lang="en-US" sz="3200" baseline="0" dirty="0" smtClean="0">
                          <a:solidFill>
                            <a:srgbClr val="E9EDF4"/>
                          </a:solidFill>
                        </a:rPr>
                        <a:t>(0)</a:t>
                      </a:r>
                      <a:endParaRPr lang="en-US" sz="3200" dirty="0" smtClean="0">
                        <a:solidFill>
                          <a:srgbClr val="E9EDF4"/>
                        </a:solidFill>
                      </a:endParaRPr>
                    </a:p>
                  </a:txBody>
                  <a:tcPr/>
                </a:tc>
                <a:tc>
                  <a:txBody>
                    <a:bodyPr/>
                    <a:lstStyle/>
                    <a:p>
                      <a:r>
                        <a:rPr lang="en-US" sz="3200" dirty="0" smtClean="0"/>
                        <a:t>P(T ≥ t)</a:t>
                      </a:r>
                      <a:endParaRPr lang="en-US" sz="3200" dirty="0"/>
                    </a:p>
                  </a:txBody>
                  <a:tcPr/>
                </a:tc>
                <a:extLst>
                  <a:ext uri="{0D108BD9-81ED-4DB2-BD59-A6C34878D82A}">
                    <a16:rowId xmlns:a16="http://schemas.microsoft.com/office/drawing/2014/main" val="10001"/>
                  </a:ext>
                </a:extLst>
              </a:tr>
              <a:tr h="370840">
                <a:tc>
                  <a:txBody>
                    <a:bodyPr/>
                    <a:lstStyle/>
                    <a:p>
                      <a:r>
                        <a:rPr lang="en-US" sz="3200" dirty="0" smtClean="0"/>
                        <a:t>Lower-tailed</a:t>
                      </a:r>
                      <a:endParaRPr lang="en-US" sz="3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H</a:t>
                      </a:r>
                      <a:r>
                        <a:rPr lang="en-US" sz="3200" baseline="-25000" dirty="0" smtClean="0"/>
                        <a:t>a</a:t>
                      </a:r>
                      <a:r>
                        <a:rPr lang="en-US" sz="3200" baseline="0" dirty="0" smtClean="0"/>
                        <a:t>: </a:t>
                      </a:r>
                      <a:r>
                        <a:rPr lang="el-GR" sz="3200" baseline="0" dirty="0" smtClean="0">
                          <a:sym typeface="Symbol" panose="05050102010706020507" pitchFamily="18" charset="2"/>
                        </a:rPr>
                        <a:t></a:t>
                      </a:r>
                      <a:r>
                        <a:rPr lang="en-US" sz="3200" baseline="-25000" dirty="0" smtClean="0">
                          <a:sym typeface="Symbol" panose="05050102010706020507" pitchFamily="18" charset="2"/>
                        </a:rPr>
                        <a:t>i</a:t>
                      </a:r>
                      <a:r>
                        <a:rPr lang="en-US" sz="3200" baseline="-25000" dirty="0" smtClean="0"/>
                        <a:t> </a:t>
                      </a:r>
                      <a:r>
                        <a:rPr lang="en-US" sz="3200" dirty="0" smtClean="0"/>
                        <a:t>&lt; </a:t>
                      </a:r>
                      <a:r>
                        <a:rPr lang="el-GR" sz="3200" baseline="0" dirty="0" smtClean="0">
                          <a:sym typeface="Symbol" panose="05050102010706020507" pitchFamily="18" charset="2"/>
                        </a:rPr>
                        <a:t></a:t>
                      </a:r>
                      <a:r>
                        <a:rPr lang="en-US" sz="3200" baseline="-25000" dirty="0" smtClean="0">
                          <a:sym typeface="Symbol" panose="05050102010706020507" pitchFamily="18" charset="2"/>
                        </a:rPr>
                        <a:t>i</a:t>
                      </a:r>
                      <a:r>
                        <a:rPr lang="en-US" sz="3200" baseline="-25000" dirty="0" smtClean="0"/>
                        <a:t>0</a:t>
                      </a:r>
                      <a:r>
                        <a:rPr lang="en-US" sz="3200" baseline="0" dirty="0" smtClean="0"/>
                        <a:t> </a:t>
                      </a:r>
                      <a:r>
                        <a:rPr lang="en-US" sz="3200" baseline="0" dirty="0" smtClean="0">
                          <a:solidFill>
                            <a:srgbClr val="E9EDF4"/>
                          </a:solidFill>
                        </a:rPr>
                        <a:t>(0)</a:t>
                      </a:r>
                      <a:endParaRPr lang="en-US" sz="3200" dirty="0" smtClean="0">
                        <a:solidFill>
                          <a:srgbClr val="E9EDF4"/>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P(T ≤ t)</a:t>
                      </a:r>
                    </a:p>
                  </a:txBody>
                  <a:tcPr/>
                </a:tc>
                <a:extLst>
                  <a:ext uri="{0D108BD9-81ED-4DB2-BD59-A6C34878D82A}">
                    <a16:rowId xmlns:a16="http://schemas.microsoft.com/office/drawing/2014/main" val="10002"/>
                  </a:ext>
                </a:extLst>
              </a:tr>
              <a:tr h="370840">
                <a:tc>
                  <a:txBody>
                    <a:bodyPr/>
                    <a:lstStyle/>
                    <a:p>
                      <a:r>
                        <a:rPr lang="en-US" sz="3200" dirty="0" smtClean="0"/>
                        <a:t>two-sided</a:t>
                      </a:r>
                      <a:endParaRPr lang="en-US" sz="3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H</a:t>
                      </a:r>
                      <a:r>
                        <a:rPr lang="en-US" sz="3200" baseline="-25000" dirty="0" smtClean="0"/>
                        <a:t>a</a:t>
                      </a:r>
                      <a:r>
                        <a:rPr lang="en-US" sz="3200" baseline="0" dirty="0" smtClean="0"/>
                        <a:t>: </a:t>
                      </a:r>
                      <a:r>
                        <a:rPr lang="el-GR" sz="3200" baseline="0" dirty="0" smtClean="0">
                          <a:sym typeface="Symbol" panose="05050102010706020507" pitchFamily="18" charset="2"/>
                        </a:rPr>
                        <a:t></a:t>
                      </a:r>
                      <a:r>
                        <a:rPr lang="en-US" sz="3200" baseline="-25000" dirty="0" smtClean="0">
                          <a:sym typeface="Symbol" panose="05050102010706020507" pitchFamily="18" charset="2"/>
                        </a:rPr>
                        <a:t>i</a:t>
                      </a:r>
                      <a:r>
                        <a:rPr lang="en-US" sz="3200" baseline="-25000" dirty="0" smtClean="0"/>
                        <a:t> </a:t>
                      </a:r>
                      <a:r>
                        <a:rPr lang="en-US" sz="3200" dirty="0" smtClean="0"/>
                        <a:t>≠ </a:t>
                      </a:r>
                      <a:r>
                        <a:rPr lang="el-GR" sz="3200" baseline="0" dirty="0" smtClean="0">
                          <a:sym typeface="Symbol" panose="05050102010706020507" pitchFamily="18" charset="2"/>
                        </a:rPr>
                        <a:t></a:t>
                      </a:r>
                      <a:r>
                        <a:rPr lang="en-US" sz="3200" baseline="-25000" dirty="0" smtClean="0">
                          <a:sym typeface="Symbol" panose="05050102010706020507" pitchFamily="18" charset="2"/>
                        </a:rPr>
                        <a:t>i</a:t>
                      </a:r>
                      <a:r>
                        <a:rPr lang="en-US" sz="3200" baseline="-25000" dirty="0" smtClean="0"/>
                        <a:t>0</a:t>
                      </a:r>
                      <a:r>
                        <a:rPr lang="en-US" sz="3200" baseline="0" dirty="0" smtClean="0"/>
                        <a:t> = 0 </a:t>
                      </a:r>
                      <a:r>
                        <a:rPr lang="en-US" sz="3200" baseline="0" dirty="0" smtClean="0">
                          <a:solidFill>
                            <a:srgbClr val="E9EDF4"/>
                          </a:solidFill>
                        </a:rPr>
                        <a:t>(0)</a:t>
                      </a:r>
                      <a:endParaRPr lang="en-US" sz="3200" dirty="0" smtClean="0">
                        <a:solidFill>
                          <a:srgbClr val="E9EDF4"/>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2P(T</a:t>
                      </a:r>
                      <a:r>
                        <a:rPr lang="en-US" sz="3200" baseline="0" dirty="0" smtClean="0"/>
                        <a:t> ≥ |t|)  </a:t>
                      </a:r>
                      <a:endParaRPr lang="en-US" sz="3200" dirty="0" smtClean="0"/>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D85D01E0-4520-4710-81AB-3D8832D73914}" type="slidenum">
              <a:rPr lang="en-US" smtClean="0"/>
              <a:pPr/>
              <a:t>75</a:t>
            </a:fld>
            <a:endParaRPr lang="en-US"/>
          </a:p>
        </p:txBody>
      </p:sp>
      <p:sp>
        <p:nvSpPr>
          <p:cNvPr id="6" name="Footer Placeholder 5"/>
          <p:cNvSpPr>
            <a:spLocks noGrp="1"/>
          </p:cNvSpPr>
          <p:nvPr>
            <p:ph type="ftr" sz="quarter" idx="11"/>
          </p:nvPr>
        </p:nvSpPr>
        <p:spPr/>
        <p:txBody>
          <a:bodyPr/>
          <a:lstStyle/>
          <a:p>
            <a:r>
              <a:rPr lang="en-US" smtClean="0"/>
              <a:t>12.5h</a:t>
            </a:r>
            <a:endParaRPr lang="en-US"/>
          </a:p>
        </p:txBody>
      </p:sp>
    </p:spTree>
    <p:extLst>
      <p:ext uri="{BB962C8B-B14F-4D97-AF65-F5344CB8AC3E}">
        <p14:creationId xmlns:p14="http://schemas.microsoft.com/office/powerpoint/2010/main" val="8208346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dirty="0" smtClean="0"/>
              <a:t>Example: MLR – </a:t>
            </a:r>
            <a:r>
              <a:rPr lang="en-US" dirty="0"/>
              <a:t>E</a:t>
            </a:r>
            <a:r>
              <a:rPr lang="en-US" dirty="0" smtClean="0"/>
              <a:t>xplanatory</a:t>
            </a:r>
            <a:endParaRPr lang="en-US" dirty="0"/>
          </a:p>
        </p:txBody>
      </p:sp>
      <p:sp>
        <p:nvSpPr>
          <p:cNvPr id="3" name="Content Placeholder 2"/>
          <p:cNvSpPr>
            <a:spLocks noGrp="1"/>
          </p:cNvSpPr>
          <p:nvPr>
            <p:ph idx="1"/>
          </p:nvPr>
        </p:nvSpPr>
        <p:spPr>
          <a:xfrm>
            <a:off x="0" y="762000"/>
            <a:ext cx="9144000" cy="5029200"/>
          </a:xfrm>
        </p:spPr>
        <p:txBody>
          <a:bodyPr>
            <a:noAutofit/>
          </a:bodyPr>
          <a:lstStyle/>
          <a:p>
            <a:pPr>
              <a:lnSpc>
                <a:spcPct val="90000"/>
              </a:lnSpc>
              <a:spcBef>
                <a:spcPts val="0"/>
              </a:spcBef>
              <a:buNone/>
            </a:pPr>
            <a:r>
              <a:rPr lang="en-US" sz="3000" dirty="0" smtClean="0"/>
              <a:t>It is important to know how long a tool will last (min) in the industrial setting. The cutting tool in this study is used to cut a particular type and size of cold-rolled steel. The predictors of interest are x</a:t>
            </a:r>
            <a:r>
              <a:rPr lang="en-US" sz="3000" baseline="-25000" dirty="0" smtClean="0"/>
              <a:t>1</a:t>
            </a:r>
            <a:r>
              <a:rPr lang="en-US" sz="3000" dirty="0" smtClean="0"/>
              <a:t> = cutting </a:t>
            </a:r>
            <a:r>
              <a:rPr lang="en-US" sz="3000" dirty="0" smtClean="0">
                <a:solidFill>
                  <a:srgbClr val="C00000"/>
                </a:solidFill>
              </a:rPr>
              <a:t>speed</a:t>
            </a:r>
            <a:r>
              <a:rPr lang="en-US" sz="3000" dirty="0" smtClean="0"/>
              <a:t> (feet/min), x</a:t>
            </a:r>
            <a:r>
              <a:rPr lang="en-US" sz="3000" baseline="-25000" dirty="0" smtClean="0"/>
              <a:t>2</a:t>
            </a:r>
            <a:r>
              <a:rPr lang="en-US" sz="3000" dirty="0" smtClean="0"/>
              <a:t> = </a:t>
            </a:r>
            <a:r>
              <a:rPr lang="en-US" sz="3000" dirty="0" smtClean="0">
                <a:solidFill>
                  <a:srgbClr val="C00000"/>
                </a:solidFill>
              </a:rPr>
              <a:t>feed</a:t>
            </a:r>
            <a:r>
              <a:rPr lang="en-US" sz="3000" dirty="0" smtClean="0"/>
              <a:t> rate (in/revolution) and x</a:t>
            </a:r>
            <a:r>
              <a:rPr lang="en-US" sz="3000" baseline="-25000" dirty="0" smtClean="0"/>
              <a:t>3</a:t>
            </a:r>
            <a:r>
              <a:rPr lang="en-US" sz="3000" dirty="0" smtClean="0"/>
              <a:t> = </a:t>
            </a:r>
            <a:r>
              <a:rPr lang="en-US" sz="3000" dirty="0" smtClean="0">
                <a:solidFill>
                  <a:srgbClr val="C00000"/>
                </a:solidFill>
              </a:rPr>
              <a:t>depth</a:t>
            </a:r>
            <a:r>
              <a:rPr lang="en-US" sz="3000" dirty="0" smtClean="0"/>
              <a:t> of cut (in). </a:t>
            </a:r>
          </a:p>
          <a:p>
            <a:pPr>
              <a:lnSpc>
                <a:spcPct val="90000"/>
              </a:lnSpc>
              <a:spcBef>
                <a:spcPts val="0"/>
              </a:spcBef>
              <a:buNone/>
            </a:pPr>
            <a:r>
              <a:rPr lang="en-US" sz="3000" dirty="0"/>
              <a:t>h</a:t>
            </a:r>
            <a:r>
              <a:rPr lang="en-US" sz="3000" dirty="0" smtClean="0"/>
              <a:t>) Which of the explanatory variables are linearly associated with the time that the tool will last at a significance level of </a:t>
            </a:r>
            <a:r>
              <a:rPr lang="en-US" sz="3000" dirty="0" smtClean="0">
                <a:sym typeface="Symbol" panose="05050102010706020507" pitchFamily="18" charset="2"/>
              </a:rPr>
              <a:t>0.05?</a:t>
            </a:r>
            <a:endParaRPr lang="en-US" sz="3000" dirty="0" smtClean="0"/>
          </a:p>
        </p:txBody>
      </p:sp>
      <p:sp>
        <p:nvSpPr>
          <p:cNvPr id="4" name="Footer Placeholder 3"/>
          <p:cNvSpPr>
            <a:spLocks noGrp="1"/>
          </p:cNvSpPr>
          <p:nvPr>
            <p:ph type="ftr" sz="quarter" idx="11"/>
          </p:nvPr>
        </p:nvSpPr>
        <p:spPr/>
        <p:txBody>
          <a:bodyPr/>
          <a:lstStyle/>
          <a:p>
            <a:r>
              <a:rPr lang="en-US" smtClean="0"/>
              <a:t>12.5i</a:t>
            </a:r>
            <a:endParaRPr lang="en-US"/>
          </a:p>
        </p:txBody>
      </p:sp>
      <p:sp>
        <p:nvSpPr>
          <p:cNvPr id="5" name="Slide Number Placeholder 4"/>
          <p:cNvSpPr>
            <a:spLocks noGrp="1"/>
          </p:cNvSpPr>
          <p:nvPr>
            <p:ph type="sldNum" sz="quarter" idx="12"/>
          </p:nvPr>
        </p:nvSpPr>
        <p:spPr/>
        <p:txBody>
          <a:bodyPr/>
          <a:lstStyle/>
          <a:p>
            <a:fld id="{D85D01E0-4520-4710-81AB-3D8832D73914}" type="slidenum">
              <a:rPr lang="en-US" smtClean="0"/>
              <a:pPr/>
              <a:t>76</a:t>
            </a:fld>
            <a:endParaRPr lang="en-US"/>
          </a:p>
        </p:txBody>
      </p:sp>
    </p:spTree>
    <p:extLst>
      <p:ext uri="{BB962C8B-B14F-4D97-AF65-F5344CB8AC3E}">
        <p14:creationId xmlns:p14="http://schemas.microsoft.com/office/powerpoint/2010/main" val="16862044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dirty="0" smtClean="0"/>
              <a:t>Example: MLR – Speed</a:t>
            </a:r>
            <a:endParaRPr lang="en-US" dirty="0"/>
          </a:p>
        </p:txBody>
      </p:sp>
      <p:sp>
        <p:nvSpPr>
          <p:cNvPr id="3" name="Content Placeholder 2"/>
          <p:cNvSpPr>
            <a:spLocks noGrp="1"/>
          </p:cNvSpPr>
          <p:nvPr>
            <p:ph idx="1"/>
          </p:nvPr>
        </p:nvSpPr>
        <p:spPr>
          <a:xfrm>
            <a:off x="0" y="990600"/>
            <a:ext cx="9144000" cy="4800600"/>
          </a:xfrm>
        </p:spPr>
        <p:txBody>
          <a:bodyPr>
            <a:noAutofit/>
          </a:bodyPr>
          <a:lstStyle/>
          <a:p>
            <a:pPr>
              <a:lnSpc>
                <a:spcPct val="90000"/>
              </a:lnSpc>
              <a:spcBef>
                <a:spcPts val="0"/>
              </a:spcBef>
              <a:buNone/>
            </a:pPr>
            <a:r>
              <a:rPr lang="en-US" sz="2800" dirty="0"/>
              <a:t>Let </a:t>
            </a:r>
            <a:r>
              <a:rPr lang="en-US" sz="2800" dirty="0">
                <a:sym typeface="Symbol" panose="05050102010706020507" pitchFamily="18" charset="2"/>
              </a:rPr>
              <a:t></a:t>
            </a:r>
            <a:r>
              <a:rPr lang="en-US" sz="2800" baseline="-25000" dirty="0"/>
              <a:t>1</a:t>
            </a:r>
            <a:r>
              <a:rPr lang="en-US" sz="2800" dirty="0"/>
              <a:t> be the true mean slope of speed assuming that feed and depth are constant. </a:t>
            </a:r>
            <a:endParaRPr lang="en-US" sz="2800" dirty="0" smtClean="0"/>
          </a:p>
          <a:p>
            <a:pPr>
              <a:lnSpc>
                <a:spcPct val="90000"/>
              </a:lnSpc>
              <a:spcBef>
                <a:spcPts val="0"/>
              </a:spcBef>
              <a:buNone/>
            </a:pPr>
            <a:endParaRPr lang="en-US" sz="2800" dirty="0"/>
          </a:p>
          <a:p>
            <a:pPr>
              <a:lnSpc>
                <a:spcPct val="90000"/>
              </a:lnSpc>
              <a:spcBef>
                <a:spcPts val="0"/>
              </a:spcBef>
              <a:buNone/>
            </a:pPr>
            <a:r>
              <a:rPr lang="en-US" sz="2800" dirty="0"/>
              <a:t>H</a:t>
            </a:r>
            <a:r>
              <a:rPr lang="en-US" sz="2800" baseline="-25000" dirty="0"/>
              <a:t>0</a:t>
            </a:r>
            <a:r>
              <a:rPr lang="en-US" sz="2800" dirty="0"/>
              <a:t>: </a:t>
            </a:r>
            <a:r>
              <a:rPr lang="en-US" sz="2800" dirty="0">
                <a:sym typeface="Symbol" panose="05050102010706020507" pitchFamily="18" charset="2"/>
              </a:rPr>
              <a:t></a:t>
            </a:r>
            <a:r>
              <a:rPr lang="en-US" sz="2800" baseline="-25000" dirty="0"/>
              <a:t>1</a:t>
            </a:r>
            <a:r>
              <a:rPr lang="en-US" sz="2800" dirty="0"/>
              <a:t> </a:t>
            </a:r>
            <a:r>
              <a:rPr lang="en-US" sz="2800" dirty="0" smtClean="0"/>
              <a:t>= </a:t>
            </a:r>
            <a:r>
              <a:rPr lang="en-US" sz="2800" dirty="0"/>
              <a:t>0 </a:t>
            </a:r>
            <a:endParaRPr lang="en-US" sz="2800" dirty="0" smtClean="0"/>
          </a:p>
          <a:p>
            <a:pPr>
              <a:lnSpc>
                <a:spcPct val="90000"/>
              </a:lnSpc>
              <a:spcBef>
                <a:spcPts val="0"/>
              </a:spcBef>
              <a:buNone/>
            </a:pPr>
            <a:r>
              <a:rPr lang="en-US" sz="2800" dirty="0" smtClean="0"/>
              <a:t>There is no linear relationship between speed and the time.</a:t>
            </a:r>
          </a:p>
          <a:p>
            <a:pPr>
              <a:lnSpc>
                <a:spcPct val="90000"/>
              </a:lnSpc>
              <a:spcBef>
                <a:spcPts val="0"/>
              </a:spcBef>
              <a:buNone/>
            </a:pPr>
            <a:r>
              <a:rPr lang="en-US" sz="2800" dirty="0" smtClean="0"/>
              <a:t>H</a:t>
            </a:r>
            <a:r>
              <a:rPr lang="en-US" sz="2800" baseline="-25000" dirty="0" smtClean="0"/>
              <a:t>a</a:t>
            </a:r>
            <a:r>
              <a:rPr lang="en-US" sz="2800" dirty="0" smtClean="0"/>
              <a:t>: </a:t>
            </a:r>
            <a:r>
              <a:rPr lang="en-US" sz="2800" dirty="0" smtClean="0">
                <a:sym typeface="Symbol" panose="05050102010706020507" pitchFamily="18" charset="2"/>
              </a:rPr>
              <a:t></a:t>
            </a:r>
            <a:r>
              <a:rPr lang="en-US" sz="2800" baseline="-25000" dirty="0">
                <a:sym typeface="Symbol" panose="05050102010706020507" pitchFamily="18" charset="2"/>
              </a:rPr>
              <a:t>1</a:t>
            </a:r>
            <a:r>
              <a:rPr lang="en-US" sz="2800" dirty="0" smtClean="0"/>
              <a:t> </a:t>
            </a:r>
            <a:r>
              <a:rPr lang="en-US" sz="2800" dirty="0"/>
              <a:t>≠ 0 </a:t>
            </a:r>
            <a:endParaRPr lang="en-US" sz="2800" dirty="0" smtClean="0"/>
          </a:p>
          <a:p>
            <a:pPr>
              <a:lnSpc>
                <a:spcPct val="90000"/>
              </a:lnSpc>
              <a:spcBef>
                <a:spcPts val="0"/>
              </a:spcBef>
              <a:buNone/>
            </a:pPr>
            <a:r>
              <a:rPr lang="en-US" sz="2800" dirty="0"/>
              <a:t>T</a:t>
            </a:r>
            <a:r>
              <a:rPr lang="en-US" sz="2800" dirty="0" smtClean="0"/>
              <a:t>here </a:t>
            </a:r>
            <a:r>
              <a:rPr lang="en-US" sz="2800" dirty="0"/>
              <a:t>is a linear relationship between </a:t>
            </a:r>
            <a:r>
              <a:rPr lang="en-US" sz="2800" dirty="0" smtClean="0"/>
              <a:t>speed and time.</a:t>
            </a:r>
            <a:endParaRPr lang="en-US" sz="2800" dirty="0"/>
          </a:p>
          <a:p>
            <a:pPr>
              <a:lnSpc>
                <a:spcPct val="90000"/>
              </a:lnSpc>
              <a:spcBef>
                <a:spcPts val="0"/>
              </a:spcBef>
              <a:buNone/>
            </a:pPr>
            <a:endParaRPr lang="en-US" sz="3000" dirty="0" smtClean="0"/>
          </a:p>
        </p:txBody>
      </p:sp>
      <p:sp>
        <p:nvSpPr>
          <p:cNvPr id="4" name="Footer Placeholder 3"/>
          <p:cNvSpPr>
            <a:spLocks noGrp="1"/>
          </p:cNvSpPr>
          <p:nvPr>
            <p:ph type="ftr" sz="quarter" idx="11"/>
          </p:nvPr>
        </p:nvSpPr>
        <p:spPr/>
        <p:txBody>
          <a:bodyPr/>
          <a:lstStyle/>
          <a:p>
            <a:r>
              <a:rPr lang="en-US" smtClean="0"/>
              <a:t>12.5i</a:t>
            </a:r>
            <a:endParaRPr lang="en-US"/>
          </a:p>
        </p:txBody>
      </p:sp>
      <p:sp>
        <p:nvSpPr>
          <p:cNvPr id="5" name="Slide Number Placeholder 4"/>
          <p:cNvSpPr>
            <a:spLocks noGrp="1"/>
          </p:cNvSpPr>
          <p:nvPr>
            <p:ph type="sldNum" sz="quarter" idx="12"/>
          </p:nvPr>
        </p:nvSpPr>
        <p:spPr/>
        <p:txBody>
          <a:bodyPr/>
          <a:lstStyle/>
          <a:p>
            <a:fld id="{D85D01E0-4520-4710-81AB-3D8832D73914}" type="slidenum">
              <a:rPr lang="en-US" smtClean="0"/>
              <a:pPr/>
              <a:t>77</a:t>
            </a:fld>
            <a:endParaRPr lang="en-US"/>
          </a:p>
        </p:txBody>
      </p:sp>
    </p:spTree>
    <p:extLst>
      <p:ext uri="{BB962C8B-B14F-4D97-AF65-F5344CB8AC3E}">
        <p14:creationId xmlns:p14="http://schemas.microsoft.com/office/powerpoint/2010/main" val="1183856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dirty="0" smtClean="0"/>
              <a:t>Example: MLR – Speed</a:t>
            </a:r>
            <a:endParaRPr lang="en-US" dirty="0"/>
          </a:p>
        </p:txBody>
      </p:sp>
      <p:sp>
        <p:nvSpPr>
          <p:cNvPr id="5" name="TextBox 4"/>
          <p:cNvSpPr txBox="1"/>
          <p:nvPr/>
        </p:nvSpPr>
        <p:spPr>
          <a:xfrm>
            <a:off x="1752600" y="3124200"/>
            <a:ext cx="2920351" cy="553998"/>
          </a:xfrm>
          <a:prstGeom prst="rect">
            <a:avLst/>
          </a:prstGeom>
          <a:noFill/>
        </p:spPr>
        <p:txBody>
          <a:bodyPr wrap="none" rtlCol="0">
            <a:spAutoFit/>
          </a:bodyPr>
          <a:lstStyle/>
          <a:p>
            <a:r>
              <a:rPr lang="en-US" sz="3000" dirty="0"/>
              <a:t>t</a:t>
            </a:r>
            <a:r>
              <a:rPr lang="en-US" sz="3000" baseline="-25000" dirty="0" smtClean="0"/>
              <a:t>ts</a:t>
            </a:r>
            <a:r>
              <a:rPr lang="en-US" sz="3000" dirty="0" smtClean="0"/>
              <a:t> = -6.72, df = 20</a:t>
            </a:r>
            <a:endParaRPr lang="en-US" sz="3000" dirty="0"/>
          </a:p>
        </p:txBody>
      </p:sp>
      <p:sp>
        <p:nvSpPr>
          <p:cNvPr id="6" name="TextBox 5"/>
          <p:cNvSpPr txBox="1"/>
          <p:nvPr/>
        </p:nvSpPr>
        <p:spPr>
          <a:xfrm>
            <a:off x="1763486" y="3567886"/>
            <a:ext cx="4112023" cy="553998"/>
          </a:xfrm>
          <a:prstGeom prst="rect">
            <a:avLst/>
          </a:prstGeom>
          <a:noFill/>
        </p:spPr>
        <p:txBody>
          <a:bodyPr wrap="none" rtlCol="0">
            <a:spAutoFit/>
          </a:bodyPr>
          <a:lstStyle/>
          <a:p>
            <a:r>
              <a:rPr lang="en-US" sz="3000" dirty="0" smtClean="0"/>
              <a:t>p = 2P(t &gt; 6.72) = 1.55e-6</a:t>
            </a:r>
            <a:endParaRPr lang="en-US" sz="3000" dirty="0"/>
          </a:p>
        </p:txBody>
      </p:sp>
      <p:pic>
        <p:nvPicPr>
          <p:cNvPr id="4" name="Picture 3"/>
          <p:cNvPicPr>
            <a:picLocks noChangeAspect="1"/>
          </p:cNvPicPr>
          <p:nvPr/>
        </p:nvPicPr>
        <p:blipFill>
          <a:blip r:embed="rId3"/>
          <a:stretch>
            <a:fillRect/>
          </a:stretch>
        </p:blipFill>
        <p:spPr>
          <a:xfrm>
            <a:off x="388257" y="970294"/>
            <a:ext cx="8686800" cy="2142633"/>
          </a:xfrm>
          <a:prstGeom prst="rect">
            <a:avLst/>
          </a:prstGeom>
        </p:spPr>
      </p:pic>
      <p:sp>
        <p:nvSpPr>
          <p:cNvPr id="3" name="Footer Placeholder 2"/>
          <p:cNvSpPr>
            <a:spLocks noGrp="1"/>
          </p:cNvSpPr>
          <p:nvPr>
            <p:ph type="ftr" sz="quarter" idx="11"/>
          </p:nvPr>
        </p:nvSpPr>
        <p:spPr/>
        <p:txBody>
          <a:bodyPr/>
          <a:lstStyle/>
          <a:p>
            <a:r>
              <a:rPr lang="en-US" smtClean="0"/>
              <a:t>12.5i</a:t>
            </a:r>
            <a:endParaRPr lang="en-US"/>
          </a:p>
        </p:txBody>
      </p:sp>
      <p:sp>
        <p:nvSpPr>
          <p:cNvPr id="7" name="Slide Number Placeholder 6"/>
          <p:cNvSpPr>
            <a:spLocks noGrp="1"/>
          </p:cNvSpPr>
          <p:nvPr>
            <p:ph type="sldNum" sz="quarter" idx="12"/>
          </p:nvPr>
        </p:nvSpPr>
        <p:spPr/>
        <p:txBody>
          <a:bodyPr/>
          <a:lstStyle/>
          <a:p>
            <a:fld id="{D85D01E0-4520-4710-81AB-3D8832D73914}" type="slidenum">
              <a:rPr lang="en-US" smtClean="0"/>
              <a:pPr/>
              <a:t>78</a:t>
            </a:fld>
            <a:endParaRPr lang="en-US"/>
          </a:p>
        </p:txBody>
      </p:sp>
    </p:spTree>
    <p:extLst>
      <p:ext uri="{BB962C8B-B14F-4D97-AF65-F5344CB8AC3E}">
        <p14:creationId xmlns:p14="http://schemas.microsoft.com/office/powerpoint/2010/main" val="25925965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dirty="0" smtClean="0"/>
              <a:t>Example: MLR – Association</a:t>
            </a:r>
            <a:endParaRPr lang="en-US" dirty="0"/>
          </a:p>
        </p:txBody>
      </p:sp>
      <p:sp>
        <p:nvSpPr>
          <p:cNvPr id="3" name="Content Placeholder 2"/>
          <p:cNvSpPr>
            <a:spLocks noGrp="1"/>
          </p:cNvSpPr>
          <p:nvPr>
            <p:ph idx="1"/>
          </p:nvPr>
        </p:nvSpPr>
        <p:spPr>
          <a:xfrm>
            <a:off x="0" y="762000"/>
            <a:ext cx="9144000" cy="5029200"/>
          </a:xfrm>
        </p:spPr>
        <p:txBody>
          <a:bodyPr>
            <a:noAutofit/>
          </a:bodyPr>
          <a:lstStyle/>
          <a:p>
            <a:pPr marL="228600" indent="-228600">
              <a:lnSpc>
                <a:spcPct val="90000"/>
              </a:lnSpc>
              <a:buNone/>
            </a:pPr>
            <a:r>
              <a:rPr lang="en-US" sz="2800" dirty="0"/>
              <a:t>p = 1.55e-6</a:t>
            </a:r>
          </a:p>
          <a:p>
            <a:pPr marL="228600" indent="-228600">
              <a:lnSpc>
                <a:spcPct val="90000"/>
              </a:lnSpc>
              <a:buNone/>
            </a:pPr>
            <a:r>
              <a:rPr lang="en-US" sz="2800" dirty="0"/>
              <a:t>reject H</a:t>
            </a:r>
            <a:r>
              <a:rPr lang="en-US" sz="2800" baseline="-25000" dirty="0"/>
              <a:t>0</a:t>
            </a:r>
            <a:r>
              <a:rPr lang="en-US" sz="2800" dirty="0"/>
              <a:t>   p = 1.55e-6  &lt; 0.05</a:t>
            </a:r>
          </a:p>
          <a:p>
            <a:pPr marL="228600" indent="-228600">
              <a:lnSpc>
                <a:spcPct val="90000"/>
              </a:lnSpc>
              <a:buNone/>
            </a:pPr>
            <a:endParaRPr lang="en-US" sz="2800" dirty="0"/>
          </a:p>
          <a:p>
            <a:pPr marL="228600" indent="-228600">
              <a:lnSpc>
                <a:spcPct val="90000"/>
              </a:lnSpc>
              <a:buNone/>
            </a:pPr>
            <a:r>
              <a:rPr lang="en-US" sz="2800" dirty="0" smtClean="0"/>
              <a:t>The data does </a:t>
            </a:r>
            <a:r>
              <a:rPr lang="en-US" sz="2800" dirty="0"/>
              <a:t>give strong support </a:t>
            </a:r>
            <a:r>
              <a:rPr lang="en-US" sz="2800" dirty="0" smtClean="0"/>
              <a:t>(p = 1.55e-6) </a:t>
            </a:r>
            <a:r>
              <a:rPr lang="en-US" sz="2800" dirty="0"/>
              <a:t>to the claim that there is a linear relationship between </a:t>
            </a:r>
            <a:r>
              <a:rPr lang="en-US" sz="2800" dirty="0" smtClean="0"/>
              <a:t>the length of time that the cutting tool lasts </a:t>
            </a:r>
            <a:r>
              <a:rPr lang="en-US" sz="2800" dirty="0"/>
              <a:t>and </a:t>
            </a:r>
            <a:r>
              <a:rPr lang="en-US" sz="2800" dirty="0" smtClean="0"/>
              <a:t>speed</a:t>
            </a:r>
            <a:r>
              <a:rPr lang="en-US" sz="2800" dirty="0"/>
              <a:t> </a:t>
            </a:r>
            <a:r>
              <a:rPr lang="en-US" sz="2800" dirty="0" smtClean="0"/>
              <a:t>assuming that feed and depth are included in the model.</a:t>
            </a:r>
            <a:endParaRPr lang="en-US" sz="3000" dirty="0" smtClean="0"/>
          </a:p>
        </p:txBody>
      </p:sp>
      <p:sp>
        <p:nvSpPr>
          <p:cNvPr id="4" name="Footer Placeholder 3"/>
          <p:cNvSpPr>
            <a:spLocks noGrp="1"/>
          </p:cNvSpPr>
          <p:nvPr>
            <p:ph type="ftr" sz="quarter" idx="11"/>
          </p:nvPr>
        </p:nvSpPr>
        <p:spPr/>
        <p:txBody>
          <a:bodyPr/>
          <a:lstStyle/>
          <a:p>
            <a:r>
              <a:rPr lang="en-US" smtClean="0"/>
              <a:t>12.5i</a:t>
            </a:r>
            <a:endParaRPr lang="en-US"/>
          </a:p>
        </p:txBody>
      </p:sp>
      <p:sp>
        <p:nvSpPr>
          <p:cNvPr id="5" name="Slide Number Placeholder 4"/>
          <p:cNvSpPr>
            <a:spLocks noGrp="1"/>
          </p:cNvSpPr>
          <p:nvPr>
            <p:ph type="sldNum" sz="quarter" idx="12"/>
          </p:nvPr>
        </p:nvSpPr>
        <p:spPr/>
        <p:txBody>
          <a:bodyPr/>
          <a:lstStyle/>
          <a:p>
            <a:fld id="{D85D01E0-4520-4710-81AB-3D8832D73914}" type="slidenum">
              <a:rPr lang="en-US" smtClean="0"/>
              <a:pPr/>
              <a:t>79</a:t>
            </a:fld>
            <a:endParaRPr lang="en-US"/>
          </a:p>
        </p:txBody>
      </p:sp>
    </p:spTree>
    <p:extLst>
      <p:ext uri="{BB962C8B-B14F-4D97-AF65-F5344CB8AC3E}">
        <p14:creationId xmlns:p14="http://schemas.microsoft.com/office/powerpoint/2010/main" val="8107397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54"/>
            <a:ext cx="8229600" cy="1143000"/>
          </a:xfrm>
        </p:spPr>
        <p:txBody>
          <a:bodyPr/>
          <a:lstStyle/>
          <a:p>
            <a:r>
              <a:rPr lang="en-US" dirty="0"/>
              <a:t>ANOVA table for Linear Regression</a:t>
            </a:r>
          </a:p>
        </p:txBody>
      </p:sp>
      <p:sp>
        <p:nvSpPr>
          <p:cNvPr id="4" name="Slide Number Placeholder 3"/>
          <p:cNvSpPr>
            <a:spLocks noGrp="1"/>
          </p:cNvSpPr>
          <p:nvPr>
            <p:ph type="sldNum" sz="quarter" idx="12"/>
          </p:nvPr>
        </p:nvSpPr>
        <p:spPr/>
        <p:txBody>
          <a:bodyPr/>
          <a:lstStyle/>
          <a:p>
            <a:fld id="{D85D01E0-4520-4710-81AB-3D8832D73914}" type="slidenum">
              <a:rPr lang="en-US" smtClean="0"/>
              <a:pPr/>
              <a:t>8</a:t>
            </a:fld>
            <a:endParaRPr lang="en-US"/>
          </a:p>
        </p:txBody>
      </p:sp>
      <p:graphicFrame>
        <p:nvGraphicFramePr>
          <p:cNvPr id="5" name="Content Placeholder 3"/>
          <p:cNvGraphicFramePr>
            <a:graphicFrameLocks/>
          </p:cNvGraphicFramePr>
          <p:nvPr>
            <p:extLst/>
          </p:nvPr>
        </p:nvGraphicFramePr>
        <p:xfrm>
          <a:off x="228600" y="1013522"/>
          <a:ext cx="8458200" cy="4145280"/>
        </p:xfrm>
        <a:graphic>
          <a:graphicData uri="http://schemas.openxmlformats.org/drawingml/2006/table">
            <a:tbl>
              <a:tblPr>
                <a:tableStyleId>{5C22544A-7EE6-4342-B048-85BDC9FD1C3A}</a:tableStyleId>
              </a:tblPr>
              <a:tblGrid>
                <a:gridCol w="1905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228600">
                <a:tc>
                  <a:txBody>
                    <a:bodyPr/>
                    <a:lstStyle/>
                    <a:p>
                      <a:r>
                        <a:rPr lang="en-US" sz="2800" dirty="0" smtClean="0"/>
                        <a:t>Source</a:t>
                      </a:r>
                      <a:endParaRPr lang="en-US" sz="280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df</a:t>
                      </a:r>
                      <a:endParaRPr lang="en-US" sz="280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SS</a:t>
                      </a:r>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MS </a:t>
                      </a:r>
                    </a:p>
                  </a:txBody>
                  <a:tcPr>
                    <a:lnB w="12700" cap="flat" cmpd="sng" algn="ctr">
                      <a:solidFill>
                        <a:schemeClr val="tx1"/>
                      </a:solidFill>
                      <a:prstDash val="solid"/>
                      <a:round/>
                      <a:headEnd type="none" w="med" len="med"/>
                      <a:tailEnd type="none" w="med" len="med"/>
                    </a:lnB>
                  </a:tcPr>
                </a:tc>
                <a:tc>
                  <a:txBody>
                    <a:bodyPr/>
                    <a:lstStyle/>
                    <a:p>
                      <a:pPr algn="ctr"/>
                      <a:r>
                        <a:rPr lang="en-US" sz="2800" dirty="0" smtClean="0"/>
                        <a:t>F</a:t>
                      </a:r>
                      <a:endParaRPr lang="en-US" sz="28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257300">
                <a:tc>
                  <a:txBody>
                    <a:bodyPr/>
                    <a:lstStyle/>
                    <a:p>
                      <a:r>
                        <a:rPr lang="en-US" sz="2800" dirty="0" smtClean="0"/>
                        <a:t>Regression</a:t>
                      </a:r>
                    </a:p>
                  </a:txBody>
                  <a:tcPr anchor="ctr">
                    <a:lnT w="12700" cap="flat" cmpd="sng" algn="ctr">
                      <a:solidFill>
                        <a:schemeClr val="tx1"/>
                      </a:solidFill>
                      <a:prstDash val="solid"/>
                      <a:round/>
                      <a:headEnd type="none" w="med" len="med"/>
                      <a:tailEnd type="none" w="med" len="med"/>
                    </a:lnT>
                  </a:tcPr>
                </a:tc>
                <a:tc>
                  <a:txBody>
                    <a:bodyPr/>
                    <a:lstStyle/>
                    <a:p>
                      <a:pPr algn="ctr"/>
                      <a:r>
                        <a:rPr lang="en-US" sz="2800" dirty="0" smtClean="0"/>
                        <a:t>1</a:t>
                      </a:r>
                      <a:endParaRPr lang="en-US" sz="2800" dirty="0"/>
                    </a:p>
                  </a:txBody>
                  <a:tcPr anchor="ct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2800" dirty="0" smtClean="0"/>
                        <a:t>Σ</a:t>
                      </a:r>
                      <a:r>
                        <a:rPr lang="en-US" sz="2800" dirty="0" smtClean="0"/>
                        <a:t>(ŷ</a:t>
                      </a:r>
                      <a:r>
                        <a:rPr lang="en-US" sz="2800" baseline="-25000" dirty="0" smtClean="0"/>
                        <a:t>i</a:t>
                      </a:r>
                      <a:r>
                        <a:rPr lang="en-US" sz="2800" baseline="0" dirty="0" smtClean="0"/>
                        <a:t> - ȳ)</a:t>
                      </a:r>
                      <a:r>
                        <a:rPr lang="en-US" sz="2800" baseline="30000" dirty="0" smtClean="0"/>
                        <a:t>2</a:t>
                      </a:r>
                      <a:r>
                        <a:rPr lang="en-US" sz="2800" baseline="0" dirty="0" smtClean="0"/>
                        <a:t> = </a:t>
                      </a:r>
                      <a:r>
                        <a:rPr lang="en-US" sz="2800" dirty="0" smtClean="0"/>
                        <a:t>b</a:t>
                      </a:r>
                      <a:r>
                        <a:rPr lang="en-US" sz="2800" baseline="-25000" dirty="0" smtClean="0"/>
                        <a:t>1</a:t>
                      </a:r>
                      <a:r>
                        <a:rPr lang="en-US" sz="2800" baseline="0" dirty="0" smtClean="0"/>
                        <a:t>S</a:t>
                      </a:r>
                      <a:r>
                        <a:rPr lang="en-US" sz="2800" baseline="-25000" dirty="0" smtClean="0"/>
                        <a:t>XY</a:t>
                      </a:r>
                      <a:endParaRPr lang="en-US" sz="2800" dirty="0" smtClean="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43000">
                <a:tc>
                  <a:txBody>
                    <a:bodyPr/>
                    <a:lstStyle/>
                    <a:p>
                      <a:r>
                        <a:rPr lang="en-US" sz="2800" dirty="0" smtClean="0"/>
                        <a:t>Error</a:t>
                      </a:r>
                    </a:p>
                  </a:txBody>
                  <a:tcPr anchor="ctr">
                    <a:lnB w="12700" cap="flat" cmpd="sng" algn="ctr">
                      <a:solidFill>
                        <a:schemeClr val="tx1"/>
                      </a:solidFill>
                      <a:prstDash val="solid"/>
                      <a:round/>
                      <a:headEnd type="none" w="med" len="med"/>
                      <a:tailEnd type="none" w="med" len="med"/>
                    </a:lnB>
                  </a:tcPr>
                </a:tc>
                <a:tc>
                  <a:txBody>
                    <a:bodyPr/>
                    <a:lstStyle/>
                    <a:p>
                      <a:pPr algn="ctr"/>
                      <a:r>
                        <a:rPr lang="en-US" sz="2800" baseline="0" dirty="0" smtClean="0"/>
                        <a:t>n – 2</a:t>
                      </a:r>
                      <a:endParaRPr lang="en-US" sz="2800" dirty="0"/>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2800" dirty="0" smtClean="0"/>
                        <a:t>Σ</a:t>
                      </a:r>
                      <a:r>
                        <a:rPr lang="en-US" sz="2800" dirty="0" smtClean="0"/>
                        <a:t>(y</a:t>
                      </a:r>
                      <a:r>
                        <a:rPr lang="en-US" sz="2800" baseline="-25000" dirty="0" smtClean="0"/>
                        <a:t>i</a:t>
                      </a:r>
                      <a:r>
                        <a:rPr lang="en-US" sz="2800" baseline="0" dirty="0" smtClean="0"/>
                        <a:t> - </a:t>
                      </a:r>
                      <a:r>
                        <a:rPr lang="en-US" sz="2800" baseline="0" dirty="0" err="1" smtClean="0"/>
                        <a:t>ŷ</a:t>
                      </a:r>
                      <a:r>
                        <a:rPr lang="en-US" sz="2800" baseline="-25000" dirty="0" err="1" smtClean="0"/>
                        <a:t>i</a:t>
                      </a:r>
                      <a:r>
                        <a:rPr lang="en-US" sz="2800" baseline="0" dirty="0" smtClean="0"/>
                        <a:t>)</a:t>
                      </a:r>
                      <a:r>
                        <a:rPr lang="en-US" sz="2800" baseline="30000" dirty="0" smtClean="0"/>
                        <a:t>2</a:t>
                      </a:r>
                      <a:r>
                        <a:rPr lang="en-US" sz="2800" baseline="0" dirty="0" smtClean="0"/>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2800" baseline="0" dirty="0" smtClean="0"/>
                        <a:t>SSE - SSR</a:t>
                      </a:r>
                      <a:endParaRPr lang="en-US" sz="2800" dirty="0" smtClean="0"/>
                    </a:p>
                  </a:txBody>
                  <a:tcPr anchor="ctr">
                    <a:lnB w="12700" cap="flat" cmpd="sng" algn="ctr">
                      <a:solidFill>
                        <a:schemeClr val="tx1"/>
                      </a:solidFill>
                      <a:prstDash val="solid"/>
                      <a:round/>
                      <a:headEnd type="none" w="med" len="med"/>
                      <a:tailEnd type="none" w="med" len="med"/>
                    </a:lnB>
                  </a:tcPr>
                </a:tc>
                <a:tc>
                  <a:txBody>
                    <a:bodyPr/>
                    <a:lstStyle/>
                    <a:p>
                      <a:endParaRPr lang="en-US" sz="2800" dirty="0"/>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2800" dirty="0"/>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226820">
                <a:tc>
                  <a:txBody>
                    <a:bodyPr/>
                    <a:lstStyle/>
                    <a:p>
                      <a:r>
                        <a:rPr lang="en-US" sz="2800" dirty="0" smtClean="0"/>
                        <a:t>Total</a:t>
                      </a:r>
                      <a:endParaRPr lang="en-US" sz="2800" dirty="0"/>
                    </a:p>
                  </a:txBody>
                  <a:tcPr anchor="ctr">
                    <a:lnT w="12700" cap="flat" cmpd="sng" algn="ctr">
                      <a:solidFill>
                        <a:schemeClr val="tx1"/>
                      </a:solidFill>
                      <a:prstDash val="solid"/>
                      <a:round/>
                      <a:headEnd type="none" w="med" len="med"/>
                      <a:tailEnd type="none" w="med" len="med"/>
                    </a:lnT>
                  </a:tcPr>
                </a:tc>
                <a:tc>
                  <a:txBody>
                    <a:bodyPr/>
                    <a:lstStyle/>
                    <a:p>
                      <a:pPr algn="ctr"/>
                      <a:r>
                        <a:rPr lang="en-US" sz="2800" baseline="0" dirty="0" smtClean="0"/>
                        <a:t>n </a:t>
                      </a:r>
                      <a:r>
                        <a:rPr lang="en-US" sz="2800" dirty="0" smtClean="0"/>
                        <a:t>–</a:t>
                      </a:r>
                      <a:r>
                        <a:rPr lang="en-US" sz="2800" baseline="0" dirty="0" smtClean="0"/>
                        <a:t> 1</a:t>
                      </a:r>
                      <a:endParaRPr lang="en-US" sz="2800" dirty="0"/>
                    </a:p>
                  </a:txBody>
                  <a:tcPr anchor="ctr">
                    <a:lnT w="12700" cap="flat" cmpd="sng" algn="ctr">
                      <a:solidFill>
                        <a:schemeClr val="tx1"/>
                      </a:solidFill>
                      <a:prstDash val="solid"/>
                      <a:round/>
                      <a:headEnd type="none" w="med" len="med"/>
                      <a:tailEnd type="none" w="med" len="med"/>
                    </a:lnT>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     </a:t>
                      </a:r>
                      <a:r>
                        <a:rPr lang="el-GR" sz="2800" dirty="0" smtClean="0"/>
                        <a:t>Σ</a:t>
                      </a:r>
                      <a:r>
                        <a:rPr lang="en-US" sz="2800" dirty="0" smtClean="0"/>
                        <a:t>(y</a:t>
                      </a:r>
                      <a:r>
                        <a:rPr lang="en-US" sz="2800" baseline="-25000" dirty="0" smtClean="0"/>
                        <a:t>i</a:t>
                      </a:r>
                      <a:r>
                        <a:rPr lang="en-US" sz="2800" baseline="0" dirty="0" smtClean="0"/>
                        <a:t> - ȳ)</a:t>
                      </a:r>
                      <a:r>
                        <a:rPr lang="en-US" sz="2800" baseline="30000" dirty="0" smtClean="0"/>
                        <a:t>2</a:t>
                      </a:r>
                      <a:r>
                        <a:rPr lang="en-US" sz="2800" baseline="0" dirty="0" smtClean="0"/>
                        <a:t> = S</a:t>
                      </a:r>
                      <a:r>
                        <a:rPr lang="en-US" sz="2800" baseline="-25000" dirty="0" smtClean="0"/>
                        <a:t>YY</a:t>
                      </a:r>
                      <a:endParaRPr lang="en-US" sz="2800" dirty="0" smtClean="0"/>
                    </a:p>
                    <a:p>
                      <a:pPr algn="ctr"/>
                      <a:endParaRPr lang="en-US" sz="2800" dirty="0"/>
                    </a:p>
                  </a:txBody>
                  <a:tcPr anchor="ctr">
                    <a:lnT w="12700" cap="flat" cmpd="sng" algn="ctr">
                      <a:solidFill>
                        <a:schemeClr val="tx1"/>
                      </a:solidFill>
                      <a:prstDash val="solid"/>
                      <a:round/>
                      <a:headEnd type="none" w="med" len="med"/>
                      <a:tailEnd type="none" w="med" len="med"/>
                    </a:lnT>
                  </a:tcPr>
                </a:tc>
                <a:tc hMerge="1">
                  <a:txBody>
                    <a:bodyPr/>
                    <a:lstStyle/>
                    <a:p>
                      <a:endParaRPr lang="en-US" sz="2800" dirty="0"/>
                    </a:p>
                  </a:txBody>
                  <a:tcPr>
                    <a:lnT w="12700" cap="flat" cmpd="sng" algn="ctr">
                      <a:solidFill>
                        <a:schemeClr val="tx1"/>
                      </a:solidFill>
                      <a:prstDash val="solid"/>
                      <a:round/>
                      <a:headEnd type="none" w="med" len="med"/>
                      <a:tailEnd type="none" w="med" len="med"/>
                    </a:lnT>
                  </a:tcPr>
                </a:tc>
                <a:tc hMerge="1">
                  <a:txBody>
                    <a:bodyPr/>
                    <a:lstStyle/>
                    <a:p>
                      <a:endParaRPr lang="en-US" sz="2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graphicFrame>
        <p:nvGraphicFramePr>
          <p:cNvPr id="6" name="Object 5"/>
          <p:cNvGraphicFramePr>
            <a:graphicFrameLocks noChangeAspect="1"/>
          </p:cNvGraphicFramePr>
          <p:nvPr>
            <p:extLst/>
          </p:nvPr>
        </p:nvGraphicFramePr>
        <p:xfrm>
          <a:off x="5465762" y="1867343"/>
          <a:ext cx="1768475" cy="769938"/>
        </p:xfrm>
        <a:graphic>
          <a:graphicData uri="http://schemas.openxmlformats.org/presentationml/2006/ole">
            <mc:AlternateContent xmlns:mc="http://schemas.openxmlformats.org/markup-compatibility/2006">
              <mc:Choice xmlns:v="urn:schemas-microsoft-com:vml" Requires="v">
                <p:oleObj spid="_x0000_s1038" name="Equation" r:id="rId4" imgW="2590560" imgH="1130040" progId="Equation.DSMT4">
                  <p:embed/>
                </p:oleObj>
              </mc:Choice>
              <mc:Fallback>
                <p:oleObj name="Equation" r:id="rId4" imgW="2590560" imgH="1130040" progId="Equation.DSMT4">
                  <p:embed/>
                  <p:pic>
                    <p:nvPicPr>
                      <p:cNvPr id="6" name="Object 5"/>
                      <p:cNvPicPr>
                        <a:picLocks noChangeAspect="1" noChangeArrowheads="1"/>
                      </p:cNvPicPr>
                      <p:nvPr/>
                    </p:nvPicPr>
                    <p:blipFill>
                      <a:blip r:embed="rId5"/>
                      <a:srcRect/>
                      <a:stretch>
                        <a:fillRect/>
                      </a:stretch>
                    </p:blipFill>
                    <p:spPr bwMode="auto">
                      <a:xfrm>
                        <a:off x="5465762" y="1867343"/>
                        <a:ext cx="1768475"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extLst/>
          </p:nvPr>
        </p:nvGraphicFramePr>
        <p:xfrm>
          <a:off x="5451475" y="3117081"/>
          <a:ext cx="1782762" cy="769938"/>
        </p:xfrm>
        <a:graphic>
          <a:graphicData uri="http://schemas.openxmlformats.org/presentationml/2006/ole">
            <mc:AlternateContent xmlns:mc="http://schemas.openxmlformats.org/markup-compatibility/2006">
              <mc:Choice xmlns:v="urn:schemas-microsoft-com:vml" Requires="v">
                <p:oleObj spid="_x0000_s1039" name="Equation" r:id="rId6" imgW="2616120" imgH="1130040" progId="Equation.DSMT4">
                  <p:embed/>
                </p:oleObj>
              </mc:Choice>
              <mc:Fallback>
                <p:oleObj name="Equation" r:id="rId6" imgW="2616120" imgH="1130040" progId="Equation.DSMT4">
                  <p:embed/>
                  <p:pic>
                    <p:nvPicPr>
                      <p:cNvPr id="7" name="Object 7"/>
                      <p:cNvPicPr>
                        <a:picLocks noChangeAspect="1" noChangeArrowheads="1"/>
                      </p:cNvPicPr>
                      <p:nvPr/>
                    </p:nvPicPr>
                    <p:blipFill>
                      <a:blip r:embed="rId7"/>
                      <a:srcRect/>
                      <a:stretch>
                        <a:fillRect/>
                      </a:stretch>
                    </p:blipFill>
                    <p:spPr bwMode="auto">
                      <a:xfrm>
                        <a:off x="5451475" y="3117081"/>
                        <a:ext cx="1782762"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nvPr>
        </p:nvGraphicFramePr>
        <p:xfrm>
          <a:off x="7840662" y="1774801"/>
          <a:ext cx="846138" cy="828675"/>
        </p:xfrm>
        <a:graphic>
          <a:graphicData uri="http://schemas.openxmlformats.org/presentationml/2006/ole">
            <mc:AlternateContent xmlns:mc="http://schemas.openxmlformats.org/markup-compatibility/2006">
              <mc:Choice xmlns:v="urn:schemas-microsoft-com:vml" Requires="v">
                <p:oleObj spid="_x0000_s1040" name="Equation" r:id="rId8" imgW="1155600" imgH="1130040" progId="Equation.DSMT4">
                  <p:embed/>
                </p:oleObj>
              </mc:Choice>
              <mc:Fallback>
                <p:oleObj name="Equation" r:id="rId8" imgW="1155600" imgH="1130040" progId="Equation.DSMT4">
                  <p:embed/>
                  <p:pic>
                    <p:nvPicPr>
                      <p:cNvPr id="8" name="Object 7"/>
                      <p:cNvPicPr>
                        <a:picLocks noChangeAspect="1" noChangeArrowheads="1"/>
                      </p:cNvPicPr>
                      <p:nvPr/>
                    </p:nvPicPr>
                    <p:blipFill>
                      <a:blip r:embed="rId9"/>
                      <a:srcRect/>
                      <a:stretch>
                        <a:fillRect/>
                      </a:stretch>
                    </p:blipFill>
                    <p:spPr bwMode="auto">
                      <a:xfrm>
                        <a:off x="7840662" y="1774801"/>
                        <a:ext cx="846138"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7"/>
          <p:cNvGraphicFramePr>
            <a:graphicFrameLocks noChangeAspect="1"/>
          </p:cNvGraphicFramePr>
          <p:nvPr>
            <p:extLst/>
          </p:nvPr>
        </p:nvGraphicFramePr>
        <p:xfrm>
          <a:off x="5834929" y="4123050"/>
          <a:ext cx="1757362" cy="769937"/>
        </p:xfrm>
        <a:graphic>
          <a:graphicData uri="http://schemas.openxmlformats.org/presentationml/2006/ole">
            <mc:AlternateContent xmlns:mc="http://schemas.openxmlformats.org/markup-compatibility/2006">
              <mc:Choice xmlns:v="urn:schemas-microsoft-com:vml" Requires="v">
                <p:oleObj spid="_x0000_s1041" name="Equation" r:id="rId10" imgW="2577960" imgH="1130040" progId="Equation.DSMT4">
                  <p:embed/>
                </p:oleObj>
              </mc:Choice>
              <mc:Fallback>
                <p:oleObj name="Equation" r:id="rId10" imgW="2577960" imgH="1130040" progId="Equation.DSMT4">
                  <p:embed/>
                  <p:pic>
                    <p:nvPicPr>
                      <p:cNvPr id="9" name="Object 7"/>
                      <p:cNvPicPr>
                        <a:picLocks noChangeAspect="1" noChangeArrowheads="1"/>
                      </p:cNvPicPr>
                      <p:nvPr/>
                    </p:nvPicPr>
                    <p:blipFill>
                      <a:blip r:embed="rId11"/>
                      <a:srcRect/>
                      <a:stretch>
                        <a:fillRect/>
                      </a:stretch>
                    </p:blipFill>
                    <p:spPr bwMode="auto">
                      <a:xfrm>
                        <a:off x="5834929" y="4123050"/>
                        <a:ext cx="1757362" cy="76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990600" y="5109524"/>
            <a:ext cx="2209259" cy="584775"/>
          </a:xfrm>
          <a:prstGeom prst="rect">
            <a:avLst/>
          </a:prstGeom>
          <a:noFill/>
        </p:spPr>
        <p:txBody>
          <a:bodyPr wrap="none" rtlCol="0">
            <a:spAutoFit/>
          </a:bodyPr>
          <a:lstStyle/>
          <a:p>
            <a:r>
              <a:rPr lang="en-US" sz="3200" dirty="0" smtClean="0"/>
              <a:t>df1 = dfr = 1</a:t>
            </a:r>
            <a:endParaRPr lang="en-US" sz="3200" dirty="0"/>
          </a:p>
        </p:txBody>
      </p:sp>
      <p:sp>
        <p:nvSpPr>
          <p:cNvPr id="10" name="TextBox 9"/>
          <p:cNvSpPr txBox="1"/>
          <p:nvPr/>
        </p:nvSpPr>
        <p:spPr>
          <a:xfrm>
            <a:off x="3467370" y="5085692"/>
            <a:ext cx="2787366" cy="584775"/>
          </a:xfrm>
          <a:prstGeom prst="rect">
            <a:avLst/>
          </a:prstGeom>
          <a:noFill/>
        </p:spPr>
        <p:txBody>
          <a:bodyPr wrap="none" rtlCol="0">
            <a:spAutoFit/>
          </a:bodyPr>
          <a:lstStyle/>
          <a:p>
            <a:r>
              <a:rPr lang="en-US" sz="3200" dirty="0" smtClean="0"/>
              <a:t>df2 = dfe = n - 2</a:t>
            </a:r>
            <a:endParaRPr lang="en-US" sz="3200" dirty="0"/>
          </a:p>
        </p:txBody>
      </p:sp>
      <p:sp>
        <p:nvSpPr>
          <p:cNvPr id="11" name="Footer Placeholder 10"/>
          <p:cNvSpPr>
            <a:spLocks noGrp="1"/>
          </p:cNvSpPr>
          <p:nvPr>
            <p:ph type="ftr" sz="quarter" idx="11"/>
          </p:nvPr>
        </p:nvSpPr>
        <p:spPr/>
        <p:txBody>
          <a:bodyPr/>
          <a:lstStyle/>
          <a:p>
            <a:r>
              <a:rPr lang="en-US" smtClean="0"/>
              <a:t>12.2ad</a:t>
            </a:r>
            <a:endParaRPr lang="en-US"/>
          </a:p>
        </p:txBody>
      </p:sp>
    </p:spTree>
    <p:extLst>
      <p:ext uri="{BB962C8B-B14F-4D97-AF65-F5344CB8AC3E}">
        <p14:creationId xmlns:p14="http://schemas.microsoft.com/office/powerpoint/2010/main" val="25576714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dirty="0" smtClean="0"/>
              <a:t>Example: MLR – Feed/Depth</a:t>
            </a:r>
            <a:endParaRPr lang="en-US" dirty="0"/>
          </a:p>
        </p:txBody>
      </p:sp>
      <p:graphicFrame>
        <p:nvGraphicFramePr>
          <p:cNvPr id="4" name="Table 3"/>
          <p:cNvGraphicFramePr>
            <a:graphicFrameLocks noGrp="1"/>
          </p:cNvGraphicFramePr>
          <p:nvPr>
            <p:extLst/>
          </p:nvPr>
        </p:nvGraphicFramePr>
        <p:xfrm>
          <a:off x="266700" y="990600"/>
          <a:ext cx="8458200" cy="3261360"/>
        </p:xfrm>
        <a:graphic>
          <a:graphicData uri="http://schemas.openxmlformats.org/drawingml/2006/table">
            <a:tbl>
              <a:tblPr>
                <a:tableStyleId>{5C22544A-7EE6-4342-B048-85BDC9FD1C3A}</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370840">
                <a:tc>
                  <a:txBody>
                    <a:bodyPr/>
                    <a:lstStyle/>
                    <a:p>
                      <a:r>
                        <a:rPr lang="en-US" sz="2800" dirty="0" smtClean="0"/>
                        <a:t>Feed</a:t>
                      </a:r>
                      <a:endParaRPr lang="en-US" sz="2800" dirty="0"/>
                    </a:p>
                  </a:txBody>
                  <a:tcPr/>
                </a:tc>
                <a:tc>
                  <a:txBody>
                    <a:bodyPr/>
                    <a:lstStyle/>
                    <a:p>
                      <a:r>
                        <a:rPr lang="en-US" sz="2800" dirty="0" smtClean="0"/>
                        <a:t>Depth</a:t>
                      </a:r>
                      <a:endParaRPr lang="en-US" sz="280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t>Let </a:t>
                      </a:r>
                      <a:r>
                        <a:rPr lang="en-US" sz="2800" dirty="0" smtClean="0">
                          <a:sym typeface="Symbol" panose="05050102010706020507" pitchFamily="18" charset="2"/>
                        </a:rPr>
                        <a:t></a:t>
                      </a:r>
                      <a:r>
                        <a:rPr lang="en-US" sz="2800" baseline="-25000" dirty="0" smtClean="0">
                          <a:sym typeface="Symbol" panose="05050102010706020507" pitchFamily="18" charset="2"/>
                        </a:rPr>
                        <a:t>2</a:t>
                      </a:r>
                      <a:r>
                        <a:rPr lang="en-US" sz="2800" dirty="0" smtClean="0"/>
                        <a:t> be the true mean slope of feed assuming that speed and depth are constant.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t>Let </a:t>
                      </a:r>
                      <a:r>
                        <a:rPr lang="en-US" sz="2800" dirty="0" smtClean="0">
                          <a:sym typeface="Symbol" panose="05050102010706020507" pitchFamily="18" charset="2"/>
                        </a:rPr>
                        <a:t></a:t>
                      </a:r>
                      <a:r>
                        <a:rPr lang="en-US" sz="2800" baseline="-25000" dirty="0" smtClean="0">
                          <a:sym typeface="Symbol" panose="05050102010706020507" pitchFamily="18" charset="2"/>
                        </a:rPr>
                        <a:t>3</a:t>
                      </a:r>
                      <a:r>
                        <a:rPr lang="en-US" sz="2800" dirty="0" smtClean="0"/>
                        <a:t> be the true mean slope of depth assuming that speed and feed are constant. </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t>H</a:t>
                      </a:r>
                      <a:r>
                        <a:rPr lang="en-US" sz="2800" baseline="-25000" dirty="0" smtClean="0"/>
                        <a:t>0</a:t>
                      </a:r>
                      <a:r>
                        <a:rPr lang="en-US" sz="2800" dirty="0" smtClean="0"/>
                        <a:t>: </a:t>
                      </a:r>
                      <a:r>
                        <a:rPr lang="en-US" sz="2800" dirty="0" smtClean="0">
                          <a:sym typeface="Symbol" panose="05050102010706020507" pitchFamily="18" charset="2"/>
                        </a:rPr>
                        <a:t></a:t>
                      </a:r>
                      <a:r>
                        <a:rPr lang="en-US" sz="2800" baseline="-25000" dirty="0" smtClean="0">
                          <a:sym typeface="Symbol" panose="05050102010706020507" pitchFamily="18" charset="2"/>
                        </a:rPr>
                        <a:t>2</a:t>
                      </a:r>
                      <a:r>
                        <a:rPr lang="en-US" sz="2800" dirty="0" smtClean="0"/>
                        <a:t> = 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t>H</a:t>
                      </a:r>
                      <a:r>
                        <a:rPr lang="en-US" sz="2800" baseline="-25000" dirty="0" smtClean="0"/>
                        <a:t>a</a:t>
                      </a:r>
                      <a:r>
                        <a:rPr lang="en-US" sz="2800" dirty="0" smtClean="0"/>
                        <a:t>: </a:t>
                      </a:r>
                      <a:r>
                        <a:rPr lang="en-US" sz="2800" dirty="0" smtClean="0">
                          <a:sym typeface="Symbol" panose="05050102010706020507" pitchFamily="18" charset="2"/>
                        </a:rPr>
                        <a:t></a:t>
                      </a:r>
                      <a:r>
                        <a:rPr lang="en-US" sz="2800" baseline="-25000" dirty="0" smtClean="0">
                          <a:sym typeface="Symbol" panose="05050102010706020507" pitchFamily="18" charset="2"/>
                        </a:rPr>
                        <a:t>2</a:t>
                      </a:r>
                      <a:r>
                        <a:rPr lang="en-US" sz="2800" dirty="0" smtClean="0"/>
                        <a:t> ≠ 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t>H</a:t>
                      </a:r>
                      <a:r>
                        <a:rPr lang="en-US" sz="2800" baseline="-25000" dirty="0" smtClean="0"/>
                        <a:t>0</a:t>
                      </a:r>
                      <a:r>
                        <a:rPr lang="en-US" sz="2800" dirty="0" smtClean="0"/>
                        <a:t>: </a:t>
                      </a:r>
                      <a:r>
                        <a:rPr lang="en-US" sz="2800" dirty="0" smtClean="0">
                          <a:sym typeface="Symbol" panose="05050102010706020507" pitchFamily="18" charset="2"/>
                        </a:rPr>
                        <a:t></a:t>
                      </a:r>
                      <a:r>
                        <a:rPr lang="en-US" sz="2800" baseline="-25000" dirty="0" smtClean="0">
                          <a:sym typeface="Symbol" panose="05050102010706020507" pitchFamily="18" charset="2"/>
                        </a:rPr>
                        <a:t>3</a:t>
                      </a:r>
                      <a:r>
                        <a:rPr lang="en-US" sz="2800" dirty="0" smtClean="0"/>
                        <a:t> = 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t>H</a:t>
                      </a:r>
                      <a:r>
                        <a:rPr lang="en-US" sz="2800" baseline="-25000" dirty="0" smtClean="0"/>
                        <a:t>a</a:t>
                      </a:r>
                      <a:r>
                        <a:rPr lang="en-US" sz="2800" dirty="0" smtClean="0"/>
                        <a:t>: </a:t>
                      </a:r>
                      <a:r>
                        <a:rPr lang="en-US" sz="2800" dirty="0" smtClean="0">
                          <a:sym typeface="Symbol" panose="05050102010706020507" pitchFamily="18" charset="2"/>
                        </a:rPr>
                        <a:t></a:t>
                      </a:r>
                      <a:r>
                        <a:rPr lang="en-US" sz="2800" baseline="-25000" dirty="0" smtClean="0">
                          <a:sym typeface="Symbol" panose="05050102010706020507" pitchFamily="18" charset="2"/>
                        </a:rPr>
                        <a:t>3</a:t>
                      </a:r>
                      <a:r>
                        <a:rPr lang="en-US" sz="2800" dirty="0" smtClean="0"/>
                        <a:t> ≠ 0 </a:t>
                      </a:r>
                    </a:p>
                  </a:txBody>
                  <a:tcPr/>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1"/>
          </p:nvPr>
        </p:nvSpPr>
        <p:spPr/>
        <p:txBody>
          <a:bodyPr/>
          <a:lstStyle/>
          <a:p>
            <a:r>
              <a:rPr lang="en-US" smtClean="0"/>
              <a:t>12.5i</a:t>
            </a:r>
            <a:endParaRPr lang="en-US"/>
          </a:p>
        </p:txBody>
      </p:sp>
      <p:sp>
        <p:nvSpPr>
          <p:cNvPr id="5" name="Slide Number Placeholder 4"/>
          <p:cNvSpPr>
            <a:spLocks noGrp="1"/>
          </p:cNvSpPr>
          <p:nvPr>
            <p:ph type="sldNum" sz="quarter" idx="12"/>
          </p:nvPr>
        </p:nvSpPr>
        <p:spPr/>
        <p:txBody>
          <a:bodyPr/>
          <a:lstStyle/>
          <a:p>
            <a:fld id="{D85D01E0-4520-4710-81AB-3D8832D73914}" type="slidenum">
              <a:rPr lang="en-US" smtClean="0"/>
              <a:pPr/>
              <a:t>80</a:t>
            </a:fld>
            <a:endParaRPr lang="en-US"/>
          </a:p>
        </p:txBody>
      </p:sp>
    </p:spTree>
    <p:extLst>
      <p:ext uri="{BB962C8B-B14F-4D97-AF65-F5344CB8AC3E}">
        <p14:creationId xmlns:p14="http://schemas.microsoft.com/office/powerpoint/2010/main" val="8123241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dirty="0" smtClean="0"/>
              <a:t>Example: MLR – Feed/Depth</a:t>
            </a:r>
            <a:endParaRPr lang="en-US" dirty="0"/>
          </a:p>
        </p:txBody>
      </p:sp>
      <p:graphicFrame>
        <p:nvGraphicFramePr>
          <p:cNvPr id="7" name="Table 6"/>
          <p:cNvGraphicFramePr>
            <a:graphicFrameLocks noGrp="1"/>
          </p:cNvGraphicFramePr>
          <p:nvPr>
            <p:extLst/>
          </p:nvPr>
        </p:nvGraphicFramePr>
        <p:xfrm>
          <a:off x="762000" y="3973286"/>
          <a:ext cx="7772400" cy="1554480"/>
        </p:xfrm>
        <a:graphic>
          <a:graphicData uri="http://schemas.openxmlformats.org/drawingml/2006/table">
            <a:tbl>
              <a:tblPr>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20040">
                <a:tc>
                  <a:txBody>
                    <a:bodyPr/>
                    <a:lstStyle/>
                    <a:p>
                      <a:r>
                        <a:rPr lang="en-US" sz="2800" dirty="0" smtClean="0"/>
                        <a:t>Feed</a:t>
                      </a:r>
                      <a:endParaRPr lang="en-US" sz="2800" dirty="0"/>
                    </a:p>
                  </a:txBody>
                  <a:tcPr>
                    <a:solidFill>
                      <a:srgbClr val="FFFF00"/>
                    </a:solidFill>
                  </a:tcPr>
                </a:tc>
                <a:tc>
                  <a:txBody>
                    <a:bodyPr/>
                    <a:lstStyle/>
                    <a:p>
                      <a:r>
                        <a:rPr lang="en-US" sz="2800" dirty="0" smtClean="0"/>
                        <a:t>Depth</a:t>
                      </a:r>
                      <a:endParaRPr lang="en-US" sz="2800" dirty="0"/>
                    </a:p>
                  </a:txBody>
                  <a:tcPr>
                    <a:solidFill>
                      <a:srgbClr val="83FB31"/>
                    </a:solidFill>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t>t</a:t>
                      </a:r>
                      <a:r>
                        <a:rPr lang="en-US" sz="2800" baseline="-25000" dirty="0" smtClean="0"/>
                        <a:t>ts</a:t>
                      </a:r>
                      <a:r>
                        <a:rPr lang="en-US" sz="2800" dirty="0" smtClean="0"/>
                        <a:t> = -1.73, df = 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t>t</a:t>
                      </a:r>
                      <a:r>
                        <a:rPr lang="en-US" sz="2800" baseline="-25000" dirty="0" smtClean="0"/>
                        <a:t>ts</a:t>
                      </a:r>
                      <a:r>
                        <a:rPr lang="en-US" sz="2800" dirty="0" smtClean="0"/>
                        <a:t> = -2.93, df = 20</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t>p = 2P(t &gt; 1.73) = 0.0991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t>p = 2P(t &gt; 2.92)  = 0.0085</a:t>
                      </a:r>
                    </a:p>
                  </a:txBody>
                  <a:tcPr/>
                </a:tc>
                <a:extLst>
                  <a:ext uri="{0D108BD9-81ED-4DB2-BD59-A6C34878D82A}">
                    <a16:rowId xmlns:a16="http://schemas.microsoft.com/office/drawing/2014/main" val="10002"/>
                  </a:ext>
                </a:extLst>
              </a:tr>
            </a:tbl>
          </a:graphicData>
        </a:graphic>
      </p:graphicFrame>
      <p:pic>
        <p:nvPicPr>
          <p:cNvPr id="3" name="Picture 2"/>
          <p:cNvPicPr>
            <a:picLocks noChangeAspect="1"/>
          </p:cNvPicPr>
          <p:nvPr/>
        </p:nvPicPr>
        <p:blipFill>
          <a:blip r:embed="rId3"/>
          <a:stretch>
            <a:fillRect/>
          </a:stretch>
        </p:blipFill>
        <p:spPr>
          <a:xfrm>
            <a:off x="471243" y="1143000"/>
            <a:ext cx="8353914" cy="2160495"/>
          </a:xfrm>
          <a:prstGeom prst="rect">
            <a:avLst/>
          </a:prstGeom>
        </p:spPr>
      </p:pic>
      <p:sp>
        <p:nvSpPr>
          <p:cNvPr id="4" name="Footer Placeholder 3"/>
          <p:cNvSpPr>
            <a:spLocks noGrp="1"/>
          </p:cNvSpPr>
          <p:nvPr>
            <p:ph type="ftr" sz="quarter" idx="11"/>
          </p:nvPr>
        </p:nvSpPr>
        <p:spPr/>
        <p:txBody>
          <a:bodyPr/>
          <a:lstStyle/>
          <a:p>
            <a:r>
              <a:rPr lang="en-US" smtClean="0"/>
              <a:t>12.5i</a:t>
            </a:r>
            <a:endParaRPr lang="en-US"/>
          </a:p>
        </p:txBody>
      </p:sp>
      <p:sp>
        <p:nvSpPr>
          <p:cNvPr id="5" name="Slide Number Placeholder 4"/>
          <p:cNvSpPr>
            <a:spLocks noGrp="1"/>
          </p:cNvSpPr>
          <p:nvPr>
            <p:ph type="sldNum" sz="quarter" idx="12"/>
          </p:nvPr>
        </p:nvSpPr>
        <p:spPr/>
        <p:txBody>
          <a:bodyPr/>
          <a:lstStyle/>
          <a:p>
            <a:fld id="{D85D01E0-4520-4710-81AB-3D8832D73914}" type="slidenum">
              <a:rPr lang="en-US" smtClean="0"/>
              <a:pPr/>
              <a:t>81</a:t>
            </a:fld>
            <a:endParaRPr lang="en-US"/>
          </a:p>
        </p:txBody>
      </p:sp>
    </p:spTree>
    <p:extLst>
      <p:ext uri="{BB962C8B-B14F-4D97-AF65-F5344CB8AC3E}">
        <p14:creationId xmlns:p14="http://schemas.microsoft.com/office/powerpoint/2010/main" val="42909018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dirty="0" smtClean="0"/>
              <a:t>Example: MLR – Feed/Depth</a:t>
            </a:r>
            <a:endParaRPr lang="en-US" dirty="0"/>
          </a:p>
        </p:txBody>
      </p:sp>
      <p:graphicFrame>
        <p:nvGraphicFramePr>
          <p:cNvPr id="4" name="Table 3"/>
          <p:cNvGraphicFramePr>
            <a:graphicFrameLocks noGrp="1"/>
          </p:cNvGraphicFramePr>
          <p:nvPr>
            <p:extLst/>
          </p:nvPr>
        </p:nvGraphicFramePr>
        <p:xfrm>
          <a:off x="228600" y="1016000"/>
          <a:ext cx="8763000" cy="3017520"/>
        </p:xfrm>
        <a:graphic>
          <a:graphicData uri="http://schemas.openxmlformats.org/drawingml/2006/table">
            <a:tbl>
              <a:tblPr>
                <a:tableStyleId>{5C22544A-7EE6-4342-B048-85BDC9FD1C3A}</a:tableStyleId>
              </a:tblPr>
              <a:tblGrid>
                <a:gridCol w="2921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2921000">
                  <a:extLst>
                    <a:ext uri="{9D8B030D-6E8A-4147-A177-3AD203B41FA5}">
                      <a16:colId xmlns:a16="http://schemas.microsoft.com/office/drawing/2014/main" val="20002"/>
                    </a:ext>
                  </a:extLst>
                </a:gridCol>
              </a:tblGrid>
              <a:tr h="137160">
                <a:tc>
                  <a:txBody>
                    <a:bodyPr/>
                    <a:lstStyle/>
                    <a:p>
                      <a:r>
                        <a:rPr lang="en-US" sz="2800" dirty="0" smtClean="0"/>
                        <a:t>Feed</a:t>
                      </a:r>
                      <a:endParaRPr lang="en-US" sz="2800" dirty="0"/>
                    </a:p>
                  </a:txBody>
                  <a:tcPr/>
                </a:tc>
                <a:tc>
                  <a:txBody>
                    <a:bodyPr/>
                    <a:lstStyle/>
                    <a:p>
                      <a:r>
                        <a:rPr lang="en-US" sz="2800" dirty="0" smtClean="0"/>
                        <a:t>Depth</a:t>
                      </a:r>
                      <a:endParaRPr lang="en-US" sz="2800" dirty="0"/>
                    </a:p>
                  </a:txBody>
                  <a:tcPr/>
                </a:tc>
                <a:tc>
                  <a:txBody>
                    <a:bodyPr/>
                    <a:lstStyle/>
                    <a:p>
                      <a:r>
                        <a:rPr lang="en-US" sz="2800" dirty="0" smtClean="0"/>
                        <a:t>Speed</a:t>
                      </a:r>
                      <a:endParaRPr lang="en-US" sz="280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t>p =</a:t>
                      </a:r>
                      <a:r>
                        <a:rPr lang="en-US" sz="2800" baseline="0" dirty="0" smtClean="0"/>
                        <a:t> 0.0991</a:t>
                      </a:r>
                      <a:endParaRPr lang="en-US" sz="2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t>p = 0.0085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t>p &lt; 0.0001</a:t>
                      </a:r>
                    </a:p>
                  </a:txBody>
                  <a:tcPr/>
                </a:tc>
                <a:extLst>
                  <a:ext uri="{0D108BD9-81ED-4DB2-BD59-A6C34878D82A}">
                    <a16:rowId xmlns:a16="http://schemas.microsoft.com/office/drawing/2014/main" val="10001"/>
                  </a:ext>
                </a:extLst>
              </a:tr>
              <a:tr h="370840">
                <a:tc>
                  <a:txBody>
                    <a:bodyPr/>
                    <a:lstStyle/>
                    <a:p>
                      <a:r>
                        <a:rPr lang="en-US" sz="2800" dirty="0" smtClean="0"/>
                        <a:t>Fail to reject H</a:t>
                      </a:r>
                      <a:r>
                        <a:rPr lang="en-US" sz="2800" baseline="-25000" dirty="0" smtClean="0"/>
                        <a:t>0</a:t>
                      </a:r>
                      <a:r>
                        <a:rPr lang="en-US" sz="2800" dirty="0" smtClean="0"/>
                        <a:t> </a:t>
                      </a:r>
                      <a:endParaRPr lang="en-US" sz="2800" dirty="0"/>
                    </a:p>
                  </a:txBody>
                  <a:tcPr/>
                </a:tc>
                <a:tc>
                  <a:txBody>
                    <a:bodyPr/>
                    <a:lstStyle/>
                    <a:p>
                      <a:r>
                        <a:rPr lang="en-US" sz="2800" dirty="0" smtClean="0"/>
                        <a:t>reject H</a:t>
                      </a:r>
                      <a:r>
                        <a:rPr lang="en-US" sz="2800" baseline="-25000" dirty="0" smtClean="0"/>
                        <a:t>0</a:t>
                      </a:r>
                      <a:r>
                        <a:rPr lang="en-US" sz="2800" dirty="0" smtClean="0"/>
                        <a:t> </a:t>
                      </a:r>
                      <a:endParaRPr lang="en-US" sz="2800" dirty="0"/>
                    </a:p>
                  </a:txBody>
                  <a:tcPr/>
                </a:tc>
                <a:tc>
                  <a:txBody>
                    <a:bodyPr/>
                    <a:lstStyle/>
                    <a:p>
                      <a:r>
                        <a:rPr lang="en-US" sz="2800" dirty="0" smtClean="0"/>
                        <a:t>reject H</a:t>
                      </a:r>
                      <a:r>
                        <a:rPr lang="en-US" sz="2800" baseline="-25000" dirty="0" smtClean="0"/>
                        <a:t>0</a:t>
                      </a:r>
                      <a:r>
                        <a:rPr lang="en-US" sz="2800" dirty="0" smtClean="0"/>
                        <a:t> </a:t>
                      </a:r>
                      <a:endParaRPr lang="en-US" sz="2800" dirty="0"/>
                    </a:p>
                  </a:txBody>
                  <a:tcPr/>
                </a:tc>
                <a:extLst>
                  <a:ext uri="{0D108BD9-81ED-4DB2-BD59-A6C34878D82A}">
                    <a16:rowId xmlns:a16="http://schemas.microsoft.com/office/drawing/2014/main" val="10002"/>
                  </a:ext>
                </a:extLst>
              </a:tr>
              <a:tr h="370840">
                <a:tc>
                  <a:txBody>
                    <a:bodyPr/>
                    <a:lstStyle/>
                    <a:p>
                      <a:r>
                        <a:rPr lang="en-US" sz="2800" dirty="0" smtClean="0"/>
                        <a:t>0.0991</a:t>
                      </a:r>
                      <a:r>
                        <a:rPr lang="en-US" sz="2800" baseline="0" dirty="0" smtClean="0"/>
                        <a:t> &gt;</a:t>
                      </a:r>
                      <a:r>
                        <a:rPr lang="en-US" sz="2800" dirty="0" smtClean="0"/>
                        <a:t> 0.05</a:t>
                      </a:r>
                      <a:endParaRPr lang="en-US" sz="2800" dirty="0"/>
                    </a:p>
                  </a:txBody>
                  <a:tcPr/>
                </a:tc>
                <a:tc>
                  <a:txBody>
                    <a:bodyPr/>
                    <a:lstStyle/>
                    <a:p>
                      <a:r>
                        <a:rPr lang="en-US" sz="2800" dirty="0" smtClean="0"/>
                        <a:t>0.0085 &lt; 0.05</a:t>
                      </a:r>
                      <a:endParaRPr lang="en-US" sz="2800" dirty="0"/>
                    </a:p>
                  </a:txBody>
                  <a:tcPr/>
                </a:tc>
                <a:tc>
                  <a:txBody>
                    <a:bodyPr/>
                    <a:lstStyle/>
                    <a:p>
                      <a:r>
                        <a:rPr lang="en-US" sz="2800" dirty="0" smtClean="0"/>
                        <a:t>0.0001 &lt; 0.05</a:t>
                      </a:r>
                      <a:endParaRPr lang="en-US" sz="2800" dirty="0"/>
                    </a:p>
                  </a:txBody>
                  <a:tcPr/>
                </a:tc>
                <a:extLst>
                  <a:ext uri="{0D108BD9-81ED-4DB2-BD59-A6C34878D82A}">
                    <a16:rowId xmlns:a16="http://schemas.microsoft.com/office/drawing/2014/main" val="10003"/>
                  </a:ext>
                </a:extLst>
              </a:tr>
              <a:tr h="370840">
                <a:tc>
                  <a:txBody>
                    <a:bodyPr/>
                    <a:lstStyle/>
                    <a:p>
                      <a:r>
                        <a:rPr lang="en-US" sz="2800" dirty="0" smtClean="0"/>
                        <a:t>Not Linearly Associated</a:t>
                      </a:r>
                      <a:endParaRPr lang="en-US" sz="2800" dirty="0"/>
                    </a:p>
                  </a:txBody>
                  <a:tcPr/>
                </a:tc>
                <a:tc>
                  <a:txBody>
                    <a:bodyPr/>
                    <a:lstStyle/>
                    <a:p>
                      <a:r>
                        <a:rPr lang="en-US" sz="2800" dirty="0" smtClean="0"/>
                        <a:t>Linearly Associated</a:t>
                      </a:r>
                      <a:endParaRPr lang="en-US" sz="2800" dirty="0"/>
                    </a:p>
                  </a:txBody>
                  <a:tcPr/>
                </a:tc>
                <a:tc>
                  <a:txBody>
                    <a:bodyPr/>
                    <a:lstStyle/>
                    <a:p>
                      <a:r>
                        <a:rPr lang="en-US" sz="2800" dirty="0" smtClean="0"/>
                        <a:t>Linearly Associated</a:t>
                      </a:r>
                      <a:endParaRPr lang="en-US" sz="2800" dirty="0"/>
                    </a:p>
                  </a:txBody>
                  <a:tcPr/>
                </a:tc>
                <a:extLst>
                  <a:ext uri="{0D108BD9-81ED-4DB2-BD59-A6C34878D82A}">
                    <a16:rowId xmlns:a16="http://schemas.microsoft.com/office/drawing/2014/main" val="10004"/>
                  </a:ext>
                </a:extLst>
              </a:tr>
            </a:tbl>
          </a:graphicData>
        </a:graphic>
      </p:graphicFrame>
      <p:sp>
        <p:nvSpPr>
          <p:cNvPr id="3" name="TextBox 2"/>
          <p:cNvSpPr txBox="1"/>
          <p:nvPr/>
        </p:nvSpPr>
        <p:spPr>
          <a:xfrm>
            <a:off x="1302143" y="5181600"/>
            <a:ext cx="6615914" cy="523220"/>
          </a:xfrm>
          <a:prstGeom prst="rect">
            <a:avLst/>
          </a:prstGeom>
          <a:noFill/>
        </p:spPr>
        <p:txBody>
          <a:bodyPr wrap="none" rtlCol="0">
            <a:spAutoFit/>
          </a:bodyPr>
          <a:lstStyle/>
          <a:p>
            <a:r>
              <a:rPr lang="en-US" sz="2800" dirty="0" smtClean="0"/>
              <a:t>time = 101.77 – 0.096 speed – 472.30 depth</a:t>
            </a:r>
            <a:endParaRPr lang="en-US" sz="2800" dirty="0"/>
          </a:p>
        </p:txBody>
      </p:sp>
      <p:pic>
        <p:nvPicPr>
          <p:cNvPr id="5" name="Picture 4"/>
          <p:cNvPicPr>
            <a:picLocks noChangeAspect="1"/>
          </p:cNvPicPr>
          <p:nvPr/>
        </p:nvPicPr>
        <p:blipFill>
          <a:blip r:embed="rId3"/>
          <a:stretch>
            <a:fillRect/>
          </a:stretch>
        </p:blipFill>
        <p:spPr>
          <a:xfrm>
            <a:off x="2171700" y="4033520"/>
            <a:ext cx="4876800" cy="1228725"/>
          </a:xfrm>
          <a:prstGeom prst="rect">
            <a:avLst/>
          </a:prstGeom>
        </p:spPr>
      </p:pic>
      <p:sp>
        <p:nvSpPr>
          <p:cNvPr id="6" name="Footer Placeholder 5"/>
          <p:cNvSpPr>
            <a:spLocks noGrp="1"/>
          </p:cNvSpPr>
          <p:nvPr>
            <p:ph type="ftr" sz="quarter" idx="11"/>
          </p:nvPr>
        </p:nvSpPr>
        <p:spPr/>
        <p:txBody>
          <a:bodyPr/>
          <a:lstStyle/>
          <a:p>
            <a:r>
              <a:rPr lang="en-US" smtClean="0"/>
              <a:t>12.5i</a:t>
            </a:r>
            <a:endParaRPr lang="en-US"/>
          </a:p>
        </p:txBody>
      </p:sp>
      <p:sp>
        <p:nvSpPr>
          <p:cNvPr id="7" name="Slide Number Placeholder 6"/>
          <p:cNvSpPr>
            <a:spLocks noGrp="1"/>
          </p:cNvSpPr>
          <p:nvPr>
            <p:ph type="sldNum" sz="quarter" idx="12"/>
          </p:nvPr>
        </p:nvSpPr>
        <p:spPr/>
        <p:txBody>
          <a:bodyPr/>
          <a:lstStyle/>
          <a:p>
            <a:fld id="{D85D01E0-4520-4710-81AB-3D8832D73914}" type="slidenum">
              <a:rPr lang="en-US" smtClean="0"/>
              <a:pPr/>
              <a:t>82</a:t>
            </a:fld>
            <a:endParaRPr lang="en-US"/>
          </a:p>
        </p:txBody>
      </p:sp>
    </p:spTree>
    <p:extLst>
      <p:ext uri="{BB962C8B-B14F-4D97-AF65-F5344CB8AC3E}">
        <p14:creationId xmlns:p14="http://schemas.microsoft.com/office/powerpoint/2010/main" val="2939293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dirty="0" smtClean="0"/>
              <a:t>LR Hypothesis Test: Summary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914400"/>
                <a:ext cx="8763000" cy="4876800"/>
              </a:xfrm>
            </p:spPr>
            <p:txBody>
              <a:bodyPr>
                <a:normAutofit/>
              </a:bodyPr>
              <a:lstStyle/>
              <a:p>
                <a:pPr>
                  <a:lnSpc>
                    <a:spcPct val="110000"/>
                  </a:lnSpc>
                  <a:buNone/>
                </a:pPr>
                <a:r>
                  <a:rPr lang="en-US" dirty="0" smtClean="0"/>
                  <a:t>H</a:t>
                </a:r>
                <a:r>
                  <a:rPr lang="en-US" baseline="-25000" dirty="0" smtClean="0"/>
                  <a:t>0</a:t>
                </a:r>
                <a:r>
                  <a:rPr lang="en-US" dirty="0" smtClean="0"/>
                  <a:t>: </a:t>
                </a:r>
                <a:r>
                  <a:rPr lang="en-US" dirty="0" smtClean="0">
                    <a:sym typeface="Symbol" panose="05050102010706020507" pitchFamily="18" charset="2"/>
                  </a:rPr>
                  <a:t>there is no association between X and </a:t>
                </a:r>
                <a:r>
                  <a:rPr lang="en-US" dirty="0">
                    <a:sym typeface="Symbol" panose="05050102010706020507" pitchFamily="18" charset="2"/>
                  </a:rPr>
                  <a:t>Y</a:t>
                </a:r>
                <a:endParaRPr lang="en-US" dirty="0" smtClean="0">
                  <a:sym typeface="Symbol" panose="05050102010706020507" pitchFamily="18" charset="2"/>
                </a:endParaRPr>
              </a:p>
              <a:p>
                <a:pPr>
                  <a:lnSpc>
                    <a:spcPct val="110000"/>
                  </a:lnSpc>
                  <a:buNone/>
                </a:pPr>
                <a:r>
                  <a:rPr lang="en-US" dirty="0" smtClean="0">
                    <a:sym typeface="Symbol" panose="05050102010706020507" pitchFamily="18" charset="2"/>
                  </a:rPr>
                  <a:t>H</a:t>
                </a:r>
                <a:r>
                  <a:rPr lang="en-US" baseline="-25000" dirty="0" smtClean="0">
                    <a:sym typeface="Symbol" panose="05050102010706020507" pitchFamily="18" charset="2"/>
                  </a:rPr>
                  <a:t>a</a:t>
                </a:r>
                <a:r>
                  <a:rPr lang="en-US" dirty="0" smtClean="0">
                    <a:sym typeface="Symbol" panose="05050102010706020507" pitchFamily="18" charset="2"/>
                  </a:rPr>
                  <a:t>: there is an association between X and Y</a:t>
                </a:r>
                <a:endParaRPr lang="en-US" dirty="0" smtClean="0"/>
              </a:p>
              <a:p>
                <a:pPr>
                  <a:lnSpc>
                    <a:spcPct val="110000"/>
                  </a:lnSpc>
                  <a:buNone/>
                </a:pPr>
                <a:r>
                  <a:rPr lang="en-US" dirty="0" smtClean="0"/>
                  <a:t>Test statistic: F</a:t>
                </a:r>
                <a:r>
                  <a:rPr lang="en-US" baseline="-25000" dirty="0" smtClean="0"/>
                  <a:t>ts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𝑀𝑆𝑅</m:t>
                        </m:r>
                      </m:num>
                      <m:den>
                        <m:r>
                          <a:rPr lang="en-US" b="0" i="1" smtClean="0">
                            <a:latin typeface="Cambria Math" panose="02040503050406030204" pitchFamily="18" charset="0"/>
                          </a:rPr>
                          <m:t>𝑀𝑆𝐸</m:t>
                        </m:r>
                      </m:den>
                    </m:f>
                  </m:oMath>
                </a14:m>
                <a:endParaRPr lang="en-US" dirty="0" smtClean="0"/>
              </a:p>
              <a:p>
                <a:pPr>
                  <a:lnSpc>
                    <a:spcPct val="110000"/>
                  </a:lnSpc>
                  <a:buNone/>
                </a:pPr>
                <a:r>
                  <a:rPr lang="en-US" dirty="0" smtClean="0"/>
                  <a:t>P-value: P = P(F &gt; F</a:t>
                </a:r>
                <a:r>
                  <a:rPr lang="en-US" baseline="-25000" dirty="0" smtClean="0"/>
                  <a:t>ts</a:t>
                </a:r>
                <a:r>
                  <a:rPr lang="en-US" dirty="0" smtClean="0"/>
                  <a:t>), df1 = dfr = 1, df2 = dfe = n – 2</a:t>
                </a:r>
              </a:p>
              <a:p>
                <a:pPr>
                  <a:lnSpc>
                    <a:spcPct val="110000"/>
                  </a:lnSpc>
                  <a:buNone/>
                </a:pPr>
                <a:r>
                  <a:rPr lang="en-US" sz="2800" dirty="0" smtClean="0">
                    <a:latin typeface="Courier New" panose="02070309020205020404" pitchFamily="49" charset="0"/>
                    <a:cs typeface="Courier New" panose="02070309020205020404" pitchFamily="49" charset="0"/>
                  </a:rPr>
                  <a:t>pf(Fts,df1,df2,lower.tail=FALSE</a:t>
                </a:r>
                <a:r>
                  <a:rPr lang="en-US" dirty="0" smtClean="0"/>
                  <a:t>)</a:t>
                </a:r>
              </a:p>
              <a:p>
                <a:pPr>
                  <a:lnSpc>
                    <a:spcPct val="110000"/>
                  </a:lnSpc>
                  <a:buNone/>
                </a:pPr>
                <a:r>
                  <a:rPr lang="en-US" sz="2800" dirty="0" smtClean="0">
                    <a:latin typeface="Courier New" panose="02070309020205020404" pitchFamily="49" charset="0"/>
                    <a:cs typeface="Courier New" panose="02070309020205020404" pitchFamily="49" charset="0"/>
                  </a:rPr>
                  <a:t>Table.lm &lt;- lm(YVar~XVar, data = Table)</a:t>
                </a:r>
              </a:p>
              <a:p>
                <a:pPr>
                  <a:lnSpc>
                    <a:spcPct val="110000"/>
                  </a:lnSpc>
                  <a:buNone/>
                </a:pPr>
                <a:r>
                  <a:rPr lang="en-US" sz="2800" dirty="0" smtClean="0">
                    <a:latin typeface="Courier New" panose="02070309020205020404" pitchFamily="49" charset="0"/>
                    <a:cs typeface="Courier New" panose="02070309020205020404" pitchFamily="49" charset="0"/>
                  </a:rPr>
                  <a:t>Summary(Table.lm)</a:t>
                </a:r>
              </a:p>
              <a:p>
                <a:pPr>
                  <a:lnSpc>
                    <a:spcPct val="110000"/>
                  </a:lnSpc>
                  <a:buNone/>
                </a:pPr>
                <a:endParaRPr lang="en-US" dirty="0" smtClean="0"/>
              </a:p>
              <a:p>
                <a:pPr>
                  <a:lnSpc>
                    <a:spcPct val="110000"/>
                  </a:lnSpc>
                  <a:buNone/>
                </a:pPr>
                <a:endParaRPr lang="en-US" dirty="0" smtClean="0"/>
              </a:p>
              <a:p>
                <a:pPr>
                  <a:lnSpc>
                    <a:spcPct val="110000"/>
                  </a:lnSpc>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914400"/>
                <a:ext cx="8763000" cy="4876800"/>
              </a:xfrm>
              <a:blipFill rotWithShape="0">
                <a:blip r:embed="rId3"/>
                <a:stretch>
                  <a:fillRect l="-1809" t="-1125" r="-62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D85D01E0-4520-4710-81AB-3D8832D73914}" type="slidenum">
              <a:rPr lang="en-US" smtClean="0"/>
              <a:pPr/>
              <a:t>9</a:t>
            </a:fld>
            <a:endParaRPr lang="en-US"/>
          </a:p>
        </p:txBody>
      </p:sp>
      <p:sp>
        <p:nvSpPr>
          <p:cNvPr id="4" name="Footer Placeholder 3"/>
          <p:cNvSpPr>
            <a:spLocks noGrp="1"/>
          </p:cNvSpPr>
          <p:nvPr>
            <p:ph type="ftr" sz="quarter" idx="11"/>
          </p:nvPr>
        </p:nvSpPr>
        <p:spPr/>
        <p:txBody>
          <a:bodyPr/>
          <a:lstStyle/>
          <a:p>
            <a:r>
              <a:rPr lang="en-US" smtClean="0"/>
              <a:t>12.2ad</a:t>
            </a:r>
            <a:endParaRPr lang="en-US"/>
          </a:p>
        </p:txBody>
      </p:sp>
    </p:spTree>
    <p:extLst>
      <p:ext uri="{BB962C8B-B14F-4D97-AF65-F5344CB8AC3E}">
        <p14:creationId xmlns:p14="http://schemas.microsoft.com/office/powerpoint/2010/main" val="1261578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16110</TotalTime>
  <Words>14597</Words>
  <Application>Microsoft Office PowerPoint</Application>
  <PresentationFormat>On-screen Show (4:3)</PresentationFormat>
  <Paragraphs>1361</Paragraphs>
  <Slides>82</Slides>
  <Notes>82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91" baseType="lpstr">
      <vt:lpstr>Arial</vt:lpstr>
      <vt:lpstr>Calibri</vt:lpstr>
      <vt:lpstr>Cambria Math</vt:lpstr>
      <vt:lpstr>Courier New</vt:lpstr>
      <vt:lpstr>Symbol</vt:lpstr>
      <vt:lpstr>Times New Roman</vt:lpstr>
      <vt:lpstr>Wingdings</vt:lpstr>
      <vt:lpstr>Office Theme</vt:lpstr>
      <vt:lpstr>Equation</vt:lpstr>
      <vt:lpstr>12.2 (Part A) Hypothesis Tests Goals</vt:lpstr>
      <vt:lpstr>Simple Linear Regression Model</vt:lpstr>
      <vt:lpstr>Linear Regression Results</vt:lpstr>
      <vt:lpstr>Inference</vt:lpstr>
      <vt:lpstr>Assumptions</vt:lpstr>
      <vt:lpstr>Association</vt:lpstr>
      <vt:lpstr>F test statistic</vt:lpstr>
      <vt:lpstr>ANOVA table for Linear Regression</vt:lpstr>
      <vt:lpstr>LR Hypothesis Test: Summary</vt:lpstr>
      <vt:lpstr>Example: LR - Inference</vt:lpstr>
      <vt:lpstr>Example: LR - Inference</vt:lpstr>
      <vt:lpstr>Example: LR – Inference - ANOVA</vt:lpstr>
      <vt:lpstr>Example: LR – Inference (cont)</vt:lpstr>
      <vt:lpstr>Standard deviation for b1</vt:lpstr>
      <vt:lpstr>Confidence Interval for 1</vt:lpstr>
      <vt:lpstr>LR Hypothesis Test: Summary</vt:lpstr>
      <vt:lpstr>LR Hypothesis Test: Summary</vt:lpstr>
      <vt:lpstr>Example: SLR - Inference</vt:lpstr>
      <vt:lpstr>Example: SLR - CI</vt:lpstr>
      <vt:lpstr>Example: SLR - CI</vt:lpstr>
      <vt:lpstr>Example: SLR - CI</vt:lpstr>
      <vt:lpstr>Example: SLR - CI</vt:lpstr>
      <vt:lpstr>Example: SLR - HT</vt:lpstr>
      <vt:lpstr>Example: SLR - HT</vt:lpstr>
      <vt:lpstr>Example: SLR - HT</vt:lpstr>
      <vt:lpstr>Cautions about Correlation and Regression:</vt:lpstr>
      <vt:lpstr>Cautions about Correlation and Regression:</vt:lpstr>
      <vt:lpstr>Cautions about Correlation and Regression:</vt:lpstr>
      <vt:lpstr>12.3: Inferences Concerning the Mean Value and an Observed Value of Y for x = x* - Goals</vt:lpstr>
      <vt:lpstr>µ*</vt:lpstr>
      <vt:lpstr>SEµ̂*</vt:lpstr>
      <vt:lpstr>SEµ̂*</vt:lpstr>
      <vt:lpstr>Confidence Bands</vt:lpstr>
      <vt:lpstr>Example: LR – μ̂*</vt:lpstr>
      <vt:lpstr>Example: LR – μ̂*</vt:lpstr>
      <vt:lpstr>Ŷ*</vt:lpstr>
      <vt:lpstr>SEŷ</vt:lpstr>
      <vt:lpstr>R code</vt:lpstr>
      <vt:lpstr>R code</vt:lpstr>
      <vt:lpstr>Confidence/Prediction Band</vt:lpstr>
      <vt:lpstr>Example: LR - ŷ*</vt:lpstr>
      <vt:lpstr>Example: LR - ŷ*</vt:lpstr>
      <vt:lpstr>Example: LR - ŷ*</vt:lpstr>
      <vt:lpstr>12.5: Multiple Linear Regression - Goals</vt:lpstr>
      <vt:lpstr>Multiple Linear Regression Model</vt:lpstr>
      <vt:lpstr>Multiple LINEAR Regression</vt:lpstr>
      <vt:lpstr>Assumptions for Multiple Linear Regression</vt:lpstr>
      <vt:lpstr>PowerPoint Presentation</vt:lpstr>
      <vt:lpstr>Assumptions for Linear Regression</vt:lpstr>
      <vt:lpstr>Example: MLR - Equation</vt:lpstr>
      <vt:lpstr>Example: MLR - Equation</vt:lpstr>
      <vt:lpstr>Example: MLR - Equation</vt:lpstr>
      <vt:lpstr>Example: MLR - Equation</vt:lpstr>
      <vt:lpstr>ANOVA table for MLR</vt:lpstr>
      <vt:lpstr>ANOVA table for MLR</vt:lpstr>
      <vt:lpstr>ANOVA table for MLR</vt:lpstr>
      <vt:lpstr>ANOVA table for MLR</vt:lpstr>
      <vt:lpstr>ANOVA table for MLR</vt:lpstr>
      <vt:lpstr>ANOVA table for MLR</vt:lpstr>
      <vt:lpstr>Example: MLR – ANOVA table</vt:lpstr>
      <vt:lpstr>Example: MLR – ANOVA </vt:lpstr>
      <vt:lpstr>Example: MLR – ANOVA </vt:lpstr>
      <vt:lpstr>Example: MLR – ANOVA </vt:lpstr>
      <vt:lpstr>Example: MLR – ANOVA </vt:lpstr>
      <vt:lpstr>Example: MLR – ANOVA </vt:lpstr>
      <vt:lpstr>Inference</vt:lpstr>
      <vt:lpstr>LR Hypothesis Test: Summary</vt:lpstr>
      <vt:lpstr>ANOVA table for MLR</vt:lpstr>
      <vt:lpstr>LR Hypothesis Test: Summary</vt:lpstr>
      <vt:lpstr>Example: MLR – Association</vt:lpstr>
      <vt:lpstr>Example: MLR – Association</vt:lpstr>
      <vt:lpstr>Example: MLR – Association</vt:lpstr>
      <vt:lpstr>Example: MLR – Association</vt:lpstr>
      <vt:lpstr>MLR Hypothesis t Test: Summary</vt:lpstr>
      <vt:lpstr>MLR Hypothesis t Test: Summary</vt:lpstr>
      <vt:lpstr>Example: MLR – Explanatory</vt:lpstr>
      <vt:lpstr>Example: MLR – Speed</vt:lpstr>
      <vt:lpstr>Example: MLR – Speed</vt:lpstr>
      <vt:lpstr>Example: MLR – Association</vt:lpstr>
      <vt:lpstr>Example: MLR – Feed/Depth</vt:lpstr>
      <vt:lpstr>Example: MLR – Feed/Depth</vt:lpstr>
      <vt:lpstr>Example: MLR – Feed/Depth</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Proposition 1.1 De Moargan’s Laws</dc:title>
  <dc:creator>lfindsen</dc:creator>
  <cp:lastModifiedBy>Findsen, Leonore A</cp:lastModifiedBy>
  <cp:revision>974</cp:revision>
  <dcterms:created xsi:type="dcterms:W3CDTF">2010-01-11T21:36:57Z</dcterms:created>
  <dcterms:modified xsi:type="dcterms:W3CDTF">2019-04-14T21:21:38Z</dcterms:modified>
</cp:coreProperties>
</file>