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8"/>
    </p:embeddedFont>
    <p:embeddedFont>
      <p:font typeface="Oswald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kazpravda.kz</a:t>
            </a:r>
            <a:r>
              <a:rPr lang="en-US" dirty="0"/>
              <a:t>/n/pochti-polovina-kazahstantsev-zhivut-v-kredit-glava-npk-o-prichinah-yanvarskih-besporyadkov/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www.inform.kz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/zakreditovannost-naseleniya-mozhet-stat-ser-eznoy-problemoy-deputat_a3946421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khabar.kz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/news/</a:t>
            </a:r>
            <a:r>
              <a:rPr lang="en-US" dirty="0" err="1"/>
              <a:t>obshchestvo</a:t>
            </a:r>
            <a:r>
              <a:rPr lang="en-US" dirty="0"/>
              <a:t>/item/138488-skolko-kreditov-vydali-kazakhstantsam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8950f3c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8950f3c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1cb.kz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kz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nationalbank.kz/" TargetMode="External"/><Relationship Id="rId4" Type="http://schemas.openxmlformats.org/officeDocument/2006/relationships/hyperlink" Target="https://www.nationalbank.kz/kz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Determination of the factors of debt load of the population of Kazakhstan</a:t>
            </a:r>
            <a:endParaRPr sz="42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731025" y="4083225"/>
            <a:ext cx="228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Kudaibergen Aruzhan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Kaskyrbayev Nurbek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Yerkin Adilet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problem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Last year another 333,000 new borrowers entered the credit system, who had never taken out a loan from a bank before.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The total number of Kazakhstanis with active loans, exceeds 6.5 million people out of a little more than 19 million people in the country. 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To date, the retail loan portfolio of Kazakhstan has exceeded 10 trillion tenge. This is almost 43% more than last year.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Almost 6.3 million Kazakhstanis today have outstanding bank loans. Another 1.2 million Kazakhstanis have loans from microfinance organizations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99" y="2373651"/>
            <a:ext cx="4506850" cy="7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0" y="3504350"/>
            <a:ext cx="3922851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958175" y="1051275"/>
            <a:ext cx="5092500" cy="108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sz="1900" dirty="0">
                <a:solidFill>
                  <a:srgbClr val="FF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The debt </a:t>
            </a:r>
            <a:r>
              <a:rPr lang="en-US" sz="1900" dirty="0">
                <a:solidFill>
                  <a:srgbClr val="FF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load</a:t>
            </a:r>
            <a:r>
              <a:rPr lang="en" sz="1900" dirty="0">
                <a:solidFill>
                  <a:srgbClr val="FF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 of Kazakhstanis is growing from year to year !</a:t>
            </a:r>
            <a:endParaRPr sz="1500" dirty="0"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57850" y="4696725"/>
            <a:ext cx="379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according to the </a:t>
            </a:r>
            <a:r>
              <a:rPr lang="en" sz="11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https://1cb.kz/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February 1, 2022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38225" y="4772650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0244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dataset</a:t>
            </a:r>
            <a:endParaRPr sz="24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5933715" y="968938"/>
            <a:ext cx="2771700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https://stat.gov.kz</a:t>
            </a:r>
            <a:endParaRPr sz="16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https://www.nationalbank.kz</a:t>
            </a:r>
            <a:endParaRPr sz="16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ECD21-A532-EE37-4F5E-A57B8254ABDE}"/>
              </a:ext>
            </a:extLst>
          </p:cNvPr>
          <p:cNvSpPr txBox="1"/>
          <p:nvPr/>
        </p:nvSpPr>
        <p:spPr>
          <a:xfrm>
            <a:off x="0" y="430615"/>
            <a:ext cx="8520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>
                <a:latin typeface="+mj-lt"/>
              </a:rPr>
              <a:t>Dataset consists data from </a:t>
            </a:r>
            <a:r>
              <a:rPr lang="en-US" sz="1400" dirty="0">
                <a:solidFill>
                  <a:srgbClr val="000000"/>
                </a:solidFill>
                <a:uFill>
                  <a:noFill/>
                </a:uFill>
                <a:latin typeface="+mj-lt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https://stat.gov.kz</a:t>
            </a:r>
            <a:r>
              <a:rPr lang="en-US" dirty="0">
                <a:latin typeface="+mj-lt"/>
                <a:ea typeface="Oswald"/>
                <a:cs typeface="Oswald"/>
                <a:sym typeface="Oswald"/>
              </a:rPr>
              <a:t>, </a:t>
            </a:r>
            <a:r>
              <a:rPr lang="en-US" sz="1400" dirty="0">
                <a:solidFill>
                  <a:srgbClr val="000000"/>
                </a:solidFill>
                <a:uFill>
                  <a:noFill/>
                </a:uFill>
                <a:latin typeface="+mj-lt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https://www.nationalbank.kz</a:t>
            </a:r>
            <a:r>
              <a:rPr lang="en-US" dirty="0">
                <a:uFill>
                  <a:noFill/>
                </a:uFill>
                <a:latin typeface="+mj-lt"/>
                <a:ea typeface="Oswald"/>
                <a:cs typeface="Oswald"/>
                <a:sym typeface="Oswald"/>
              </a:rPr>
              <a:t>. Statistical data from 2012 to 2022 until July for every month.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400" dirty="0">
              <a:solidFill>
                <a:srgbClr val="000000"/>
              </a:solidFill>
              <a:uFill>
                <a:noFill/>
              </a:uFill>
              <a:latin typeface="+mj-lt"/>
              <a:ea typeface="Oswald"/>
              <a:cs typeface="Oswald"/>
              <a:sym typeface="Oswald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Oswald"/>
                <a:cs typeface="Oswald"/>
                <a:sym typeface="Oswald"/>
              </a:rPr>
              <a:t>There are 10 years (*12 month), 17 regions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dirty="0">
              <a:latin typeface="+mj-lt"/>
              <a:ea typeface="Oswald"/>
              <a:cs typeface="Oswald"/>
              <a:sym typeface="Oswald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Oswald"/>
                <a:cs typeface="Oswald"/>
                <a:sym typeface="Oswald"/>
              </a:rPr>
              <a:t>60 columns from different sphere</a:t>
            </a:r>
          </a:p>
          <a:p>
            <a:r>
              <a:rPr lang="en-US" dirty="0">
                <a:latin typeface="+mj-lt"/>
              </a:rPr>
              <a:t> </a:t>
            </a:r>
            <a:endParaRPr lang="ru-KZ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48B6-9447-749F-C659-DE8BC2F6C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" y="1816914"/>
            <a:ext cx="7515454" cy="31065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A92C2B-7B90-2F44-97A0-7F08EB863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273" y="2586587"/>
            <a:ext cx="2267700" cy="2336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Hypotheses</a:t>
            </a:r>
            <a:endParaRPr dirty="0"/>
          </a:p>
        </p:txBody>
      </p:sp>
      <p:grpSp>
        <p:nvGrpSpPr>
          <p:cNvPr id="84" name="Google Shape;84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social changes affect debt load</a:t>
            </a:r>
          </a:p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 a decrease in the standard of living of the population, the debt load is growing</a:t>
            </a:r>
          </a:p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Increasing in the number of registered marriages has a positive effect on the increase in debt 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6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 factors like inflation, </a:t>
            </a:r>
            <a:r>
              <a:rPr lang="en-US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exchange rates</a:t>
            </a: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 3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38100" indent="0">
              <a:lnSpc>
                <a:spcPct val="128571"/>
              </a:lnSpc>
              <a:buClr>
                <a:schemeClr val="dk1"/>
              </a:buClr>
              <a:buSzPts val="2100"/>
              <a:buNone/>
            </a:pPr>
            <a:r>
              <a:rPr lang="en-US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number of recipients of assigned state social benefits for disability (for the loss of the breadwinner) </a:t>
            </a:r>
          </a:p>
          <a:p>
            <a:pPr marL="95250" marR="38100" indent="0">
              <a:lnSpc>
                <a:spcPct val="128571"/>
              </a:lnSpc>
              <a:buClr>
                <a:schemeClr val="dk1"/>
              </a:buClr>
              <a:buSzPts val="2100"/>
              <a:buNone/>
            </a:pPr>
            <a:r>
              <a:rPr lang="en-US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monthly salary by regions of the Republic of Kazakhstan</a:t>
            </a:r>
          </a:p>
          <a:p>
            <a:pPr marL="95250" marR="38100" indent="0">
              <a:lnSpc>
                <a:spcPct val="128571"/>
              </a:lnSpc>
              <a:buClr>
                <a:schemeClr val="dk1"/>
              </a:buClr>
              <a:buSzPts val="2100"/>
              <a:buNone/>
            </a:pPr>
            <a:r>
              <a:rPr lang="en-US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have a negative effect on the increase in debt load</a:t>
            </a:r>
          </a:p>
          <a:p>
            <a:pPr marL="95250" marR="38100" indent="0">
              <a:lnSpc>
                <a:spcPct val="128571"/>
              </a:lnSpc>
              <a:buClr>
                <a:schemeClr val="dk1"/>
              </a:buClr>
              <a:buSzPts val="2100"/>
              <a:buNone/>
            </a:pPr>
            <a:endParaRPr lang="en-US"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5250" marR="38100" indent="0">
              <a:lnSpc>
                <a:spcPct val="128571"/>
              </a:lnSpc>
              <a:buClr>
                <a:schemeClr val="dk1"/>
              </a:buClr>
              <a:buSzPts val="2100"/>
              <a:buNone/>
            </a:pP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Steps to the solution</a:t>
            </a:r>
            <a:endParaRPr sz="3900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00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collection / preprocessing from different source of data (historical data)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Make analysis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Try to find related patterns (correlation) that leads to the over debt load of population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Suggestion for debt reduction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374</Words>
  <Application>Microsoft Macintosh PowerPoint</Application>
  <PresentationFormat>Экран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Determination of the factors of debt load of the population of Kazakhstan</vt:lpstr>
      <vt:lpstr>About problem</vt:lpstr>
      <vt:lpstr>About dataset</vt:lpstr>
      <vt:lpstr>Hypotheses</vt:lpstr>
      <vt:lpstr>Steps to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the factors of debt load of the population of Kazakhstan</dc:title>
  <cp:lastModifiedBy>Adilet Yerkin</cp:lastModifiedBy>
  <cp:revision>6</cp:revision>
  <dcterms:modified xsi:type="dcterms:W3CDTF">2022-09-23T14:14:09Z</dcterms:modified>
</cp:coreProperties>
</file>