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3"/>
  </p:notesMasterIdLst>
  <p:sldIdLst>
    <p:sldId id="2109" r:id="rId3"/>
    <p:sldId id="2123" r:id="rId4"/>
    <p:sldId id="2125" r:id="rId5"/>
    <p:sldId id="2117" r:id="rId6"/>
    <p:sldId id="2110" r:id="rId7"/>
    <p:sldId id="2111" r:id="rId8"/>
    <p:sldId id="2130" r:id="rId9"/>
    <p:sldId id="2124" r:id="rId10"/>
    <p:sldId id="2127" r:id="rId11"/>
    <p:sldId id="212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62"/>
    <a:srgbClr val="299CEF"/>
    <a:srgbClr val="576368"/>
    <a:srgbClr val="000000"/>
    <a:srgbClr val="FFFFFF"/>
    <a:srgbClr val="0099FF"/>
    <a:srgbClr val="FFCCCC"/>
    <a:srgbClr val="FFFFCC"/>
    <a:srgbClr val="ED1B23"/>
    <a:srgbClr val="04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78613" autoAdjust="0"/>
  </p:normalViewPr>
  <p:slideViewPr>
    <p:cSldViewPr>
      <p:cViewPr varScale="1">
        <p:scale>
          <a:sx n="92" d="100"/>
          <a:sy n="92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AC75A-AAB6-4CD8-8D26-5EC8D85DBF5E}" type="datetimeFigureOut">
              <a:rPr lang="en-US" smtClean="0"/>
              <a:t>09-Mar-20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43215-D573-47D6-8B35-CBA69A8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43215-D573-47D6-8B35-CBA69A8125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B788-E34D-44FB-BAA8-2AD1071C80B8}" type="datetime1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FD0B-8294-4722-9A81-BEB018633D0B}" type="datetime1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4F80-D622-4BF6-A698-573FEA2A754F}" type="datetime1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pic>
        <p:nvPicPr>
          <p:cNvPr id="7" name="Picture 11" descr="usa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64275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455613" y="6434138"/>
            <a:ext cx="1373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de-DE" sz="10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© Fraunhofer USA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73238"/>
            <a:ext cx="8223250" cy="539750"/>
          </a:xfrm>
        </p:spPr>
        <p:txBody>
          <a:bodyPr/>
          <a:lstStyle>
            <a:lvl1pPr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105400"/>
            <a:ext cx="3505200" cy="914400"/>
          </a:xfrm>
        </p:spPr>
        <p:txBody>
          <a:bodyPr/>
          <a:lstStyle>
            <a:lvl1pPr>
              <a:buNone/>
              <a:defRPr i="1" baseline="0"/>
            </a:lvl1pPr>
          </a:lstStyle>
          <a:p>
            <a:pPr lvl="0"/>
            <a:r>
              <a:rPr lang="en-US" dirty="0"/>
              <a:t>Click to add Name and Date</a:t>
            </a: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7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57200" y="1600200"/>
            <a:ext cx="82232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pic>
        <p:nvPicPr>
          <p:cNvPr id="7" name="Picture 11" descr="usa_rg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64275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455613" y="6434138"/>
            <a:ext cx="1373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de-DE" sz="10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© Fraunhofer USA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0375" y="1773238"/>
            <a:ext cx="8223250" cy="4092575"/>
          </a:xfr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n"/>
              <a:defRPr sz="2000" i="0">
                <a:latin typeface="Calibri" pitchFamily="34" charset="0"/>
              </a:defRPr>
            </a:lvl2pPr>
            <a:lvl3pPr>
              <a:buFont typeface="Wingdings" pitchFamily="2" charset="2"/>
              <a:buChar char=""/>
              <a:defRPr sz="1800">
                <a:latin typeface="Calibri" pitchFamily="34" charset="0"/>
              </a:defRPr>
            </a:lvl3pPr>
            <a:lvl4pPr>
              <a:buFont typeface="Wingdings" pitchFamily="2" charset="2"/>
              <a:buChar char=""/>
              <a:defRPr sz="1800">
                <a:latin typeface="Calibri" pitchFamily="34" charset="0"/>
              </a:defRPr>
            </a:lvl4pPr>
            <a:lvl5pPr>
              <a:buFont typeface="Wingdings" pitchFamily="2" charset="2"/>
              <a:buChar char=""/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latin typeface="Calibri" pitchFamily="34" charset="0"/>
              </a:defRPr>
            </a:lvl1pPr>
            <a:lvl2pPr>
              <a:buFont typeface="Wingdings" pitchFamily="2" charset="2"/>
              <a:buChar char="n"/>
              <a:defRPr i="0">
                <a:latin typeface="Calibri" pitchFamily="34" charset="0"/>
              </a:defRPr>
            </a:lvl2pPr>
            <a:lvl3pPr>
              <a:buFont typeface="Wingdings" pitchFamily="2" charset="2"/>
              <a:buChar char=""/>
              <a:defRPr>
                <a:latin typeface="Calibri" pitchFamily="34" charset="0"/>
              </a:defRPr>
            </a:lvl3pPr>
            <a:lvl4pPr>
              <a:buFont typeface="Wingdings" pitchFamily="2" charset="2"/>
              <a:buChar char=""/>
              <a:defRPr>
                <a:latin typeface="Calibri" pitchFamily="34" charset="0"/>
              </a:defRPr>
            </a:lvl4pPr>
            <a:lvl5pPr>
              <a:buFont typeface="Wingdings" pitchFamily="2" charset="2"/>
              <a:buChar char=""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82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5190332"/>
            <a:ext cx="8223250" cy="675481"/>
          </a:xfrm>
          <a:ln w="50800">
            <a:solidFill>
              <a:schemeClr val="accent1"/>
            </a:solidFill>
          </a:ln>
        </p:spPr>
        <p:txBody>
          <a:bodyPr anchor="ctr" anchorCtr="0"/>
          <a:lstStyle>
            <a:lvl1pPr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876800" y="1776413"/>
            <a:ext cx="3806825" cy="28717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0375" y="1776413"/>
            <a:ext cx="3806825" cy="28717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089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4825"/>
            <a:ext cx="3806825" cy="40909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876800" y="1776413"/>
            <a:ext cx="38068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876800" y="3906838"/>
            <a:ext cx="38068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5952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8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1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5886-0922-401E-A99A-08A89DEFCEDF}" type="datetime1">
              <a:rPr lang="en-US" smtClean="0"/>
              <a:t>09-Mar-20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493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082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4825"/>
            <a:ext cx="2587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096000" y="1774825"/>
            <a:ext cx="2587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3278188" y="1774825"/>
            <a:ext cx="2587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0572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2592917" y="1773238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725459" y="1776413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6858000" y="1773238"/>
            <a:ext cx="1825625" cy="4092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3490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1774825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60375" y="3906838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4724400" y="1776413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724400" y="3906838"/>
            <a:ext cx="3959225" cy="19589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918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2483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1790700" y="638175"/>
            <a:ext cx="5486400" cy="4114800"/>
          </a:xfr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en-US" dirty="0"/>
              <a:t>Click to Insert Picture or graph</a:t>
            </a:r>
          </a:p>
        </p:txBody>
      </p:sp>
    </p:spTree>
    <p:extLst>
      <p:ext uri="{BB962C8B-B14F-4D97-AF65-F5344CB8AC3E}">
        <p14:creationId xmlns:p14="http://schemas.microsoft.com/office/powerpoint/2010/main" val="1241453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5890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382588"/>
            <a:ext cx="2055812" cy="54832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5038" cy="54832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738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19A7FC-B49F-451D-A1A8-B33B192DD1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2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4F73-C53A-489B-9612-F37E14790972}" type="datetime1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E57B-98E0-4441-9FAC-9127F83404BC}" type="datetime1">
              <a:rPr lang="en-US" smtClean="0"/>
              <a:t>09-Mar-20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552-7516-48FF-A89A-97E434384B99}" type="datetime1">
              <a:rPr lang="en-US" smtClean="0"/>
              <a:t>09-Mar-20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D88B-27F8-47A1-81CA-8521C07AECC9}" type="datetime1">
              <a:rPr lang="en-US" smtClean="0"/>
              <a:t>09-Mar-20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10D-E1EE-4055-9C1A-B4F68E31828E}" type="datetime1">
              <a:rPr lang="en-US" smtClean="0"/>
              <a:t>09-Mar-20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2065-6584-4ACB-A4D3-00D381DA217E}" type="datetime1">
              <a:rPr lang="en-US" smtClean="0"/>
              <a:t>09-Mar-20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474A-CC5D-4BB1-9288-F59B2D2AC173}" type="datetime1">
              <a:rPr lang="en-US" smtClean="0"/>
              <a:t>09-Mar-20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BDDF-AC4F-4318-9B4D-9B44F48781D1}" type="datetime1">
              <a:rPr lang="en-US" smtClean="0"/>
              <a:t>09-Mar-20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4138"/>
            <a:ext cx="1373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de-DE" sz="10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© Fraunhofer USA</a:t>
            </a:r>
          </a:p>
        </p:txBody>
      </p:sp>
      <p:pic>
        <p:nvPicPr>
          <p:cNvPr id="1030" name="Picture 7" descr="usa_rgb.gif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162800" y="6264275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79762" y="6136529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C13177B-7D9C-44C5-AAD4-2ACF93EF04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08724" y="6173990"/>
            <a:ext cx="2956579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HEM</a:t>
            </a:r>
            <a:r>
              <a:rPr lang="en-US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Prototyping with</a:t>
            </a:r>
            <a:r>
              <a:rPr lang="en-US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Frutiger LT Com 45 Light"/>
                <a:cs typeface="Calibri" pitchFamily="34" charset="0"/>
              </a:rPr>
              <a:t>FRESH   </a:t>
            </a:r>
            <a:r>
              <a:rPr lang="en-US" sz="1600" b="1" baseline="0" dirty="0">
                <a:solidFill>
                  <a:schemeClr val="accent1"/>
                </a:solidFill>
                <a:latin typeface="Frutiger LT Com 45 Light"/>
                <a:cs typeface="Calibri" pitchFamily="34" charset="0"/>
              </a:rPr>
              <a:t>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Brian Lim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brianlim@brianlim.net</a:t>
            </a:r>
          </a:p>
        </p:txBody>
      </p:sp>
      <p:pic>
        <p:nvPicPr>
          <p:cNvPr id="12" name="Picture 2" descr="C:\Users\Brian Y. Lim\Documents\Google Drive\Fraunhofer\smart thermostat\docs\art\fresh-logo-green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6260485"/>
            <a:ext cx="165083" cy="1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chemeClr val="accent1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7388" indent="-344488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 i="0">
          <a:solidFill>
            <a:schemeClr val="tx1"/>
          </a:solidFill>
          <a:latin typeface="Calibri" pitchFamily="34" charset="0"/>
        </a:defRPr>
      </a:lvl2pPr>
      <a:lvl3pPr marL="1027113" indent="-366713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>
          <a:solidFill>
            <a:schemeClr val="tx1"/>
          </a:solidFill>
          <a:latin typeface="Calibri" pitchFamily="34" charset="0"/>
        </a:defRPr>
      </a:lvl3pPr>
      <a:lvl4pPr marL="1374775" indent="-346075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>
          <a:solidFill>
            <a:schemeClr val="tx1"/>
          </a:solidFill>
          <a:latin typeface="Calibri" pitchFamily="34" charset="0"/>
        </a:defRPr>
      </a:lvl4pPr>
      <a:lvl5pPr marL="1716088" indent="-358775" algn="l" rtl="0" eaLnBrk="0" fontAlgn="base" hangingPunct="0">
        <a:spcBef>
          <a:spcPct val="0"/>
        </a:spcBef>
        <a:spcAft>
          <a:spcPct val="4000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"/>
        <a:defRPr>
          <a:solidFill>
            <a:schemeClr val="tx1"/>
          </a:solidFill>
          <a:latin typeface="Calibri" pitchFamily="34" charset="0"/>
        </a:defRPr>
      </a:lvl5pPr>
      <a:lvl6pPr marL="18875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9C796EE2-45EE-449C-9BFB-FB76B3D2D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20875"/>
            <a:ext cx="7772400" cy="1889126"/>
          </a:xfrm>
        </p:spPr>
        <p:txBody>
          <a:bodyPr>
            <a:normAutofit/>
          </a:bodyPr>
          <a:lstStyle/>
          <a:p>
            <a:r>
              <a:rPr lang="en-US" sz="7200" dirty="0"/>
              <a:t>Assignment 3</a:t>
            </a:r>
            <a:br>
              <a:rPr lang="en-US" sz="7200" dirty="0"/>
            </a:br>
            <a:r>
              <a:rPr lang="en-US" dirty="0"/>
              <a:t>Custom UI Component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7371238F-051B-43BD-BDBA-E9BEE7ADE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Number: </a:t>
            </a:r>
            <a:r>
              <a:rPr lang="en-US" dirty="0">
                <a:solidFill>
                  <a:srgbClr val="0070C0"/>
                </a:solidFill>
              </a:rPr>
              <a:t>A…</a:t>
            </a:r>
          </a:p>
          <a:p>
            <a:r>
              <a:rPr lang="en-US" dirty="0">
                <a:solidFill>
                  <a:schemeClr val="tx1"/>
                </a:solidFill>
              </a:rPr>
              <a:t>Student Name: </a:t>
            </a: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846810-B79F-43AE-801A-A230A602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195146A-D301-4F6C-B78C-359C985061B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18657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README: project files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CS3249_Assignment3</a:t>
            </a:r>
            <a:r>
              <a:rPr lang="en-US" sz="2800" dirty="0" smtClean="0"/>
              <a:t>/</a:t>
            </a:r>
            <a:endParaRPr lang="en-US" sz="2800" dirty="0"/>
          </a:p>
          <a:p>
            <a:pPr lvl="1"/>
            <a:r>
              <a:rPr lang="en-US" sz="2400" dirty="0" err="1" smtClean="0"/>
              <a:t>src</a:t>
            </a:r>
            <a:r>
              <a:rPr lang="en-US" sz="2400" dirty="0" smtClean="0"/>
              <a:t>/</a:t>
            </a:r>
          </a:p>
          <a:p>
            <a:pPr lvl="2"/>
            <a:r>
              <a:rPr lang="en-US" sz="2000" dirty="0" err="1" smtClean="0"/>
              <a:t>App.jsx</a:t>
            </a:r>
            <a:endParaRPr lang="en-US" sz="1600" dirty="0" smtClean="0"/>
          </a:p>
          <a:p>
            <a:pPr lvl="2"/>
            <a:r>
              <a:rPr lang="en-US" sz="2000" dirty="0" smtClean="0"/>
              <a:t>thermostatMachine.js</a:t>
            </a:r>
          </a:p>
          <a:p>
            <a:pPr lvl="3"/>
            <a:r>
              <a:rPr lang="en-US" sz="1600" dirty="0" smtClean="0"/>
              <a:t>State machine using </a:t>
            </a:r>
            <a:r>
              <a:rPr lang="en-US" sz="1600" dirty="0" err="1" smtClean="0"/>
              <a:t>xState</a:t>
            </a:r>
            <a:endParaRPr lang="en-US" sz="1600" dirty="0" smtClean="0"/>
          </a:p>
          <a:p>
            <a:pPr lvl="2"/>
            <a:r>
              <a:rPr lang="en-US" sz="2000" dirty="0"/>
              <a:t>v</a:t>
            </a:r>
            <a:r>
              <a:rPr lang="en-US" sz="2000" dirty="0" smtClean="0"/>
              <a:t>iew</a:t>
            </a:r>
          </a:p>
          <a:p>
            <a:pPr lvl="3"/>
            <a:r>
              <a:rPr lang="en-US" sz="1600" dirty="0" err="1" smtClean="0"/>
              <a:t>MainPanel.jsx</a:t>
            </a:r>
            <a:endParaRPr lang="en-US" sz="1600" dirty="0" smtClean="0"/>
          </a:p>
          <a:p>
            <a:pPr lvl="4"/>
            <a:r>
              <a:rPr lang="en-US" sz="1600" dirty="0" smtClean="0"/>
              <a:t>Holds all View and </a:t>
            </a:r>
            <a:r>
              <a:rPr lang="en-US" sz="1600" dirty="0" err="1" smtClean="0"/>
              <a:t>ViewModel</a:t>
            </a:r>
            <a:r>
              <a:rPr lang="en-US" sz="1600" dirty="0" smtClean="0"/>
              <a:t> functions and components</a:t>
            </a:r>
            <a:endParaRPr lang="en-US" sz="1600" dirty="0"/>
          </a:p>
          <a:p>
            <a:pPr lvl="2"/>
            <a:r>
              <a:rPr lang="en-US" sz="2000" dirty="0"/>
              <a:t>m</a:t>
            </a:r>
            <a:r>
              <a:rPr lang="en-US" sz="2000" dirty="0" smtClean="0"/>
              <a:t>odel</a:t>
            </a:r>
          </a:p>
          <a:p>
            <a:pPr lvl="3"/>
            <a:r>
              <a:rPr lang="en-US" sz="1600" dirty="0" smtClean="0"/>
              <a:t>TemperatureDataModel.js</a:t>
            </a:r>
          </a:p>
          <a:p>
            <a:pPr lvl="4"/>
            <a:r>
              <a:rPr lang="en-US" sz="1600" dirty="0" smtClean="0"/>
              <a:t>Model for temperature data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9016D4E-97E3-4D07-A902-C6BA10E915C7}"/>
              </a:ext>
            </a:extLst>
          </p:cNvPr>
          <p:cNvSpPr/>
          <p:nvPr/>
        </p:nvSpPr>
        <p:spPr>
          <a:xfrm>
            <a:off x="1207821" y="6095427"/>
            <a:ext cx="6728380" cy="461665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Provide more details describing purpose of each file.</a:t>
            </a:r>
          </a:p>
        </p:txBody>
      </p:sp>
    </p:spTree>
    <p:extLst>
      <p:ext uri="{BB962C8B-B14F-4D97-AF65-F5344CB8AC3E}">
        <p14:creationId xmlns:p14="http://schemas.microsoft.com/office/powerpoint/2010/main" val="133062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52F06EA9-F250-4304-8C0A-191AF6B41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38" t="5240" r="15690"/>
          <a:stretch/>
        </p:blipFill>
        <p:spPr>
          <a:xfrm>
            <a:off x="5934456" y="889060"/>
            <a:ext cx="2728456" cy="2992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8199B-A618-4B2F-AE3A-84D4A631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View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64E604-843C-4952-AC58-724EE693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0BD9522-D467-45FD-A26C-A2A306D53A0D}"/>
              </a:ext>
            </a:extLst>
          </p:cNvPr>
          <p:cNvSpPr/>
          <p:nvPr/>
        </p:nvSpPr>
        <p:spPr>
          <a:xfrm>
            <a:off x="6096000" y="1038412"/>
            <a:ext cx="2438400" cy="2438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2133600" y="1336587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MainPanel</a:t>
            </a:r>
            <a:endParaRPr lang="en-SG" b="1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3415558" y="1235727"/>
            <a:ext cx="1035195" cy="1998913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1832218" y="4086874"/>
            <a:ext cx="2235309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DisplayBackground</a:t>
            </a:r>
            <a:endParaRPr lang="en-SG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4932612" y="4928469"/>
            <a:ext cx="2326776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CurrentTemperature</a:t>
            </a:r>
            <a:endParaRPr lang="en-SG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2489089" y="4889197"/>
            <a:ext cx="2159111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TargetTemperature</a:t>
            </a:r>
            <a:endParaRPr lang="en-SG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4132513" y="2752782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TextDisplay</a:t>
            </a:r>
            <a:endParaRPr lang="en-SG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19026" y="4086874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RadialSlider</a:t>
            </a:r>
            <a:endParaRPr lang="en-SG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BA9356-23B3-4122-B4EF-19D72516C898}"/>
              </a:ext>
            </a:extLst>
          </p:cNvPr>
          <p:cNvSpPr/>
          <p:nvPr/>
        </p:nvSpPr>
        <p:spPr>
          <a:xfrm>
            <a:off x="242906" y="2707562"/>
            <a:ext cx="1600198" cy="381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err="1"/>
              <a:t>DisplayFace</a:t>
            </a:r>
            <a:endParaRPr lang="en-SG" b="1" dirty="0"/>
          </a:p>
        </p:txBody>
      </p:sp>
      <p:sp>
        <p:nvSpPr>
          <p:cNvPr id="15" name="Rectangle 14"/>
          <p:cNvSpPr/>
          <p:nvPr/>
        </p:nvSpPr>
        <p:spPr>
          <a:xfrm>
            <a:off x="6712174" y="1970339"/>
            <a:ext cx="1268730" cy="77344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69378" y="2472927"/>
            <a:ext cx="1140636" cy="23607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71849" y="1996190"/>
            <a:ext cx="863787" cy="44221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1493365" y="1267227"/>
            <a:ext cx="989975" cy="1890694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431909" y="3475778"/>
            <a:ext cx="998312" cy="22388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1497283" y="2634284"/>
            <a:ext cx="998312" cy="190686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5400000">
            <a:off x="3372922" y="3329506"/>
            <a:ext cx="1755415" cy="1363967"/>
          </a:xfrm>
          <a:prstGeom prst="bentConnector3">
            <a:avLst>
              <a:gd name="adj1" fmla="val 82056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6">
            <a:extLst>
              <a:ext uri="{FF2B5EF4-FFF2-40B4-BE49-F238E27FC236}">
                <a16:creationId xmlns:a16="http://schemas.microsoft.com/office/drawing/2014/main" xmlns="" id="{AD96D0BD-EF06-4425-9FB0-0991354D62C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16200000" flipH="1">
            <a:off x="4616963" y="3449431"/>
            <a:ext cx="1794687" cy="116338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6E36C-C80B-4E82-BBA5-1941988A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Class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D1E8-CB91-49EC-BF45-D12A124C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001DBC6-71C1-442E-8A40-D31635602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57200"/>
            <a:ext cx="2895600" cy="5709636"/>
          </a:xfrm>
        </p:spPr>
      </p:pic>
    </p:spTree>
    <p:extLst>
      <p:ext uri="{BB962C8B-B14F-4D97-AF65-F5344CB8AC3E}">
        <p14:creationId xmlns:p14="http://schemas.microsoft.com/office/powerpoint/2010/main" val="27867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6E36C-C80B-4E82-BBA5-1941988A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Statechart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6D1E8-CB91-49EC-BF45-D12A124C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63214"/>
            <a:ext cx="6356236" cy="5330118"/>
          </a:xfrm>
        </p:spPr>
      </p:pic>
    </p:spTree>
    <p:extLst>
      <p:ext uri="{BB962C8B-B14F-4D97-AF65-F5344CB8AC3E}">
        <p14:creationId xmlns:p14="http://schemas.microsoft.com/office/powerpoint/2010/main" val="34390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any Convenience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updateTextBox</a:t>
            </a:r>
            <a:r>
              <a:rPr lang="en-US" dirty="0" smtClean="0"/>
              <a:t>() – event handler to update </a:t>
            </a:r>
            <a:r>
              <a:rPr lang="en-US" dirty="0" err="1" smtClean="0"/>
              <a:t>textBox</a:t>
            </a:r>
            <a:r>
              <a:rPr lang="en-US" dirty="0" smtClean="0"/>
              <a:t> state to whatever is in the text box on any change</a:t>
            </a:r>
          </a:p>
          <a:p>
            <a:r>
              <a:rPr lang="en-US" dirty="0" err="1" smtClean="0"/>
              <a:t>updateCurrentTemp</a:t>
            </a:r>
            <a:r>
              <a:rPr lang="en-US" dirty="0" smtClean="0"/>
              <a:t>() – updates current temperature to whatever value between 32 and 100 in the text box as specified in assignment brief. Other values will return warnings.</a:t>
            </a:r>
          </a:p>
          <a:p>
            <a:r>
              <a:rPr lang="en-US" dirty="0" smtClean="0"/>
              <a:t>State chart implemented with </a:t>
            </a:r>
            <a:r>
              <a:rPr lang="en-US" dirty="0" err="1" smtClean="0"/>
              <a:t>xState</a:t>
            </a:r>
            <a:r>
              <a:rPr lang="en-US" dirty="0" smtClean="0"/>
              <a:t> with corresponding state changes on events.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ACEA6-C6E3-4DF4-9C77-44F52BB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of </a:t>
            </a:r>
            <a:r>
              <a:rPr lang="en-US" b="1" dirty="0"/>
              <a:t>Radial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B0B89C-6A31-43E3-BAD2-BC0EE2E2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0571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Radial slider was achieved with a combination of </a:t>
            </a:r>
            <a:r>
              <a:rPr lang="en-US" dirty="0" err="1" smtClean="0"/>
              <a:t>mouseDown</a:t>
            </a:r>
            <a:r>
              <a:rPr lang="en-US" dirty="0" smtClean="0"/>
              <a:t>, </a:t>
            </a:r>
            <a:r>
              <a:rPr lang="en-US" dirty="0" err="1" smtClean="0"/>
              <a:t>mouseUp</a:t>
            </a:r>
            <a:r>
              <a:rPr lang="en-US" dirty="0" smtClean="0"/>
              <a:t> and </a:t>
            </a:r>
            <a:r>
              <a:rPr lang="en-US" dirty="0" err="1" smtClean="0"/>
              <a:t>mouseMove</a:t>
            </a:r>
            <a:r>
              <a:rPr lang="en-US" dirty="0" smtClean="0"/>
              <a:t> events. </a:t>
            </a:r>
            <a:r>
              <a:rPr lang="en-US" dirty="0" err="1" smtClean="0"/>
              <a:t>mouseDown</a:t>
            </a:r>
            <a:r>
              <a:rPr lang="en-US" dirty="0" smtClean="0"/>
              <a:t> and </a:t>
            </a:r>
            <a:r>
              <a:rPr lang="en-US" dirty="0" err="1" smtClean="0"/>
              <a:t>mouseUp</a:t>
            </a:r>
            <a:r>
              <a:rPr lang="en-US" dirty="0" smtClean="0"/>
              <a:t> were used to toggle the </a:t>
            </a:r>
            <a:r>
              <a:rPr lang="en-US" dirty="0" err="1" smtClean="0"/>
              <a:t>mouseDown</a:t>
            </a:r>
            <a:r>
              <a:rPr lang="en-US" dirty="0" smtClean="0"/>
              <a:t>(clicked) state. </a:t>
            </a:r>
            <a:r>
              <a:rPr lang="en-US" dirty="0" err="1" smtClean="0"/>
              <a:t>mouseMove</a:t>
            </a:r>
            <a:r>
              <a:rPr lang="en-US" dirty="0" smtClean="0"/>
              <a:t> would update the radial slider angle and call </a:t>
            </a:r>
            <a:r>
              <a:rPr lang="en-US" dirty="0" err="1" smtClean="0"/>
              <a:t>coolingMode</a:t>
            </a:r>
            <a:r>
              <a:rPr lang="en-US" dirty="0" smtClean="0"/>
              <a:t>() to update the thermostat mode accordingly.</a:t>
            </a:r>
          </a:p>
          <a:p>
            <a:r>
              <a:rPr lang="en-US" dirty="0" smtClean="0"/>
              <a:t>Angle between cursor and center of dial was calculated using Math.atan2() and used to position the dial pointer</a:t>
            </a:r>
          </a:p>
          <a:p>
            <a:r>
              <a:rPr lang="en-US" dirty="0" err="1" smtClean="0"/>
              <a:t>CustomEvent</a:t>
            </a:r>
            <a:r>
              <a:rPr lang="en-US" dirty="0" smtClean="0"/>
              <a:t> dispatched by document on any </a:t>
            </a:r>
            <a:r>
              <a:rPr lang="en-US" dirty="0" err="1" smtClean="0"/>
              <a:t>mouseUp</a:t>
            </a:r>
            <a:r>
              <a:rPr lang="en-US" dirty="0" smtClean="0"/>
              <a:t> event, returning current degree value.</a:t>
            </a:r>
          </a:p>
          <a:p>
            <a:r>
              <a:rPr lang="en-US" dirty="0" smtClean="0"/>
              <a:t>Temperatures were restricted to between 50 and 80 by limiting the angle of the slider, as specified in the assignment brief.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F0F331-779C-4EC7-BF29-7392DA7C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Bonus</a:t>
            </a:r>
            <a:r>
              <a:rPr lang="en-US" dirty="0"/>
              <a:t>: Overriding Mouse Wheel Scroll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with the mouse wheel scroll was implemented with the native </a:t>
            </a:r>
            <a:r>
              <a:rPr lang="en-US" dirty="0" err="1" smtClean="0"/>
              <a:t>Javascript</a:t>
            </a:r>
            <a:r>
              <a:rPr lang="en-US" dirty="0" smtClean="0"/>
              <a:t> wheel event handler on the same DOM of the radial slider.</a:t>
            </a:r>
          </a:p>
          <a:p>
            <a:r>
              <a:rPr lang="en-US" dirty="0" smtClean="0"/>
              <a:t>Pointer position was updated via state by adding numerical value of wheel scroll (using native </a:t>
            </a:r>
            <a:r>
              <a:rPr lang="en-US" dirty="0" err="1" smtClean="0"/>
              <a:t>deltaY</a:t>
            </a:r>
            <a:r>
              <a:rPr lang="en-US" dirty="0" smtClean="0"/>
              <a:t> component of scroll event) to the current degree angle.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Justifications for </a:t>
            </a:r>
            <a:br>
              <a:rPr lang="en-US" dirty="0"/>
            </a:br>
            <a:r>
              <a:rPr lang="en-US" dirty="0"/>
              <a:t>Architecture and Technology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VVM components were all included in one JSX file for ease of sharing of cooling mode and temperature states across both the text and circle rendering functions. </a:t>
            </a:r>
          </a:p>
          <a:p>
            <a:r>
              <a:rPr lang="en-US" dirty="0" smtClean="0"/>
              <a:t>Heavy use of component states was essential in keeping track of various parameters and modes, such as cooling mode, current angle, current state, text box content etc.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1FC88-562A-40A9-9492-C8B124C9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Justification:</a:t>
            </a:r>
            <a:br>
              <a:rPr lang="en-US" dirty="0"/>
            </a:br>
            <a:r>
              <a:rPr lang="en-US" sz="3600" dirty="0"/>
              <a:t>Rendering Challenges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162FB-3496-4AFE-88C6-BC2E4F5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of SVG for the dial was chosen due to native rotate function for SVG objects. This made simulating the rotation visually simpler.</a:t>
            </a:r>
          </a:p>
          <a:p>
            <a:r>
              <a:rPr lang="en-US" dirty="0" smtClean="0"/>
              <a:t>Using a ‘transform’ component state to hold a string value of “rotate(x)” where x is the current degree of rotation made it easier to update the SVG transform element dynamically. 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05F2A-AC0C-47BB-9F04-A4A23C64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unhofer CSE 2010 Master">
  <a:themeElements>
    <a:clrScheme name="Fraunhofer New">
      <a:dk1>
        <a:srgbClr val="000000"/>
      </a:dk1>
      <a:lt1>
        <a:srgbClr val="FFFFFF"/>
      </a:lt1>
      <a:dk2>
        <a:srgbClr val="000000"/>
      </a:dk2>
      <a:lt2>
        <a:srgbClr val="C5C7C6"/>
      </a:lt2>
      <a:accent1>
        <a:srgbClr val="009374"/>
      </a:accent1>
      <a:accent2>
        <a:srgbClr val="005C99"/>
      </a:accent2>
      <a:accent3>
        <a:srgbClr val="296478"/>
      </a:accent3>
      <a:accent4>
        <a:srgbClr val="44A6B8"/>
      </a:accent4>
      <a:accent5>
        <a:srgbClr val="A5D2D9"/>
      </a:accent5>
      <a:accent6>
        <a:srgbClr val="ED8000"/>
      </a:accent6>
      <a:hlink>
        <a:srgbClr val="005C99"/>
      </a:hlink>
      <a:folHlink>
        <a:srgbClr val="A5D2D9"/>
      </a:folHlink>
    </a:clrScheme>
    <a:fontScheme name="All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23340</TotalTime>
  <Words>428</Words>
  <Application>Microsoft Office PowerPoint</Application>
  <PresentationFormat>On-screen Show (4:3)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Frutiger LT Com 45 Light</vt:lpstr>
      <vt:lpstr>Arial</vt:lpstr>
      <vt:lpstr>Calibri</vt:lpstr>
      <vt:lpstr>Wingdings</vt:lpstr>
      <vt:lpstr>Office Theme</vt:lpstr>
      <vt:lpstr>Fraunhofer CSE 2010 Master</vt:lpstr>
      <vt:lpstr>Assignment 3 Custom UI Component</vt:lpstr>
      <vt:lpstr>View Tree</vt:lpstr>
      <vt:lpstr>Class Diagrams</vt:lpstr>
      <vt:lpstr>Statechart</vt:lpstr>
      <vt:lpstr>Define any Convenience Functions</vt:lpstr>
      <vt:lpstr>Details of Radial Slider</vt:lpstr>
      <vt:lpstr>Bonus: Overriding Mouse Wheel Scroll</vt:lpstr>
      <vt:lpstr>Justifications for  Architecture and Technology Choices</vt:lpstr>
      <vt:lpstr>Justification: Rendering Challenges and Approach</vt:lpstr>
      <vt:lpstr>README: project files organization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CS4249 Phenomena and Theories of  Human-Computer Interaction</dc:title>
  <dc:creator/>
  <cp:lastModifiedBy>Adil Azmoon</cp:lastModifiedBy>
  <cp:revision>1398</cp:revision>
  <dcterms:created xsi:type="dcterms:W3CDTF">2006-08-16T00:00:00Z</dcterms:created>
  <dcterms:modified xsi:type="dcterms:W3CDTF">2020-03-08T17:38:18Z</dcterms:modified>
</cp:coreProperties>
</file>