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31"/>
  </p:notesMasterIdLst>
  <p:sldIdLst>
    <p:sldId id="256" r:id="rId2"/>
    <p:sldId id="265" r:id="rId3"/>
    <p:sldId id="262" r:id="rId4"/>
    <p:sldId id="266" r:id="rId5"/>
    <p:sldId id="257" r:id="rId6"/>
    <p:sldId id="263" r:id="rId7"/>
    <p:sldId id="258" r:id="rId8"/>
    <p:sldId id="264" r:id="rId9"/>
    <p:sldId id="261" r:id="rId10"/>
    <p:sldId id="268" r:id="rId11"/>
    <p:sldId id="269" r:id="rId12"/>
    <p:sldId id="270" r:id="rId13"/>
    <p:sldId id="271" r:id="rId14"/>
    <p:sldId id="272" r:id="rId15"/>
    <p:sldId id="274"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l Azmoon" initials="AA" lastIdx="1" clrIdx="0">
    <p:extLst>
      <p:ext uri="{19B8F6BF-5375-455C-9EA6-DF929625EA0E}">
        <p15:presenceInfo xmlns:p15="http://schemas.microsoft.com/office/powerpoint/2012/main" userId="9ed22227123ce6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74119" autoAdjust="0"/>
  </p:normalViewPr>
  <p:slideViewPr>
    <p:cSldViewPr snapToGrid="0">
      <p:cViewPr varScale="1">
        <p:scale>
          <a:sx n="90" d="100"/>
          <a:sy n="90" d="100"/>
        </p:scale>
        <p:origin x="14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7T16:11:53.517" idx="1">
    <p:pos x="10" y="10"/>
    <p:text/>
    <p:extLst>
      <p:ext uri="{C676402C-5697-4E1C-873F-D02D1690AC5C}">
        <p15:threadingInfo xmlns:p15="http://schemas.microsoft.com/office/powerpoint/2012/main" timeZoneBias="-48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C279F-2593-42A3-8172-BD94C2D1A220}"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ECA218EC-4558-45A6-B079-307DB1F813E6}">
      <dgm:prSet/>
      <dgm:spPr/>
      <dgm:t>
        <a:bodyPr/>
        <a:lstStyle/>
        <a:p>
          <a:pPr>
            <a:defRPr b="1"/>
          </a:pPr>
          <a:r>
            <a:rPr lang="en-SG" dirty="0"/>
            <a:t>The </a:t>
          </a:r>
          <a:r>
            <a:rPr lang="en-SG" dirty="0" smtClean="0"/>
            <a:t>system integrates existing </a:t>
          </a:r>
          <a:r>
            <a:rPr lang="en-SG" dirty="0"/>
            <a:t>commercial hardware, such as the Microsoft Kinect, for ease of access. </a:t>
          </a:r>
          <a:endParaRPr lang="en-US" dirty="0"/>
        </a:p>
      </dgm:t>
    </dgm:pt>
    <dgm:pt modelId="{A1A268CF-99EC-4D72-855F-7B08DF940A99}" type="parTrans" cxnId="{FA00F5C0-460D-4818-A803-7AE81B9C4948}">
      <dgm:prSet/>
      <dgm:spPr/>
      <dgm:t>
        <a:bodyPr/>
        <a:lstStyle/>
        <a:p>
          <a:endParaRPr lang="en-US"/>
        </a:p>
      </dgm:t>
    </dgm:pt>
    <dgm:pt modelId="{B826752D-3B52-4909-9778-F1D576853F18}" type="sibTrans" cxnId="{FA00F5C0-460D-4818-A803-7AE81B9C4948}">
      <dgm:prSet/>
      <dgm:spPr/>
      <dgm:t>
        <a:bodyPr/>
        <a:lstStyle/>
        <a:p>
          <a:endParaRPr lang="en-US"/>
        </a:p>
      </dgm:t>
    </dgm:pt>
    <dgm:pt modelId="{BB0F5ABE-FC1C-4CEE-A50A-16F0AEB1376C}">
      <dgm:prSet/>
      <dgm:spPr/>
      <dgm:t>
        <a:bodyPr/>
        <a:lstStyle/>
        <a:p>
          <a:pPr>
            <a:defRPr b="1"/>
          </a:pPr>
          <a:r>
            <a:rPr lang="en-SG" dirty="0"/>
            <a:t>The software development of the proposed system can be split into two main portions:</a:t>
          </a:r>
          <a:endParaRPr lang="en-US" dirty="0"/>
        </a:p>
      </dgm:t>
    </dgm:pt>
    <dgm:pt modelId="{D154338F-1009-4DE1-9943-61DF90E57C20}" type="parTrans" cxnId="{D07AE186-2BCE-4D11-BCDA-E053EF6C1FEC}">
      <dgm:prSet/>
      <dgm:spPr/>
      <dgm:t>
        <a:bodyPr/>
        <a:lstStyle/>
        <a:p>
          <a:endParaRPr lang="en-US"/>
        </a:p>
      </dgm:t>
    </dgm:pt>
    <dgm:pt modelId="{399AA93B-6907-4E67-8F77-18A417F72456}" type="sibTrans" cxnId="{D07AE186-2BCE-4D11-BCDA-E053EF6C1FEC}">
      <dgm:prSet/>
      <dgm:spPr/>
      <dgm:t>
        <a:bodyPr/>
        <a:lstStyle/>
        <a:p>
          <a:endParaRPr lang="en-US"/>
        </a:p>
      </dgm:t>
    </dgm:pt>
    <dgm:pt modelId="{8266C197-3489-4EE6-B4AC-9FF2F65B2971}">
      <dgm:prSet custT="1"/>
      <dgm:spPr/>
      <dgm:t>
        <a:bodyPr/>
        <a:lstStyle/>
        <a:p>
          <a:r>
            <a:rPr lang="en-US" sz="1400" dirty="0"/>
            <a:t>The machine learning </a:t>
          </a:r>
          <a:r>
            <a:rPr lang="en-US" sz="1400" dirty="0" smtClean="0"/>
            <a:t>model that </a:t>
          </a:r>
          <a:r>
            <a:rPr lang="en-US" sz="1400" dirty="0"/>
            <a:t>are required to accurately classify patients’ </a:t>
          </a:r>
          <a:r>
            <a:rPr lang="en-US" sz="1400" dirty="0" smtClean="0"/>
            <a:t>progress.</a:t>
          </a:r>
        </a:p>
        <a:p>
          <a:r>
            <a:rPr lang="en-US" sz="1400" dirty="0" smtClean="0"/>
            <a:t>The end-to end full stack web application that will be accessed by both patients and physiotherapists.</a:t>
          </a:r>
          <a:endParaRPr lang="en-US" sz="1400" dirty="0"/>
        </a:p>
      </dgm:t>
    </dgm:pt>
    <dgm:pt modelId="{AF238E26-CCDD-4FE1-B706-0DF248BBECF8}" type="parTrans" cxnId="{2BAE9501-924C-4BAE-B22C-5192275B78C4}">
      <dgm:prSet/>
      <dgm:spPr/>
      <dgm:t>
        <a:bodyPr/>
        <a:lstStyle/>
        <a:p>
          <a:endParaRPr lang="en-US"/>
        </a:p>
      </dgm:t>
    </dgm:pt>
    <dgm:pt modelId="{D44F6F2B-70ED-4DB4-BFCE-80906C6068C0}" type="sibTrans" cxnId="{2BAE9501-924C-4BAE-B22C-5192275B78C4}">
      <dgm:prSet/>
      <dgm:spPr/>
      <dgm:t>
        <a:bodyPr/>
        <a:lstStyle/>
        <a:p>
          <a:endParaRPr lang="en-US"/>
        </a:p>
      </dgm:t>
    </dgm:pt>
    <dgm:pt modelId="{AE1B5FD2-CF31-4D9E-9796-84F33520EAF4}">
      <dgm:prSet/>
      <dgm:spPr/>
      <dgm:t>
        <a:bodyPr/>
        <a:lstStyle/>
        <a:p>
          <a:pPr>
            <a:defRPr b="1"/>
          </a:pPr>
          <a:r>
            <a:rPr lang="en-SG" dirty="0"/>
            <a:t>Furthermore, the </a:t>
          </a:r>
          <a:r>
            <a:rPr lang="en-SG" dirty="0" smtClean="0"/>
            <a:t>system focuses on </a:t>
          </a:r>
          <a:r>
            <a:rPr lang="en-SG" dirty="0"/>
            <a:t>shoulder injuries and range of motion exercises for the scope of this project.</a:t>
          </a:r>
          <a:endParaRPr lang="en-US" dirty="0"/>
        </a:p>
      </dgm:t>
    </dgm:pt>
    <dgm:pt modelId="{A6D82318-C26D-46FD-AAA7-B1686D0AEBAD}" type="parTrans" cxnId="{87491F26-256B-456C-873D-B2C3B5144D9E}">
      <dgm:prSet/>
      <dgm:spPr/>
      <dgm:t>
        <a:bodyPr/>
        <a:lstStyle/>
        <a:p>
          <a:endParaRPr lang="en-US"/>
        </a:p>
      </dgm:t>
    </dgm:pt>
    <dgm:pt modelId="{BB2F0550-EB20-4796-A6B0-B4E202CB4A9F}" type="sibTrans" cxnId="{87491F26-256B-456C-873D-B2C3B5144D9E}">
      <dgm:prSet/>
      <dgm:spPr/>
      <dgm:t>
        <a:bodyPr/>
        <a:lstStyle/>
        <a:p>
          <a:endParaRPr lang="en-US"/>
        </a:p>
      </dgm:t>
    </dgm:pt>
    <dgm:pt modelId="{46A7C560-EF24-4413-8C91-8CAF64EF6E6D}" type="pres">
      <dgm:prSet presAssocID="{451C279F-2593-42A3-8172-BD94C2D1A220}" presName="root" presStyleCnt="0">
        <dgm:presLayoutVars>
          <dgm:dir/>
          <dgm:resizeHandles val="exact"/>
        </dgm:presLayoutVars>
      </dgm:prSet>
      <dgm:spPr/>
      <dgm:t>
        <a:bodyPr/>
        <a:lstStyle/>
        <a:p>
          <a:endParaRPr lang="en-US"/>
        </a:p>
      </dgm:t>
    </dgm:pt>
    <dgm:pt modelId="{7B1688AC-C6A1-4EE8-88FC-2761BA21B9D6}" type="pres">
      <dgm:prSet presAssocID="{ECA218EC-4558-45A6-B079-307DB1F813E6}" presName="compNode" presStyleCnt="0"/>
      <dgm:spPr/>
    </dgm:pt>
    <dgm:pt modelId="{19727362-00CC-4D21-B46C-CAD19EF8A3BE}" type="pres">
      <dgm:prSet presAssocID="{ECA218EC-4558-45A6-B079-307DB1F813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AB5BAD51-5E06-4B44-BA81-3A3D6E6CE3D7}" type="pres">
      <dgm:prSet presAssocID="{ECA218EC-4558-45A6-B079-307DB1F813E6}" presName="iconSpace" presStyleCnt="0"/>
      <dgm:spPr/>
    </dgm:pt>
    <dgm:pt modelId="{79670092-D854-4158-8D48-4125BDE60241}" type="pres">
      <dgm:prSet presAssocID="{ECA218EC-4558-45A6-B079-307DB1F813E6}" presName="parTx" presStyleLbl="revTx" presStyleIdx="0" presStyleCnt="6">
        <dgm:presLayoutVars>
          <dgm:chMax val="0"/>
          <dgm:chPref val="0"/>
        </dgm:presLayoutVars>
      </dgm:prSet>
      <dgm:spPr/>
      <dgm:t>
        <a:bodyPr/>
        <a:lstStyle/>
        <a:p>
          <a:endParaRPr lang="en-US"/>
        </a:p>
      </dgm:t>
    </dgm:pt>
    <dgm:pt modelId="{9D867A5E-3710-4535-AE5B-8BEF1FAE2EA2}" type="pres">
      <dgm:prSet presAssocID="{ECA218EC-4558-45A6-B079-307DB1F813E6}" presName="txSpace" presStyleCnt="0"/>
      <dgm:spPr/>
    </dgm:pt>
    <dgm:pt modelId="{622F4569-503C-4BBA-A0B8-3A4EC4F91EF4}" type="pres">
      <dgm:prSet presAssocID="{ECA218EC-4558-45A6-B079-307DB1F813E6}" presName="desTx" presStyleLbl="revTx" presStyleIdx="1" presStyleCnt="6">
        <dgm:presLayoutVars/>
      </dgm:prSet>
      <dgm:spPr/>
    </dgm:pt>
    <dgm:pt modelId="{EB220A6A-3D30-42A4-864A-817D8BFB5E3D}" type="pres">
      <dgm:prSet presAssocID="{B826752D-3B52-4909-9778-F1D576853F18}" presName="sibTrans" presStyleCnt="0"/>
      <dgm:spPr/>
    </dgm:pt>
    <dgm:pt modelId="{91795A31-AB9E-4965-AF1E-ED2EDCBD4286}" type="pres">
      <dgm:prSet presAssocID="{BB0F5ABE-FC1C-4CEE-A50A-16F0AEB1376C}" presName="compNode" presStyleCnt="0"/>
      <dgm:spPr/>
    </dgm:pt>
    <dgm:pt modelId="{9EA04E68-0A5E-4491-938E-828B5B5EA1FF}" type="pres">
      <dgm:prSet presAssocID="{BB0F5ABE-FC1C-4CEE-A50A-16F0AEB137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88244A1F-A326-45DF-94E3-2AAFFC9408F6}" type="pres">
      <dgm:prSet presAssocID="{BB0F5ABE-FC1C-4CEE-A50A-16F0AEB1376C}" presName="iconSpace" presStyleCnt="0"/>
      <dgm:spPr/>
    </dgm:pt>
    <dgm:pt modelId="{E49CCC94-14A1-4CC3-9E33-3FA2AB00843C}" type="pres">
      <dgm:prSet presAssocID="{BB0F5ABE-FC1C-4CEE-A50A-16F0AEB1376C}" presName="parTx" presStyleLbl="revTx" presStyleIdx="2" presStyleCnt="6">
        <dgm:presLayoutVars>
          <dgm:chMax val="0"/>
          <dgm:chPref val="0"/>
        </dgm:presLayoutVars>
      </dgm:prSet>
      <dgm:spPr/>
      <dgm:t>
        <a:bodyPr/>
        <a:lstStyle/>
        <a:p>
          <a:endParaRPr lang="en-US"/>
        </a:p>
      </dgm:t>
    </dgm:pt>
    <dgm:pt modelId="{49466DEA-8657-4B68-8A5F-3FC743C172BA}" type="pres">
      <dgm:prSet presAssocID="{BB0F5ABE-FC1C-4CEE-A50A-16F0AEB1376C}" presName="txSpace" presStyleCnt="0"/>
      <dgm:spPr/>
    </dgm:pt>
    <dgm:pt modelId="{15B66D49-24E9-4732-8DB4-B4FAF3A3633F}" type="pres">
      <dgm:prSet presAssocID="{BB0F5ABE-FC1C-4CEE-A50A-16F0AEB1376C}" presName="desTx" presStyleLbl="revTx" presStyleIdx="3" presStyleCnt="6">
        <dgm:presLayoutVars/>
      </dgm:prSet>
      <dgm:spPr/>
      <dgm:t>
        <a:bodyPr/>
        <a:lstStyle/>
        <a:p>
          <a:endParaRPr lang="en-US"/>
        </a:p>
      </dgm:t>
    </dgm:pt>
    <dgm:pt modelId="{4640DD74-5C6D-4012-B6B4-79396FC0C64B}" type="pres">
      <dgm:prSet presAssocID="{399AA93B-6907-4E67-8F77-18A417F72456}" presName="sibTrans" presStyleCnt="0"/>
      <dgm:spPr/>
    </dgm:pt>
    <dgm:pt modelId="{5A735B58-63DF-455F-9DE5-C11F2F64B5DD}" type="pres">
      <dgm:prSet presAssocID="{AE1B5FD2-CF31-4D9E-9796-84F33520EAF4}" presName="compNode" presStyleCnt="0"/>
      <dgm:spPr/>
    </dgm:pt>
    <dgm:pt modelId="{46E60DA7-E575-4A4A-9E29-9C92CF6CA27F}" type="pres">
      <dgm:prSet presAssocID="{AE1B5FD2-CF31-4D9E-9796-84F33520EA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umbbell"/>
        </a:ext>
      </dgm:extLst>
    </dgm:pt>
    <dgm:pt modelId="{BFBE892C-5CCD-467D-B2D3-1105B9CC7967}" type="pres">
      <dgm:prSet presAssocID="{AE1B5FD2-CF31-4D9E-9796-84F33520EAF4}" presName="iconSpace" presStyleCnt="0"/>
      <dgm:spPr/>
    </dgm:pt>
    <dgm:pt modelId="{A7C9B17E-B6E0-4D65-BB51-76C0B5CF11DA}" type="pres">
      <dgm:prSet presAssocID="{AE1B5FD2-CF31-4D9E-9796-84F33520EAF4}" presName="parTx" presStyleLbl="revTx" presStyleIdx="4" presStyleCnt="6">
        <dgm:presLayoutVars>
          <dgm:chMax val="0"/>
          <dgm:chPref val="0"/>
        </dgm:presLayoutVars>
      </dgm:prSet>
      <dgm:spPr/>
      <dgm:t>
        <a:bodyPr/>
        <a:lstStyle/>
        <a:p>
          <a:endParaRPr lang="en-US"/>
        </a:p>
      </dgm:t>
    </dgm:pt>
    <dgm:pt modelId="{CD60D828-74BB-4081-B291-7F83EC659F47}" type="pres">
      <dgm:prSet presAssocID="{AE1B5FD2-CF31-4D9E-9796-84F33520EAF4}" presName="txSpace" presStyleCnt="0"/>
      <dgm:spPr/>
    </dgm:pt>
    <dgm:pt modelId="{3779C6B2-A571-453A-95FE-39714852B16C}" type="pres">
      <dgm:prSet presAssocID="{AE1B5FD2-CF31-4D9E-9796-84F33520EAF4}" presName="desTx" presStyleLbl="revTx" presStyleIdx="5" presStyleCnt="6">
        <dgm:presLayoutVars/>
      </dgm:prSet>
      <dgm:spPr/>
    </dgm:pt>
  </dgm:ptLst>
  <dgm:cxnLst>
    <dgm:cxn modelId="{87491F26-256B-456C-873D-B2C3B5144D9E}" srcId="{451C279F-2593-42A3-8172-BD94C2D1A220}" destId="{AE1B5FD2-CF31-4D9E-9796-84F33520EAF4}" srcOrd="2" destOrd="0" parTransId="{A6D82318-C26D-46FD-AAA7-B1686D0AEBAD}" sibTransId="{BB2F0550-EB20-4796-A6B0-B4E202CB4A9F}"/>
    <dgm:cxn modelId="{2BAE9501-924C-4BAE-B22C-5192275B78C4}" srcId="{BB0F5ABE-FC1C-4CEE-A50A-16F0AEB1376C}" destId="{8266C197-3489-4EE6-B4AC-9FF2F65B2971}" srcOrd="0" destOrd="0" parTransId="{AF238E26-CCDD-4FE1-B706-0DF248BBECF8}" sibTransId="{D44F6F2B-70ED-4DB4-BFCE-80906C6068C0}"/>
    <dgm:cxn modelId="{D07AE186-2BCE-4D11-BCDA-E053EF6C1FEC}" srcId="{451C279F-2593-42A3-8172-BD94C2D1A220}" destId="{BB0F5ABE-FC1C-4CEE-A50A-16F0AEB1376C}" srcOrd="1" destOrd="0" parTransId="{D154338F-1009-4DE1-9943-61DF90E57C20}" sibTransId="{399AA93B-6907-4E67-8F77-18A417F72456}"/>
    <dgm:cxn modelId="{F4D4C4E4-3EAC-4CDB-97CD-737BCE929F2A}" type="presOf" srcId="{8266C197-3489-4EE6-B4AC-9FF2F65B2971}" destId="{15B66D49-24E9-4732-8DB4-B4FAF3A3633F}" srcOrd="0" destOrd="0" presId="urn:microsoft.com/office/officeart/2018/2/layout/IconLabelDescriptionList"/>
    <dgm:cxn modelId="{FA00F5C0-460D-4818-A803-7AE81B9C4948}" srcId="{451C279F-2593-42A3-8172-BD94C2D1A220}" destId="{ECA218EC-4558-45A6-B079-307DB1F813E6}" srcOrd="0" destOrd="0" parTransId="{A1A268CF-99EC-4D72-855F-7B08DF940A99}" sibTransId="{B826752D-3B52-4909-9778-F1D576853F18}"/>
    <dgm:cxn modelId="{FF8F3C9B-F6CF-4884-821D-3826DFB69861}" type="presOf" srcId="{AE1B5FD2-CF31-4D9E-9796-84F33520EAF4}" destId="{A7C9B17E-B6E0-4D65-BB51-76C0B5CF11DA}" srcOrd="0" destOrd="0" presId="urn:microsoft.com/office/officeart/2018/2/layout/IconLabelDescriptionList"/>
    <dgm:cxn modelId="{7119E837-9028-42FF-92DC-ABD06CDB6212}" type="presOf" srcId="{451C279F-2593-42A3-8172-BD94C2D1A220}" destId="{46A7C560-EF24-4413-8C91-8CAF64EF6E6D}" srcOrd="0" destOrd="0" presId="urn:microsoft.com/office/officeart/2018/2/layout/IconLabelDescriptionList"/>
    <dgm:cxn modelId="{79CCB0C2-A2DB-4E6C-891A-B5F8E442B3CA}" type="presOf" srcId="{ECA218EC-4558-45A6-B079-307DB1F813E6}" destId="{79670092-D854-4158-8D48-4125BDE60241}" srcOrd="0" destOrd="0" presId="urn:microsoft.com/office/officeart/2018/2/layout/IconLabelDescriptionList"/>
    <dgm:cxn modelId="{F2F32F43-D532-41FA-9849-58B566BABC68}" type="presOf" srcId="{BB0F5ABE-FC1C-4CEE-A50A-16F0AEB1376C}" destId="{E49CCC94-14A1-4CC3-9E33-3FA2AB00843C}" srcOrd="0" destOrd="0" presId="urn:microsoft.com/office/officeart/2018/2/layout/IconLabelDescriptionList"/>
    <dgm:cxn modelId="{E9FB54FB-BA26-477E-846B-DB70B4EA68E0}" type="presParOf" srcId="{46A7C560-EF24-4413-8C91-8CAF64EF6E6D}" destId="{7B1688AC-C6A1-4EE8-88FC-2761BA21B9D6}" srcOrd="0" destOrd="0" presId="urn:microsoft.com/office/officeart/2018/2/layout/IconLabelDescriptionList"/>
    <dgm:cxn modelId="{6C389760-16FE-4D06-B01D-1A37C9801FBC}" type="presParOf" srcId="{7B1688AC-C6A1-4EE8-88FC-2761BA21B9D6}" destId="{19727362-00CC-4D21-B46C-CAD19EF8A3BE}" srcOrd="0" destOrd="0" presId="urn:microsoft.com/office/officeart/2018/2/layout/IconLabelDescriptionList"/>
    <dgm:cxn modelId="{5A9AE4EE-B16D-473A-B06F-6DE9A141D16D}" type="presParOf" srcId="{7B1688AC-C6A1-4EE8-88FC-2761BA21B9D6}" destId="{AB5BAD51-5E06-4B44-BA81-3A3D6E6CE3D7}" srcOrd="1" destOrd="0" presId="urn:microsoft.com/office/officeart/2018/2/layout/IconLabelDescriptionList"/>
    <dgm:cxn modelId="{F0159494-A42F-4AC0-A198-BF0D552343AB}" type="presParOf" srcId="{7B1688AC-C6A1-4EE8-88FC-2761BA21B9D6}" destId="{79670092-D854-4158-8D48-4125BDE60241}" srcOrd="2" destOrd="0" presId="urn:microsoft.com/office/officeart/2018/2/layout/IconLabelDescriptionList"/>
    <dgm:cxn modelId="{938DEE17-3B72-451A-B2BF-A3B5A41F944C}" type="presParOf" srcId="{7B1688AC-C6A1-4EE8-88FC-2761BA21B9D6}" destId="{9D867A5E-3710-4535-AE5B-8BEF1FAE2EA2}" srcOrd="3" destOrd="0" presId="urn:microsoft.com/office/officeart/2018/2/layout/IconLabelDescriptionList"/>
    <dgm:cxn modelId="{088079B6-5DA0-4B9B-A080-9DB59C0E3747}" type="presParOf" srcId="{7B1688AC-C6A1-4EE8-88FC-2761BA21B9D6}" destId="{622F4569-503C-4BBA-A0B8-3A4EC4F91EF4}" srcOrd="4" destOrd="0" presId="urn:microsoft.com/office/officeart/2018/2/layout/IconLabelDescriptionList"/>
    <dgm:cxn modelId="{01A3CD0F-E7E4-4BBF-979D-1248EFFC696B}" type="presParOf" srcId="{46A7C560-EF24-4413-8C91-8CAF64EF6E6D}" destId="{EB220A6A-3D30-42A4-864A-817D8BFB5E3D}" srcOrd="1" destOrd="0" presId="urn:microsoft.com/office/officeart/2018/2/layout/IconLabelDescriptionList"/>
    <dgm:cxn modelId="{8F6E6D92-0953-4C0A-818C-AD0036BF6E4B}" type="presParOf" srcId="{46A7C560-EF24-4413-8C91-8CAF64EF6E6D}" destId="{91795A31-AB9E-4965-AF1E-ED2EDCBD4286}" srcOrd="2" destOrd="0" presId="urn:microsoft.com/office/officeart/2018/2/layout/IconLabelDescriptionList"/>
    <dgm:cxn modelId="{E20614F8-09CE-4757-8D20-4D09E5F98D2D}" type="presParOf" srcId="{91795A31-AB9E-4965-AF1E-ED2EDCBD4286}" destId="{9EA04E68-0A5E-4491-938E-828B5B5EA1FF}" srcOrd="0" destOrd="0" presId="urn:microsoft.com/office/officeart/2018/2/layout/IconLabelDescriptionList"/>
    <dgm:cxn modelId="{C4168619-C656-440C-8514-871CC2D66991}" type="presParOf" srcId="{91795A31-AB9E-4965-AF1E-ED2EDCBD4286}" destId="{88244A1F-A326-45DF-94E3-2AAFFC9408F6}" srcOrd="1" destOrd="0" presId="urn:microsoft.com/office/officeart/2018/2/layout/IconLabelDescriptionList"/>
    <dgm:cxn modelId="{134E206C-B959-46EA-80BE-4718867710F1}" type="presParOf" srcId="{91795A31-AB9E-4965-AF1E-ED2EDCBD4286}" destId="{E49CCC94-14A1-4CC3-9E33-3FA2AB00843C}" srcOrd="2" destOrd="0" presId="urn:microsoft.com/office/officeart/2018/2/layout/IconLabelDescriptionList"/>
    <dgm:cxn modelId="{53F9802E-89DD-4465-8CD6-396994F8349E}" type="presParOf" srcId="{91795A31-AB9E-4965-AF1E-ED2EDCBD4286}" destId="{49466DEA-8657-4B68-8A5F-3FC743C172BA}" srcOrd="3" destOrd="0" presId="urn:microsoft.com/office/officeart/2018/2/layout/IconLabelDescriptionList"/>
    <dgm:cxn modelId="{D3532E05-A856-441B-A7D5-B50E804691CA}" type="presParOf" srcId="{91795A31-AB9E-4965-AF1E-ED2EDCBD4286}" destId="{15B66D49-24E9-4732-8DB4-B4FAF3A3633F}" srcOrd="4" destOrd="0" presId="urn:microsoft.com/office/officeart/2018/2/layout/IconLabelDescriptionList"/>
    <dgm:cxn modelId="{F09FF67D-4BAE-40E1-936F-F90F10FBC327}" type="presParOf" srcId="{46A7C560-EF24-4413-8C91-8CAF64EF6E6D}" destId="{4640DD74-5C6D-4012-B6B4-79396FC0C64B}" srcOrd="3" destOrd="0" presId="urn:microsoft.com/office/officeart/2018/2/layout/IconLabelDescriptionList"/>
    <dgm:cxn modelId="{821F54B3-D97E-4A58-86E2-78255E5AD032}" type="presParOf" srcId="{46A7C560-EF24-4413-8C91-8CAF64EF6E6D}" destId="{5A735B58-63DF-455F-9DE5-C11F2F64B5DD}" srcOrd="4" destOrd="0" presId="urn:microsoft.com/office/officeart/2018/2/layout/IconLabelDescriptionList"/>
    <dgm:cxn modelId="{302E2E73-238A-4D50-A142-39931EC5D5EB}" type="presParOf" srcId="{5A735B58-63DF-455F-9DE5-C11F2F64B5DD}" destId="{46E60DA7-E575-4A4A-9E29-9C92CF6CA27F}" srcOrd="0" destOrd="0" presId="urn:microsoft.com/office/officeart/2018/2/layout/IconLabelDescriptionList"/>
    <dgm:cxn modelId="{8A9D8EBE-648A-428B-9924-0D4401C715E5}" type="presParOf" srcId="{5A735B58-63DF-455F-9DE5-C11F2F64B5DD}" destId="{BFBE892C-5CCD-467D-B2D3-1105B9CC7967}" srcOrd="1" destOrd="0" presId="urn:microsoft.com/office/officeart/2018/2/layout/IconLabelDescriptionList"/>
    <dgm:cxn modelId="{E5801B3A-D6DB-4C66-B1BE-1BC4257AC388}" type="presParOf" srcId="{5A735B58-63DF-455F-9DE5-C11F2F64B5DD}" destId="{A7C9B17E-B6E0-4D65-BB51-76C0B5CF11DA}" srcOrd="2" destOrd="0" presId="urn:microsoft.com/office/officeart/2018/2/layout/IconLabelDescriptionList"/>
    <dgm:cxn modelId="{58030556-7FF1-4545-BA11-F633BE0D7DF9}" type="presParOf" srcId="{5A735B58-63DF-455F-9DE5-C11F2F64B5DD}" destId="{CD60D828-74BB-4081-B291-7F83EC659F47}" srcOrd="3" destOrd="0" presId="urn:microsoft.com/office/officeart/2018/2/layout/IconLabelDescriptionList"/>
    <dgm:cxn modelId="{70674855-FEDC-4AC1-9B91-B21F1E9BD1B6}" type="presParOf" srcId="{5A735B58-63DF-455F-9DE5-C11F2F64B5DD}" destId="{3779C6B2-A571-453A-95FE-39714852B16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27362-00CC-4D21-B46C-CAD19EF8A3BE}">
      <dsp:nvSpPr>
        <dsp:cNvPr id="0" name=""/>
        <dsp:cNvSpPr/>
      </dsp:nvSpPr>
      <dsp:spPr>
        <a:xfrm>
          <a:off x="5310" y="76934"/>
          <a:ext cx="1101515" cy="1101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670092-D854-4158-8D48-4125BDE60241}">
      <dsp:nvSpPr>
        <dsp:cNvPr id="0" name=""/>
        <dsp:cNvSpPr/>
      </dsp:nvSpPr>
      <dsp:spPr>
        <a:xfrm>
          <a:off x="5310" y="1314198"/>
          <a:ext cx="3147187" cy="590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SG" sz="1400" kern="1200" dirty="0"/>
            <a:t>The </a:t>
          </a:r>
          <a:r>
            <a:rPr lang="en-SG" sz="1400" kern="1200" dirty="0" smtClean="0"/>
            <a:t>system integrates existing </a:t>
          </a:r>
          <a:r>
            <a:rPr lang="en-SG" sz="1400" kern="1200" dirty="0"/>
            <a:t>commercial hardware, such as the Microsoft Kinect, for ease of access. </a:t>
          </a:r>
          <a:endParaRPr lang="en-US" sz="1400" kern="1200" dirty="0"/>
        </a:p>
      </dsp:txBody>
      <dsp:txXfrm>
        <a:off x="5310" y="1314198"/>
        <a:ext cx="3147187" cy="590097"/>
      </dsp:txXfrm>
    </dsp:sp>
    <dsp:sp modelId="{622F4569-503C-4BBA-A0B8-3A4EC4F91EF4}">
      <dsp:nvSpPr>
        <dsp:cNvPr id="0" name=""/>
        <dsp:cNvSpPr/>
      </dsp:nvSpPr>
      <dsp:spPr>
        <a:xfrm>
          <a:off x="5310" y="1967435"/>
          <a:ext cx="3147187" cy="1266446"/>
        </a:xfrm>
        <a:prstGeom prst="rect">
          <a:avLst/>
        </a:prstGeom>
        <a:noFill/>
        <a:ln>
          <a:noFill/>
        </a:ln>
        <a:effectLst/>
      </dsp:spPr>
      <dsp:style>
        <a:lnRef idx="0">
          <a:scrgbClr r="0" g="0" b="0"/>
        </a:lnRef>
        <a:fillRef idx="0">
          <a:scrgbClr r="0" g="0" b="0"/>
        </a:fillRef>
        <a:effectRef idx="0">
          <a:scrgbClr r="0" g="0" b="0"/>
        </a:effectRef>
        <a:fontRef idx="minor"/>
      </dsp:style>
    </dsp:sp>
    <dsp:sp modelId="{9EA04E68-0A5E-4491-938E-828B5B5EA1FF}">
      <dsp:nvSpPr>
        <dsp:cNvPr id="0" name=""/>
        <dsp:cNvSpPr/>
      </dsp:nvSpPr>
      <dsp:spPr>
        <a:xfrm>
          <a:off x="3703256" y="76934"/>
          <a:ext cx="1101515" cy="1101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9CCC94-14A1-4CC3-9E33-3FA2AB00843C}">
      <dsp:nvSpPr>
        <dsp:cNvPr id="0" name=""/>
        <dsp:cNvSpPr/>
      </dsp:nvSpPr>
      <dsp:spPr>
        <a:xfrm>
          <a:off x="3703256" y="1314198"/>
          <a:ext cx="3147187" cy="590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SG" sz="1400" kern="1200" dirty="0"/>
            <a:t>The software development of the proposed system can be split into two main portions:</a:t>
          </a:r>
          <a:endParaRPr lang="en-US" sz="1400" kern="1200" dirty="0"/>
        </a:p>
      </dsp:txBody>
      <dsp:txXfrm>
        <a:off x="3703256" y="1314198"/>
        <a:ext cx="3147187" cy="590097"/>
      </dsp:txXfrm>
    </dsp:sp>
    <dsp:sp modelId="{15B66D49-24E9-4732-8DB4-B4FAF3A3633F}">
      <dsp:nvSpPr>
        <dsp:cNvPr id="0" name=""/>
        <dsp:cNvSpPr/>
      </dsp:nvSpPr>
      <dsp:spPr>
        <a:xfrm>
          <a:off x="3703256" y="1967435"/>
          <a:ext cx="3147187" cy="1266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pPr>
          <a:r>
            <a:rPr lang="en-US" sz="1400" kern="1200" dirty="0"/>
            <a:t>The machine learning </a:t>
          </a:r>
          <a:r>
            <a:rPr lang="en-US" sz="1400" kern="1200" dirty="0" smtClean="0"/>
            <a:t>model that </a:t>
          </a:r>
          <a:r>
            <a:rPr lang="en-US" sz="1400" kern="1200" dirty="0"/>
            <a:t>are required to accurately classify patients’ </a:t>
          </a:r>
          <a:r>
            <a:rPr lang="en-US" sz="1400" kern="1200" dirty="0" smtClean="0"/>
            <a:t>progress.</a:t>
          </a:r>
        </a:p>
        <a:p>
          <a:pPr lvl="0" algn="l" defTabSz="622300">
            <a:lnSpc>
              <a:spcPct val="90000"/>
            </a:lnSpc>
            <a:spcBef>
              <a:spcPct val="0"/>
            </a:spcBef>
            <a:spcAft>
              <a:spcPct val="35000"/>
            </a:spcAft>
          </a:pPr>
          <a:r>
            <a:rPr lang="en-US" sz="1400" kern="1200" dirty="0" smtClean="0"/>
            <a:t>The end-to end full stack web application that will be accessed by both patients and physiotherapists.</a:t>
          </a:r>
          <a:endParaRPr lang="en-US" sz="1400" kern="1200" dirty="0"/>
        </a:p>
      </dsp:txBody>
      <dsp:txXfrm>
        <a:off x="3703256" y="1967435"/>
        <a:ext cx="3147187" cy="1266446"/>
      </dsp:txXfrm>
    </dsp:sp>
    <dsp:sp modelId="{46E60DA7-E575-4A4A-9E29-9C92CF6CA27F}">
      <dsp:nvSpPr>
        <dsp:cNvPr id="0" name=""/>
        <dsp:cNvSpPr/>
      </dsp:nvSpPr>
      <dsp:spPr>
        <a:xfrm>
          <a:off x="7401201" y="76934"/>
          <a:ext cx="1101515" cy="1101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C9B17E-B6E0-4D65-BB51-76C0B5CF11DA}">
      <dsp:nvSpPr>
        <dsp:cNvPr id="0" name=""/>
        <dsp:cNvSpPr/>
      </dsp:nvSpPr>
      <dsp:spPr>
        <a:xfrm>
          <a:off x="7401201" y="1314198"/>
          <a:ext cx="3147187" cy="590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SG" sz="1400" kern="1200" dirty="0"/>
            <a:t>Furthermore, the </a:t>
          </a:r>
          <a:r>
            <a:rPr lang="en-SG" sz="1400" kern="1200" dirty="0" smtClean="0"/>
            <a:t>system focuses on </a:t>
          </a:r>
          <a:r>
            <a:rPr lang="en-SG" sz="1400" kern="1200" dirty="0"/>
            <a:t>shoulder injuries and range of motion exercises for the scope of this project.</a:t>
          </a:r>
          <a:endParaRPr lang="en-US" sz="1400" kern="1200" dirty="0"/>
        </a:p>
      </dsp:txBody>
      <dsp:txXfrm>
        <a:off x="7401201" y="1314198"/>
        <a:ext cx="3147187" cy="590097"/>
      </dsp:txXfrm>
    </dsp:sp>
    <dsp:sp modelId="{3779C6B2-A571-453A-95FE-39714852B16C}">
      <dsp:nvSpPr>
        <dsp:cNvPr id="0" name=""/>
        <dsp:cNvSpPr/>
      </dsp:nvSpPr>
      <dsp:spPr>
        <a:xfrm>
          <a:off x="7401201" y="1967435"/>
          <a:ext cx="3147187" cy="126644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DACF2-A194-44A4-B3BB-B81650023F23}" type="datetimeFigureOut">
              <a:rPr lang="en-US" smtClean="0"/>
              <a:t>17-Apr-20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2EDE7-B0B8-4940-8064-6325A98A2FCA}" type="slidenum">
              <a:rPr lang="en-US" smtClean="0"/>
              <a:t>‹#›</a:t>
            </a:fld>
            <a:endParaRPr lang="en-US"/>
          </a:p>
        </p:txBody>
      </p:sp>
    </p:spTree>
    <p:extLst>
      <p:ext uri="{BB962C8B-B14F-4D97-AF65-F5344CB8AC3E}">
        <p14:creationId xmlns:p14="http://schemas.microsoft.com/office/powerpoint/2010/main" val="2245866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kern="1200" dirty="0" smtClean="0">
                <a:solidFill>
                  <a:schemeClr val="tx1"/>
                </a:solidFill>
                <a:effectLst/>
                <a:latin typeface="+mn-lt"/>
                <a:ea typeface="+mn-ea"/>
                <a:cs typeface="+mn-cs"/>
              </a:rPr>
              <a:t>The rectified linear activation function is a piecewise linear function that will output the input directly if is positive, otherwise, it will output zero. It has become the default activation function for many types of neural networks because a model that uses it is easier to train and often achieves better performance.</a:t>
            </a:r>
          </a:p>
          <a:p>
            <a:pPr fontAlgn="base"/>
            <a:r>
              <a:rPr lang="en-US" dirty="0" smtClean="0"/>
              <a:t/>
            </a:r>
            <a:br>
              <a:rPr lang="en-US" dirty="0" smtClean="0"/>
            </a:br>
            <a:r>
              <a:rPr lang="en-US" sz="1200" b="0" i="0" kern="1200" dirty="0" smtClean="0">
                <a:solidFill>
                  <a:schemeClr val="tx1"/>
                </a:solidFill>
                <a:effectLst/>
                <a:latin typeface="+mn-lt"/>
                <a:ea typeface="+mn-ea"/>
                <a:cs typeface="+mn-cs"/>
              </a:rPr>
              <a:t>The sigmoid and hyperbolic tangent activation functions cannot be used in networks with many layers due to the vanishing gradient problem.</a:t>
            </a:r>
          </a:p>
          <a:p>
            <a:pPr fontAlgn="base"/>
            <a:r>
              <a:rPr lang="en-US" sz="1200" b="0" i="0" kern="1200" dirty="0" smtClean="0">
                <a:solidFill>
                  <a:schemeClr val="tx1"/>
                </a:solidFill>
                <a:effectLst/>
                <a:latin typeface="+mn-lt"/>
                <a:ea typeface="+mn-ea"/>
                <a:cs typeface="+mn-cs"/>
              </a:rPr>
              <a:t>The rectified linear activation function overcomes the vanishing gradient problem, allowing models to learn faster and perform better.</a:t>
            </a:r>
          </a:p>
          <a:p>
            <a:pPr fontAlgn="base"/>
            <a:r>
              <a:rPr lang="en-US" sz="1200" b="0" i="0" kern="1200" dirty="0" smtClean="0">
                <a:solidFill>
                  <a:schemeClr val="tx1"/>
                </a:solidFill>
                <a:effectLst/>
                <a:latin typeface="+mn-lt"/>
                <a:ea typeface="+mn-ea"/>
                <a:cs typeface="+mn-cs"/>
              </a:rPr>
              <a:t>The rectified linear activation is the default activation when developing multilayer Perceptron and convolutional neural networks.</a:t>
            </a:r>
          </a:p>
          <a:p>
            <a:endParaRPr lang="en-US" dirty="0"/>
          </a:p>
        </p:txBody>
      </p:sp>
      <p:sp>
        <p:nvSpPr>
          <p:cNvPr id="4" name="Slide Number Placeholder 3"/>
          <p:cNvSpPr>
            <a:spLocks noGrp="1"/>
          </p:cNvSpPr>
          <p:nvPr>
            <p:ph type="sldNum" sz="quarter" idx="10"/>
          </p:nvPr>
        </p:nvSpPr>
        <p:spPr/>
        <p:txBody>
          <a:bodyPr/>
          <a:lstStyle/>
          <a:p>
            <a:fld id="{D7E2EDE7-B0B8-4940-8064-6325A98A2FCA}" type="slidenum">
              <a:rPr lang="en-US" smtClean="0"/>
              <a:t>9</a:t>
            </a:fld>
            <a:endParaRPr lang="en-US"/>
          </a:p>
        </p:txBody>
      </p:sp>
    </p:spTree>
    <p:extLst>
      <p:ext uri="{BB962C8B-B14F-4D97-AF65-F5344CB8AC3E}">
        <p14:creationId xmlns:p14="http://schemas.microsoft.com/office/powerpoint/2010/main" val="367417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5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444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231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283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14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148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17-Apr-20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586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17-Apr-20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93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17-Apr-20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527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DF5E60-9974-AC48-9591-99C2BB44B7CF}" type="datetimeFigureOut">
              <a:rPr lang="en-US" smtClean="0"/>
              <a:pPr/>
              <a:t>17-Apr-20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56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132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B482E8-6E0E-1B4F-B1FD-C69DB9E858D9}" type="datetimeFigureOut">
              <a:rPr lang="en-US" smtClean="0"/>
              <a:pPr/>
              <a:t>17-Apr-20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9187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63CD2-DB92-4D84-8C04-B48A9AE51226}"/>
              </a:ext>
            </a:extLst>
          </p:cNvPr>
          <p:cNvSpPr>
            <a:spLocks noGrp="1"/>
          </p:cNvSpPr>
          <p:nvPr>
            <p:ph type="ctrTitle"/>
          </p:nvPr>
        </p:nvSpPr>
        <p:spPr/>
        <p:txBody>
          <a:bodyPr>
            <a:normAutofit fontScale="90000"/>
          </a:bodyPr>
          <a:lstStyle/>
          <a:p>
            <a:r>
              <a:rPr lang="en-SG" dirty="0"/>
              <a:t>End-to-end System for Physiotherapy </a:t>
            </a:r>
            <a:r>
              <a:rPr lang="en-SG" dirty="0" smtClean="0"/>
              <a:t>Rehabilitation Data </a:t>
            </a:r>
            <a:r>
              <a:rPr lang="en-SG" dirty="0"/>
              <a:t>Monitoring	</a:t>
            </a:r>
          </a:p>
        </p:txBody>
      </p:sp>
      <p:sp>
        <p:nvSpPr>
          <p:cNvPr id="3" name="Subtitle 2">
            <a:extLst>
              <a:ext uri="{FF2B5EF4-FFF2-40B4-BE49-F238E27FC236}">
                <a16:creationId xmlns:a16="http://schemas.microsoft.com/office/drawing/2014/main" xmlns="" id="{B9C7999A-A496-4B53-9073-538497FDA00B}"/>
              </a:ext>
            </a:extLst>
          </p:cNvPr>
          <p:cNvSpPr>
            <a:spLocks noGrp="1"/>
          </p:cNvSpPr>
          <p:nvPr>
            <p:ph type="subTitle" idx="1"/>
          </p:nvPr>
        </p:nvSpPr>
        <p:spPr>
          <a:xfrm>
            <a:off x="810001" y="5280847"/>
            <a:ext cx="10572000" cy="1048932"/>
          </a:xfrm>
        </p:spPr>
        <p:txBody>
          <a:bodyPr>
            <a:normAutofit/>
          </a:bodyPr>
          <a:lstStyle/>
          <a:p>
            <a:r>
              <a:rPr lang="en-SG" dirty="0"/>
              <a:t>Adil Bin Azmoon</a:t>
            </a:r>
          </a:p>
          <a:p>
            <a:r>
              <a:rPr lang="en-SG" dirty="0"/>
              <a:t>CG4001 B. Eng Dissertation 2019/2020</a:t>
            </a:r>
          </a:p>
          <a:p>
            <a:endParaRPr lang="en-SG" dirty="0"/>
          </a:p>
        </p:txBody>
      </p:sp>
    </p:spTree>
    <p:extLst>
      <p:ext uri="{BB962C8B-B14F-4D97-AF65-F5344CB8AC3E}">
        <p14:creationId xmlns:p14="http://schemas.microsoft.com/office/powerpoint/2010/main" val="126434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3" name="Content Placeholder 2"/>
          <p:cNvSpPr>
            <a:spLocks noGrp="1"/>
          </p:cNvSpPr>
          <p:nvPr>
            <p:ph idx="1"/>
          </p:nvPr>
        </p:nvSpPr>
        <p:spPr/>
        <p:txBody>
          <a:bodyPr>
            <a:normAutofit/>
          </a:bodyPr>
          <a:lstStyle/>
          <a:p>
            <a:r>
              <a:rPr lang="en-US" sz="3200" dirty="0" smtClean="0"/>
              <a:t>3 tier web architecture</a:t>
            </a:r>
          </a:p>
          <a:p>
            <a:pPr lvl="1"/>
            <a:r>
              <a:rPr lang="en-US" sz="3200" dirty="0" smtClean="0"/>
              <a:t>Database</a:t>
            </a:r>
          </a:p>
          <a:p>
            <a:pPr lvl="2"/>
            <a:r>
              <a:rPr lang="en-US" sz="3200" dirty="0" smtClean="0"/>
              <a:t>MongoDB</a:t>
            </a:r>
          </a:p>
          <a:p>
            <a:pPr lvl="1"/>
            <a:r>
              <a:rPr lang="en-US" sz="3200" dirty="0" smtClean="0"/>
              <a:t>Back End Server</a:t>
            </a:r>
          </a:p>
          <a:p>
            <a:pPr lvl="2"/>
            <a:r>
              <a:rPr lang="en-US" sz="3200" dirty="0" smtClean="0"/>
              <a:t>Node.js server environment</a:t>
            </a:r>
          </a:p>
          <a:p>
            <a:pPr lvl="1"/>
            <a:r>
              <a:rPr lang="en-US" sz="3200" dirty="0" smtClean="0"/>
              <a:t>Front End Client</a:t>
            </a:r>
          </a:p>
          <a:p>
            <a:pPr lvl="2"/>
            <a:r>
              <a:rPr lang="en-US" sz="3200" dirty="0" smtClean="0"/>
              <a:t>ReactJS </a:t>
            </a:r>
          </a:p>
        </p:txBody>
      </p:sp>
    </p:spTree>
    <p:extLst>
      <p:ext uri="{BB962C8B-B14F-4D97-AF65-F5344CB8AC3E}">
        <p14:creationId xmlns:p14="http://schemas.microsoft.com/office/powerpoint/2010/main" val="2149189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 MongoDB</a:t>
            </a:r>
            <a:endParaRPr lang="en-US" dirty="0"/>
          </a:p>
        </p:txBody>
      </p:sp>
      <p:sp>
        <p:nvSpPr>
          <p:cNvPr id="3" name="Content Placeholder 2"/>
          <p:cNvSpPr>
            <a:spLocks noGrp="1"/>
          </p:cNvSpPr>
          <p:nvPr>
            <p:ph idx="1"/>
          </p:nvPr>
        </p:nvSpPr>
        <p:spPr/>
        <p:txBody>
          <a:bodyPr>
            <a:normAutofit/>
          </a:bodyPr>
          <a:lstStyle/>
          <a:p>
            <a:r>
              <a:rPr lang="en-SG" sz="2400" dirty="0" smtClean="0"/>
              <a:t>Schema</a:t>
            </a:r>
          </a:p>
          <a:p>
            <a:pPr lvl="1"/>
            <a:r>
              <a:rPr lang="en-SG" sz="2400" dirty="0" smtClean="0"/>
              <a:t>does </a:t>
            </a:r>
            <a:r>
              <a:rPr lang="en-SG" sz="2400" dirty="0"/>
              <a:t>not enforce document structure by </a:t>
            </a:r>
            <a:r>
              <a:rPr lang="en-SG" sz="2400" dirty="0" smtClean="0"/>
              <a:t>default</a:t>
            </a:r>
          </a:p>
          <a:p>
            <a:pPr lvl="1"/>
            <a:r>
              <a:rPr lang="en-SG" sz="2400" dirty="0" smtClean="0"/>
              <a:t>allows flexibility and modularity </a:t>
            </a:r>
            <a:r>
              <a:rPr lang="en-SG" sz="2400" dirty="0"/>
              <a:t>in modelling the data acquired</a:t>
            </a:r>
            <a:endParaRPr lang="en-US" sz="2400" dirty="0"/>
          </a:p>
        </p:txBody>
      </p:sp>
    </p:spTree>
    <p:extLst>
      <p:ext uri="{BB962C8B-B14F-4D97-AF65-F5344CB8AC3E}">
        <p14:creationId xmlns:p14="http://schemas.microsoft.com/office/powerpoint/2010/main" val="428576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examples</a:t>
            </a:r>
            <a:endParaRPr lang="en-US" dirty="0"/>
          </a:p>
        </p:txBody>
      </p:sp>
      <p:pic>
        <p:nvPicPr>
          <p:cNvPr id="5" name="Content Placeholder 4"/>
          <p:cNvPicPr>
            <a:picLocks noGrp="1"/>
          </p:cNvPicPr>
          <p:nvPr>
            <p:ph idx="1"/>
          </p:nvPr>
        </p:nvPicPr>
        <p:blipFill>
          <a:blip r:embed="rId2"/>
          <a:stretch>
            <a:fillRect/>
          </a:stretch>
        </p:blipFill>
        <p:spPr>
          <a:xfrm>
            <a:off x="7032994" y="2222287"/>
            <a:ext cx="3427841" cy="2966401"/>
          </a:xfrm>
          <a:prstGeom prst="rect">
            <a:avLst/>
          </a:prstGeom>
          <a:ln>
            <a:solidFill>
              <a:schemeClr val="tx1"/>
            </a:solidFill>
          </a:ln>
        </p:spPr>
      </p:pic>
      <p:pic>
        <p:nvPicPr>
          <p:cNvPr id="4" name="Picture 3"/>
          <p:cNvPicPr/>
          <p:nvPr/>
        </p:nvPicPr>
        <p:blipFill>
          <a:blip r:embed="rId3"/>
          <a:stretch>
            <a:fillRect/>
          </a:stretch>
        </p:blipFill>
        <p:spPr>
          <a:xfrm>
            <a:off x="810000" y="2222287"/>
            <a:ext cx="5806440" cy="3641725"/>
          </a:xfrm>
          <a:prstGeom prst="rect">
            <a:avLst/>
          </a:prstGeom>
          <a:ln>
            <a:solidFill>
              <a:schemeClr val="tx1"/>
            </a:solidFill>
          </a:ln>
        </p:spPr>
      </p:pic>
    </p:spTree>
    <p:extLst>
      <p:ext uri="{BB962C8B-B14F-4D97-AF65-F5344CB8AC3E}">
        <p14:creationId xmlns:p14="http://schemas.microsoft.com/office/powerpoint/2010/main" val="229097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End - Server</a:t>
            </a:r>
            <a:endParaRPr lang="en-US" dirty="0"/>
          </a:p>
        </p:txBody>
      </p:sp>
      <p:sp>
        <p:nvSpPr>
          <p:cNvPr id="6" name="Content Placeholder 2"/>
          <p:cNvSpPr txBox="1">
            <a:spLocks/>
          </p:cNvSpPr>
          <p:nvPr/>
        </p:nvSpPr>
        <p:spPr>
          <a:xfrm>
            <a:off x="818712" y="2222287"/>
            <a:ext cx="10462432" cy="431673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SG" sz="2400" dirty="0"/>
              <a:t>D</a:t>
            </a:r>
            <a:r>
              <a:rPr lang="en-SG" sz="2400" dirty="0" smtClean="0"/>
              <a:t>esigned </a:t>
            </a:r>
            <a:r>
              <a:rPr lang="en-SG" sz="2400" dirty="0"/>
              <a:t>to receive requests from the front-end client, process said requests by accessing the database and returning pertinent data. </a:t>
            </a:r>
            <a:endParaRPr lang="en-SG" sz="2400" dirty="0" smtClean="0"/>
          </a:p>
          <a:p>
            <a:r>
              <a:rPr lang="en-SG" sz="2400" dirty="0"/>
              <a:t>Data processing is done on the server to ensure security of user data</a:t>
            </a:r>
            <a:r>
              <a:rPr lang="en-SG" sz="2400" dirty="0" smtClean="0"/>
              <a:t>.</a:t>
            </a:r>
          </a:p>
          <a:p>
            <a:r>
              <a:rPr lang="en-SG" sz="2400" dirty="0"/>
              <a:t>CNN machine learning model is also hosted and served directly from the server directory.</a:t>
            </a:r>
            <a:endParaRPr lang="en-US" sz="2400" dirty="0"/>
          </a:p>
          <a:p>
            <a:endParaRPr lang="en-US" sz="2400" dirty="0"/>
          </a:p>
        </p:txBody>
      </p:sp>
    </p:spTree>
    <p:extLst>
      <p:ext uri="{BB962C8B-B14F-4D97-AF65-F5344CB8AC3E}">
        <p14:creationId xmlns:p14="http://schemas.microsoft.com/office/powerpoint/2010/main" val="1891579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dependencies</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406421941"/>
              </p:ext>
            </p:extLst>
          </p:nvPr>
        </p:nvGraphicFramePr>
        <p:xfrm>
          <a:off x="531626" y="2248633"/>
          <a:ext cx="10962170" cy="4196858"/>
        </p:xfrm>
        <a:graphic>
          <a:graphicData uri="http://schemas.openxmlformats.org/drawingml/2006/table">
            <a:tbl>
              <a:tblPr firstRow="1" firstCol="1" bandRow="1">
                <a:tableStyleId>{5C22544A-7EE6-4342-B048-85BDC9FD1C3A}</a:tableStyleId>
              </a:tblPr>
              <a:tblGrid>
                <a:gridCol w="5481085"/>
                <a:gridCol w="5481085"/>
              </a:tblGrid>
              <a:tr h="485583">
                <a:tc>
                  <a:txBody>
                    <a:bodyPr/>
                    <a:lstStyle/>
                    <a:p>
                      <a:pPr>
                        <a:lnSpc>
                          <a:spcPct val="200000"/>
                        </a:lnSpc>
                        <a:spcAft>
                          <a:spcPts val="0"/>
                        </a:spcAft>
                      </a:pPr>
                      <a:r>
                        <a:rPr lang="en-US" sz="1200" dirty="0">
                          <a:effectLst/>
                        </a:rPr>
                        <a:t>Dependency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313888">
                <a:tc>
                  <a:txBody>
                    <a:bodyPr/>
                    <a:lstStyle/>
                    <a:p>
                      <a:pPr>
                        <a:lnSpc>
                          <a:spcPct val="200000"/>
                        </a:lnSpc>
                        <a:spcAft>
                          <a:spcPts val="0"/>
                        </a:spcAft>
                      </a:pPr>
                      <a:r>
                        <a:rPr lang="en-US" sz="1200">
                          <a:effectLst/>
                        </a:rPr>
                        <a:t>express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Web framework for node.js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313888">
                <a:tc>
                  <a:txBody>
                    <a:bodyPr/>
                    <a:lstStyle/>
                    <a:p>
                      <a:pPr>
                        <a:lnSpc>
                          <a:spcPct val="200000"/>
                        </a:lnSpc>
                        <a:spcAft>
                          <a:spcPts val="0"/>
                        </a:spcAft>
                      </a:pPr>
                      <a:r>
                        <a:rPr lang="en-US" sz="1200">
                          <a:effectLst/>
                        </a:rPr>
                        <a:t>body-parser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Parses incoming request bodies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613240">
                <a:tc>
                  <a:txBody>
                    <a:bodyPr/>
                    <a:lstStyle/>
                    <a:p>
                      <a:pPr>
                        <a:lnSpc>
                          <a:spcPct val="200000"/>
                        </a:lnSpc>
                        <a:spcAft>
                          <a:spcPts val="0"/>
                        </a:spcAft>
                      </a:pPr>
                      <a:r>
                        <a:rPr lang="en-US" sz="1200">
                          <a:effectLst/>
                        </a:rPr>
                        <a:t>concurrently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Runs multiple node commands for development troubleshooting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613240">
                <a:tc>
                  <a:txBody>
                    <a:bodyPr/>
                    <a:lstStyle/>
                    <a:p>
                      <a:pPr>
                        <a:lnSpc>
                          <a:spcPct val="200000"/>
                        </a:lnSpc>
                        <a:spcAft>
                          <a:spcPts val="0"/>
                        </a:spcAft>
                      </a:pPr>
                      <a:r>
                        <a:rPr lang="en-US" sz="1200">
                          <a:effectLst/>
                        </a:rPr>
                        <a:t>cors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Provides middleware to enable Cross Origin Resource Sharing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313888">
                <a:tc>
                  <a:txBody>
                    <a:bodyPr/>
                    <a:lstStyle/>
                    <a:p>
                      <a:pPr>
                        <a:lnSpc>
                          <a:spcPct val="200000"/>
                        </a:lnSpc>
                        <a:spcAft>
                          <a:spcPts val="0"/>
                        </a:spcAft>
                      </a:pPr>
                      <a:r>
                        <a:rPr lang="en-US" sz="1200">
                          <a:effectLst/>
                        </a:rPr>
                        <a:t>mongoose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MongoDB object modeling tool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313888">
                <a:tc>
                  <a:txBody>
                    <a:bodyPr/>
                    <a:lstStyle/>
                    <a:p>
                      <a:pPr>
                        <a:lnSpc>
                          <a:spcPct val="200000"/>
                        </a:lnSpc>
                        <a:spcAft>
                          <a:spcPts val="0"/>
                        </a:spcAft>
                      </a:pPr>
                      <a:r>
                        <a:rPr lang="en-US" sz="1200">
                          <a:effectLst/>
                        </a:rPr>
                        <a:t>morgan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HTTP request logger middleware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1226479">
                <a:tc>
                  <a:txBody>
                    <a:bodyPr/>
                    <a:lstStyle/>
                    <a:p>
                      <a:pPr>
                        <a:lnSpc>
                          <a:spcPct val="200000"/>
                        </a:lnSpc>
                        <a:spcAft>
                          <a:spcPts val="0"/>
                        </a:spcAft>
                      </a:pPr>
                      <a:r>
                        <a:rPr lang="en-US" sz="1200" dirty="0" err="1">
                          <a:effectLst/>
                        </a:rPr>
                        <a:t>nodemon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dirty="0">
                          <a:effectLst/>
                        </a:rPr>
                        <a:t>Development tool that automatically restarts node.js environment when changes to file in the directory are detected.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bl>
          </a:graphicData>
        </a:graphic>
      </p:graphicFrame>
    </p:spTree>
    <p:extLst>
      <p:ext uri="{BB962C8B-B14F-4D97-AF65-F5344CB8AC3E}">
        <p14:creationId xmlns:p14="http://schemas.microsoft.com/office/powerpoint/2010/main" val="1140209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 - Client</a:t>
            </a:r>
            <a:endParaRPr lang="en-US" dirty="0"/>
          </a:p>
        </p:txBody>
      </p:sp>
      <p:sp>
        <p:nvSpPr>
          <p:cNvPr id="6" name="Content Placeholder 2"/>
          <p:cNvSpPr txBox="1">
            <a:spLocks/>
          </p:cNvSpPr>
          <p:nvPr/>
        </p:nvSpPr>
        <p:spPr>
          <a:xfrm>
            <a:off x="818712" y="2179675"/>
            <a:ext cx="10462432" cy="254118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SG" sz="2400" dirty="0"/>
              <a:t>D</a:t>
            </a:r>
            <a:r>
              <a:rPr lang="en-SG" sz="2400" dirty="0" smtClean="0"/>
              <a:t>esigned </a:t>
            </a:r>
            <a:r>
              <a:rPr lang="en-SG" sz="2400" dirty="0"/>
              <a:t>for ease of use, as the system is intended for </a:t>
            </a:r>
            <a:r>
              <a:rPr lang="en-SG" sz="2400" dirty="0" smtClean="0"/>
              <a:t>commercial use.</a:t>
            </a:r>
          </a:p>
          <a:p>
            <a:r>
              <a:rPr lang="en-SG" sz="2400" dirty="0" smtClean="0"/>
              <a:t>2 main roles</a:t>
            </a:r>
          </a:p>
          <a:p>
            <a:pPr lvl="1"/>
            <a:r>
              <a:rPr lang="en-SG" sz="2200" dirty="0" smtClean="0"/>
              <a:t>Data submission</a:t>
            </a:r>
          </a:p>
          <a:p>
            <a:pPr lvl="1"/>
            <a:r>
              <a:rPr lang="en-SG" sz="2200" dirty="0" smtClean="0"/>
              <a:t>Data visualisation</a:t>
            </a:r>
            <a:endParaRPr lang="en-US" sz="2200" dirty="0"/>
          </a:p>
        </p:txBody>
      </p:sp>
    </p:spTree>
    <p:extLst>
      <p:ext uri="{BB962C8B-B14F-4D97-AF65-F5344CB8AC3E}">
        <p14:creationId xmlns:p14="http://schemas.microsoft.com/office/powerpoint/2010/main" val="4168423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dependencies</a:t>
            </a:r>
            <a:endParaRPr lang="en-US" dirty="0"/>
          </a:p>
        </p:txBody>
      </p:sp>
      <p:graphicFrame>
        <p:nvGraphicFramePr>
          <p:cNvPr id="4" name="Content Placeholder 3"/>
          <p:cNvGraphicFramePr>
            <a:graphicFrameLocks noGrp="1"/>
          </p:cNvGraphicFramePr>
          <p:nvPr>
            <p:ph idx="1"/>
          </p:nvPr>
        </p:nvGraphicFramePr>
        <p:xfrm>
          <a:off x="819150" y="2395061"/>
          <a:ext cx="10553700" cy="3288870"/>
        </p:xfrm>
        <a:graphic>
          <a:graphicData uri="http://schemas.openxmlformats.org/drawingml/2006/table">
            <a:tbl>
              <a:tblPr firstRow="1" firstCol="1" bandRow="1">
                <a:tableStyleId>{5C22544A-7EE6-4342-B048-85BDC9FD1C3A}</a:tableStyleId>
              </a:tblPr>
              <a:tblGrid>
                <a:gridCol w="5276850"/>
                <a:gridCol w="5276850"/>
              </a:tblGrid>
              <a:tr h="365430">
                <a:tc>
                  <a:txBody>
                    <a:bodyPr/>
                    <a:lstStyle/>
                    <a:p>
                      <a:pPr>
                        <a:lnSpc>
                          <a:spcPct val="200000"/>
                        </a:lnSpc>
                        <a:spcAft>
                          <a:spcPts val="0"/>
                        </a:spcAft>
                      </a:pPr>
                      <a:r>
                        <a:rPr lang="en-US" sz="1200">
                          <a:effectLst/>
                        </a:rPr>
                        <a:t>Dependency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365430">
                <a:tc>
                  <a:txBody>
                    <a:bodyPr/>
                    <a:lstStyle/>
                    <a:p>
                      <a:pPr>
                        <a:lnSpc>
                          <a:spcPct val="200000"/>
                        </a:lnSpc>
                        <a:spcAft>
                          <a:spcPts val="0"/>
                        </a:spcAft>
                      </a:pPr>
                      <a:r>
                        <a:rPr lang="en-US" sz="1200">
                          <a:effectLst/>
                        </a:rPr>
                        <a:t>tfjs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Tensorflow library to serve compiled machine learning models.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730860">
                <a:tc>
                  <a:txBody>
                    <a:bodyPr/>
                    <a:lstStyle/>
                    <a:p>
                      <a:pPr>
                        <a:lnSpc>
                          <a:spcPct val="200000"/>
                        </a:lnSpc>
                        <a:spcAft>
                          <a:spcPts val="0"/>
                        </a:spcAft>
                      </a:pPr>
                      <a:r>
                        <a:rPr lang="en-US" sz="1200">
                          <a:effectLst/>
                        </a:rPr>
                        <a:t>axios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Promise based HTTP client for browsers and node.js. Handles HTTP requests from and to client.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365430">
                <a:tc>
                  <a:txBody>
                    <a:bodyPr/>
                    <a:lstStyle/>
                    <a:p>
                      <a:pPr>
                        <a:lnSpc>
                          <a:spcPct val="200000"/>
                        </a:lnSpc>
                        <a:spcAft>
                          <a:spcPts val="0"/>
                        </a:spcAft>
                      </a:pPr>
                      <a:r>
                        <a:rPr lang="en-US" sz="1200">
                          <a:effectLst/>
                        </a:rPr>
                        <a:t>bootstrap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Powerful front-end framework for web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365430">
                <a:tc>
                  <a:txBody>
                    <a:bodyPr/>
                    <a:lstStyle/>
                    <a:p>
                      <a:pPr>
                        <a:lnSpc>
                          <a:spcPct val="200000"/>
                        </a:lnSpc>
                        <a:spcAft>
                          <a:spcPts val="0"/>
                        </a:spcAft>
                      </a:pPr>
                      <a:r>
                        <a:rPr lang="en-US" sz="1200">
                          <a:effectLst/>
                        </a:rPr>
                        <a:t>canvasjs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Charts library for data visualization.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365430">
                <a:tc>
                  <a:txBody>
                    <a:bodyPr/>
                    <a:lstStyle/>
                    <a:p>
                      <a:pPr>
                        <a:lnSpc>
                          <a:spcPct val="200000"/>
                        </a:lnSpc>
                        <a:spcAft>
                          <a:spcPts val="0"/>
                        </a:spcAft>
                      </a:pPr>
                      <a:r>
                        <a:rPr lang="en-US" sz="1200">
                          <a:effectLst/>
                        </a:rPr>
                        <a:t>jquery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Feature-rich Javascript library. Necessary for Bootstrap framework.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365430">
                <a:tc>
                  <a:txBody>
                    <a:bodyPr/>
                    <a:lstStyle/>
                    <a:p>
                      <a:pPr>
                        <a:lnSpc>
                          <a:spcPct val="200000"/>
                        </a:lnSpc>
                        <a:spcAft>
                          <a:spcPts val="0"/>
                        </a:spcAft>
                      </a:pPr>
                      <a:r>
                        <a:rPr lang="en-US" sz="1200">
                          <a:effectLst/>
                        </a:rPr>
                        <a:t>react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a:effectLst/>
                        </a:rPr>
                        <a:t>Library for front-end web interface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r h="365430">
                <a:tc>
                  <a:txBody>
                    <a:bodyPr/>
                    <a:lstStyle/>
                    <a:p>
                      <a:pPr>
                        <a:lnSpc>
                          <a:spcPct val="200000"/>
                        </a:lnSpc>
                        <a:spcAft>
                          <a:spcPts val="0"/>
                        </a:spcAft>
                      </a:pPr>
                      <a:r>
                        <a:rPr lang="en-US" sz="1200">
                          <a:effectLst/>
                        </a:rPr>
                        <a:t>react-router-dom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c>
                  <a:txBody>
                    <a:bodyPr/>
                    <a:lstStyle/>
                    <a:p>
                      <a:pPr>
                        <a:lnSpc>
                          <a:spcPct val="200000"/>
                        </a:lnSpc>
                        <a:spcAft>
                          <a:spcPts val="0"/>
                        </a:spcAft>
                      </a:pPr>
                      <a:r>
                        <a:rPr lang="en-US" sz="1200" dirty="0">
                          <a:effectLst/>
                        </a:rPr>
                        <a:t>Library for React Router navigational components.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18" marR="68518" marT="0" marB="0"/>
                </a:tc>
              </a:tr>
            </a:tbl>
          </a:graphicData>
        </a:graphic>
      </p:graphicFrame>
    </p:spTree>
    <p:extLst>
      <p:ext uri="{BB962C8B-B14F-4D97-AF65-F5344CB8AC3E}">
        <p14:creationId xmlns:p14="http://schemas.microsoft.com/office/powerpoint/2010/main" val="2646485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 Data submission</a:t>
            </a:r>
            <a:endParaRPr lang="en-US" dirty="0"/>
          </a:p>
        </p:txBody>
      </p:sp>
      <p:sp>
        <p:nvSpPr>
          <p:cNvPr id="3" name="Content Placeholder 2"/>
          <p:cNvSpPr>
            <a:spLocks noGrp="1"/>
          </p:cNvSpPr>
          <p:nvPr>
            <p:ph idx="1"/>
          </p:nvPr>
        </p:nvSpPr>
        <p:spPr>
          <a:xfrm>
            <a:off x="818712" y="2222287"/>
            <a:ext cx="10554574" cy="4178513"/>
          </a:xfrm>
        </p:spPr>
        <p:txBody>
          <a:bodyPr/>
          <a:lstStyle/>
          <a:p>
            <a:r>
              <a:rPr lang="en-SG" dirty="0"/>
              <a:t>Patients can submit data in the form of depth images in PNG format through the front-end client. </a:t>
            </a:r>
            <a:endParaRPr lang="en-SG" dirty="0" smtClean="0"/>
          </a:p>
          <a:p>
            <a:r>
              <a:rPr lang="en-SG" dirty="0" smtClean="0"/>
              <a:t>On loading, CNN model is automatically requested and served on the client. </a:t>
            </a:r>
          </a:p>
          <a:p>
            <a:r>
              <a:rPr lang="en-SG" dirty="0" smtClean="0"/>
              <a:t>Users </a:t>
            </a:r>
            <a:r>
              <a:rPr lang="en-SG" dirty="0"/>
              <a:t>upload the image, feed it into the model and receive the appropriate classification for the image. </a:t>
            </a:r>
            <a:endParaRPr lang="en-SG" dirty="0" smtClean="0"/>
          </a:p>
          <a:p>
            <a:r>
              <a:rPr lang="en-SG" dirty="0" smtClean="0"/>
              <a:t>This </a:t>
            </a:r>
            <a:r>
              <a:rPr lang="en-SG" dirty="0"/>
              <a:t>classification data can then be submitted to the back end which then stores it in the database in the appropriate </a:t>
            </a:r>
            <a:r>
              <a:rPr lang="en-SG" dirty="0" smtClean="0"/>
              <a:t>schema.</a:t>
            </a:r>
            <a:endParaRPr lang="en-US" dirty="0"/>
          </a:p>
          <a:p>
            <a:endParaRPr lang="en-US" dirty="0"/>
          </a:p>
        </p:txBody>
      </p:sp>
    </p:spTree>
    <p:extLst>
      <p:ext uri="{BB962C8B-B14F-4D97-AF65-F5344CB8AC3E}">
        <p14:creationId xmlns:p14="http://schemas.microsoft.com/office/powerpoint/2010/main" val="107334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3448" y="286603"/>
            <a:ext cx="6206063" cy="4652680"/>
          </a:xfrm>
          <a:prstGeom prst="rect">
            <a:avLst/>
          </a:prstGeom>
        </p:spPr>
      </p:pic>
    </p:spTree>
    <p:extLst>
      <p:ext uri="{BB962C8B-B14F-4D97-AF65-F5344CB8AC3E}">
        <p14:creationId xmlns:p14="http://schemas.microsoft.com/office/powerpoint/2010/main" val="836650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85325" y="286603"/>
            <a:ext cx="6282309" cy="5486700"/>
          </a:xfrm>
          <a:prstGeom prst="rect">
            <a:avLst/>
          </a:prstGeom>
        </p:spPr>
      </p:pic>
    </p:spTree>
    <p:extLst>
      <p:ext uri="{BB962C8B-B14F-4D97-AF65-F5344CB8AC3E}">
        <p14:creationId xmlns:p14="http://schemas.microsoft.com/office/powerpoint/2010/main" val="336207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F78EE-45F5-4ADF-AF41-62BB6027292F}"/>
              </a:ext>
            </a:extLst>
          </p:cNvPr>
          <p:cNvSpPr>
            <a:spLocks noGrp="1"/>
          </p:cNvSpPr>
          <p:nvPr>
            <p:ph type="title"/>
          </p:nvPr>
        </p:nvSpPr>
        <p:spPr/>
        <p:txBody>
          <a:bodyPr/>
          <a:lstStyle/>
          <a:p>
            <a:r>
              <a:rPr lang="en-SG" dirty="0"/>
              <a:t>Motivations</a:t>
            </a:r>
          </a:p>
        </p:txBody>
      </p:sp>
      <p:sp>
        <p:nvSpPr>
          <p:cNvPr id="3" name="Content Placeholder 2">
            <a:extLst>
              <a:ext uri="{FF2B5EF4-FFF2-40B4-BE49-F238E27FC236}">
                <a16:creationId xmlns:a16="http://schemas.microsoft.com/office/drawing/2014/main" xmlns="" id="{87548C33-BB64-469E-99F3-D08914CBE632}"/>
              </a:ext>
            </a:extLst>
          </p:cNvPr>
          <p:cNvSpPr>
            <a:spLocks noGrp="1"/>
          </p:cNvSpPr>
          <p:nvPr>
            <p:ph idx="1"/>
          </p:nvPr>
        </p:nvSpPr>
        <p:spPr/>
        <p:txBody>
          <a:bodyPr/>
          <a:lstStyle/>
          <a:p>
            <a:r>
              <a:rPr lang="en-SG" dirty="0"/>
              <a:t>Physiotherapy relies heavily on consistent treatment sessions</a:t>
            </a:r>
          </a:p>
          <a:p>
            <a:pPr lvl="1"/>
            <a:r>
              <a:rPr lang="en-SG" dirty="0"/>
              <a:t>set physiotherapy schedule </a:t>
            </a:r>
          </a:p>
          <a:p>
            <a:pPr lvl="1"/>
            <a:r>
              <a:rPr lang="en-SG" dirty="0"/>
              <a:t>encourage exercises to be continued at home</a:t>
            </a:r>
          </a:p>
          <a:p>
            <a:r>
              <a:rPr lang="en-SG" dirty="0"/>
              <a:t>This current system hinges on the discipline of the patients in adhering to the schedule. </a:t>
            </a:r>
          </a:p>
          <a:p>
            <a:r>
              <a:rPr lang="en-SG" dirty="0"/>
              <a:t>Highly common for patients to miss sessions. </a:t>
            </a:r>
          </a:p>
          <a:p>
            <a:r>
              <a:rPr lang="en-SG" dirty="0"/>
              <a:t>Impossible for physiotherapists to ensure that their patients are carrying out the prescribed exercises at home.</a:t>
            </a:r>
          </a:p>
        </p:txBody>
      </p:sp>
    </p:spTree>
    <p:extLst>
      <p:ext uri="{BB962C8B-B14F-4D97-AF65-F5344CB8AC3E}">
        <p14:creationId xmlns:p14="http://schemas.microsoft.com/office/powerpoint/2010/main" val="753167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54010" y="286603"/>
            <a:ext cx="6144940" cy="5655719"/>
          </a:xfrm>
          <a:prstGeom prst="rect">
            <a:avLst/>
          </a:prstGeom>
        </p:spPr>
      </p:pic>
    </p:spTree>
    <p:extLst>
      <p:ext uri="{BB962C8B-B14F-4D97-AF65-F5344CB8AC3E}">
        <p14:creationId xmlns:p14="http://schemas.microsoft.com/office/powerpoint/2010/main" val="1705083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72562" y="286603"/>
            <a:ext cx="6107835" cy="6137236"/>
          </a:xfrm>
          <a:prstGeom prst="rect">
            <a:avLst/>
          </a:prstGeom>
        </p:spPr>
      </p:pic>
    </p:spTree>
    <p:extLst>
      <p:ext uri="{BB962C8B-B14F-4D97-AF65-F5344CB8AC3E}">
        <p14:creationId xmlns:p14="http://schemas.microsoft.com/office/powerpoint/2010/main" val="4254710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 Data visualization</a:t>
            </a:r>
            <a:endParaRPr lang="en-US" dirty="0"/>
          </a:p>
        </p:txBody>
      </p:sp>
      <p:sp>
        <p:nvSpPr>
          <p:cNvPr id="3" name="Content Placeholder 2"/>
          <p:cNvSpPr>
            <a:spLocks noGrp="1"/>
          </p:cNvSpPr>
          <p:nvPr>
            <p:ph idx="1"/>
          </p:nvPr>
        </p:nvSpPr>
        <p:spPr>
          <a:xfrm>
            <a:off x="818712" y="2222287"/>
            <a:ext cx="10554574" cy="4178513"/>
          </a:xfrm>
        </p:spPr>
        <p:txBody>
          <a:bodyPr/>
          <a:lstStyle/>
          <a:p>
            <a:r>
              <a:rPr lang="en-SG" dirty="0"/>
              <a:t>Patients can access and visualise their history of submitted data in the form of line graphs. </a:t>
            </a:r>
            <a:endParaRPr lang="en-SG" dirty="0" smtClean="0"/>
          </a:p>
          <a:p>
            <a:r>
              <a:rPr lang="en-SG" dirty="0" smtClean="0"/>
              <a:t>Best </a:t>
            </a:r>
            <a:r>
              <a:rPr lang="en-SG" dirty="0"/>
              <a:t>fit line is also displayed to provide users a rough indication of their recovery progress. </a:t>
            </a:r>
            <a:endParaRPr lang="en-SG" dirty="0" smtClean="0"/>
          </a:p>
          <a:p>
            <a:r>
              <a:rPr lang="en-SG" dirty="0" smtClean="0"/>
              <a:t>Physiotherapists </a:t>
            </a:r>
            <a:r>
              <a:rPr lang="en-SG" dirty="0"/>
              <a:t>can access the data visualisation of all their patients in a similar fashion.</a:t>
            </a:r>
            <a:endParaRPr lang="en-US" dirty="0" smtClean="0">
              <a:effectLst/>
            </a:endParaRPr>
          </a:p>
          <a:p>
            <a:endParaRPr lang="en-US" dirty="0"/>
          </a:p>
        </p:txBody>
      </p:sp>
    </p:spTree>
    <p:extLst>
      <p:ext uri="{BB962C8B-B14F-4D97-AF65-F5344CB8AC3E}">
        <p14:creationId xmlns:p14="http://schemas.microsoft.com/office/powerpoint/2010/main" val="4099427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403084" y="286603"/>
            <a:ext cx="5446792" cy="6419223"/>
          </a:xfrm>
          <a:prstGeom prst="rect">
            <a:avLst/>
          </a:prstGeom>
          <a:ln>
            <a:solidFill>
              <a:schemeClr val="tx1"/>
            </a:solidFill>
          </a:ln>
        </p:spPr>
      </p:pic>
    </p:spTree>
    <p:extLst>
      <p:ext uri="{BB962C8B-B14F-4D97-AF65-F5344CB8AC3E}">
        <p14:creationId xmlns:p14="http://schemas.microsoft.com/office/powerpoint/2010/main" val="919405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analysis</a:t>
            </a:r>
            <a:endParaRPr lang="en-US" dirty="0"/>
          </a:p>
        </p:txBody>
      </p:sp>
      <p:sp>
        <p:nvSpPr>
          <p:cNvPr id="3" name="Content Placeholder 2"/>
          <p:cNvSpPr>
            <a:spLocks noGrp="1"/>
          </p:cNvSpPr>
          <p:nvPr>
            <p:ph idx="1"/>
          </p:nvPr>
        </p:nvSpPr>
        <p:spPr/>
        <p:txBody>
          <a:bodyPr/>
          <a:lstStyle/>
          <a:p>
            <a:r>
              <a:rPr lang="en-US" dirty="0" smtClean="0"/>
              <a:t>Accessibility</a:t>
            </a:r>
          </a:p>
          <a:p>
            <a:pPr lvl="1"/>
            <a:r>
              <a:rPr lang="en-US" sz="2000" dirty="0" smtClean="0"/>
              <a:t>Availability</a:t>
            </a:r>
          </a:p>
          <a:p>
            <a:pPr lvl="1"/>
            <a:r>
              <a:rPr lang="en-US" sz="2000" dirty="0" smtClean="0"/>
              <a:t>Cost</a:t>
            </a:r>
          </a:p>
          <a:p>
            <a:r>
              <a:rPr lang="en-US" dirty="0" smtClean="0"/>
              <a:t>Efficiency</a:t>
            </a:r>
          </a:p>
          <a:p>
            <a:pPr lvl="1"/>
            <a:r>
              <a:rPr lang="en-US" sz="2000" dirty="0" smtClean="0"/>
              <a:t>Time taken to capture, submit data and leave system</a:t>
            </a:r>
            <a:endParaRPr lang="en-US" sz="2000" dirty="0" smtClean="0"/>
          </a:p>
          <a:p>
            <a:r>
              <a:rPr lang="en-US" dirty="0" smtClean="0"/>
              <a:t>Effectiveness</a:t>
            </a:r>
          </a:p>
          <a:p>
            <a:pPr lvl="1"/>
            <a:r>
              <a:rPr lang="en-US" sz="2000" dirty="0" smtClean="0"/>
              <a:t>Viability in various differing fields of physiotherapy</a:t>
            </a:r>
          </a:p>
          <a:p>
            <a:endParaRPr lang="en-US" dirty="0" smtClean="0"/>
          </a:p>
        </p:txBody>
      </p:sp>
    </p:spTree>
    <p:extLst>
      <p:ext uri="{BB962C8B-B14F-4D97-AF65-F5344CB8AC3E}">
        <p14:creationId xmlns:p14="http://schemas.microsoft.com/office/powerpoint/2010/main" val="94479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39125702"/>
              </p:ext>
            </p:extLst>
          </p:nvPr>
        </p:nvGraphicFramePr>
        <p:xfrm>
          <a:off x="689345" y="88678"/>
          <a:ext cx="10515599" cy="6430137"/>
        </p:xfrm>
        <a:graphic>
          <a:graphicData uri="http://schemas.openxmlformats.org/drawingml/2006/table">
            <a:tbl>
              <a:tblPr firstRow="1" firstCol="1" bandRow="1">
                <a:tableStyleId>{5C22544A-7EE6-4342-B048-85BDC9FD1C3A}</a:tableStyleId>
              </a:tblPr>
              <a:tblGrid>
                <a:gridCol w="1691240"/>
                <a:gridCol w="2295652"/>
                <a:gridCol w="1996219"/>
                <a:gridCol w="2185861"/>
                <a:gridCol w="2346627"/>
              </a:tblGrid>
              <a:tr h="167161">
                <a:tc>
                  <a:txBody>
                    <a:bodyPr/>
                    <a:lstStyle/>
                    <a:p>
                      <a:pPr>
                        <a:lnSpc>
                          <a:spcPct val="200000"/>
                        </a:lnSpc>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a:effectLst/>
                        </a:rPr>
                        <a:t>Hardware Sensors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a:effectLst/>
                        </a:rPr>
                        <a:t>Accessibility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a:effectLst/>
                        </a:rPr>
                        <a:t>Efficiency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dirty="0">
                          <a:effectLst/>
                        </a:rPr>
                        <a:t>Effectiveness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r>
              <a:tr h="3343223">
                <a:tc>
                  <a:txBody>
                    <a:bodyPr/>
                    <a:lstStyle/>
                    <a:p>
                      <a:pPr>
                        <a:lnSpc>
                          <a:spcPct val="200000"/>
                        </a:lnSpc>
                        <a:spcAft>
                          <a:spcPts val="0"/>
                        </a:spcAft>
                      </a:pPr>
                      <a:r>
                        <a:rPr lang="en-US" sz="1200" dirty="0">
                          <a:effectLst/>
                        </a:rPr>
                        <a:t>Proposed and implemented system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marL="342900" lvl="0" indent="-342900">
                        <a:lnSpc>
                          <a:spcPct val="200000"/>
                        </a:lnSpc>
                        <a:spcAft>
                          <a:spcPts val="0"/>
                        </a:spcAft>
                        <a:buFont typeface="Symbol" panose="05050102010706020507" pitchFamily="18" charset="2"/>
                        <a:buChar char=""/>
                      </a:pPr>
                      <a:r>
                        <a:rPr lang="en-US" sz="1200">
                          <a:effectLst/>
                        </a:rPr>
                        <a:t>Kinect for Windows</a:t>
                      </a:r>
                      <a:endParaRPr lang="en-US" sz="1200">
                        <a:effectLst/>
                        <a:latin typeface="Calibri" panose="020F0502020204030204" pitchFamily="34" charset="0"/>
                        <a:ea typeface="等线"/>
                        <a:cs typeface="Times New Roman" panose="02020603050405020304" pitchFamily="18" charset="0"/>
                      </a:endParaRPr>
                    </a:p>
                  </a:txBody>
                  <a:tcPr marL="23311" marR="23311" marT="0" marB="0"/>
                </a:tc>
                <a:tc>
                  <a:txBody>
                    <a:bodyPr/>
                    <a:lstStyle/>
                    <a:p>
                      <a:pPr>
                        <a:lnSpc>
                          <a:spcPct val="200000"/>
                        </a:lnSpc>
                        <a:spcAft>
                          <a:spcPts val="0"/>
                        </a:spcAft>
                      </a:pPr>
                      <a:r>
                        <a:rPr lang="en-US" sz="1200">
                          <a:effectLst/>
                        </a:rPr>
                        <a:t>The implemented full stack web application is accessible by most devices with updated browser applications and the Kinect for Windows is also a relatively inexpensive and commercially available product, making this implementation largely accessible.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a:effectLst/>
                        </a:rPr>
                        <a:t>Current implementation of image capture is slightly inefficient, requiring third party software, and basic understanding of scripts.</a:t>
                      </a:r>
                    </a:p>
                    <a:p>
                      <a:pPr>
                        <a:lnSpc>
                          <a:spcPct val="200000"/>
                        </a:lnSpc>
                        <a:spcAft>
                          <a:spcPts val="0"/>
                        </a:spcAft>
                      </a:pPr>
                      <a:r>
                        <a:rPr lang="en-US" sz="1200">
                          <a:effectLst/>
                        </a:rPr>
                        <a:t>Data submission and visualization is kept extremely simple on the web application, allowing efficient use by patients.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a:effectLst/>
                        </a:rPr>
                        <a:t>The system is limited to only physiotherapy regimes that can see marked improvements through physical improvements in large muscle groups (i.e. limb mobility), due to the hardware limitations.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r>
              <a:tr h="2340256">
                <a:tc>
                  <a:txBody>
                    <a:bodyPr/>
                    <a:lstStyle/>
                    <a:p>
                      <a:pPr>
                        <a:lnSpc>
                          <a:spcPct val="200000"/>
                        </a:lnSpc>
                        <a:spcAft>
                          <a:spcPts val="0"/>
                        </a:spcAft>
                      </a:pPr>
                      <a:r>
                        <a:rPr lang="en-US" sz="1200" dirty="0" err="1">
                          <a:effectLst/>
                        </a:rPr>
                        <a:t>Attiya</a:t>
                      </a:r>
                      <a:r>
                        <a:rPr lang="en-US" sz="1200" dirty="0">
                          <a:effectLst/>
                        </a:rPr>
                        <a:t> </a:t>
                      </a:r>
                      <a:r>
                        <a:rPr lang="en-US" sz="1200" dirty="0" err="1">
                          <a:effectLst/>
                        </a:rPr>
                        <a:t>Baqai</a:t>
                      </a:r>
                      <a:r>
                        <a:rPr lang="en-US" sz="1200" dirty="0">
                          <a:effectLst/>
                        </a:rPr>
                        <a:t> et al. (</a:t>
                      </a:r>
                      <a:r>
                        <a:rPr lang="en-US" sz="1200" dirty="0" err="1">
                          <a:effectLst/>
                        </a:rPr>
                        <a:t>Baqai</a:t>
                      </a:r>
                      <a:r>
                        <a:rPr lang="en-US" sz="1200" dirty="0">
                          <a:effectLst/>
                        </a:rPr>
                        <a:t> et al 2018)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marL="342900" lvl="0" indent="-342900">
                        <a:lnSpc>
                          <a:spcPct val="200000"/>
                        </a:lnSpc>
                        <a:spcAft>
                          <a:spcPts val="0"/>
                        </a:spcAft>
                        <a:buFont typeface="Symbol" panose="05050102010706020507" pitchFamily="18" charset="2"/>
                        <a:buChar char=""/>
                      </a:pPr>
                      <a:r>
                        <a:rPr lang="en-US" sz="1200">
                          <a:effectLst/>
                        </a:rPr>
                        <a:t>Kinect for Windows</a:t>
                      </a:r>
                    </a:p>
                    <a:p>
                      <a:pPr marL="342900" lvl="0" indent="-342900">
                        <a:lnSpc>
                          <a:spcPct val="200000"/>
                        </a:lnSpc>
                        <a:spcAft>
                          <a:spcPts val="0"/>
                        </a:spcAft>
                        <a:buFont typeface="Symbol" panose="05050102010706020507" pitchFamily="18" charset="2"/>
                        <a:buChar char=""/>
                      </a:pPr>
                      <a:r>
                        <a:rPr lang="en-US" sz="1200">
                          <a:effectLst/>
                        </a:rPr>
                        <a:t>Oculus Rift</a:t>
                      </a:r>
                    </a:p>
                    <a:p>
                      <a:pPr marL="342900" lvl="0" indent="-342900">
                        <a:lnSpc>
                          <a:spcPct val="200000"/>
                        </a:lnSpc>
                        <a:spcAft>
                          <a:spcPts val="0"/>
                        </a:spcAft>
                        <a:buFont typeface="Symbol" panose="05050102010706020507" pitchFamily="18" charset="2"/>
                        <a:buChar char=""/>
                      </a:pPr>
                      <a:r>
                        <a:rPr lang="en-US" sz="1200">
                          <a:effectLst/>
                        </a:rPr>
                        <a:t>Arduino e-Health sensor shield v2.0 (pulse, respiration, GSR, temperature)</a:t>
                      </a:r>
                      <a:endParaRPr lang="en-US" sz="1200">
                        <a:effectLst/>
                        <a:latin typeface="Calibri" panose="020F0502020204030204" pitchFamily="34" charset="0"/>
                        <a:ea typeface="等线"/>
                        <a:cs typeface="Times New Roman" panose="02020603050405020304" pitchFamily="18" charset="0"/>
                      </a:endParaRPr>
                    </a:p>
                  </a:txBody>
                  <a:tcPr marL="23311" marR="23311" marT="0" marB="0"/>
                </a:tc>
                <a:tc>
                  <a:txBody>
                    <a:bodyPr/>
                    <a:lstStyle/>
                    <a:p>
                      <a:pPr>
                        <a:lnSpc>
                          <a:spcPct val="200000"/>
                        </a:lnSpc>
                        <a:spcAft>
                          <a:spcPts val="0"/>
                        </a:spcAft>
                      </a:pPr>
                      <a:r>
                        <a:rPr lang="en-US" sz="1200">
                          <a:effectLst/>
                        </a:rPr>
                        <a:t>The Oculus Rift and e-Heath sensors are high-cost equipment that may be largely inaccessible to patients of lower socio-economic status.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a:effectLst/>
                        </a:rPr>
                        <a:t>The use of the e-Health sensors can be extremely inefficient as they require an intermediate level of understanding of the equipment and software, and also requires a significant amount of time (&gt;15 mins) to acquire data.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dirty="0">
                          <a:effectLst/>
                        </a:rPr>
                        <a:t>This implementation can find a use in and can be highly effective in a large majority of physiotherapy regimes due to the comprehensiveness of the equipment employed.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r>
            </a:tbl>
          </a:graphicData>
        </a:graphic>
      </p:graphicFrame>
    </p:spTree>
    <p:extLst>
      <p:ext uri="{BB962C8B-B14F-4D97-AF65-F5344CB8AC3E}">
        <p14:creationId xmlns:p14="http://schemas.microsoft.com/office/powerpoint/2010/main" val="1948187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4972139"/>
              </p:ext>
            </p:extLst>
          </p:nvPr>
        </p:nvGraphicFramePr>
        <p:xfrm>
          <a:off x="434162" y="598721"/>
          <a:ext cx="11323674" cy="6259279"/>
        </p:xfrm>
        <a:graphic>
          <a:graphicData uri="http://schemas.openxmlformats.org/drawingml/2006/table">
            <a:tbl>
              <a:tblPr firstRow="1" firstCol="1" bandRow="1">
                <a:tableStyleId>{5C22544A-7EE6-4342-B048-85BDC9FD1C3A}</a:tableStyleId>
              </a:tblPr>
              <a:tblGrid>
                <a:gridCol w="1819088"/>
                <a:gridCol w="2469189"/>
                <a:gridCol w="2147119"/>
                <a:gridCol w="2351097"/>
                <a:gridCol w="2537181"/>
              </a:tblGrid>
              <a:tr h="3397894">
                <a:tc>
                  <a:txBody>
                    <a:bodyPr/>
                    <a:lstStyle/>
                    <a:p>
                      <a:pPr>
                        <a:lnSpc>
                          <a:spcPct val="200000"/>
                        </a:lnSpc>
                        <a:spcAft>
                          <a:spcPts val="0"/>
                        </a:spcAft>
                      </a:pPr>
                      <a:r>
                        <a:rPr lang="en-US" sz="1200" dirty="0">
                          <a:effectLst/>
                        </a:rPr>
                        <a:t>Alejandro </a:t>
                      </a:r>
                      <a:r>
                        <a:rPr lang="en-US" sz="1200" dirty="0" err="1">
                          <a:effectLst/>
                        </a:rPr>
                        <a:t>Baldominos</a:t>
                      </a:r>
                      <a:r>
                        <a:rPr lang="en-US" sz="1200" dirty="0">
                          <a:effectLst/>
                        </a:rPr>
                        <a:t> et al. (</a:t>
                      </a:r>
                      <a:r>
                        <a:rPr lang="en-US" sz="1200" dirty="0" err="1">
                          <a:effectLst/>
                        </a:rPr>
                        <a:t>Baldominos</a:t>
                      </a:r>
                      <a:r>
                        <a:rPr lang="en-US" sz="1200" dirty="0">
                          <a:effectLst/>
                        </a:rPr>
                        <a:t> et al. 2015)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marL="342900" lvl="0" indent="-342900">
                        <a:lnSpc>
                          <a:spcPct val="200000"/>
                        </a:lnSpc>
                        <a:spcAft>
                          <a:spcPts val="0"/>
                        </a:spcAft>
                        <a:buFont typeface="Symbol" panose="05050102010706020507" pitchFamily="18" charset="2"/>
                        <a:buChar char=""/>
                      </a:pPr>
                      <a:r>
                        <a:rPr lang="en-US" sz="1200" dirty="0">
                          <a:effectLst/>
                        </a:rPr>
                        <a:t>Oculus Rift DK2</a:t>
                      </a:r>
                    </a:p>
                    <a:p>
                      <a:pPr marL="342900" lvl="0" indent="-342900">
                        <a:lnSpc>
                          <a:spcPct val="200000"/>
                        </a:lnSpc>
                        <a:spcAft>
                          <a:spcPts val="0"/>
                        </a:spcAft>
                        <a:buFont typeface="Symbol" panose="05050102010706020507" pitchFamily="18" charset="2"/>
                        <a:buChar char=""/>
                      </a:pPr>
                      <a:r>
                        <a:rPr lang="en-US" sz="1200" dirty="0">
                          <a:effectLst/>
                        </a:rPr>
                        <a:t>Intel RealSense</a:t>
                      </a:r>
                      <a:endParaRPr lang="en-US" sz="1200" dirty="0">
                        <a:effectLst/>
                        <a:latin typeface="Calibri" panose="020F0502020204030204" pitchFamily="34" charset="0"/>
                        <a:ea typeface="等线"/>
                        <a:cs typeface="Times New Roman" panose="02020603050405020304" pitchFamily="18" charset="0"/>
                      </a:endParaRPr>
                    </a:p>
                  </a:txBody>
                  <a:tcPr marL="23311" marR="23311" marT="0" marB="0"/>
                </a:tc>
                <a:tc>
                  <a:txBody>
                    <a:bodyPr/>
                    <a:lstStyle/>
                    <a:p>
                      <a:pPr>
                        <a:lnSpc>
                          <a:spcPct val="200000"/>
                        </a:lnSpc>
                        <a:spcAft>
                          <a:spcPts val="0"/>
                        </a:spcAft>
                      </a:pPr>
                      <a:r>
                        <a:rPr lang="en-US" sz="1200" dirty="0">
                          <a:effectLst/>
                        </a:rPr>
                        <a:t>The Oculus Rift is a high-cost equipment that may be largely inaccessible to patients of lower socio-economic status.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dirty="0">
                          <a:effectLst/>
                        </a:rPr>
                        <a:t>Both the Oculus Rift and Intel RealSense can be operated by patient users as they are designed for commercial use. Depending on patient users’ own technological understanding, this system can be efficient but would still require a </a:t>
                      </a:r>
                      <a:r>
                        <a:rPr lang="en-US" sz="1200" dirty="0" err="1">
                          <a:effectLst/>
                        </a:rPr>
                        <a:t>significantamount</a:t>
                      </a:r>
                      <a:r>
                        <a:rPr lang="en-US" sz="1200" dirty="0">
                          <a:effectLst/>
                        </a:rPr>
                        <a:t> of time for data acquisition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a:effectLst/>
                        </a:rPr>
                        <a:t>This implementation can find a use in and can be highly effective in a large majority of physiotherapy regimes due to the comprehensiveness of the equipment employed.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r>
              <a:tr h="2861385">
                <a:tc>
                  <a:txBody>
                    <a:bodyPr/>
                    <a:lstStyle/>
                    <a:p>
                      <a:pPr>
                        <a:lnSpc>
                          <a:spcPct val="200000"/>
                        </a:lnSpc>
                        <a:spcAft>
                          <a:spcPts val="0"/>
                        </a:spcAft>
                      </a:pPr>
                      <a:r>
                        <a:rPr lang="en-US" sz="1200">
                          <a:effectLst/>
                        </a:rPr>
                        <a:t>Inigo de Loyola Ortiz-Vigon Uriarte et al. (Uriarte et al. 2015)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marL="342900" lvl="0" indent="-342900">
                        <a:lnSpc>
                          <a:spcPct val="200000"/>
                        </a:lnSpc>
                        <a:spcAft>
                          <a:spcPts val="0"/>
                        </a:spcAft>
                        <a:buFont typeface="Symbol" panose="05050102010706020507" pitchFamily="18" charset="2"/>
                        <a:buChar char=""/>
                      </a:pPr>
                      <a:r>
                        <a:rPr lang="en-US" sz="1200">
                          <a:effectLst/>
                        </a:rPr>
                        <a:t>Tobii Eye Tracker</a:t>
                      </a:r>
                    </a:p>
                    <a:p>
                      <a:pPr marL="342900" lvl="0" indent="-342900">
                        <a:lnSpc>
                          <a:spcPct val="200000"/>
                        </a:lnSpc>
                        <a:spcAft>
                          <a:spcPts val="0"/>
                        </a:spcAft>
                        <a:buFont typeface="Symbol" panose="05050102010706020507" pitchFamily="18" charset="2"/>
                        <a:buChar char=""/>
                      </a:pPr>
                      <a:r>
                        <a:rPr lang="en-US" sz="1200">
                          <a:effectLst/>
                        </a:rPr>
                        <a:t>Kinect for Windows</a:t>
                      </a:r>
                    </a:p>
                    <a:p>
                      <a:pPr marL="342900" lvl="0" indent="-342900">
                        <a:lnSpc>
                          <a:spcPct val="200000"/>
                        </a:lnSpc>
                        <a:spcAft>
                          <a:spcPts val="0"/>
                        </a:spcAft>
                        <a:buFont typeface="Symbol" panose="05050102010706020507" pitchFamily="18" charset="2"/>
                        <a:buChar char=""/>
                      </a:pPr>
                      <a:r>
                        <a:rPr lang="en-US" sz="1200">
                          <a:effectLst/>
                        </a:rPr>
                        <a:t>Zephyr BioHarness 3</a:t>
                      </a:r>
                    </a:p>
                    <a:p>
                      <a:pPr marL="342900" lvl="0" indent="-342900">
                        <a:lnSpc>
                          <a:spcPct val="200000"/>
                        </a:lnSpc>
                        <a:spcAft>
                          <a:spcPts val="0"/>
                        </a:spcAft>
                        <a:buFont typeface="Symbol" panose="05050102010706020507" pitchFamily="18" charset="2"/>
                        <a:buChar char=""/>
                      </a:pPr>
                      <a:r>
                        <a:rPr lang="en-US" sz="1200">
                          <a:effectLst/>
                        </a:rPr>
                        <a:t>Arduino e-Health sensor shield v2.0 (EMG, GSR)</a:t>
                      </a:r>
                      <a:endParaRPr lang="en-US" sz="1200">
                        <a:effectLst/>
                        <a:latin typeface="Calibri" panose="020F0502020204030204" pitchFamily="34" charset="0"/>
                        <a:ea typeface="等线"/>
                        <a:cs typeface="Times New Roman" panose="02020603050405020304" pitchFamily="18" charset="0"/>
                      </a:endParaRPr>
                    </a:p>
                  </a:txBody>
                  <a:tcPr marL="23311" marR="23311" marT="0" marB="0"/>
                </a:tc>
                <a:tc>
                  <a:txBody>
                    <a:bodyPr/>
                    <a:lstStyle/>
                    <a:p>
                      <a:pPr>
                        <a:lnSpc>
                          <a:spcPct val="200000"/>
                        </a:lnSpc>
                        <a:spcAft>
                          <a:spcPts val="0"/>
                        </a:spcAft>
                      </a:pPr>
                      <a:r>
                        <a:rPr lang="en-US" sz="1200">
                          <a:effectLst/>
                        </a:rPr>
                        <a:t>- The Oculus Rift, Zephyr BioHarness 3 and e-Heath sensors are high-cost equipment that may be largely inaccessible to patients of lower socio-economic status.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a:effectLst/>
                        </a:rPr>
                        <a:t>The use of the e-Health sensors and Zephyr BioHarness can be extremely inefficient as they require an intermediate level of understanding of the equipment and software, and also requires a significant amount of time (&gt;15 mins) to acquire data.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dirty="0">
                          <a:effectLst/>
                        </a:rPr>
                        <a:t>This implementation can find a use in and can be highly effective in a large majority of physiotherapy regimes due to the comprehensiveness of the equipment employed.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78499453"/>
              </p:ext>
            </p:extLst>
          </p:nvPr>
        </p:nvGraphicFramePr>
        <p:xfrm>
          <a:off x="434162" y="299043"/>
          <a:ext cx="11323673" cy="314579"/>
        </p:xfrm>
        <a:graphic>
          <a:graphicData uri="http://schemas.openxmlformats.org/drawingml/2006/table">
            <a:tbl>
              <a:tblPr firstRow="1" firstCol="1" bandRow="1">
                <a:tableStyleId>{5C22544A-7EE6-4342-B048-85BDC9FD1C3A}</a:tableStyleId>
              </a:tblPr>
              <a:tblGrid>
                <a:gridCol w="1821204"/>
                <a:gridCol w="2472062"/>
                <a:gridCol w="2149619"/>
                <a:gridCol w="2353834"/>
                <a:gridCol w="2526954"/>
              </a:tblGrid>
              <a:tr h="167161">
                <a:tc>
                  <a:txBody>
                    <a:bodyPr/>
                    <a:lstStyle/>
                    <a:p>
                      <a:pPr>
                        <a:lnSpc>
                          <a:spcPct val="200000"/>
                        </a:lnSpc>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dirty="0">
                          <a:effectLst/>
                        </a:rPr>
                        <a:t>Hardware Sensors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a:effectLst/>
                        </a:rPr>
                        <a:t>Accessibility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a:effectLst/>
                        </a:rPr>
                        <a:t>Efficiency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c>
                  <a:txBody>
                    <a:bodyPr/>
                    <a:lstStyle/>
                    <a:p>
                      <a:pPr>
                        <a:lnSpc>
                          <a:spcPct val="200000"/>
                        </a:lnSpc>
                        <a:spcAft>
                          <a:spcPts val="0"/>
                        </a:spcAft>
                      </a:pPr>
                      <a:r>
                        <a:rPr lang="en-US" sz="1200" dirty="0">
                          <a:effectLst/>
                        </a:rPr>
                        <a:t>Effectiveness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311" marR="23311" marT="0" marB="0"/>
                </a:tc>
              </a:tr>
            </a:tbl>
          </a:graphicData>
        </a:graphic>
      </p:graphicFrame>
    </p:spTree>
    <p:extLst>
      <p:ext uri="{BB962C8B-B14F-4D97-AF65-F5344CB8AC3E}">
        <p14:creationId xmlns:p14="http://schemas.microsoft.com/office/powerpoint/2010/main" val="1583985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SG" dirty="0"/>
              <a:t>This end-to-end physiotherapy data monitoring was designed to minimise patients’ pain points and inconveniences. </a:t>
            </a:r>
          </a:p>
          <a:p>
            <a:pPr lvl="1"/>
            <a:r>
              <a:rPr lang="en-SG" dirty="0" smtClean="0"/>
              <a:t>Allowing remote submission of progress </a:t>
            </a:r>
          </a:p>
          <a:p>
            <a:r>
              <a:rPr lang="en-SG" dirty="0" smtClean="0"/>
              <a:t>This </a:t>
            </a:r>
            <a:r>
              <a:rPr lang="en-SG" dirty="0"/>
              <a:t>would, in turn, encourage said patients follow their physiotherapy regimes, at home where applicable, more closely and consistently. </a:t>
            </a:r>
            <a:endParaRPr lang="en-US" dirty="0"/>
          </a:p>
          <a:p>
            <a:endParaRPr lang="en-US" dirty="0"/>
          </a:p>
        </p:txBody>
      </p:sp>
    </p:spTree>
    <p:extLst>
      <p:ext uri="{BB962C8B-B14F-4D97-AF65-F5344CB8AC3E}">
        <p14:creationId xmlns:p14="http://schemas.microsoft.com/office/powerpoint/2010/main" val="3116829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lstStyle/>
          <a:p>
            <a:r>
              <a:rPr lang="en-US" dirty="0" smtClean="0"/>
              <a:t>Current implementation covers basic functionalities of login, submission and visualization.</a:t>
            </a:r>
          </a:p>
          <a:p>
            <a:r>
              <a:rPr lang="en-US" dirty="0" smtClean="0"/>
              <a:t>Upgraded system with beneficial features would be ideal.</a:t>
            </a:r>
          </a:p>
          <a:p>
            <a:pPr lvl="1"/>
            <a:r>
              <a:rPr lang="en-US" dirty="0" smtClean="0"/>
              <a:t>Message system</a:t>
            </a:r>
          </a:p>
          <a:p>
            <a:pPr lvl="1"/>
            <a:r>
              <a:rPr lang="en-US" dirty="0" smtClean="0"/>
              <a:t>Comprehensive data editing portal for doctors</a:t>
            </a:r>
            <a:endParaRPr lang="en-US" dirty="0" smtClean="0"/>
          </a:p>
          <a:p>
            <a:r>
              <a:rPr lang="en-US" dirty="0" smtClean="0"/>
              <a:t>Addition of CNN models for different body parts for different physiotherapy regimes.</a:t>
            </a:r>
          </a:p>
        </p:txBody>
      </p:sp>
    </p:spTree>
    <p:extLst>
      <p:ext uri="{BB962C8B-B14F-4D97-AF65-F5344CB8AC3E}">
        <p14:creationId xmlns:p14="http://schemas.microsoft.com/office/powerpoint/2010/main" val="933745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(contd.)</a:t>
            </a:r>
            <a:endParaRPr lang="en-US" dirty="0"/>
          </a:p>
        </p:txBody>
      </p:sp>
      <p:sp>
        <p:nvSpPr>
          <p:cNvPr id="3" name="Content Placeholder 2"/>
          <p:cNvSpPr>
            <a:spLocks noGrp="1"/>
          </p:cNvSpPr>
          <p:nvPr>
            <p:ph idx="1"/>
          </p:nvPr>
        </p:nvSpPr>
        <p:spPr/>
        <p:txBody>
          <a:bodyPr/>
          <a:lstStyle/>
          <a:p>
            <a:r>
              <a:rPr lang="en-US" dirty="0" smtClean="0"/>
              <a:t>Current data capturing solution is far from ideal</a:t>
            </a:r>
          </a:p>
          <a:p>
            <a:pPr lvl="1"/>
            <a:r>
              <a:rPr lang="en-US" dirty="0" smtClean="0"/>
              <a:t>Use of 3</a:t>
            </a:r>
            <a:r>
              <a:rPr lang="en-US" baseline="30000" dirty="0" smtClean="0"/>
              <a:t>rd</a:t>
            </a:r>
            <a:r>
              <a:rPr lang="en-US" dirty="0" smtClean="0"/>
              <a:t> party software (Matlab) </a:t>
            </a:r>
          </a:p>
          <a:p>
            <a:pPr lvl="1"/>
            <a:endParaRPr lang="en-US" dirty="0" smtClean="0"/>
          </a:p>
          <a:p>
            <a:r>
              <a:rPr lang="en-US" dirty="0" smtClean="0"/>
              <a:t>Use of updated depth and motion capturing tools can benefit the system greatly</a:t>
            </a:r>
          </a:p>
          <a:p>
            <a:pPr lvl="1"/>
            <a:r>
              <a:rPr lang="en-US" dirty="0" smtClean="0"/>
              <a:t>i.e. Azure Kinect 2019, Intel Realsense</a:t>
            </a:r>
          </a:p>
          <a:p>
            <a:pPr lvl="1"/>
            <a:r>
              <a:rPr lang="en-US" dirty="0" smtClean="0"/>
              <a:t>Update SDKs and package dependencies available for node.js</a:t>
            </a:r>
          </a:p>
          <a:p>
            <a:pPr lvl="2"/>
            <a:r>
              <a:rPr lang="en-US" dirty="0" smtClean="0"/>
              <a:t>Integration of data capturing directly on the portal itself</a:t>
            </a:r>
          </a:p>
        </p:txBody>
      </p:sp>
    </p:spTree>
    <p:extLst>
      <p:ext uri="{BB962C8B-B14F-4D97-AF65-F5344CB8AC3E}">
        <p14:creationId xmlns:p14="http://schemas.microsoft.com/office/powerpoint/2010/main" val="372575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E7462-520D-46FC-83D4-1742A09CB9D6}"/>
              </a:ext>
            </a:extLst>
          </p:cNvPr>
          <p:cNvSpPr>
            <a:spLocks noGrp="1"/>
          </p:cNvSpPr>
          <p:nvPr>
            <p:ph type="title"/>
          </p:nvPr>
        </p:nvSpPr>
        <p:spPr/>
        <p:txBody>
          <a:bodyPr>
            <a:normAutofit/>
          </a:bodyPr>
          <a:lstStyle/>
          <a:p>
            <a:r>
              <a:rPr lang="en-SG" dirty="0"/>
              <a:t>Overview</a:t>
            </a:r>
          </a:p>
        </p:txBody>
      </p:sp>
      <p:graphicFrame>
        <p:nvGraphicFramePr>
          <p:cNvPr id="7" name="Content Placeholder 2">
            <a:extLst>
              <a:ext uri="{FF2B5EF4-FFF2-40B4-BE49-F238E27FC236}">
                <a16:creationId xmlns:a16="http://schemas.microsoft.com/office/drawing/2014/main" xmlns="" id="{7EBF22E5-3269-429F-8891-71CBBF5DFF4E}"/>
              </a:ext>
            </a:extLst>
          </p:cNvPr>
          <p:cNvGraphicFramePr>
            <a:graphicFrameLocks noGrp="1"/>
          </p:cNvGraphicFramePr>
          <p:nvPr>
            <p:ph idx="1"/>
            <p:extLst>
              <p:ext uri="{D42A27DB-BD31-4B8C-83A1-F6EECF244321}">
                <p14:modId xmlns:p14="http://schemas.microsoft.com/office/powerpoint/2010/main" val="590870304"/>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01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E7CC13-E33E-4216-A057-CD9F36E14965}"/>
              </a:ext>
            </a:extLst>
          </p:cNvPr>
          <p:cNvSpPr>
            <a:spLocks noGrp="1"/>
          </p:cNvSpPr>
          <p:nvPr>
            <p:ph type="title"/>
          </p:nvPr>
        </p:nvSpPr>
        <p:spPr/>
        <p:txBody>
          <a:bodyPr>
            <a:normAutofit/>
          </a:bodyPr>
          <a:lstStyle/>
          <a:p>
            <a:r>
              <a:rPr lang="en-SG" dirty="0"/>
              <a:t>Literature Review</a:t>
            </a:r>
          </a:p>
        </p:txBody>
      </p:sp>
      <p:graphicFrame>
        <p:nvGraphicFramePr>
          <p:cNvPr id="5" name="Content Placeholder 4">
            <a:extLst>
              <a:ext uri="{FF2B5EF4-FFF2-40B4-BE49-F238E27FC236}">
                <a16:creationId xmlns:a16="http://schemas.microsoft.com/office/drawing/2014/main" xmlns="" id="{C4C6362B-C066-49E8-957F-BFF542FA5737}"/>
              </a:ext>
            </a:extLst>
          </p:cNvPr>
          <p:cNvGraphicFramePr>
            <a:graphicFrameLocks noGrp="1"/>
          </p:cNvGraphicFramePr>
          <p:nvPr>
            <p:ph idx="1"/>
            <p:extLst>
              <p:ext uri="{D42A27DB-BD31-4B8C-83A1-F6EECF244321}">
                <p14:modId xmlns:p14="http://schemas.microsoft.com/office/powerpoint/2010/main" val="192017650"/>
              </p:ext>
            </p:extLst>
          </p:nvPr>
        </p:nvGraphicFramePr>
        <p:xfrm>
          <a:off x="819150" y="1881964"/>
          <a:ext cx="10553704" cy="4401877"/>
        </p:xfrm>
        <a:graphic>
          <a:graphicData uri="http://schemas.openxmlformats.org/drawingml/2006/table">
            <a:tbl>
              <a:tblPr firstRow="1" firstCol="1" bandRow="1">
                <a:tableStyleId>{5C22544A-7EE6-4342-B048-85BDC9FD1C3A}</a:tableStyleId>
              </a:tblPr>
              <a:tblGrid>
                <a:gridCol w="2686676">
                  <a:extLst>
                    <a:ext uri="{9D8B030D-6E8A-4147-A177-3AD203B41FA5}">
                      <a16:colId xmlns:a16="http://schemas.microsoft.com/office/drawing/2014/main" xmlns="" val="2849640148"/>
                    </a:ext>
                  </a:extLst>
                </a:gridCol>
                <a:gridCol w="3157270">
                  <a:extLst>
                    <a:ext uri="{9D8B030D-6E8A-4147-A177-3AD203B41FA5}">
                      <a16:colId xmlns:a16="http://schemas.microsoft.com/office/drawing/2014/main" xmlns="" val="1150360541"/>
                    </a:ext>
                  </a:extLst>
                </a:gridCol>
                <a:gridCol w="986381">
                  <a:extLst>
                    <a:ext uri="{9D8B030D-6E8A-4147-A177-3AD203B41FA5}">
                      <a16:colId xmlns:a16="http://schemas.microsoft.com/office/drawing/2014/main" xmlns="" val="2700160601"/>
                    </a:ext>
                  </a:extLst>
                </a:gridCol>
                <a:gridCol w="900468">
                  <a:extLst>
                    <a:ext uri="{9D8B030D-6E8A-4147-A177-3AD203B41FA5}">
                      <a16:colId xmlns:a16="http://schemas.microsoft.com/office/drawing/2014/main" xmlns="" val="2451834630"/>
                    </a:ext>
                  </a:extLst>
                </a:gridCol>
                <a:gridCol w="888928">
                  <a:extLst>
                    <a:ext uri="{9D8B030D-6E8A-4147-A177-3AD203B41FA5}">
                      <a16:colId xmlns:a16="http://schemas.microsoft.com/office/drawing/2014/main" xmlns="" val="3666046225"/>
                    </a:ext>
                  </a:extLst>
                </a:gridCol>
                <a:gridCol w="1933981">
                  <a:extLst>
                    <a:ext uri="{9D8B030D-6E8A-4147-A177-3AD203B41FA5}">
                      <a16:colId xmlns:a16="http://schemas.microsoft.com/office/drawing/2014/main" xmlns="" val="1481889411"/>
                    </a:ext>
                  </a:extLst>
                </a:gridCol>
              </a:tblGrid>
              <a:tr h="267526">
                <a:tc>
                  <a:txBody>
                    <a:bodyPr/>
                    <a:lstStyle/>
                    <a:p>
                      <a:pPr>
                        <a:lnSpc>
                          <a:spcPct val="150000"/>
                        </a:lnSpc>
                        <a:spcAft>
                          <a:spcPts val="0"/>
                        </a:spcAft>
                      </a:pPr>
                      <a:r>
                        <a:rPr lang="en-US" sz="800" dirty="0">
                          <a:effectLst/>
                        </a:rPr>
                        <a:t> </a:t>
                      </a:r>
                      <a:endParaRPr lang="en-SG" sz="600" dirty="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Sensors</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Type of experiment</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Targeted disease</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Targeted therapy</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Body parts involved</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extLst>
                  <a:ext uri="{0D108BD9-81ED-4DB2-BD59-A6C34878D82A}">
                    <a16:rowId xmlns:a16="http://schemas.microsoft.com/office/drawing/2014/main" xmlns="" val="893684603"/>
                  </a:ext>
                </a:extLst>
              </a:tr>
              <a:tr h="1538764">
                <a:tc>
                  <a:txBody>
                    <a:bodyPr/>
                    <a:lstStyle/>
                    <a:p>
                      <a:pPr>
                        <a:lnSpc>
                          <a:spcPct val="150000"/>
                        </a:lnSpc>
                        <a:spcAft>
                          <a:spcPts val="0"/>
                        </a:spcAft>
                      </a:pPr>
                      <a:r>
                        <a:rPr lang="en-US" sz="800">
                          <a:effectLst/>
                        </a:rPr>
                        <a:t>Attiya Baqai et al. (Baqai et al 2018)</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marL="342900" lvl="0" indent="-342900">
                        <a:lnSpc>
                          <a:spcPct val="150000"/>
                        </a:lnSpc>
                        <a:spcAft>
                          <a:spcPts val="0"/>
                        </a:spcAft>
                        <a:buFont typeface="Symbol" panose="05050102010706020507" pitchFamily="18" charset="2"/>
                        <a:buChar char=""/>
                      </a:pPr>
                      <a:r>
                        <a:rPr lang="en-US" sz="800" dirty="0">
                          <a:effectLst/>
                        </a:rPr>
                        <a:t>Kinect for Windows</a:t>
                      </a:r>
                      <a:endParaRPr lang="en-SG" sz="600" dirty="0">
                        <a:effectLst/>
                      </a:endParaRPr>
                    </a:p>
                    <a:p>
                      <a:pPr marL="342900" lvl="0" indent="-342900">
                        <a:lnSpc>
                          <a:spcPct val="150000"/>
                        </a:lnSpc>
                        <a:spcAft>
                          <a:spcPts val="0"/>
                        </a:spcAft>
                        <a:buFont typeface="Symbol" panose="05050102010706020507" pitchFamily="18" charset="2"/>
                        <a:buChar char=""/>
                      </a:pPr>
                      <a:r>
                        <a:rPr lang="en-US" sz="800" dirty="0">
                          <a:effectLst/>
                        </a:rPr>
                        <a:t>Oculus Rift</a:t>
                      </a:r>
                      <a:endParaRPr lang="en-SG" sz="600" dirty="0">
                        <a:effectLst/>
                      </a:endParaRPr>
                    </a:p>
                    <a:p>
                      <a:pPr marL="342900" lvl="0" indent="-342900">
                        <a:lnSpc>
                          <a:spcPct val="150000"/>
                        </a:lnSpc>
                        <a:spcAft>
                          <a:spcPts val="0"/>
                        </a:spcAft>
                        <a:buFont typeface="Symbol" panose="05050102010706020507" pitchFamily="18" charset="2"/>
                        <a:buChar char=""/>
                      </a:pPr>
                      <a:r>
                        <a:rPr lang="en-US" sz="800" dirty="0">
                          <a:effectLst/>
                        </a:rPr>
                        <a:t>Arduino e-Health sensor shield v2.0 (pulse, respiration, GSR, temperature)</a:t>
                      </a:r>
                      <a:endParaRPr lang="en-SG" sz="600" dirty="0">
                        <a:effectLst/>
                        <a:latin typeface="Calibri" panose="020F0502020204030204" pitchFamily="34" charset="0"/>
                        <a:ea typeface="DengXian" panose="02010600030101010101" pitchFamily="2" charset="-122"/>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Intra-subject</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Parkinson’s disease</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Physical</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marL="342900" lvl="0" indent="-342900">
                        <a:lnSpc>
                          <a:spcPct val="150000"/>
                        </a:lnSpc>
                        <a:spcAft>
                          <a:spcPts val="0"/>
                        </a:spcAft>
                        <a:buFont typeface="Symbol" panose="05050102010706020507" pitchFamily="18" charset="2"/>
                        <a:buChar char=""/>
                      </a:pPr>
                      <a:r>
                        <a:rPr lang="en-US" sz="800">
                          <a:effectLst/>
                        </a:rPr>
                        <a:t>Head </a:t>
                      </a:r>
                      <a:endParaRPr lang="en-SG" sz="600">
                        <a:effectLst/>
                      </a:endParaRPr>
                    </a:p>
                    <a:p>
                      <a:pPr marL="342900" lvl="0" indent="-342900">
                        <a:lnSpc>
                          <a:spcPct val="150000"/>
                        </a:lnSpc>
                        <a:spcAft>
                          <a:spcPts val="0"/>
                        </a:spcAft>
                        <a:buFont typeface="Symbol" panose="05050102010706020507" pitchFamily="18" charset="2"/>
                        <a:buChar char=""/>
                      </a:pPr>
                      <a:r>
                        <a:rPr lang="en-US" sz="800">
                          <a:effectLst/>
                        </a:rPr>
                        <a:t>Neck</a:t>
                      </a:r>
                      <a:endParaRPr lang="en-SG" sz="600">
                        <a:effectLst/>
                      </a:endParaRPr>
                    </a:p>
                    <a:p>
                      <a:pPr marL="342900" lvl="0" indent="-342900">
                        <a:lnSpc>
                          <a:spcPct val="150000"/>
                        </a:lnSpc>
                        <a:spcAft>
                          <a:spcPts val="0"/>
                        </a:spcAft>
                        <a:buFont typeface="Symbol" panose="05050102010706020507" pitchFamily="18" charset="2"/>
                        <a:buChar char=""/>
                      </a:pPr>
                      <a:r>
                        <a:rPr lang="en-US" sz="800">
                          <a:effectLst/>
                        </a:rPr>
                        <a:t>Upper limbs</a:t>
                      </a:r>
                      <a:endParaRPr lang="en-SG" sz="600">
                        <a:effectLst/>
                      </a:endParaRPr>
                    </a:p>
                    <a:p>
                      <a:pPr marL="342900" lvl="0" indent="-342900">
                        <a:lnSpc>
                          <a:spcPct val="150000"/>
                        </a:lnSpc>
                        <a:spcAft>
                          <a:spcPts val="0"/>
                        </a:spcAft>
                        <a:buFont typeface="Symbol" panose="05050102010706020507" pitchFamily="18" charset="2"/>
                        <a:buChar char=""/>
                      </a:pPr>
                      <a:r>
                        <a:rPr lang="en-US" sz="800">
                          <a:effectLst/>
                        </a:rPr>
                        <a:t>Lower limbs</a:t>
                      </a:r>
                      <a:endParaRPr lang="en-SG" sz="600">
                        <a:effectLst/>
                      </a:endParaRPr>
                    </a:p>
                    <a:p>
                      <a:pPr marL="342900" lvl="0" indent="-342900">
                        <a:lnSpc>
                          <a:spcPct val="150000"/>
                        </a:lnSpc>
                        <a:spcAft>
                          <a:spcPts val="0"/>
                        </a:spcAft>
                        <a:buFont typeface="Symbol" panose="05050102010706020507" pitchFamily="18" charset="2"/>
                        <a:buChar char=""/>
                      </a:pPr>
                      <a:r>
                        <a:rPr lang="en-US" sz="800">
                          <a:effectLst/>
                        </a:rPr>
                        <a:t>Back</a:t>
                      </a:r>
                      <a:endParaRPr lang="en-SG" sz="600">
                        <a:effectLst/>
                      </a:endParaRPr>
                    </a:p>
                    <a:p>
                      <a:pPr marL="342900" lvl="0" indent="-342900">
                        <a:lnSpc>
                          <a:spcPct val="150000"/>
                        </a:lnSpc>
                        <a:spcAft>
                          <a:spcPts val="0"/>
                        </a:spcAft>
                        <a:buFont typeface="Symbol" panose="05050102010706020507" pitchFamily="18" charset="2"/>
                        <a:buChar char=""/>
                      </a:pPr>
                      <a:r>
                        <a:rPr lang="en-US" sz="800">
                          <a:effectLst/>
                        </a:rPr>
                        <a:t>Step size</a:t>
                      </a:r>
                      <a:endParaRPr lang="en-SG" sz="600">
                        <a:effectLst/>
                        <a:latin typeface="Calibri" panose="020F0502020204030204" pitchFamily="34" charset="0"/>
                        <a:ea typeface="DengXian" panose="02010600030101010101" pitchFamily="2" charset="-122"/>
                        <a:cs typeface="Times New Roman" panose="02020603050405020304" pitchFamily="18" charset="0"/>
                      </a:endParaRPr>
                    </a:p>
                  </a:txBody>
                  <a:tcPr marL="17338" marR="17338" marT="0" marB="0"/>
                </a:tc>
                <a:extLst>
                  <a:ext uri="{0D108BD9-81ED-4DB2-BD59-A6C34878D82A}">
                    <a16:rowId xmlns:a16="http://schemas.microsoft.com/office/drawing/2014/main" xmlns="" val="1367860015"/>
                  </a:ext>
                </a:extLst>
              </a:tr>
              <a:tr h="521773">
                <a:tc>
                  <a:txBody>
                    <a:bodyPr/>
                    <a:lstStyle/>
                    <a:p>
                      <a:pPr>
                        <a:lnSpc>
                          <a:spcPct val="150000"/>
                        </a:lnSpc>
                        <a:spcAft>
                          <a:spcPts val="0"/>
                        </a:spcAft>
                      </a:pPr>
                      <a:r>
                        <a:rPr lang="en-US" sz="800">
                          <a:effectLst/>
                        </a:rPr>
                        <a:t>Zelai Saenz de Urturi Breton et al. (de Urturi Breton et al. 2012)</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marL="342900" lvl="0" indent="-342900">
                        <a:lnSpc>
                          <a:spcPct val="150000"/>
                        </a:lnSpc>
                        <a:spcAft>
                          <a:spcPts val="0"/>
                        </a:spcAft>
                        <a:buFont typeface="Symbol" panose="05050102010706020507" pitchFamily="18" charset="2"/>
                        <a:buChar char=""/>
                      </a:pPr>
                      <a:r>
                        <a:rPr lang="en-US" sz="800">
                          <a:effectLst/>
                        </a:rPr>
                        <a:t>Kinect for Windows</a:t>
                      </a:r>
                      <a:endParaRPr lang="en-SG" sz="600">
                        <a:effectLst/>
                        <a:latin typeface="Calibri" panose="020F0502020204030204" pitchFamily="34" charset="0"/>
                        <a:ea typeface="DengXian" panose="02010600030101010101" pitchFamily="2" charset="-122"/>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Intra-subject</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Dementia</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Mental</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marL="342900" lvl="0" indent="-342900">
                        <a:lnSpc>
                          <a:spcPct val="150000"/>
                        </a:lnSpc>
                        <a:spcAft>
                          <a:spcPts val="0"/>
                        </a:spcAft>
                        <a:buFont typeface="Symbol" panose="05050102010706020507" pitchFamily="18" charset="2"/>
                        <a:buChar char=""/>
                      </a:pPr>
                      <a:r>
                        <a:rPr lang="en-US" sz="800">
                          <a:effectLst/>
                        </a:rPr>
                        <a:t>Upper limbs</a:t>
                      </a:r>
                      <a:endParaRPr lang="en-SG" sz="600">
                        <a:effectLst/>
                        <a:latin typeface="Calibri" panose="020F0502020204030204" pitchFamily="34" charset="0"/>
                        <a:ea typeface="DengXian" panose="02010600030101010101" pitchFamily="2" charset="-122"/>
                        <a:cs typeface="Times New Roman" panose="02020603050405020304" pitchFamily="18" charset="0"/>
                      </a:endParaRPr>
                    </a:p>
                  </a:txBody>
                  <a:tcPr marL="17338" marR="17338" marT="0" marB="0"/>
                </a:tc>
                <a:extLst>
                  <a:ext uri="{0D108BD9-81ED-4DB2-BD59-A6C34878D82A}">
                    <a16:rowId xmlns:a16="http://schemas.microsoft.com/office/drawing/2014/main" xmlns="" val="3700485413"/>
                  </a:ext>
                </a:extLst>
              </a:tr>
              <a:tr h="521773">
                <a:tc>
                  <a:txBody>
                    <a:bodyPr/>
                    <a:lstStyle/>
                    <a:p>
                      <a:pPr>
                        <a:lnSpc>
                          <a:spcPct val="150000"/>
                        </a:lnSpc>
                        <a:spcAft>
                          <a:spcPts val="0"/>
                        </a:spcAft>
                      </a:pPr>
                      <a:r>
                        <a:rPr lang="en-US" sz="800">
                          <a:effectLst/>
                        </a:rPr>
                        <a:t>David Gonzalez-Ortega et al. (Gonzalez-Ortega et al. 2014)</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marL="342900" lvl="0" indent="-342900">
                        <a:lnSpc>
                          <a:spcPct val="150000"/>
                        </a:lnSpc>
                        <a:spcAft>
                          <a:spcPts val="0"/>
                        </a:spcAft>
                        <a:buFont typeface="Symbol" panose="05050102010706020507" pitchFamily="18" charset="2"/>
                        <a:buChar char=""/>
                      </a:pPr>
                      <a:r>
                        <a:rPr lang="en-US" sz="800">
                          <a:effectLst/>
                        </a:rPr>
                        <a:t>Kinect for Windows</a:t>
                      </a:r>
                      <a:endParaRPr lang="en-SG" sz="600">
                        <a:effectLst/>
                        <a:latin typeface="Calibri" panose="020F0502020204030204" pitchFamily="34" charset="0"/>
                        <a:ea typeface="DengXian" panose="02010600030101010101" pitchFamily="2" charset="-122"/>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Intra-subject</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Dementia</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Mental</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marL="342900" lvl="0" indent="-342900">
                        <a:lnSpc>
                          <a:spcPct val="150000"/>
                        </a:lnSpc>
                        <a:spcAft>
                          <a:spcPts val="0"/>
                        </a:spcAft>
                        <a:buFont typeface="Symbol" panose="05050102010706020507" pitchFamily="18" charset="2"/>
                        <a:buChar char=""/>
                      </a:pPr>
                      <a:r>
                        <a:rPr lang="en-US" sz="800">
                          <a:effectLst/>
                        </a:rPr>
                        <a:t>Upper limbs</a:t>
                      </a:r>
                      <a:endParaRPr lang="en-SG" sz="600">
                        <a:effectLst/>
                      </a:endParaRPr>
                    </a:p>
                    <a:p>
                      <a:pPr marL="342900" lvl="0" indent="-342900">
                        <a:lnSpc>
                          <a:spcPct val="150000"/>
                        </a:lnSpc>
                        <a:spcAft>
                          <a:spcPts val="0"/>
                        </a:spcAft>
                        <a:buFont typeface="Symbol" panose="05050102010706020507" pitchFamily="18" charset="2"/>
                        <a:buChar char=""/>
                      </a:pPr>
                      <a:r>
                        <a:rPr lang="en-US" sz="800">
                          <a:effectLst/>
                        </a:rPr>
                        <a:t>Head</a:t>
                      </a:r>
                      <a:endParaRPr lang="en-SG" sz="600">
                        <a:effectLst/>
                        <a:latin typeface="Calibri" panose="020F0502020204030204" pitchFamily="34" charset="0"/>
                        <a:ea typeface="DengXian" panose="02010600030101010101" pitchFamily="2" charset="-122"/>
                        <a:cs typeface="Times New Roman" panose="02020603050405020304" pitchFamily="18" charset="0"/>
                      </a:endParaRPr>
                    </a:p>
                  </a:txBody>
                  <a:tcPr marL="17338" marR="17338" marT="0" marB="0"/>
                </a:tc>
                <a:extLst>
                  <a:ext uri="{0D108BD9-81ED-4DB2-BD59-A6C34878D82A}">
                    <a16:rowId xmlns:a16="http://schemas.microsoft.com/office/drawing/2014/main" xmlns="" val="3950836520"/>
                  </a:ext>
                </a:extLst>
              </a:tr>
              <a:tr h="521773">
                <a:tc>
                  <a:txBody>
                    <a:bodyPr/>
                    <a:lstStyle/>
                    <a:p>
                      <a:pPr>
                        <a:lnSpc>
                          <a:spcPct val="150000"/>
                        </a:lnSpc>
                        <a:spcAft>
                          <a:spcPts val="0"/>
                        </a:spcAft>
                      </a:pPr>
                      <a:r>
                        <a:rPr lang="en-US" sz="800">
                          <a:effectLst/>
                        </a:rPr>
                        <a:t>Alejandro Baldominos et al. (Baldominos et al. 2015)</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marL="342900" lvl="0" indent="-342900">
                        <a:lnSpc>
                          <a:spcPct val="150000"/>
                        </a:lnSpc>
                        <a:spcAft>
                          <a:spcPts val="0"/>
                        </a:spcAft>
                        <a:buFont typeface="Symbol" panose="05050102010706020507" pitchFamily="18" charset="2"/>
                        <a:buChar char=""/>
                      </a:pPr>
                      <a:r>
                        <a:rPr lang="en-US" sz="800" dirty="0">
                          <a:effectLst/>
                        </a:rPr>
                        <a:t>Oculus Rift DK2</a:t>
                      </a:r>
                      <a:endParaRPr lang="en-SG" sz="600" dirty="0">
                        <a:effectLst/>
                      </a:endParaRPr>
                    </a:p>
                    <a:p>
                      <a:pPr marL="342900" lvl="0" indent="-342900">
                        <a:lnSpc>
                          <a:spcPct val="150000"/>
                        </a:lnSpc>
                        <a:spcAft>
                          <a:spcPts val="0"/>
                        </a:spcAft>
                        <a:buFont typeface="Symbol" panose="05050102010706020507" pitchFamily="18" charset="2"/>
                        <a:buChar char=""/>
                      </a:pPr>
                      <a:r>
                        <a:rPr lang="en-US" sz="800" dirty="0">
                          <a:effectLst/>
                        </a:rPr>
                        <a:t>Intel RealSense</a:t>
                      </a:r>
                      <a:endParaRPr lang="en-SG" sz="600" dirty="0">
                        <a:effectLst/>
                        <a:latin typeface="Calibri" panose="020F0502020204030204" pitchFamily="34" charset="0"/>
                        <a:ea typeface="DengXian" panose="02010600030101010101" pitchFamily="2" charset="-122"/>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Intra-subject</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Physical</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marL="342900" lvl="0" indent="-342900">
                        <a:lnSpc>
                          <a:spcPct val="150000"/>
                        </a:lnSpc>
                        <a:spcAft>
                          <a:spcPts val="0"/>
                        </a:spcAft>
                        <a:buFont typeface="Symbol" panose="05050102010706020507" pitchFamily="18" charset="2"/>
                        <a:buChar char=""/>
                      </a:pPr>
                      <a:r>
                        <a:rPr lang="en-US" sz="800">
                          <a:effectLst/>
                        </a:rPr>
                        <a:t>Shoulder abduction and adduction</a:t>
                      </a:r>
                      <a:endParaRPr lang="en-SG" sz="600">
                        <a:effectLst/>
                        <a:latin typeface="Calibri" panose="020F0502020204030204" pitchFamily="34" charset="0"/>
                        <a:ea typeface="DengXian" panose="02010600030101010101" pitchFamily="2" charset="-122"/>
                        <a:cs typeface="Times New Roman" panose="02020603050405020304" pitchFamily="18" charset="0"/>
                      </a:endParaRPr>
                    </a:p>
                  </a:txBody>
                  <a:tcPr marL="17338" marR="17338" marT="0" marB="0"/>
                </a:tc>
                <a:extLst>
                  <a:ext uri="{0D108BD9-81ED-4DB2-BD59-A6C34878D82A}">
                    <a16:rowId xmlns:a16="http://schemas.microsoft.com/office/drawing/2014/main" xmlns="" val="3089788603"/>
                  </a:ext>
                </a:extLst>
              </a:tr>
              <a:tr h="1030268">
                <a:tc>
                  <a:txBody>
                    <a:bodyPr/>
                    <a:lstStyle/>
                    <a:p>
                      <a:pPr>
                        <a:lnSpc>
                          <a:spcPct val="150000"/>
                        </a:lnSpc>
                        <a:spcAft>
                          <a:spcPts val="0"/>
                        </a:spcAft>
                      </a:pPr>
                      <a:r>
                        <a:rPr lang="en-US" sz="800">
                          <a:effectLst/>
                        </a:rPr>
                        <a:t>Inigo de Loyola Ortiz-Vigon Uriarte et al. (Uriarte et al. 2015)</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marL="342900" lvl="0" indent="-342900">
                        <a:lnSpc>
                          <a:spcPct val="150000"/>
                        </a:lnSpc>
                        <a:spcAft>
                          <a:spcPts val="0"/>
                        </a:spcAft>
                        <a:buFont typeface="Symbol" panose="05050102010706020507" pitchFamily="18" charset="2"/>
                        <a:buChar char=""/>
                      </a:pPr>
                      <a:r>
                        <a:rPr lang="en-US" sz="800" dirty="0" err="1">
                          <a:effectLst/>
                        </a:rPr>
                        <a:t>Tobii</a:t>
                      </a:r>
                      <a:r>
                        <a:rPr lang="en-US" sz="800" dirty="0">
                          <a:effectLst/>
                        </a:rPr>
                        <a:t> Eye Tracker</a:t>
                      </a:r>
                      <a:endParaRPr lang="en-SG" sz="600" dirty="0">
                        <a:effectLst/>
                      </a:endParaRPr>
                    </a:p>
                    <a:p>
                      <a:pPr marL="342900" lvl="0" indent="-342900">
                        <a:lnSpc>
                          <a:spcPct val="150000"/>
                        </a:lnSpc>
                        <a:spcAft>
                          <a:spcPts val="0"/>
                        </a:spcAft>
                        <a:buFont typeface="Symbol" panose="05050102010706020507" pitchFamily="18" charset="2"/>
                        <a:buChar char=""/>
                      </a:pPr>
                      <a:r>
                        <a:rPr lang="en-US" sz="800" dirty="0">
                          <a:effectLst/>
                        </a:rPr>
                        <a:t>Kinect for Windows</a:t>
                      </a:r>
                      <a:endParaRPr lang="en-SG" sz="600" dirty="0">
                        <a:effectLst/>
                      </a:endParaRPr>
                    </a:p>
                    <a:p>
                      <a:pPr marL="342900" lvl="0" indent="-342900">
                        <a:lnSpc>
                          <a:spcPct val="150000"/>
                        </a:lnSpc>
                        <a:spcAft>
                          <a:spcPts val="0"/>
                        </a:spcAft>
                        <a:buFont typeface="Symbol" panose="05050102010706020507" pitchFamily="18" charset="2"/>
                        <a:buChar char=""/>
                      </a:pPr>
                      <a:r>
                        <a:rPr lang="en-US" sz="800" dirty="0">
                          <a:effectLst/>
                        </a:rPr>
                        <a:t>Zephyr </a:t>
                      </a:r>
                      <a:r>
                        <a:rPr lang="en-US" sz="800" dirty="0" err="1">
                          <a:effectLst/>
                        </a:rPr>
                        <a:t>BioHarness</a:t>
                      </a:r>
                      <a:r>
                        <a:rPr lang="en-US" sz="800" dirty="0">
                          <a:effectLst/>
                        </a:rPr>
                        <a:t> 3</a:t>
                      </a:r>
                      <a:endParaRPr lang="en-SG" sz="600" dirty="0">
                        <a:effectLst/>
                      </a:endParaRPr>
                    </a:p>
                    <a:p>
                      <a:pPr marL="342900" lvl="0" indent="-342900">
                        <a:lnSpc>
                          <a:spcPct val="150000"/>
                        </a:lnSpc>
                        <a:spcAft>
                          <a:spcPts val="0"/>
                        </a:spcAft>
                        <a:buFont typeface="Symbol" panose="05050102010706020507" pitchFamily="18" charset="2"/>
                        <a:buChar char=""/>
                      </a:pPr>
                      <a:r>
                        <a:rPr lang="en-US" sz="800" dirty="0">
                          <a:effectLst/>
                        </a:rPr>
                        <a:t>Arduino e-Health sensor shield v2.0 (EMG, GSR)</a:t>
                      </a:r>
                      <a:endParaRPr lang="en-SG" sz="600" dirty="0">
                        <a:effectLst/>
                        <a:latin typeface="Calibri" panose="020F0502020204030204" pitchFamily="34" charset="0"/>
                        <a:ea typeface="DengXian" panose="02010600030101010101" pitchFamily="2" charset="-122"/>
                        <a:cs typeface="Times New Roman" panose="02020603050405020304" pitchFamily="18" charset="0"/>
                      </a:endParaRPr>
                    </a:p>
                  </a:txBody>
                  <a:tcPr marL="17338" marR="17338" marT="0" marB="0"/>
                </a:tc>
                <a:tc>
                  <a:txBody>
                    <a:bodyPr/>
                    <a:lstStyle/>
                    <a:p>
                      <a:pPr>
                        <a:lnSpc>
                          <a:spcPct val="150000"/>
                        </a:lnSpc>
                        <a:spcAft>
                          <a:spcPts val="0"/>
                        </a:spcAft>
                      </a:pPr>
                      <a:r>
                        <a:rPr lang="en-US" sz="800" dirty="0">
                          <a:effectLst/>
                        </a:rPr>
                        <a:t>Intra-subject</a:t>
                      </a:r>
                      <a:endParaRPr lang="en-SG" sz="600" dirty="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a:lnSpc>
                          <a:spcPct val="150000"/>
                        </a:lnSpc>
                        <a:spcAft>
                          <a:spcPts val="0"/>
                        </a:spcAft>
                      </a:pPr>
                      <a:r>
                        <a:rPr lang="en-US" sz="800">
                          <a:effectLst/>
                        </a:rPr>
                        <a:t>Physical</a:t>
                      </a:r>
                      <a:endParaRPr lang="en-SG" sz="600">
                        <a:effectLst/>
                        <a:latin typeface="Calibri" panose="020F0502020204030204" pitchFamily="34" charset="0"/>
                        <a:ea typeface="Calibri" panose="020F0502020204030204" pitchFamily="34" charset="0"/>
                        <a:cs typeface="Times New Roman" panose="02020603050405020304" pitchFamily="18" charset="0"/>
                      </a:endParaRPr>
                    </a:p>
                  </a:txBody>
                  <a:tcPr marL="17338" marR="17338" marT="0" marB="0"/>
                </a:tc>
                <a:tc>
                  <a:txBody>
                    <a:bodyPr/>
                    <a:lstStyle/>
                    <a:p>
                      <a:pPr marL="342900" lvl="0" indent="-342900">
                        <a:lnSpc>
                          <a:spcPct val="150000"/>
                        </a:lnSpc>
                        <a:spcAft>
                          <a:spcPts val="0"/>
                        </a:spcAft>
                        <a:buFont typeface="Symbol" panose="05050102010706020507" pitchFamily="18" charset="2"/>
                        <a:buChar char=""/>
                      </a:pPr>
                      <a:r>
                        <a:rPr lang="en-US" sz="800" dirty="0">
                          <a:effectLst/>
                        </a:rPr>
                        <a:t>Eyes</a:t>
                      </a:r>
                      <a:endParaRPr lang="en-SG" sz="600" dirty="0">
                        <a:effectLst/>
                      </a:endParaRPr>
                    </a:p>
                    <a:p>
                      <a:pPr marL="342900" lvl="0" indent="-342900">
                        <a:lnSpc>
                          <a:spcPct val="150000"/>
                        </a:lnSpc>
                        <a:spcAft>
                          <a:spcPts val="0"/>
                        </a:spcAft>
                        <a:buFont typeface="Symbol" panose="05050102010706020507" pitchFamily="18" charset="2"/>
                        <a:buChar char=""/>
                      </a:pPr>
                      <a:r>
                        <a:rPr lang="en-US" sz="800" dirty="0">
                          <a:effectLst/>
                        </a:rPr>
                        <a:t>Upper limbs</a:t>
                      </a:r>
                      <a:endParaRPr lang="en-SG" sz="600" dirty="0">
                        <a:effectLst/>
                        <a:latin typeface="Calibri" panose="020F0502020204030204" pitchFamily="34" charset="0"/>
                        <a:ea typeface="DengXian" panose="02010600030101010101" pitchFamily="2" charset="-122"/>
                        <a:cs typeface="Times New Roman" panose="02020603050405020304" pitchFamily="18" charset="0"/>
                      </a:endParaRPr>
                    </a:p>
                  </a:txBody>
                  <a:tcPr marL="17338" marR="17338" marT="0" marB="0"/>
                </a:tc>
                <a:extLst>
                  <a:ext uri="{0D108BD9-81ED-4DB2-BD59-A6C34878D82A}">
                    <a16:rowId xmlns:a16="http://schemas.microsoft.com/office/drawing/2014/main" xmlns="" val="2063480849"/>
                  </a:ext>
                </a:extLst>
              </a:tr>
            </a:tbl>
          </a:graphicData>
        </a:graphic>
      </p:graphicFrame>
    </p:spTree>
    <p:extLst>
      <p:ext uri="{BB962C8B-B14F-4D97-AF65-F5344CB8AC3E}">
        <p14:creationId xmlns:p14="http://schemas.microsoft.com/office/powerpoint/2010/main" val="248728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xmlns=""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6" name="Rectangle 21">
            <a:extLst>
              <a:ext uri="{FF2B5EF4-FFF2-40B4-BE49-F238E27FC236}">
                <a16:creationId xmlns:a16="http://schemas.microsoft.com/office/drawing/2014/main" xmlns="" id="{180DE8A2-73B1-4AFE-8FB9-BE4B66F398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xmlns="" id="{E5ADB140-E61F-4DA4-A342-F5EF70772D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4022D61-8762-47B1-967F-D76389FED57F}"/>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r>
              <a:rPr lang="en-US" sz="3200" dirty="0">
                <a:solidFill>
                  <a:srgbClr val="FFFFFF"/>
                </a:solidFill>
              </a:rPr>
              <a:t>Project Overview</a:t>
            </a:r>
          </a:p>
        </p:txBody>
      </p:sp>
      <p:sp>
        <p:nvSpPr>
          <p:cNvPr id="8" name="Content Placeholder 7">
            <a:extLst>
              <a:ext uri="{FF2B5EF4-FFF2-40B4-BE49-F238E27FC236}">
                <a16:creationId xmlns:a16="http://schemas.microsoft.com/office/drawing/2014/main" xmlns="" id="{8993CAC8-13E9-40AC-A39D-7FEA1C395077}"/>
              </a:ext>
            </a:extLst>
          </p:cNvPr>
          <p:cNvSpPr>
            <a:spLocks noGrp="1"/>
          </p:cNvSpPr>
          <p:nvPr>
            <p:ph idx="1"/>
          </p:nvPr>
        </p:nvSpPr>
        <p:spPr>
          <a:xfrm>
            <a:off x="451514" y="1211580"/>
            <a:ext cx="11288972" cy="491490"/>
          </a:xfrm>
        </p:spPr>
        <p:txBody>
          <a:bodyPr vert="horz" lIns="91440" tIns="45720" rIns="91440" bIns="45720" rtlCol="0" anchor="t">
            <a:normAutofit/>
          </a:bodyPr>
          <a:lstStyle/>
          <a:p>
            <a:pPr marL="0" indent="0">
              <a:buNone/>
            </a:pPr>
            <a:r>
              <a:rPr lang="en-US" kern="1200" dirty="0">
                <a:solidFill>
                  <a:srgbClr val="FFFFFF"/>
                </a:solidFill>
                <a:latin typeface="+mn-lt"/>
                <a:ea typeface="+mn-ea"/>
                <a:cs typeface="+mn-cs"/>
              </a:rPr>
              <a:t>Monitoring system </a:t>
            </a:r>
            <a:r>
              <a:rPr lang="en-US" dirty="0">
                <a:solidFill>
                  <a:srgbClr val="FFFFFF"/>
                </a:solidFill>
              </a:rPr>
              <a:t>with full-stack implementation + machine learning </a:t>
            </a:r>
            <a:r>
              <a:rPr lang="en-US" dirty="0" smtClean="0">
                <a:solidFill>
                  <a:srgbClr val="FFFFFF"/>
                </a:solidFill>
              </a:rPr>
              <a:t>model</a:t>
            </a:r>
            <a:endParaRPr lang="en-US" kern="1200" dirty="0">
              <a:solidFill>
                <a:srgbClr val="FFFFFF"/>
              </a:solidFill>
              <a:latin typeface="+mn-lt"/>
              <a:ea typeface="+mn-ea"/>
              <a:cs typeface="+mn-cs"/>
            </a:endParaRPr>
          </a:p>
        </p:txBody>
      </p:sp>
      <p:pic>
        <p:nvPicPr>
          <p:cNvPr id="9" name="Picture 8" descr="F:\Downloads\Untitled Diagram (9).png"/>
          <p:cNvPicPr/>
          <p:nvPr/>
        </p:nvPicPr>
        <p:blipFill>
          <a:blip r:embed="rId2">
            <a:extLst>
              <a:ext uri="{28A0092B-C50C-407E-A947-70E740481C1C}">
                <a14:useLocalDpi xmlns:a14="http://schemas.microsoft.com/office/drawing/2010/main" val="0"/>
              </a:ext>
            </a:extLst>
          </a:blip>
          <a:srcRect/>
          <a:stretch>
            <a:fillRect/>
          </a:stretch>
        </p:blipFill>
        <p:spPr bwMode="auto">
          <a:xfrm>
            <a:off x="1318065" y="2209859"/>
            <a:ext cx="9779782" cy="4648141"/>
          </a:xfrm>
          <a:prstGeom prst="rect">
            <a:avLst/>
          </a:prstGeom>
          <a:noFill/>
          <a:ln>
            <a:noFill/>
          </a:ln>
        </p:spPr>
      </p:pic>
    </p:spTree>
    <p:extLst>
      <p:ext uri="{BB962C8B-B14F-4D97-AF65-F5344CB8AC3E}">
        <p14:creationId xmlns:p14="http://schemas.microsoft.com/office/powerpoint/2010/main" val="15233102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5C44DBB-AD7C-4682-B258-6367305D20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CF7AD0D-76ED-4DC9-A8D4-5FD090790F1E}"/>
              </a:ext>
            </a:extLst>
          </p:cNvPr>
          <p:cNvSpPr>
            <a:spLocks noGrp="1"/>
          </p:cNvSpPr>
          <p:nvPr>
            <p:ph type="title"/>
          </p:nvPr>
        </p:nvSpPr>
        <p:spPr>
          <a:xfrm>
            <a:off x="965200" y="1218476"/>
            <a:ext cx="3187318" cy="4421050"/>
          </a:xfrm>
          <a:effectLst/>
        </p:spPr>
        <p:txBody>
          <a:bodyPr anchor="ctr">
            <a:normAutofit/>
          </a:bodyPr>
          <a:lstStyle/>
          <a:p>
            <a:pPr algn="r"/>
            <a:r>
              <a:rPr lang="en-SG" sz="3200" dirty="0">
                <a:solidFill>
                  <a:schemeClr val="tx1"/>
                </a:solidFill>
              </a:rPr>
              <a:t>Hardware – Kinect Sensor</a:t>
            </a:r>
          </a:p>
        </p:txBody>
      </p:sp>
      <p:sp>
        <p:nvSpPr>
          <p:cNvPr id="3" name="Content Placeholder 2">
            <a:extLst>
              <a:ext uri="{FF2B5EF4-FFF2-40B4-BE49-F238E27FC236}">
                <a16:creationId xmlns:a16="http://schemas.microsoft.com/office/drawing/2014/main" xmlns="" id="{136A8141-DAAB-4FC2-ADA7-FEE0A043B9BA}"/>
              </a:ext>
            </a:extLst>
          </p:cNvPr>
          <p:cNvSpPr>
            <a:spLocks noGrp="1"/>
          </p:cNvSpPr>
          <p:nvPr>
            <p:ph idx="1"/>
          </p:nvPr>
        </p:nvSpPr>
        <p:spPr>
          <a:xfrm>
            <a:off x="5146751" y="2275367"/>
            <a:ext cx="6080050" cy="3364159"/>
          </a:xfrm>
          <a:effectLst/>
        </p:spPr>
        <p:txBody>
          <a:bodyPr>
            <a:normAutofit/>
          </a:bodyPr>
          <a:lstStyle/>
          <a:p>
            <a:r>
              <a:rPr lang="en-US" dirty="0"/>
              <a:t>Depth images are obtained using </a:t>
            </a:r>
            <a:r>
              <a:rPr lang="en-US" dirty="0" err="1"/>
              <a:t>Matlab’s</a:t>
            </a:r>
            <a:r>
              <a:rPr lang="en-US" dirty="0"/>
              <a:t> Image Acquisition Toolbox</a:t>
            </a:r>
          </a:p>
          <a:p>
            <a:r>
              <a:rPr lang="en-US" dirty="0"/>
              <a:t>Image quantity can be adjusted via Matlab script</a:t>
            </a:r>
          </a:p>
          <a:p>
            <a:r>
              <a:rPr lang="en-US" dirty="0"/>
              <a:t>Images are exported in PNG, ideal for use in CNN at the next stage</a:t>
            </a:r>
          </a:p>
          <a:p>
            <a:endParaRPr lang="en-SG" sz="1600" dirty="0"/>
          </a:p>
        </p:txBody>
      </p:sp>
      <p:cxnSp>
        <p:nvCxnSpPr>
          <p:cNvPr id="10" name="Straight Connector 9">
            <a:extLst>
              <a:ext uri="{FF2B5EF4-FFF2-40B4-BE49-F238E27FC236}">
                <a16:creationId xmlns:a16="http://schemas.microsoft.com/office/drawing/2014/main" xmlns="" id="{A1CED323-FAF0-4E0B-8717-FC1F468A28F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53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xmlns="" id="{70FFA424-278D-4545-90BA-07151469E5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xmlns="" id="{558680CB-633A-40EA-9BE4-A37269ABEC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0D28513-09E3-4EC6-ABA3-9D853B6C7F43}"/>
              </a:ext>
            </a:extLst>
          </p:cNvPr>
          <p:cNvSpPr>
            <a:spLocks noGrp="1"/>
          </p:cNvSpPr>
          <p:nvPr>
            <p:ph type="title"/>
          </p:nvPr>
        </p:nvSpPr>
        <p:spPr>
          <a:xfrm>
            <a:off x="564204" y="4474381"/>
            <a:ext cx="6344596" cy="1226995"/>
          </a:xfrm>
          <a:effectLst/>
        </p:spPr>
        <p:txBody>
          <a:bodyPr vert="horz" lIns="91440" tIns="45720" rIns="91440" bIns="45720" rtlCol="0" anchor="b">
            <a:normAutofit/>
          </a:bodyPr>
          <a:lstStyle/>
          <a:p>
            <a:pPr>
              <a:lnSpc>
                <a:spcPct val="90000"/>
              </a:lnSpc>
            </a:pPr>
            <a:r>
              <a:rPr lang="en-US" sz="4100" dirty="0">
                <a:solidFill>
                  <a:schemeClr val="tx1"/>
                </a:solidFill>
              </a:rPr>
              <a:t>Hardware – Kinect Sensor</a:t>
            </a:r>
          </a:p>
        </p:txBody>
      </p:sp>
      <p:pic>
        <p:nvPicPr>
          <p:cNvPr id="4" name="Content Placeholder 3" descr="A picture containing bird, flying, looking, photo&#10;&#10;Description automatically generated">
            <a:extLst>
              <a:ext uri="{FF2B5EF4-FFF2-40B4-BE49-F238E27FC236}">
                <a16:creationId xmlns:a16="http://schemas.microsoft.com/office/drawing/2014/main" xmlns="" id="{F0FB2129-987C-404B-9B42-21AF0143A41A}"/>
              </a:ext>
            </a:extLst>
          </p:cNvPr>
          <p:cNvPicPr>
            <a:picLocks noGrp="1" noChangeAspect="1"/>
          </p:cNvPicPr>
          <p:nvPr>
            <p:ph idx="1"/>
          </p:nvPr>
        </p:nvPicPr>
        <p:blipFill rotWithShape="1">
          <a:blip r:embed="rId2"/>
          <a:srcRect t="18891" b="263"/>
          <a:stretch/>
        </p:blipFill>
        <p:spPr>
          <a:xfrm>
            <a:off x="7542467" y="2019377"/>
            <a:ext cx="4649537" cy="2819245"/>
          </a:xfrm>
          <a:prstGeom prst="rect">
            <a:avLst/>
          </a:prstGeom>
        </p:spPr>
      </p:pic>
      <p:sp>
        <p:nvSpPr>
          <p:cNvPr id="25" name="Freeform: Shape 24">
            <a:extLst>
              <a:ext uri="{FF2B5EF4-FFF2-40B4-BE49-F238E27FC236}">
                <a16:creationId xmlns:a16="http://schemas.microsoft.com/office/drawing/2014/main" xmlns="" id="{AAAB8394-B110-47AC-8383-80994591F8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191746"/>
            <a:ext cx="7379208" cy="2666254"/>
          </a:xfrm>
          <a:custGeom>
            <a:avLst/>
            <a:gdLst>
              <a:gd name="connsiteX0" fmla="*/ 0 w 7379208"/>
              <a:gd name="connsiteY0" fmla="*/ 0 h 2666254"/>
              <a:gd name="connsiteX1" fmla="*/ 1996017 w 7379208"/>
              <a:gd name="connsiteY1" fmla="*/ 0 h 2666254"/>
              <a:gd name="connsiteX2" fmla="*/ 2377017 w 7379208"/>
              <a:gd name="connsiteY2" fmla="*/ 263783 h 2666254"/>
              <a:gd name="connsiteX3" fmla="*/ 2385484 w 7379208"/>
              <a:gd name="connsiteY3" fmla="*/ 266713 h 2666254"/>
              <a:gd name="connsiteX4" fmla="*/ 2398184 w 7379208"/>
              <a:gd name="connsiteY4" fmla="*/ 271110 h 2666254"/>
              <a:gd name="connsiteX5" fmla="*/ 2410883 w 7379208"/>
              <a:gd name="connsiteY5" fmla="*/ 275506 h 2666254"/>
              <a:gd name="connsiteX6" fmla="*/ 2421467 w 7379208"/>
              <a:gd name="connsiteY6" fmla="*/ 275506 h 2666254"/>
              <a:gd name="connsiteX7" fmla="*/ 2434167 w 7379208"/>
              <a:gd name="connsiteY7" fmla="*/ 275506 h 2666254"/>
              <a:gd name="connsiteX8" fmla="*/ 2444750 w 7379208"/>
              <a:gd name="connsiteY8" fmla="*/ 271110 h 2666254"/>
              <a:gd name="connsiteX9" fmla="*/ 2457450 w 7379208"/>
              <a:gd name="connsiteY9" fmla="*/ 266713 h 2666254"/>
              <a:gd name="connsiteX10" fmla="*/ 2465917 w 7379208"/>
              <a:gd name="connsiteY10" fmla="*/ 263783 h 2666254"/>
              <a:gd name="connsiteX11" fmla="*/ 2846917 w 7379208"/>
              <a:gd name="connsiteY11" fmla="*/ 0 h 2666254"/>
              <a:gd name="connsiteX12" fmla="*/ 7376836 w 7379208"/>
              <a:gd name="connsiteY12" fmla="*/ 0 h 2666254"/>
              <a:gd name="connsiteX13" fmla="*/ 7376836 w 7379208"/>
              <a:gd name="connsiteY13" fmla="*/ 1754930 h 2666254"/>
              <a:gd name="connsiteX14" fmla="*/ 7379208 w 7379208"/>
              <a:gd name="connsiteY14" fmla="*/ 1754930 h 2666254"/>
              <a:gd name="connsiteX15" fmla="*/ 7379208 w 7379208"/>
              <a:gd name="connsiteY15" fmla="*/ 2666254 h 2666254"/>
              <a:gd name="connsiteX16" fmla="*/ 7376836 w 7379208"/>
              <a:gd name="connsiteY16" fmla="*/ 2666254 h 2666254"/>
              <a:gd name="connsiteX17" fmla="*/ 0 w 7379208"/>
              <a:gd name="connsiteY17" fmla="*/ 2666254 h 2666254"/>
              <a:gd name="connsiteX18" fmla="*/ 0 w 7379208"/>
              <a:gd name="connsiteY18" fmla="*/ 2332906 h 2666254"/>
              <a:gd name="connsiteX19" fmla="*/ 0 w 7379208"/>
              <a:gd name="connsiteY19" fmla="*/ 2004773 h 2666254"/>
              <a:gd name="connsiteX20" fmla="*/ 0 w 7379208"/>
              <a:gd name="connsiteY20" fmla="*/ 1754930 h 266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379208" h="2666254">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7376836" y="0"/>
                </a:lnTo>
                <a:lnTo>
                  <a:pt x="7376836" y="1754930"/>
                </a:lnTo>
                <a:lnTo>
                  <a:pt x="7379208" y="1754930"/>
                </a:lnTo>
                <a:lnTo>
                  <a:pt x="7379208" y="2666254"/>
                </a:lnTo>
                <a:lnTo>
                  <a:pt x="7376836" y="2666254"/>
                </a:lnTo>
                <a:lnTo>
                  <a:pt x="0" y="2666254"/>
                </a:lnTo>
                <a:lnTo>
                  <a:pt x="0" y="2332906"/>
                </a:lnTo>
                <a:lnTo>
                  <a:pt x="0" y="2004773"/>
                </a:lnTo>
                <a:lnTo>
                  <a:pt x="0" y="175493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picture containing bird, standing, holding, air&#10;&#10;Description automatically generated">
            <a:extLst>
              <a:ext uri="{FF2B5EF4-FFF2-40B4-BE49-F238E27FC236}">
                <a16:creationId xmlns:a16="http://schemas.microsoft.com/office/drawing/2014/main" xmlns="" id="{6883EEA5-686E-4925-BFDC-C8B444076E15}"/>
              </a:ext>
            </a:extLst>
          </p:cNvPr>
          <p:cNvPicPr>
            <a:picLocks noChangeAspect="1"/>
          </p:cNvPicPr>
          <p:nvPr/>
        </p:nvPicPr>
        <p:blipFill rotWithShape="1">
          <a:blip r:embed="rId3"/>
          <a:srcRect t="21119" r="-3" b="16603"/>
          <a:stretch/>
        </p:blipFill>
        <p:spPr>
          <a:xfrm>
            <a:off x="7534651" y="10"/>
            <a:ext cx="4657342" cy="2175299"/>
          </a:xfrm>
          <a:prstGeom prst="rect">
            <a:avLst/>
          </a:prstGeom>
        </p:spPr>
      </p:pic>
      <p:pic>
        <p:nvPicPr>
          <p:cNvPr id="6" name="Picture 5">
            <a:extLst>
              <a:ext uri="{FF2B5EF4-FFF2-40B4-BE49-F238E27FC236}">
                <a16:creationId xmlns:a16="http://schemas.microsoft.com/office/drawing/2014/main" xmlns="" id="{F0D29042-92B3-4051-BE62-D28237A6DBD7}"/>
              </a:ext>
            </a:extLst>
          </p:cNvPr>
          <p:cNvPicPr>
            <a:picLocks noChangeAspect="1"/>
          </p:cNvPicPr>
          <p:nvPr/>
        </p:nvPicPr>
        <p:blipFill rotWithShape="1">
          <a:blip r:embed="rId4"/>
          <a:srcRect r="14505" b="2"/>
          <a:stretch/>
        </p:blipFill>
        <p:spPr>
          <a:xfrm>
            <a:off x="7813" y="-3181"/>
            <a:ext cx="7575272" cy="6648529"/>
          </a:xfrm>
          <a:prstGeom prst="rect">
            <a:avLst/>
          </a:prstGeom>
        </p:spPr>
      </p:pic>
      <p:pic>
        <p:nvPicPr>
          <p:cNvPr id="8" name="Picture 7" descr="A picture containing outdoor, bird, water, flying&#10;&#10;Description automatically generated">
            <a:extLst>
              <a:ext uri="{FF2B5EF4-FFF2-40B4-BE49-F238E27FC236}">
                <a16:creationId xmlns:a16="http://schemas.microsoft.com/office/drawing/2014/main" xmlns="" id="{EBEE6A3F-71CA-4A13-BB2A-3EA97FF726B4}"/>
              </a:ext>
            </a:extLst>
          </p:cNvPr>
          <p:cNvPicPr>
            <a:picLocks noChangeAspect="1"/>
          </p:cNvPicPr>
          <p:nvPr/>
        </p:nvPicPr>
        <p:blipFill rotWithShape="1">
          <a:blip r:embed="rId5"/>
          <a:srcRect t="27384" r="1" b="9999"/>
          <a:stretch/>
        </p:blipFill>
        <p:spPr>
          <a:xfrm>
            <a:off x="7542467" y="4674425"/>
            <a:ext cx="4649537" cy="2183581"/>
          </a:xfrm>
          <a:prstGeom prst="rect">
            <a:avLst/>
          </a:prstGeom>
        </p:spPr>
      </p:pic>
    </p:spTree>
    <p:extLst>
      <p:ext uri="{BB962C8B-B14F-4D97-AF65-F5344CB8AC3E}">
        <p14:creationId xmlns:p14="http://schemas.microsoft.com/office/powerpoint/2010/main" val="57493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9A69AF-D57B-49B4-886C-D4A5DC1944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CABDC08D-6093-4397-92D4-54D00E2BB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F86336DB-6A65-4D74-B364-199A7F2A78C4}"/>
              </a:ext>
            </a:extLst>
          </p:cNvPr>
          <p:cNvSpPr>
            <a:spLocks noGrp="1"/>
          </p:cNvSpPr>
          <p:nvPr>
            <p:ph type="title"/>
          </p:nvPr>
        </p:nvSpPr>
        <p:spPr>
          <a:xfrm>
            <a:off x="451515" y="1734857"/>
            <a:ext cx="3765483" cy="3388287"/>
          </a:xfrm>
        </p:spPr>
        <p:txBody>
          <a:bodyPr anchor="ctr">
            <a:normAutofit/>
          </a:bodyPr>
          <a:lstStyle/>
          <a:p>
            <a:r>
              <a:rPr lang="en-SG" dirty="0"/>
              <a:t>Machine Learning </a:t>
            </a:r>
            <a:r>
              <a:rPr lang="en-SG" dirty="0" smtClean="0"/>
              <a:t>Model</a:t>
            </a:r>
            <a:endParaRPr lang="en-SG" dirty="0"/>
          </a:p>
        </p:txBody>
      </p:sp>
      <p:sp>
        <p:nvSpPr>
          <p:cNvPr id="16" name="Content Placeholder 2">
            <a:extLst>
              <a:ext uri="{FF2B5EF4-FFF2-40B4-BE49-F238E27FC236}">
                <a16:creationId xmlns:a16="http://schemas.microsoft.com/office/drawing/2014/main" xmlns="" id="{1CE285D7-97FC-4431-90BD-5743103B42CD}"/>
              </a:ext>
            </a:extLst>
          </p:cNvPr>
          <p:cNvSpPr>
            <a:spLocks noGrp="1"/>
          </p:cNvSpPr>
          <p:nvPr>
            <p:ph idx="1"/>
          </p:nvPr>
        </p:nvSpPr>
        <p:spPr>
          <a:xfrm>
            <a:off x="6008068" y="978993"/>
            <a:ext cx="5365218" cy="4900014"/>
          </a:xfrm>
          <a:effectLst/>
        </p:spPr>
        <p:txBody>
          <a:bodyPr>
            <a:normAutofit/>
          </a:bodyPr>
          <a:lstStyle/>
          <a:p>
            <a:r>
              <a:rPr lang="en-US" dirty="0"/>
              <a:t>The software will incorporate machine </a:t>
            </a:r>
            <a:r>
              <a:rPr lang="en-US" dirty="0" smtClean="0"/>
              <a:t>learning:</a:t>
            </a:r>
            <a:endParaRPr lang="en-SG" dirty="0"/>
          </a:p>
          <a:p>
            <a:pPr lvl="1"/>
            <a:endParaRPr lang="en-US" dirty="0" smtClean="0"/>
          </a:p>
          <a:p>
            <a:pPr lvl="1"/>
            <a:endParaRPr lang="en-US" dirty="0"/>
          </a:p>
          <a:p>
            <a:pPr lvl="1"/>
            <a:r>
              <a:rPr lang="en-US" dirty="0" smtClean="0"/>
              <a:t>Convolutional </a:t>
            </a:r>
            <a:r>
              <a:rPr lang="en-US" dirty="0"/>
              <a:t>Neural Network </a:t>
            </a:r>
            <a:r>
              <a:rPr lang="en-US" dirty="0" smtClean="0"/>
              <a:t>is </a:t>
            </a:r>
            <a:r>
              <a:rPr lang="en-US" dirty="0" smtClean="0"/>
              <a:t>used </a:t>
            </a:r>
            <a:r>
              <a:rPr lang="en-US" dirty="0"/>
              <a:t>in processing the patients’ current progress in rehabilitation. CNN is chosen as it is a highly popular model for image classification in machine learning. </a:t>
            </a:r>
            <a:endParaRPr lang="en-US" dirty="0" smtClean="0"/>
          </a:p>
          <a:p>
            <a:pPr lvl="1"/>
            <a:endParaRPr lang="en-US" dirty="0"/>
          </a:p>
          <a:p>
            <a:pPr lvl="1"/>
            <a:endParaRPr lang="en-US" dirty="0" smtClean="0"/>
          </a:p>
          <a:p>
            <a:pPr lvl="1"/>
            <a:r>
              <a:rPr lang="en-US" dirty="0" smtClean="0"/>
              <a:t>This is written</a:t>
            </a:r>
            <a:r>
              <a:rPr lang="en-US" dirty="0"/>
              <a:t>, trained and validated in Python utilizing existing </a:t>
            </a:r>
            <a:r>
              <a:rPr lang="en-US" dirty="0" err="1"/>
              <a:t>Tensorflow</a:t>
            </a:r>
            <a:r>
              <a:rPr lang="en-US" dirty="0"/>
              <a:t> and </a:t>
            </a:r>
            <a:r>
              <a:rPr lang="en-US" dirty="0" err="1"/>
              <a:t>keras</a:t>
            </a:r>
            <a:r>
              <a:rPr lang="en-US" dirty="0"/>
              <a:t> libraries. </a:t>
            </a:r>
            <a:endParaRPr lang="en-US" dirty="0" smtClean="0"/>
          </a:p>
          <a:p>
            <a:pPr lvl="1"/>
            <a:endParaRPr lang="en-US" dirty="0"/>
          </a:p>
          <a:p>
            <a:pPr lvl="1"/>
            <a:endParaRPr lang="en-US" dirty="0" smtClean="0"/>
          </a:p>
          <a:p>
            <a:pPr lvl="1"/>
            <a:r>
              <a:rPr lang="en-US" dirty="0" smtClean="0"/>
              <a:t>Converted to </a:t>
            </a:r>
            <a:r>
              <a:rPr lang="en-US" dirty="0" err="1" smtClean="0"/>
              <a:t>Tensorflow</a:t>
            </a:r>
            <a:r>
              <a:rPr lang="en-US" dirty="0" smtClean="0"/>
              <a:t> Layers Model for deployment on the full stack web application.</a:t>
            </a:r>
            <a:endParaRPr lang="en-SG" dirty="0"/>
          </a:p>
          <a:p>
            <a:endParaRPr lang="en-SG" dirty="0"/>
          </a:p>
        </p:txBody>
      </p:sp>
    </p:spTree>
    <p:extLst>
      <p:ext uri="{BB962C8B-B14F-4D97-AF65-F5344CB8AC3E}">
        <p14:creationId xmlns:p14="http://schemas.microsoft.com/office/powerpoint/2010/main" val="36989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A1DFCBE5-52C1-48A9-89CF-E7D68CCA16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06AB74CA-E76D-4922-91FE-A4AAF0487C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8D7D6AC3-4168-4AF4-B6F7-0B17ADB633CE}"/>
              </a:ext>
            </a:extLst>
          </p:cNvPr>
          <p:cNvSpPr>
            <a:spLocks noGrp="1"/>
          </p:cNvSpPr>
          <p:nvPr>
            <p:ph type="title"/>
          </p:nvPr>
        </p:nvSpPr>
        <p:spPr>
          <a:xfrm>
            <a:off x="1063691" y="4049486"/>
            <a:ext cx="4825480" cy="1883228"/>
          </a:xfrm>
        </p:spPr>
        <p:txBody>
          <a:bodyPr anchor="ctr">
            <a:normAutofit/>
          </a:bodyPr>
          <a:lstStyle/>
          <a:p>
            <a:r>
              <a:rPr lang="en-SG">
                <a:solidFill>
                  <a:srgbClr val="FFFFFF"/>
                </a:solidFill>
              </a:rPr>
              <a:t>Convolutional Neural Network</a:t>
            </a:r>
            <a:endParaRPr lang="en-SG" dirty="0">
              <a:solidFill>
                <a:srgbClr val="FFFFFF"/>
              </a:solidFill>
            </a:endParaRPr>
          </a:p>
        </p:txBody>
      </p:sp>
      <p:sp>
        <p:nvSpPr>
          <p:cNvPr id="3" name="Content Placeholder 2">
            <a:extLst>
              <a:ext uri="{FF2B5EF4-FFF2-40B4-BE49-F238E27FC236}">
                <a16:creationId xmlns:a16="http://schemas.microsoft.com/office/drawing/2014/main" xmlns="" id="{A7676009-4CA8-494C-B158-70F8DA78E136}"/>
              </a:ext>
            </a:extLst>
          </p:cNvPr>
          <p:cNvSpPr>
            <a:spLocks noGrp="1"/>
          </p:cNvSpPr>
          <p:nvPr>
            <p:ph idx="1"/>
          </p:nvPr>
        </p:nvSpPr>
        <p:spPr>
          <a:xfrm>
            <a:off x="6338316" y="4049485"/>
            <a:ext cx="4846151" cy="1883229"/>
          </a:xfrm>
        </p:spPr>
        <p:txBody>
          <a:bodyPr>
            <a:normAutofit/>
          </a:bodyPr>
          <a:lstStyle/>
          <a:p>
            <a:r>
              <a:rPr lang="en-SG" dirty="0">
                <a:solidFill>
                  <a:srgbClr val="FFFFFF"/>
                </a:solidFill>
              </a:rPr>
              <a:t>Built in Python using </a:t>
            </a:r>
            <a:r>
              <a:rPr lang="en-SG" dirty="0" err="1">
                <a:solidFill>
                  <a:srgbClr val="FFFFFF"/>
                </a:solidFill>
              </a:rPr>
              <a:t>Tensorflow</a:t>
            </a:r>
            <a:r>
              <a:rPr lang="en-SG" dirty="0">
                <a:solidFill>
                  <a:srgbClr val="FFFFFF"/>
                </a:solidFill>
              </a:rPr>
              <a:t> library</a:t>
            </a:r>
          </a:p>
          <a:p>
            <a:r>
              <a:rPr lang="en-SG" dirty="0">
                <a:solidFill>
                  <a:srgbClr val="FFFFFF"/>
                </a:solidFill>
              </a:rPr>
              <a:t>3 convolutional layers, 3 max pooling layers 2 fully connected </a:t>
            </a:r>
            <a:r>
              <a:rPr lang="en-SG" dirty="0" smtClean="0">
                <a:solidFill>
                  <a:srgbClr val="FFFFFF"/>
                </a:solidFill>
              </a:rPr>
              <a:t>layers</a:t>
            </a:r>
            <a:endParaRPr lang="en-SG" dirty="0">
              <a:solidFill>
                <a:srgbClr val="FFFFFF"/>
              </a:solidFill>
            </a:endParaRPr>
          </a:p>
        </p:txBody>
      </p:sp>
      <p:pic>
        <p:nvPicPr>
          <p:cNvPr id="5" name="Picture 4">
            <a:extLst>
              <a:ext uri="{FF2B5EF4-FFF2-40B4-BE49-F238E27FC236}">
                <a16:creationId xmlns:a16="http://schemas.microsoft.com/office/drawing/2014/main" xmlns="" id="{8910D833-5715-4CBC-8CA4-43DCAF8E9992}"/>
              </a:ext>
            </a:extLst>
          </p:cNvPr>
          <p:cNvPicPr>
            <a:picLocks noChangeAspect="1"/>
          </p:cNvPicPr>
          <p:nvPr/>
        </p:nvPicPr>
        <p:blipFill rotWithShape="1">
          <a:blip r:embed="rId3"/>
          <a:srcRect t="11023" r="2" b="18378"/>
          <a:stretch/>
        </p:blipFill>
        <p:spPr>
          <a:xfrm>
            <a:off x="6582321" y="515747"/>
            <a:ext cx="5125047" cy="2813231"/>
          </a:xfrm>
          <a:prstGeom prst="rect">
            <a:avLst/>
          </a:prstGeom>
        </p:spPr>
      </p:pic>
      <p:pic>
        <p:nvPicPr>
          <p:cNvPr id="18" name="Picture 17">
            <a:extLst>
              <a:ext uri="{FF2B5EF4-FFF2-40B4-BE49-F238E27FC236}">
                <a16:creationId xmlns:a16="http://schemas.microsoft.com/office/drawing/2014/main" xmlns="" id="{1BD6D3C6-8B27-4121-ACBE-D0F606FF9B8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492240" cy="3647203"/>
          </a:xfrm>
          <a:prstGeom prst="rect">
            <a:avLst/>
          </a:prstGeom>
          <a:noFill/>
          <a:ln>
            <a:noFill/>
          </a:ln>
        </p:spPr>
      </p:pic>
    </p:spTree>
    <p:extLst>
      <p:ext uri="{BB962C8B-B14F-4D97-AF65-F5344CB8AC3E}">
        <p14:creationId xmlns:p14="http://schemas.microsoft.com/office/powerpoint/2010/main" val="1458763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194</TotalTime>
  <Words>1565</Words>
  <Application>Microsoft Office PowerPoint</Application>
  <PresentationFormat>Widescreen</PresentationFormat>
  <Paragraphs>220</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等线</vt:lpstr>
      <vt:lpstr>等线</vt:lpstr>
      <vt:lpstr>Calibri</vt:lpstr>
      <vt:lpstr>Calibri Light</vt:lpstr>
      <vt:lpstr>Symbol</vt:lpstr>
      <vt:lpstr>Times New Roman</vt:lpstr>
      <vt:lpstr>Wingdings 2</vt:lpstr>
      <vt:lpstr>Retrospect</vt:lpstr>
      <vt:lpstr>End-to-end System for Physiotherapy Rehabilitation Data Monitoring </vt:lpstr>
      <vt:lpstr>Motivations</vt:lpstr>
      <vt:lpstr>Overview</vt:lpstr>
      <vt:lpstr>Literature Review</vt:lpstr>
      <vt:lpstr>Project Overview</vt:lpstr>
      <vt:lpstr>Hardware – Kinect Sensor</vt:lpstr>
      <vt:lpstr>Hardware – Kinect Sensor</vt:lpstr>
      <vt:lpstr>Machine Learning Model</vt:lpstr>
      <vt:lpstr>Convolutional Neural Network</vt:lpstr>
      <vt:lpstr>Software</vt:lpstr>
      <vt:lpstr>Database – MongoDB</vt:lpstr>
      <vt:lpstr>Schema examples</vt:lpstr>
      <vt:lpstr>Back End - Server</vt:lpstr>
      <vt:lpstr>Package dependencies</vt:lpstr>
      <vt:lpstr>Front End - Client</vt:lpstr>
      <vt:lpstr>Package dependencies</vt:lpstr>
      <vt:lpstr>Client – Data submission</vt:lpstr>
      <vt:lpstr>PowerPoint Presentation</vt:lpstr>
      <vt:lpstr>PowerPoint Presentation</vt:lpstr>
      <vt:lpstr>PowerPoint Presentation</vt:lpstr>
      <vt:lpstr>PowerPoint Presentation</vt:lpstr>
      <vt:lpstr>Client – Data visualization</vt:lpstr>
      <vt:lpstr>PowerPoint Presentation</vt:lpstr>
      <vt:lpstr>Results and analysis</vt:lpstr>
      <vt:lpstr>PowerPoint Presentation</vt:lpstr>
      <vt:lpstr>PowerPoint Presentation</vt:lpstr>
      <vt:lpstr>Conclusion</vt:lpstr>
      <vt:lpstr>Improvements</vt:lpstr>
      <vt:lpstr>Improvements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End-to-end System for Physiotherapy Rehabilitation Monitoring</dc:title>
  <dc:creator>Adil Eyzekmoon</dc:creator>
  <cp:lastModifiedBy>Adil Azmoon</cp:lastModifiedBy>
  <cp:revision>19</cp:revision>
  <dcterms:created xsi:type="dcterms:W3CDTF">2019-11-21T06:46:06Z</dcterms:created>
  <dcterms:modified xsi:type="dcterms:W3CDTF">2020-04-17T11:16:02Z</dcterms:modified>
</cp:coreProperties>
</file>